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3"/>
  </p:notesMasterIdLst>
  <p:handoutMasterIdLst>
    <p:handoutMasterId r:id="rId4"/>
  </p:handoutMasterIdLst>
  <p:sldIdLst>
    <p:sldId id="436" r:id="rId2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CC"/>
    <a:srgbClr val="FFFF99"/>
    <a:srgbClr val="4E0B55"/>
    <a:srgbClr val="A2DADE"/>
    <a:srgbClr val="EE2D24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9885" autoAdjust="0"/>
  </p:normalViewPr>
  <p:slideViewPr>
    <p:cSldViewPr snapToGrid="0">
      <p:cViewPr varScale="1">
        <p:scale>
          <a:sx n="63" d="100"/>
          <a:sy n="63" d="100"/>
        </p:scale>
        <p:origin x="1484" y="6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18 February 2021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8703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18 February 2021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27470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6054" y="76200"/>
            <a:ext cx="8543925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99060" y="735870"/>
            <a:ext cx="9187815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9055735" y="6652800"/>
            <a:ext cx="850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329103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2175" y="914400"/>
            <a:ext cx="9267533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0" y="0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958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9055735" y="6652800"/>
            <a:ext cx="850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329103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9748" y="89919"/>
            <a:ext cx="8915400" cy="56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914400"/>
            <a:ext cx="89154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64" r:id="rId3"/>
    <p:sldLayoutId id="2147484452" r:id="rId4"/>
    <p:sldLayoutId id="2147484453" r:id="rId5"/>
    <p:sldLayoutId id="2147484454" r:id="rId6"/>
    <p:sldLayoutId id="2147484462" r:id="rId7"/>
    <p:sldLayoutId id="2147484463" r:id="rId8"/>
    <p:sldLayoutId id="2147484455" r:id="rId9"/>
    <p:sldLayoutId id="2147484456" r:id="rId10"/>
    <p:sldLayoutId id="2147484457" r:id="rId11"/>
    <p:sldLayoutId id="2147484458" r:id="rId12"/>
    <p:sldLayoutId id="2147484459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>
                <a:latin typeface="+mn-lt"/>
              </a:rPr>
              <a:t>GRWG (IR) </a:t>
            </a:r>
            <a:r>
              <a:rPr lang="en-GB" altLang="ko-KR" sz="3100" b="0" i="1" dirty="0">
                <a:solidFill>
                  <a:srgbClr val="3333FF"/>
                </a:solidFill>
              </a:rPr>
              <a:t>Likun Wang / Tim </a:t>
            </a:r>
            <a:r>
              <a:rPr lang="en-GB" altLang="ko-KR" sz="3100" b="0" i="1" dirty="0" err="1">
                <a:solidFill>
                  <a:srgbClr val="3333FF"/>
                </a:solidFill>
              </a:rPr>
              <a:t>Hewison</a:t>
            </a:r>
            <a:endParaRPr lang="en-GB" sz="3100" b="0" dirty="0">
              <a:latin typeface="+mn-lt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6054" y="852112"/>
            <a:ext cx="9638026" cy="598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n"/>
            </a:pPr>
            <a:r>
              <a:rPr lang="en-US" altLang="ja-JP" sz="2000" b="0" i="1" dirty="0">
                <a:solidFill>
                  <a:srgbClr val="FF0000"/>
                </a:solidFill>
                <a:latin typeface="+mn-lt"/>
              </a:rPr>
              <a:t>Proposed Topics at 2021 Annual Meeting – (Two </a:t>
            </a:r>
            <a:r>
              <a:rPr lang="en-US" altLang="ja-JP" sz="2000" b="0" i="1" dirty="0" err="1">
                <a:solidFill>
                  <a:srgbClr val="FF0000"/>
                </a:solidFill>
                <a:latin typeface="+mn-lt"/>
              </a:rPr>
              <a:t>Webmeetings</a:t>
            </a:r>
            <a:r>
              <a:rPr lang="en-US" altLang="ja-JP" sz="2000" b="0" i="1" dirty="0">
                <a:solidFill>
                  <a:srgbClr val="FF0000"/>
                </a:solidFill>
                <a:latin typeface="+mn-lt"/>
              </a:rPr>
              <a:t>, Each 2.5 hours)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dirty="0">
                <a:solidFill>
                  <a:schemeClr val="tx1"/>
                </a:solidFill>
                <a:latin typeface="+mn-lt"/>
              </a:rPr>
              <a:t>Cal/Val status/results/plan on the latest or future instruments: 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Hyperspectral instruments 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E.g., IASI/NG (CNES) or MTG-S (ESA), </a:t>
            </a:r>
            <a:r>
              <a:rPr lang="en-US" altLang="ja-JP" sz="1500" b="0" dirty="0" err="1">
                <a:solidFill>
                  <a:schemeClr val="tx1"/>
                </a:solidFill>
                <a:latin typeface="+mn-lt"/>
              </a:rPr>
              <a:t>CrIS</a:t>
            </a: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 J2 beyond, GOES hyperspectral Sounders    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New Narrow- or broad band instrument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E.g. Sentinel-3 (EUMETSAT) 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dirty="0">
                <a:solidFill>
                  <a:schemeClr val="tx1"/>
                </a:solidFill>
                <a:latin typeface="+mn-lt"/>
              </a:rPr>
              <a:t>Inter-calibration for hyperspectral IR instruments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Reference status updates 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Inter-calibration results  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IASI (3), </a:t>
            </a:r>
            <a:r>
              <a:rPr lang="en-US" altLang="ja-JP" sz="1500" b="0" dirty="0" err="1">
                <a:solidFill>
                  <a:schemeClr val="tx1"/>
                </a:solidFill>
                <a:latin typeface="+mn-lt"/>
              </a:rPr>
              <a:t>CrIS</a:t>
            </a: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 (2), AIRS(1), GIIRS(GEO), HIRAS(1)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 err="1">
                <a:solidFill>
                  <a:schemeClr val="tx1"/>
                </a:solidFill>
                <a:latin typeface="+mn-lt"/>
              </a:rPr>
              <a:t>IRRefUTable</a:t>
            </a: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 Report   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dirty="0">
                <a:solidFill>
                  <a:schemeClr val="tx1"/>
                </a:solidFill>
                <a:latin typeface="+mn-lt"/>
              </a:rPr>
              <a:t>Inter-calibration for LEO and GEO broad- and narrow-band IR bands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Issues, products, new findings 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Updates on research topics</a:t>
            </a:r>
          </a:p>
          <a:p>
            <a:pPr marL="1274763" lvl="2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Collocation, Gap filling, SRF retrievals, and Budget and uncertainty analysis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Calibration algorithms improvements 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dirty="0">
                <a:solidFill>
                  <a:schemeClr val="tx1"/>
                </a:solidFill>
                <a:latin typeface="+mn-lt"/>
              </a:rPr>
              <a:t>GEO-GEO inter-calibration</a:t>
            </a: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Results, methods, and issues 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dirty="0">
                <a:solidFill>
                  <a:schemeClr val="tx1"/>
                </a:solidFill>
                <a:latin typeface="+mn-lt"/>
              </a:rPr>
              <a:t>Action review for last years</a:t>
            </a:r>
          </a:p>
          <a:p>
            <a:pPr marL="360363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dirty="0">
                <a:solidFill>
                  <a:schemeClr val="tx1"/>
                </a:solidFill>
                <a:latin typeface="+mn-lt"/>
              </a:rPr>
              <a:t>New ideas and topics</a:t>
            </a: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817563" lvl="1" indent="-184150">
              <a:lnSpc>
                <a:spcPct val="120000"/>
              </a:lnSpc>
              <a:buFont typeface="Calibri" panose="020F0502020204030204" pitchFamily="34" charset="0"/>
              <a:buChar char="–"/>
            </a:pPr>
            <a:r>
              <a:rPr lang="en-US" altLang="ja-JP" sz="1500" b="0" dirty="0">
                <a:solidFill>
                  <a:schemeClr val="tx1"/>
                </a:solidFill>
                <a:latin typeface="+mn-lt"/>
              </a:rPr>
              <a:t>Double difference through (NWP calibrations, radiosonde, GPS RO …),  Reprocessing </a:t>
            </a:r>
          </a:p>
        </p:txBody>
      </p:sp>
    </p:spTree>
    <p:extLst>
      <p:ext uri="{BB962C8B-B14F-4D97-AF65-F5344CB8AC3E}">
        <p14:creationId xmlns:p14="http://schemas.microsoft.com/office/powerpoint/2010/main" val="3544662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5389</TotalTime>
  <Words>175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맑은 고딕</vt:lpstr>
      <vt:lpstr>Arial</vt:lpstr>
      <vt:lpstr>Calibri</vt:lpstr>
      <vt:lpstr>Helvetica</vt:lpstr>
      <vt:lpstr>Tahoma</vt:lpstr>
      <vt:lpstr>Times New Roman</vt:lpstr>
      <vt:lpstr>Wingdings</vt:lpstr>
      <vt:lpstr>Office Theme</vt:lpstr>
      <vt:lpstr>GRWG (IR) Likun Wang / Tim Hewison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asus</cp:lastModifiedBy>
  <cp:revision>1485</cp:revision>
  <cp:lastPrinted>2006-03-06T14:11:17Z</cp:lastPrinted>
  <dcterms:created xsi:type="dcterms:W3CDTF">1997-07-23T08:21:02Z</dcterms:created>
  <dcterms:modified xsi:type="dcterms:W3CDTF">2021-02-18T12:25:33Z</dcterms:modified>
</cp:coreProperties>
</file>