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448" r:id="rId2"/>
    <p:sldId id="640" r:id="rId3"/>
    <p:sldId id="784" r:id="rId4"/>
    <p:sldId id="768" r:id="rId5"/>
    <p:sldId id="791" r:id="rId6"/>
    <p:sldId id="782" r:id="rId7"/>
    <p:sldId id="781" r:id="rId8"/>
    <p:sldId id="789" r:id="rId9"/>
    <p:sldId id="783" r:id="rId10"/>
    <p:sldId id="785" r:id="rId11"/>
    <p:sldId id="792" r:id="rId12"/>
    <p:sldId id="787" r:id="rId13"/>
    <p:sldId id="790" r:id="rId14"/>
    <p:sldId id="780" r:id="rId15"/>
    <p:sldId id="788" r:id="rId16"/>
  </p:sldIdLst>
  <p:sldSz cx="9906000" cy="6858000" type="A4"/>
  <p:notesSz cx="6645275" cy="9779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990099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  <a:srgbClr val="FF0000"/>
    <a:srgbClr val="990099"/>
    <a:srgbClr val="1C1C1C"/>
    <a:srgbClr val="990033"/>
    <a:srgbClr val="FF00FF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1" autoAdjust="0"/>
    <p:restoredTop sz="97658" autoAdjust="0"/>
  </p:normalViewPr>
  <p:slideViewPr>
    <p:cSldViewPr>
      <p:cViewPr>
        <p:scale>
          <a:sx n="118" d="100"/>
          <a:sy n="118" d="100"/>
        </p:scale>
        <p:origin x="-1230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58" y="-84"/>
      </p:cViewPr>
      <p:guideLst>
        <p:guide orient="horz" pos="3080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1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8888" y="0"/>
            <a:ext cx="28305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9100"/>
            <a:ext cx="29051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8888" y="9309100"/>
            <a:ext cx="28305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96DC7A-D472-43D9-9697-566AE0D68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74688" y="733425"/>
            <a:ext cx="5297487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005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38C58CF-4DAC-4773-B537-3C4142F01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6450"/>
            <a:ext cx="9906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METSATLogo_hor_Tagline_gradient_CMYK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6021388"/>
            <a:ext cx="20875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_Page_Stic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9350" y="58769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66688" y="6561138"/>
            <a:ext cx="65722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000" dirty="0">
                <a:solidFill>
                  <a:srgbClr val="00469B"/>
                </a:solidFill>
                <a:latin typeface="Arial" charset="0"/>
              </a:rPr>
              <a:t>GRWG web meeting on Reference Instruments and their Traceability, 22 June 2010	</a:t>
            </a:r>
            <a:r>
              <a:rPr lang="de-DE" sz="700" dirty="0">
                <a:solidFill>
                  <a:srgbClr val="00469B"/>
                </a:solidFill>
                <a:latin typeface="Arial" charset="0"/>
              </a:rPr>
              <a:t>Slide: </a:t>
            </a:r>
            <a:fld id="{F70C87C9-1EE5-4231-80F0-D89F1CEB40D7}" type="slidenum">
              <a:rPr lang="de-DE" sz="700">
                <a:solidFill>
                  <a:srgbClr val="00469B"/>
                </a:solidFill>
                <a:latin typeface="Arial" charset="0"/>
              </a:rPr>
              <a:pPr algn="l">
                <a:defRPr/>
              </a:pPr>
              <a:t>‹#›</a:t>
            </a:fld>
            <a:endParaRPr lang="de-DE" sz="700" dirty="0">
              <a:solidFill>
                <a:srgbClr val="00469B"/>
              </a:solidFill>
              <a:latin typeface="Arial" charset="0"/>
            </a:endParaRP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204788"/>
            <a:ext cx="5676900" cy="30321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8848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3952875"/>
            <a:ext cx="5694363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500"/>
            <a:ext cx="990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UMETSATLogo_hor_noTagline_gradient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6092825"/>
            <a:ext cx="25447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66688" y="6561138"/>
            <a:ext cx="65722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000" dirty="0">
                <a:solidFill>
                  <a:srgbClr val="00469B"/>
                </a:solidFill>
                <a:latin typeface="Arial" charset="0"/>
              </a:rPr>
              <a:t>GRWG web meeting on Reference Instruments and their Traceability, 22 June 2010	</a:t>
            </a:r>
            <a:r>
              <a:rPr lang="de-DE" sz="700" dirty="0">
                <a:solidFill>
                  <a:srgbClr val="00469B"/>
                </a:solidFill>
                <a:latin typeface="Arial" charset="0"/>
              </a:rPr>
              <a:t>Slide: </a:t>
            </a:r>
            <a:fld id="{CC596C82-1669-444F-87CB-0D311DC04727}" type="slidenum">
              <a:rPr lang="de-DE" sz="700">
                <a:solidFill>
                  <a:srgbClr val="00469B"/>
                </a:solidFill>
                <a:latin typeface="Arial" charset="0"/>
              </a:rPr>
              <a:pPr algn="l">
                <a:defRPr/>
              </a:pPr>
              <a:t>‹#›</a:t>
            </a:fld>
            <a:endParaRPr lang="de-DE" sz="700" dirty="0">
              <a:solidFill>
                <a:srgbClr val="00469B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79500"/>
            <a:ext cx="990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0"/>
            <a:ext cx="89868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20838"/>
            <a:ext cx="8763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here..</a:t>
            </a:r>
          </a:p>
          <a:p>
            <a:pPr lvl="1"/>
            <a:r>
              <a:rPr lang="en-GB" smtClean="0"/>
              <a:t>More text here</a:t>
            </a:r>
          </a:p>
        </p:txBody>
      </p:sp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166688" y="6561138"/>
            <a:ext cx="65722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000" dirty="0">
                <a:solidFill>
                  <a:srgbClr val="00469B"/>
                </a:solidFill>
                <a:latin typeface="Arial" charset="0"/>
              </a:rPr>
              <a:t>GRWG web meeting on Reference Instruments and their Traceability, 22 June 2010 	</a:t>
            </a:r>
            <a:r>
              <a:rPr lang="de-DE" sz="700" dirty="0">
                <a:solidFill>
                  <a:srgbClr val="00469B"/>
                </a:solidFill>
                <a:latin typeface="Arial" charset="0"/>
              </a:rPr>
              <a:t>Slide: </a:t>
            </a:r>
            <a:fld id="{45D7EDCB-C8D2-42F6-B374-E4E166769E1A}" type="slidenum">
              <a:rPr lang="de-DE" sz="700">
                <a:solidFill>
                  <a:srgbClr val="00469B"/>
                </a:solidFill>
                <a:latin typeface="Arial" charset="0"/>
              </a:rPr>
              <a:pPr algn="l">
                <a:defRPr/>
              </a:pPr>
              <a:t>‹#›</a:t>
            </a:fld>
            <a:endParaRPr lang="de-DE" sz="700" dirty="0">
              <a:solidFill>
                <a:srgbClr val="00469B"/>
              </a:solidFill>
              <a:latin typeface="Arial" charset="0"/>
            </a:endParaRPr>
          </a:p>
        </p:txBody>
      </p:sp>
      <p:pic>
        <p:nvPicPr>
          <p:cNvPr id="1030" name="Picture 7" descr="EUMETSATLogo_hor_Tagline_gradient_CMYK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0350" y="6021388"/>
            <a:ext cx="20875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Title_Page_Stick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9350" y="58769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BankGothic Md BT" pitchFamily="32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rgbClr val="00469B"/>
          </a:solidFill>
          <a:latin typeface="+mn-lt"/>
          <a:ea typeface="+mn-ea"/>
          <a:cs typeface="+mn-cs"/>
        </a:defRPr>
      </a:lvl1pPr>
      <a:lvl2pPr marL="893763" indent="-352425" algn="l" rtl="0" eaLnBrk="0" fontAlgn="base" hangingPunct="0">
        <a:spcBef>
          <a:spcPct val="20000"/>
        </a:spcBef>
        <a:spcAft>
          <a:spcPct val="0"/>
        </a:spcAft>
        <a:buFont typeface="Comic Sans MS" pitchFamily="66" charset="0"/>
        <a:buChar char="―"/>
        <a:defRPr sz="2800" b="1">
          <a:solidFill>
            <a:srgbClr val="FF0000"/>
          </a:solidFill>
          <a:latin typeface="+mn-lt"/>
        </a:defRPr>
      </a:lvl2pPr>
      <a:lvl3pPr marL="15732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469B"/>
          </a:solidFill>
          <a:latin typeface="Arial" charset="0"/>
        </a:defRPr>
      </a:lvl3pPr>
      <a:lvl4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469B"/>
          </a:solidFill>
          <a:latin typeface="Arial" charset="0"/>
        </a:defRPr>
      </a:lvl4pPr>
      <a:lvl5pPr marL="2389188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rgbClr val="00469B"/>
          </a:solidFill>
          <a:latin typeface="Arial" charset="0"/>
        </a:defRPr>
      </a:lvl5pPr>
      <a:lvl6pPr marL="2846388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6pPr>
      <a:lvl7pPr marL="3303588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7pPr>
      <a:lvl8pPr marL="3760788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8pPr>
      <a:lvl9pPr marL="4217988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138" y="204788"/>
            <a:ext cx="6264275" cy="3032125"/>
          </a:xfrm>
        </p:spPr>
        <p:txBody>
          <a:bodyPr/>
          <a:lstStyle/>
          <a:p>
            <a:r>
              <a:rPr lang="en-GB" sz="2800" smtClean="0"/>
              <a:t>Concept study</a:t>
            </a:r>
            <a:br>
              <a:rPr lang="en-GB" sz="2800" smtClean="0"/>
            </a:b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GOME-2/AVHRR radiance inter-comparison</a:t>
            </a:r>
            <a:endParaRPr lang="en-GB" b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4149725"/>
            <a:ext cx="7632700" cy="1439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i="1" smtClean="0">
                <a:latin typeface="Times New Roman" pitchFamily="18" charset="0"/>
                <a:cs typeface="Times New Roman" pitchFamily="18" charset="0"/>
              </a:rPr>
              <a:t>Ruediger Lang, Rose Munro, Yakov Livschitz, Joerg Ackermann </a:t>
            </a:r>
          </a:p>
          <a:p>
            <a:pPr>
              <a:lnSpc>
                <a:spcPct val="90000"/>
              </a:lnSpc>
            </a:pPr>
            <a:r>
              <a:rPr lang="en-GB" sz="1600" i="1" smtClean="0">
                <a:latin typeface="Times New Roman" pitchFamily="18" charset="0"/>
                <a:cs typeface="Times New Roman" pitchFamily="18" charset="0"/>
              </a:rPr>
              <a:t>EUMETSAT</a:t>
            </a:r>
          </a:p>
          <a:p>
            <a:pPr>
              <a:lnSpc>
                <a:spcPct val="90000"/>
              </a:lnSpc>
            </a:pPr>
            <a:endParaRPr lang="en-GB" sz="16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600" i="1" smtClean="0">
                <a:latin typeface="Times New Roman" pitchFamily="18" charset="0"/>
                <a:cs typeface="Times New Roman" pitchFamily="18" charset="0"/>
              </a:rPr>
              <a:t>Barry Latter</a:t>
            </a:r>
          </a:p>
          <a:p>
            <a:pPr>
              <a:lnSpc>
                <a:spcPct val="90000"/>
              </a:lnSpc>
            </a:pPr>
            <a:r>
              <a:rPr lang="en-GB" sz="1600" i="1" smtClean="0">
                <a:latin typeface="Times New Roman" pitchFamily="18" charset="0"/>
                <a:cs typeface="Times New Roman" pitchFamily="18" charset="0"/>
              </a:rPr>
              <a:t>NCEO/RAL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1463" y="765175"/>
            <a:ext cx="95170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00025" y="260350"/>
            <a:ext cx="5300663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0">
                <a:solidFill>
                  <a:schemeClr val="bg1"/>
                </a:solidFill>
                <a:latin typeface="Arial" pitchFamily="34" charset="0"/>
              </a:rPr>
              <a:t>GOME-2 Reflectivity degradation rate</a:t>
            </a:r>
          </a:p>
          <a:p>
            <a:pPr algn="l"/>
            <a:r>
              <a:rPr lang="en-GB" sz="1800" b="0">
                <a:solidFill>
                  <a:schemeClr val="bg1"/>
                </a:solidFill>
                <a:latin typeface="Arial" pitchFamily="34" charset="0"/>
              </a:rPr>
              <a:t>Sahara – 541nm – relative to mean of 2007</a:t>
            </a:r>
            <a:endParaRPr lang="en-GB" sz="1800" b="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375" y="1285875"/>
            <a:ext cx="3095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Reflectivity Sahara</a:t>
            </a:r>
          </a:p>
          <a:p>
            <a:pPr algn="l">
              <a:defRPr/>
            </a:pPr>
            <a:endParaRPr lang="en-GB" dirty="0"/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6"/>
                </a:solidFill>
              </a:rPr>
              <a:t> Normalised to 2007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6"/>
                </a:solidFill>
              </a:rPr>
              <a:t> Every 2</a:t>
            </a:r>
            <a:r>
              <a:rPr lang="en-GB" baseline="30000" dirty="0">
                <a:solidFill>
                  <a:schemeClr val="accent6"/>
                </a:solidFill>
              </a:rPr>
              <a:t>nd</a:t>
            </a:r>
            <a:r>
              <a:rPr lang="en-GB" dirty="0">
                <a:solidFill>
                  <a:schemeClr val="accent6"/>
                </a:solidFill>
              </a:rPr>
              <a:t> scanner angle position is shown</a:t>
            </a:r>
            <a:endParaRPr lang="en-GB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5365" name="Picture 3" descr="H:\DESKTOP\ruedi\Documentation\GOME2\Plots\InstThroughput\R1_Dec09\EARTH\411_ReflectivityDegradationRate_subset0_l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428750"/>
            <a:ext cx="6572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6953250" y="3214688"/>
            <a:ext cx="2357438" cy="642937"/>
            <a:chOff x="6953264" y="3214686"/>
            <a:chExt cx="2357454" cy="642942"/>
          </a:xfrm>
        </p:grpSpPr>
        <p:sp>
          <p:nvSpPr>
            <p:cNvPr id="15367" name="Right Arrow 7"/>
            <p:cNvSpPr>
              <a:spLocks noChangeArrowheads="1"/>
            </p:cNvSpPr>
            <p:nvPr/>
          </p:nvSpPr>
          <p:spPr bwMode="auto">
            <a:xfrm>
              <a:off x="8239148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Right Arrow 8"/>
            <p:cNvSpPr>
              <a:spLocks noChangeArrowheads="1"/>
            </p:cNvSpPr>
            <p:nvPr/>
          </p:nvSpPr>
          <p:spPr bwMode="auto">
            <a:xfrm flipH="1">
              <a:off x="6953264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TextBox 9"/>
            <p:cNvSpPr txBox="1">
              <a:spLocks noChangeArrowheads="1"/>
            </p:cNvSpPr>
            <p:nvPr/>
          </p:nvSpPr>
          <p:spPr bwMode="auto">
            <a:xfrm>
              <a:off x="7239016" y="3214686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East</a:t>
              </a:r>
            </a:p>
          </p:txBody>
        </p:sp>
        <p:sp>
          <p:nvSpPr>
            <p:cNvPr id="15370" name="TextBox 10"/>
            <p:cNvSpPr txBox="1">
              <a:spLocks noChangeArrowheads="1"/>
            </p:cNvSpPr>
            <p:nvPr/>
          </p:nvSpPr>
          <p:spPr bwMode="auto">
            <a:xfrm>
              <a:off x="8355030" y="3214686"/>
              <a:ext cx="671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West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1463" y="765175"/>
            <a:ext cx="95170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00025" y="260350"/>
            <a:ext cx="5300663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0">
                <a:solidFill>
                  <a:schemeClr val="bg1"/>
                </a:solidFill>
                <a:latin typeface="Arial" pitchFamily="34" charset="0"/>
              </a:rPr>
              <a:t>GOME-2 Reflectivity degradation rate</a:t>
            </a:r>
          </a:p>
          <a:p>
            <a:pPr algn="l"/>
            <a:r>
              <a:rPr lang="en-GB" sz="1800" b="0">
                <a:solidFill>
                  <a:schemeClr val="bg1"/>
                </a:solidFill>
                <a:latin typeface="Arial" pitchFamily="34" charset="0"/>
              </a:rPr>
              <a:t>Sahara – 745nm – relative to mean of 2007</a:t>
            </a:r>
            <a:endParaRPr lang="en-GB" sz="1800" b="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375" y="1285875"/>
            <a:ext cx="3095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/>
              <a:t>Reflectivity Sahara</a:t>
            </a:r>
          </a:p>
          <a:p>
            <a:pPr algn="l">
              <a:defRPr/>
            </a:pPr>
            <a:endParaRPr lang="en-GB" dirty="0"/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6"/>
                </a:solidFill>
              </a:rPr>
              <a:t> Normalised to 2007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6"/>
                </a:solidFill>
              </a:rPr>
              <a:t> Every 2</a:t>
            </a:r>
            <a:r>
              <a:rPr lang="en-GB" baseline="30000" dirty="0">
                <a:solidFill>
                  <a:schemeClr val="accent6"/>
                </a:solidFill>
              </a:rPr>
              <a:t>nd</a:t>
            </a:r>
            <a:r>
              <a:rPr lang="en-GB" dirty="0">
                <a:solidFill>
                  <a:schemeClr val="accent6"/>
                </a:solidFill>
              </a:rPr>
              <a:t> scanner angle position is shown</a:t>
            </a:r>
            <a:endParaRPr lang="en-GB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6953250" y="3214688"/>
            <a:ext cx="2357438" cy="642937"/>
            <a:chOff x="6953264" y="3214686"/>
            <a:chExt cx="2357454" cy="642942"/>
          </a:xfrm>
        </p:grpSpPr>
        <p:sp>
          <p:nvSpPr>
            <p:cNvPr id="16391" name="Right Arrow 7"/>
            <p:cNvSpPr>
              <a:spLocks noChangeArrowheads="1"/>
            </p:cNvSpPr>
            <p:nvPr/>
          </p:nvSpPr>
          <p:spPr bwMode="auto">
            <a:xfrm>
              <a:off x="8239148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ight Arrow 8"/>
            <p:cNvSpPr>
              <a:spLocks noChangeArrowheads="1"/>
            </p:cNvSpPr>
            <p:nvPr/>
          </p:nvSpPr>
          <p:spPr bwMode="auto">
            <a:xfrm flipH="1">
              <a:off x="6953264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7239016" y="3214686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East</a:t>
              </a: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8355030" y="3214686"/>
              <a:ext cx="671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West</a:t>
              </a:r>
            </a:p>
          </p:txBody>
        </p:sp>
      </p:grpSp>
      <p:pic>
        <p:nvPicPr>
          <p:cNvPr id="16390" name="Picture 2" descr="H:\DESKTOP\ruedi\Documentation\GOME2\Plots\InstThroughput\R1_Dec09\EARTH\411_ReflectivityDegradationRate_subset0_l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85875"/>
            <a:ext cx="659606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questions and conclusions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563" y="1643063"/>
            <a:ext cx="8358187" cy="361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According to the RAL long-term results, there is no significant GOME-2 degradation in reflectivity for both AVHRR and GOME-2 in the AVHRRch1/GOMEch34 region visible yet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 </a:t>
            </a:r>
            <a:r>
              <a:rPr lang="en-GB" dirty="0">
                <a:solidFill>
                  <a:srgbClr val="0033CC"/>
                </a:solidFill>
              </a:rPr>
              <a:t>What is the initial (at launch) offset for both instruments?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 According to the MODIS/AVHRR inter-comparison AVHRR (NOAA-16/17) experiences a dark bias of 9% </a:t>
            </a:r>
            <a:r>
              <a:rPr lang="en-GB" sz="1050" dirty="0"/>
              <a:t>(Cao, C., X. </a:t>
            </a:r>
            <a:r>
              <a:rPr lang="en-GB" sz="1050" dirty="0" err="1"/>
              <a:t>Xiong</a:t>
            </a:r>
            <a:r>
              <a:rPr lang="en-GB" sz="1050" dirty="0"/>
              <a:t>, A. Wu, and X. Wu, 2008, Assessing the consistency of AVHRR and MODIS L1B reflectance for generating fundamental climate data records, Journal of Geophysical Research, 1, 113, D09114, doi:10.1029/2007JD009363)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 </a:t>
            </a:r>
            <a:r>
              <a:rPr lang="en-GB" dirty="0">
                <a:solidFill>
                  <a:srgbClr val="0033CC"/>
                </a:solidFill>
              </a:rPr>
              <a:t>Consistent with RAL results for GOME-2/AVHRR, but EUM results show opposite bias of same magnitude (bug in EUM analysis!?).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 For GOME-2 the initial offset in the solar mean reference has been estimated to be on the order of 1 to 3% in the AVHRRch1/GOMEch34 region (</a:t>
            </a:r>
            <a:r>
              <a:rPr lang="en-GB" dirty="0" err="1"/>
              <a:t>w.r.t</a:t>
            </a:r>
            <a:r>
              <a:rPr lang="en-GB" dirty="0"/>
              <a:t>. </a:t>
            </a:r>
            <a:r>
              <a:rPr lang="en-GB" dirty="0" err="1"/>
              <a:t>Wehrli</a:t>
            </a:r>
            <a:r>
              <a:rPr lang="en-GB" dirty="0"/>
              <a:t> 1985 SM0 reference spectrum).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/>
              <a:t> </a:t>
            </a:r>
            <a:r>
              <a:rPr lang="en-GB" dirty="0">
                <a:solidFill>
                  <a:srgbClr val="0033CC"/>
                </a:solidFill>
              </a:rPr>
              <a:t>Reflectivity long-term degradation in the 640 nm region for GOME-2 not yet quantified (only at 541 and 745 nm).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452438" y="3500438"/>
            <a:ext cx="8358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End</a:t>
            </a:r>
            <a:endParaRPr lang="en-GB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5641975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chemeClr val="bg1"/>
                </a:solidFill>
                <a:latin typeface="Arial" pitchFamily="34" charset="0"/>
              </a:rPr>
              <a:t>GOME-2 Long-term throughput changes</a:t>
            </a:r>
          </a:p>
          <a:p>
            <a:r>
              <a:rPr lang="en-GB" sz="1800" b="0">
                <a:solidFill>
                  <a:schemeClr val="bg1"/>
                </a:solidFill>
                <a:latin typeface="Arial" pitchFamily="34" charset="0"/>
              </a:rPr>
              <a:t>Solar Mean Reference (SMR) spectrum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5925" y="53736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4488" y="5013325"/>
            <a:ext cx="497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Reprocessed signals PPF 4.0 until February 2010</a:t>
            </a:r>
          </a:p>
          <a:p>
            <a:r>
              <a:rPr lang="en-GB"/>
              <a:t>relative to February 2007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9900" y="-1795462"/>
            <a:ext cx="3429000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AVHRR/3 Validation using GOME-2</a:t>
            </a:r>
            <a:br>
              <a:rPr lang="en-GB" smtClean="0"/>
            </a:br>
            <a:r>
              <a:rPr lang="en-GB" sz="1800" smtClean="0"/>
              <a:t>GOME-2 scanner position dependent geo-offset (in 2*%FOV)</a:t>
            </a:r>
          </a:p>
        </p:txBody>
      </p:sp>
      <p:pic>
        <p:nvPicPr>
          <p:cNvPr id="22531" name="Picture 4" descr="R:\NCEO\AC Theme\Logos\NCE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214438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R:\RSG\STFC Templates\Logos\JPEG files\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1143000"/>
            <a:ext cx="247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513763" y="1714500"/>
            <a:ext cx="1160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Courtesy of  Barry Latter et al. (2009)</a:t>
            </a:r>
            <a:endParaRPr lang="en-US" sz="1000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TextBox 21"/>
          <p:cNvSpPr txBox="1">
            <a:spLocks noChangeArrowheads="1"/>
          </p:cNvSpPr>
          <p:nvPr/>
        </p:nvSpPr>
        <p:spPr bwMode="auto">
          <a:xfrm>
            <a:off x="7096125" y="1857375"/>
            <a:ext cx="117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14</a:t>
            </a:r>
            <a:r>
              <a:rPr lang="en-GB" sz="1200" baseline="30000"/>
              <a:t>th</a:t>
            </a:r>
            <a:r>
              <a:rPr lang="en-GB" sz="1200"/>
              <a:t> May 2008</a:t>
            </a:r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881438" y="1857375"/>
            <a:ext cx="89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B050"/>
                </a:solidFill>
              </a:rPr>
              <a:t>AVHRR </a:t>
            </a:r>
          </a:p>
          <a:p>
            <a:r>
              <a:rPr lang="en-GB" sz="1200">
                <a:solidFill>
                  <a:srgbClr val="00B050"/>
                </a:solidFill>
              </a:rPr>
              <a:t>channel 1</a:t>
            </a:r>
          </a:p>
        </p:txBody>
      </p:sp>
      <p:grpSp>
        <p:nvGrpSpPr>
          <p:cNvPr id="22539" name="Group 31"/>
          <p:cNvGrpSpPr>
            <a:grpSpLocks/>
          </p:cNvGrpSpPr>
          <p:nvPr/>
        </p:nvGrpSpPr>
        <p:grpSpPr bwMode="auto">
          <a:xfrm>
            <a:off x="595313" y="5500688"/>
            <a:ext cx="7572375" cy="714375"/>
            <a:chOff x="595282" y="5072074"/>
            <a:chExt cx="7572428" cy="714380"/>
          </a:xfrm>
        </p:grpSpPr>
        <p:grpSp>
          <p:nvGrpSpPr>
            <p:cNvPr id="22548" name="Group 23"/>
            <p:cNvGrpSpPr>
              <a:grpSpLocks/>
            </p:cNvGrpSpPr>
            <p:nvPr/>
          </p:nvGrpSpPr>
          <p:grpSpPr bwMode="auto">
            <a:xfrm>
              <a:off x="595282" y="5143512"/>
              <a:ext cx="7572428" cy="642942"/>
              <a:chOff x="6953264" y="3214686"/>
              <a:chExt cx="2357454" cy="642942"/>
            </a:xfrm>
          </p:grpSpPr>
          <p:sp>
            <p:nvSpPr>
              <p:cNvPr id="22550" name="Right Arrow 24"/>
              <p:cNvSpPr>
                <a:spLocks noChangeArrowheads="1"/>
              </p:cNvSpPr>
              <p:nvPr/>
            </p:nvSpPr>
            <p:spPr bwMode="auto">
              <a:xfrm>
                <a:off x="8239148" y="3429000"/>
                <a:ext cx="1071570" cy="4286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Right Arrow 25"/>
              <p:cNvSpPr>
                <a:spLocks noChangeArrowheads="1"/>
              </p:cNvSpPr>
              <p:nvPr/>
            </p:nvSpPr>
            <p:spPr bwMode="auto">
              <a:xfrm flipH="1">
                <a:off x="6953264" y="3429000"/>
                <a:ext cx="1071570" cy="4286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TextBox 26"/>
              <p:cNvSpPr txBox="1">
                <a:spLocks noChangeArrowheads="1"/>
              </p:cNvSpPr>
              <p:nvPr/>
            </p:nvSpPr>
            <p:spPr bwMode="auto">
              <a:xfrm>
                <a:off x="7239016" y="3214686"/>
                <a:ext cx="61747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East</a:t>
                </a:r>
              </a:p>
            </p:txBody>
          </p:sp>
          <p:sp>
            <p:nvSpPr>
              <p:cNvPr id="22553" name="TextBox 27"/>
              <p:cNvSpPr txBox="1">
                <a:spLocks noChangeArrowheads="1"/>
              </p:cNvSpPr>
              <p:nvPr/>
            </p:nvSpPr>
            <p:spPr bwMode="auto">
              <a:xfrm>
                <a:off x="8355030" y="3214686"/>
                <a:ext cx="67146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West</a:t>
                </a:r>
              </a:p>
            </p:txBody>
          </p:sp>
        </p:grpSp>
        <p:sp>
          <p:nvSpPr>
            <p:cNvPr id="22549" name="TextBox 28"/>
            <p:cNvSpPr txBox="1">
              <a:spLocks noChangeArrowheads="1"/>
            </p:cNvSpPr>
            <p:nvPr/>
          </p:nvSpPr>
          <p:spPr bwMode="auto">
            <a:xfrm>
              <a:off x="3024174" y="5072074"/>
              <a:ext cx="26949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GOME-2 scanner position</a:t>
              </a:r>
            </a:p>
          </p:txBody>
        </p:sp>
      </p:grpSp>
      <p:sp>
        <p:nvSpPr>
          <p:cNvPr id="22540" name="Left-Right Arrow 29"/>
          <p:cNvSpPr>
            <a:spLocks noChangeArrowheads="1"/>
          </p:cNvSpPr>
          <p:nvPr/>
        </p:nvSpPr>
        <p:spPr bwMode="auto">
          <a:xfrm>
            <a:off x="7239000" y="5000625"/>
            <a:ext cx="1357313" cy="214313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eft-Right Arrow 30"/>
          <p:cNvSpPr>
            <a:spLocks noChangeArrowheads="1"/>
          </p:cNvSpPr>
          <p:nvPr/>
        </p:nvSpPr>
        <p:spPr bwMode="auto">
          <a:xfrm rot="5400000">
            <a:off x="7881937" y="4143376"/>
            <a:ext cx="1357313" cy="214312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Box 32"/>
          <p:cNvSpPr txBox="1">
            <a:spLocks noChangeArrowheads="1"/>
          </p:cNvSpPr>
          <p:nvPr/>
        </p:nvSpPr>
        <p:spPr bwMode="auto">
          <a:xfrm rot="5400000">
            <a:off x="8330406" y="3945732"/>
            <a:ext cx="1279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chemeClr val="tx1"/>
                </a:solidFill>
              </a:rPr>
              <a:t>Across-track</a:t>
            </a:r>
          </a:p>
          <a:p>
            <a:pPr algn="l"/>
            <a:r>
              <a:rPr lang="en-GB" sz="1200">
                <a:solidFill>
                  <a:schemeClr val="tx1"/>
                </a:solidFill>
              </a:rPr>
              <a:t>[2*%FOV</a:t>
            </a:r>
            <a:r>
              <a:rPr lang="en-GB" sz="1200" baseline="-25000">
                <a:solidFill>
                  <a:schemeClr val="tx1"/>
                </a:solidFill>
              </a:rPr>
              <a:t>GOME</a:t>
            </a:r>
            <a:r>
              <a:rPr lang="en-GB" sz="1200">
                <a:solidFill>
                  <a:schemeClr val="tx1"/>
                </a:solidFill>
              </a:rPr>
              <a:t> ]</a:t>
            </a:r>
            <a:endParaRPr lang="en-GB" sz="1200" baseline="-25000">
              <a:solidFill>
                <a:schemeClr val="tx1"/>
              </a:solidFill>
            </a:endParaRPr>
          </a:p>
        </p:txBody>
      </p:sp>
      <p:sp>
        <p:nvSpPr>
          <p:cNvPr id="22543" name="TextBox 33"/>
          <p:cNvSpPr txBox="1">
            <a:spLocks noChangeArrowheads="1"/>
          </p:cNvSpPr>
          <p:nvPr/>
        </p:nvSpPr>
        <p:spPr bwMode="auto">
          <a:xfrm>
            <a:off x="7353300" y="5151438"/>
            <a:ext cx="12430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chemeClr val="tx1"/>
                </a:solidFill>
              </a:rPr>
              <a:t>Along-track</a:t>
            </a:r>
          </a:p>
          <a:p>
            <a:pPr algn="l"/>
            <a:r>
              <a:rPr lang="en-GB" sz="1200">
                <a:solidFill>
                  <a:schemeClr val="tx1"/>
                </a:solidFill>
              </a:rPr>
              <a:t>[2*%FOV</a:t>
            </a:r>
            <a:r>
              <a:rPr lang="en-GB" sz="1200" baseline="-25000">
                <a:solidFill>
                  <a:schemeClr val="tx1"/>
                </a:solidFill>
              </a:rPr>
              <a:t>GOME</a:t>
            </a:r>
            <a:r>
              <a:rPr lang="en-GB" sz="1200">
                <a:solidFill>
                  <a:schemeClr val="tx1"/>
                </a:solidFill>
              </a:rPr>
              <a:t> ]</a:t>
            </a:r>
            <a:endParaRPr lang="en-GB" sz="1200" baseline="-25000">
              <a:solidFill>
                <a:schemeClr val="tx1"/>
              </a:solidFill>
            </a:endParaRPr>
          </a:p>
        </p:txBody>
      </p:sp>
      <p:grpSp>
        <p:nvGrpSpPr>
          <p:cNvPr id="22544" name="Group 41"/>
          <p:cNvGrpSpPr>
            <a:grpSpLocks/>
          </p:cNvGrpSpPr>
          <p:nvPr/>
        </p:nvGrpSpPr>
        <p:grpSpPr bwMode="auto">
          <a:xfrm>
            <a:off x="309563" y="2428875"/>
            <a:ext cx="8072437" cy="2466975"/>
            <a:chOff x="309530" y="2428868"/>
            <a:chExt cx="8072495" cy="2466959"/>
          </a:xfrm>
        </p:grpSpPr>
        <p:pic>
          <p:nvPicPr>
            <p:cNvPr id="2254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r="48097"/>
            <a:stretch>
              <a:fillRect/>
            </a:stretch>
          </p:blipFill>
          <p:spPr bwMode="auto">
            <a:xfrm rot="-5400000">
              <a:off x="3112299" y="-373900"/>
              <a:ext cx="2466958" cy="807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546" name="Straight Connector 35"/>
            <p:cNvCxnSpPr>
              <a:cxnSpLocks noChangeShapeType="1"/>
            </p:cNvCxnSpPr>
            <p:nvPr/>
          </p:nvCxnSpPr>
          <p:spPr bwMode="auto">
            <a:xfrm>
              <a:off x="471456" y="3671889"/>
              <a:ext cx="778674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2547" name="Straight Connector 40"/>
            <p:cNvCxnSpPr>
              <a:cxnSpLocks noChangeShapeType="1"/>
            </p:cNvCxnSpPr>
            <p:nvPr/>
          </p:nvCxnSpPr>
          <p:spPr bwMode="auto">
            <a:xfrm rot="5400000">
              <a:off x="6631793" y="3464719"/>
              <a:ext cx="207170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9275" y="1428750"/>
            <a:ext cx="8763000" cy="1379538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Motivation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Approach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Preliminary results by NCEO/RAL (Barry Latter, et al.)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Preliminary results by EUMETSAT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23875" y="2892425"/>
            <a:ext cx="5467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/>
              <a:t>GOME-2/Metop-A </a:t>
            </a:r>
          </a:p>
          <a:p>
            <a:pPr algn="l"/>
            <a:r>
              <a:rPr lang="en-GB" sz="1200"/>
              <a:t>instrument and level 0 to 1B radiometric calibration team at EUMETSAT</a:t>
            </a:r>
            <a:r>
              <a:rPr lang="en-GB"/>
              <a:t>:</a:t>
            </a:r>
          </a:p>
          <a:p>
            <a:pPr algn="l"/>
            <a:endParaRPr lang="en-GB"/>
          </a:p>
          <a:p>
            <a:pPr algn="l"/>
            <a:r>
              <a:rPr lang="en-GB" sz="1200"/>
              <a:t>Rose Munro (Mission scientist, PRD/MET)</a:t>
            </a:r>
          </a:p>
          <a:p>
            <a:pPr algn="l"/>
            <a:r>
              <a:rPr lang="en-GB" sz="1200"/>
              <a:t>Ruediger Lang (Product expert, OPS/MOD)</a:t>
            </a:r>
          </a:p>
          <a:p>
            <a:pPr algn="l"/>
            <a:r>
              <a:rPr lang="en-GB" sz="1200"/>
              <a:t>Yakov Livschitz (Software engineer, OPS/MOD)</a:t>
            </a:r>
          </a:p>
          <a:p>
            <a:pPr algn="l"/>
            <a:r>
              <a:rPr lang="en-GB" sz="1200"/>
              <a:t>Antoine Lacan (Instrument engineer, LEO) </a:t>
            </a:r>
          </a:p>
          <a:p>
            <a:pPr algn="l"/>
            <a:r>
              <a:rPr lang="en-GB" sz="1200"/>
              <a:t>Richard Dyer (Instrument engineer, OPS/CCD)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/>
              <a:t>AVHRR/Metop-A</a:t>
            </a:r>
          </a:p>
          <a:p>
            <a:pPr algn="l"/>
            <a:r>
              <a:rPr lang="en-GB" sz="1200"/>
              <a:t>Joerg Ackermann (Product expert, OPS/MOD)</a:t>
            </a:r>
          </a:p>
          <a:p>
            <a:pPr algn="l"/>
            <a:endParaRPr lang="en-GB"/>
          </a:p>
          <a:p>
            <a:pPr algn="l"/>
            <a:r>
              <a:rPr lang="en-GB"/>
              <a:t>NOEC/RAL:</a:t>
            </a:r>
          </a:p>
          <a:p>
            <a:pPr algn="l"/>
            <a:r>
              <a:rPr lang="en-GB" sz="1200"/>
              <a:t>Member of GOME-SAG (B. Kerridge, R. Siddans, </a:t>
            </a:r>
            <a:r>
              <a:rPr lang="en-GB" sz="1200" u="sng"/>
              <a:t>Barry Latter, </a:t>
            </a:r>
            <a:r>
              <a:rPr lang="en-GB" sz="1200"/>
              <a:t>et al.)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Motivation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9275" y="1620838"/>
            <a:ext cx="8763000" cy="353695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Radiometric accuracy: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Day-one and instrument anomaly offset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Long-term in-orbit changes (both nominal and non-nominal)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400" b="0" smtClean="0">
                <a:solidFill>
                  <a:srgbClr val="000066"/>
                </a:solidFill>
                <a:latin typeface="Arial" pitchFamily="34" charset="0"/>
              </a:rPr>
              <a:t>Triggered by GOME-2 in-orbit throughput degradation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 Instrument alignment and geo-location pointing: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b="0" smtClean="0">
                <a:solidFill>
                  <a:srgbClr val="000066"/>
                </a:solidFill>
                <a:latin typeface="Arial" pitchFamily="34" charset="0"/>
              </a:rPr>
              <a:t>Identify miss-alignments or pointing errors.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400" b="0" smtClean="0">
                <a:solidFill>
                  <a:srgbClr val="000066"/>
                </a:solidFill>
                <a:latin typeface="Arial" pitchFamily="34" charset="0"/>
              </a:rPr>
              <a:t>Triggered by RAL study results.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400" b="0" smtClean="0">
                <a:solidFill>
                  <a:srgbClr val="000066"/>
                </a:solidFill>
                <a:latin typeface="Arial" pitchFamily="34" charset="0"/>
              </a:rPr>
              <a:t>Investigation by EUMETSAT started in April.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5668962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0">
                <a:solidFill>
                  <a:schemeClr val="bg1"/>
                </a:solidFill>
                <a:latin typeface="Arial" pitchFamily="34" charset="0"/>
              </a:rPr>
              <a:t>GOME-2 / AVHRR radiance co-location</a:t>
            </a:r>
          </a:p>
          <a:p>
            <a:pPr algn="l"/>
            <a:r>
              <a:rPr lang="en-GB" sz="1800" b="0">
                <a:solidFill>
                  <a:schemeClr val="bg1"/>
                </a:solidFill>
                <a:latin typeface="Arial" pitchFamily="34" charset="0"/>
              </a:rPr>
              <a:t>GOME-2 channel 3 and 4 and AVHRR channel 1 data</a:t>
            </a:r>
          </a:p>
        </p:txBody>
      </p:sp>
      <p:pic>
        <p:nvPicPr>
          <p:cNvPr id="9219" name="Picture 2" descr="H:\DESKTOP\ruedi\Documentation\GOME2\Plots\GroundPixelSize\309_Reflectances_GOME2Ch3and4_and_AVHRRresponse_g2avhrr_scan20100419143854_2010041914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0125"/>
            <a:ext cx="9215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10"/>
          <p:cNvGrpSpPr>
            <a:grpSpLocks/>
          </p:cNvGrpSpPr>
          <p:nvPr/>
        </p:nvGrpSpPr>
        <p:grpSpPr bwMode="auto">
          <a:xfrm>
            <a:off x="2381250" y="2928938"/>
            <a:ext cx="3214688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835163" cy="4381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Ch:3 (Band 5)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9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5595938" y="2714625"/>
            <a:ext cx="3316287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Ch:4 (Band 6)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6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22" name="Group 24"/>
          <p:cNvGrpSpPr>
            <a:grpSpLocks/>
          </p:cNvGrpSpPr>
          <p:nvPr/>
        </p:nvGrpSpPr>
        <p:grpSpPr bwMode="auto">
          <a:xfrm>
            <a:off x="3846513" y="1857375"/>
            <a:ext cx="1677987" cy="571500"/>
            <a:chOff x="3845853" y="1857364"/>
            <a:chExt cx="1678648" cy="571503"/>
          </a:xfrm>
        </p:grpSpPr>
        <p:sp>
          <p:nvSpPr>
            <p:cNvPr id="21" name="TextBox 20"/>
            <p:cNvSpPr txBox="1"/>
            <p:nvPr/>
          </p:nvSpPr>
          <p:spPr>
            <a:xfrm>
              <a:off x="3845853" y="1857364"/>
              <a:ext cx="1519835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chemeClr val="accent3">
                      <a:lumMod val="75000"/>
                    </a:schemeClr>
                  </a:solidFill>
                </a:rPr>
                <a:t>AVHRR ch1 </a:t>
              </a:r>
            </a:p>
            <a:p>
              <a:pPr>
                <a:defRPr/>
              </a:pPr>
              <a:r>
                <a:rPr lang="en-GB" sz="1200" dirty="0">
                  <a:solidFill>
                    <a:schemeClr val="accent3">
                      <a:lumMod val="75000"/>
                    </a:schemeClr>
                  </a:solidFill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 rot="16200000" flipH="1">
              <a:off x="5010764" y="1915130"/>
              <a:ext cx="109538" cy="917936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5668962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0">
                <a:solidFill>
                  <a:schemeClr val="bg1"/>
                </a:solidFill>
                <a:latin typeface="Arial" pitchFamily="34" charset="0"/>
              </a:rPr>
              <a:t>GOME-2 / AVHRR radiance co-location</a:t>
            </a:r>
          </a:p>
          <a:p>
            <a:pPr algn="l"/>
            <a:r>
              <a:rPr lang="en-GB" sz="1800" b="0">
                <a:solidFill>
                  <a:schemeClr val="bg1"/>
                </a:solidFill>
                <a:latin typeface="Arial" pitchFamily="34" charset="0"/>
              </a:rPr>
              <a:t>GOME-2 channel 3 and 4 and AVHRR channel 1 data</a:t>
            </a:r>
          </a:p>
        </p:txBody>
      </p:sp>
      <p:pic>
        <p:nvPicPr>
          <p:cNvPr id="10243" name="Picture 2" descr="H:\DESKTOP\ruedi\Documentation\GOME2\Plots\GroundPixelSize\309_Reflectances_GOME2Ch3and4_and_AVHRRresponse_g2avhrr_scan20100419143854_2010041914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0125"/>
            <a:ext cx="9215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2381250" y="2928938"/>
            <a:ext cx="3214688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835163" cy="4381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Ch:3 (Band 5)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10260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1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245" name="Group 19"/>
          <p:cNvGrpSpPr>
            <a:grpSpLocks/>
          </p:cNvGrpSpPr>
          <p:nvPr/>
        </p:nvGrpSpPr>
        <p:grpSpPr bwMode="auto">
          <a:xfrm>
            <a:off x="5595938" y="2714625"/>
            <a:ext cx="3316287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Ch:4 (Band 6)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10257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8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246" name="Group 24"/>
          <p:cNvGrpSpPr>
            <a:grpSpLocks/>
          </p:cNvGrpSpPr>
          <p:nvPr/>
        </p:nvGrpSpPr>
        <p:grpSpPr bwMode="auto">
          <a:xfrm>
            <a:off x="3846513" y="1857375"/>
            <a:ext cx="1677987" cy="571500"/>
            <a:chOff x="3845853" y="1857364"/>
            <a:chExt cx="1678648" cy="571503"/>
          </a:xfrm>
        </p:grpSpPr>
        <p:sp>
          <p:nvSpPr>
            <p:cNvPr id="21" name="TextBox 20"/>
            <p:cNvSpPr txBox="1"/>
            <p:nvPr/>
          </p:nvSpPr>
          <p:spPr>
            <a:xfrm>
              <a:off x="3845853" y="1857364"/>
              <a:ext cx="1519835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chemeClr val="accent3">
                      <a:lumMod val="75000"/>
                    </a:schemeClr>
                  </a:solidFill>
                </a:rPr>
                <a:t>AVHRR ch1 </a:t>
              </a:r>
            </a:p>
            <a:p>
              <a:pPr>
                <a:defRPr/>
              </a:pPr>
              <a:r>
                <a:rPr lang="en-GB" sz="1200" dirty="0">
                  <a:solidFill>
                    <a:schemeClr val="accent3">
                      <a:lumMod val="75000"/>
                    </a:schemeClr>
                  </a:solidFill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 rot="16200000" flipH="1">
              <a:off x="5010764" y="1915130"/>
              <a:ext cx="109538" cy="917936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47" name="Group 23"/>
          <p:cNvGrpSpPr>
            <a:grpSpLocks/>
          </p:cNvGrpSpPr>
          <p:nvPr/>
        </p:nvGrpSpPr>
        <p:grpSpPr bwMode="auto">
          <a:xfrm>
            <a:off x="2644775" y="4929188"/>
            <a:ext cx="2236788" cy="714375"/>
            <a:chOff x="2645052" y="4929198"/>
            <a:chExt cx="2236510" cy="714380"/>
          </a:xfrm>
        </p:grpSpPr>
        <p:sp>
          <p:nvSpPr>
            <p:cNvPr id="10252" name="Right Arrow 15"/>
            <p:cNvSpPr>
              <a:spLocks noChangeArrowheads="1"/>
            </p:cNvSpPr>
            <p:nvPr/>
          </p:nvSpPr>
          <p:spPr bwMode="auto">
            <a:xfrm>
              <a:off x="2787928" y="5286388"/>
              <a:ext cx="1928826" cy="3571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Box 16"/>
            <p:cNvSpPr txBox="1">
              <a:spLocks noChangeArrowheads="1"/>
            </p:cNvSpPr>
            <p:nvPr/>
          </p:nvSpPr>
          <p:spPr bwMode="auto">
            <a:xfrm>
              <a:off x="2645052" y="4929198"/>
              <a:ext cx="2236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chemeClr val="tx1"/>
                  </a:solidFill>
                </a:rPr>
                <a:t>Detector pixel read-out sequence 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direction GOME-2 channel 3</a:t>
              </a:r>
            </a:p>
          </p:txBody>
        </p:sp>
      </p:grpSp>
      <p:grpSp>
        <p:nvGrpSpPr>
          <p:cNvPr id="10248" name="Group 21"/>
          <p:cNvGrpSpPr>
            <a:grpSpLocks/>
          </p:cNvGrpSpPr>
          <p:nvPr/>
        </p:nvGrpSpPr>
        <p:grpSpPr bwMode="auto">
          <a:xfrm>
            <a:off x="6238875" y="4929188"/>
            <a:ext cx="2236788" cy="714375"/>
            <a:chOff x="6238884" y="4929198"/>
            <a:chExt cx="2236510" cy="714380"/>
          </a:xfrm>
        </p:grpSpPr>
        <p:sp>
          <p:nvSpPr>
            <p:cNvPr id="10250" name="Right Arrow 17"/>
            <p:cNvSpPr>
              <a:spLocks noChangeArrowheads="1"/>
            </p:cNvSpPr>
            <p:nvPr/>
          </p:nvSpPr>
          <p:spPr bwMode="auto">
            <a:xfrm flipH="1">
              <a:off x="6381760" y="5286388"/>
              <a:ext cx="1928826" cy="3571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Box 18"/>
            <p:cNvSpPr txBox="1">
              <a:spLocks noChangeArrowheads="1"/>
            </p:cNvSpPr>
            <p:nvPr/>
          </p:nvSpPr>
          <p:spPr bwMode="auto">
            <a:xfrm>
              <a:off x="6238884" y="4929198"/>
              <a:ext cx="2236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chemeClr val="tx1"/>
                  </a:solidFill>
                </a:rPr>
                <a:t>Detector pixel read-out sequence 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direction GOME-2 channel 4</a:t>
              </a:r>
            </a:p>
          </p:txBody>
        </p:sp>
      </p:grpSp>
      <p:sp>
        <p:nvSpPr>
          <p:cNvPr id="10249" name="TextBox 19"/>
          <p:cNvSpPr txBox="1">
            <a:spLocks noChangeArrowheads="1"/>
          </p:cNvSpPr>
          <p:nvPr/>
        </p:nvSpPr>
        <p:spPr bwMode="auto">
          <a:xfrm>
            <a:off x="309563" y="6072188"/>
            <a:ext cx="884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200"/>
              <a:t>Read-out of all 1024 detector pixel takes 1024*45,78 </a:t>
            </a:r>
            <a:r>
              <a:rPr lang="en-GB" sz="1200">
                <a:latin typeface="Symbol" pitchFamily="18" charset="2"/>
              </a:rPr>
              <a:t>m</a:t>
            </a:r>
            <a:r>
              <a:rPr lang="en-GB" sz="1200"/>
              <a:t>s = 46.875 ms  introducing “spatial aliasing” (~2km across-track)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785938"/>
            <a:ext cx="6643688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AVHRR/3 Validation using GOME-2</a:t>
            </a:r>
            <a:br>
              <a:rPr lang="en-GB" smtClean="0"/>
            </a:br>
            <a:r>
              <a:rPr lang="en-GB" sz="1800" smtClean="0"/>
              <a:t>Co-located GOME-2 and AVHRR signals</a:t>
            </a:r>
            <a:endParaRPr lang="en-GB" smtClean="0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595438" y="2357438"/>
            <a:ext cx="2143125" cy="500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V="1">
            <a:off x="1809750" y="3286125"/>
            <a:ext cx="2559050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381000" y="2071688"/>
            <a:ext cx="129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ea typeface="ヒラギノ角ゴ Pro W3"/>
                <a:cs typeface="ヒラギノ角ゴ Pro W3"/>
              </a:rPr>
              <a:t>AVHRR/3</a:t>
            </a:r>
          </a:p>
          <a:p>
            <a:r>
              <a:rPr lang="en-GB">
                <a:ea typeface="ヒラギノ角ゴ Pro W3"/>
                <a:cs typeface="ヒラギノ角ゴ Pro W3"/>
              </a:rPr>
              <a:t>geo-shifted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09563" y="3214688"/>
            <a:ext cx="140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ea typeface="ヒラギノ角ゴ Pro W3"/>
                <a:cs typeface="ヒラギノ角ゴ Pro W3"/>
              </a:rPr>
              <a:t>GOME-2</a:t>
            </a:r>
          </a:p>
          <a:p>
            <a:r>
              <a:rPr lang="en-GB">
                <a:ea typeface="ヒラギノ角ゴ Pro W3"/>
                <a:cs typeface="ヒラギノ角ゴ Pro W3"/>
              </a:rPr>
              <a:t>ground pixel</a:t>
            </a: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4167188" y="6072188"/>
            <a:ext cx="18256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Wavelength (</a:t>
            </a:r>
            <a:r>
              <a:rPr lang="en-GB">
                <a:latin typeface="Symbol" pitchFamily="18" charset="2"/>
              </a:rPr>
              <a:t>m</a:t>
            </a:r>
            <a:r>
              <a:rPr lang="en-GB"/>
              <a:t>m)</a:t>
            </a:r>
            <a:endParaRPr lang="en-US"/>
          </a:p>
        </p:txBody>
      </p:sp>
      <p:pic>
        <p:nvPicPr>
          <p:cNvPr id="11273" name="Picture 9" descr="R:\NCEO\AC Theme\Logos\NCE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357313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R:\RSG\STFC Templates\Logos\JPEG files\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513" y="1285875"/>
            <a:ext cx="247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8358188" y="1857375"/>
            <a:ext cx="1160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Courtesy of  Barry Latter et al. (2009)</a:t>
            </a:r>
            <a:endParaRPr lang="en-US" sz="1000"/>
          </a:p>
        </p:txBody>
      </p:sp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AVHRR/3 Validation using GOME-2</a:t>
            </a:r>
            <a:br>
              <a:rPr lang="en-GB" smtClean="0"/>
            </a:br>
            <a:r>
              <a:rPr lang="en-GB" sz="1800" smtClean="0"/>
              <a:t>Scatter and offset before/after geo adjustment</a:t>
            </a:r>
            <a:endParaRPr lang="en-GB" smtClean="0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509588" y="1717675"/>
            <a:ext cx="3943350" cy="3854450"/>
            <a:chOff x="323176" y="1431938"/>
            <a:chExt cx="3943994" cy="3854450"/>
          </a:xfrm>
        </p:grpSpPr>
        <p:pic>
          <p:nvPicPr>
            <p:cNvPr id="1230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968" y="1431938"/>
              <a:ext cx="3886202" cy="385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Text Box 5"/>
            <p:cNvSpPr txBox="1">
              <a:spLocks noChangeArrowheads="1"/>
            </p:cNvSpPr>
            <p:nvPr/>
          </p:nvSpPr>
          <p:spPr bwMode="auto">
            <a:xfrm>
              <a:off x="928688" y="1789128"/>
              <a:ext cx="190381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latin typeface="Lucida Grande"/>
                  <a:ea typeface="ヒラギノ角ゴ Pro W3"/>
                  <a:cs typeface="ヒラギノ角ゴ Pro W3"/>
                </a:rPr>
                <a:t>Nominal co-location</a:t>
              </a:r>
            </a:p>
          </p:txBody>
        </p:sp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1393032" y="4932377"/>
              <a:ext cx="208954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/>
                <a:t>GOME-2 Target Reflectance</a:t>
              </a:r>
              <a:endParaRPr lang="en-US" sz="1000"/>
            </a:p>
          </p:txBody>
        </p:sp>
        <p:sp>
          <p:nvSpPr>
            <p:cNvPr id="12306" name="Text Box 9"/>
            <p:cNvSpPr txBox="1">
              <a:spLocks noChangeArrowheads="1"/>
            </p:cNvSpPr>
            <p:nvPr/>
          </p:nvSpPr>
          <p:spPr bwMode="auto">
            <a:xfrm rot="-5400000">
              <a:off x="-518120" y="3130485"/>
              <a:ext cx="19288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/>
                <a:t>AVHRR/3 Target Reflectance</a:t>
              </a:r>
              <a:endParaRPr lang="en-US" sz="1000"/>
            </a:p>
          </p:txBody>
        </p:sp>
      </p:grpSp>
      <p:grpSp>
        <p:nvGrpSpPr>
          <p:cNvPr id="12292" name="Group 20"/>
          <p:cNvGrpSpPr>
            <a:grpSpLocks/>
          </p:cNvGrpSpPr>
          <p:nvPr/>
        </p:nvGrpSpPr>
        <p:grpSpPr bwMode="auto">
          <a:xfrm>
            <a:off x="4781550" y="1704975"/>
            <a:ext cx="3600450" cy="3867150"/>
            <a:chOff x="4595810" y="1419238"/>
            <a:chExt cx="3600450" cy="3867150"/>
          </a:xfrm>
        </p:grpSpPr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5810" y="1419238"/>
              <a:ext cx="3600450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5649516" y="4929198"/>
              <a:ext cx="2089546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/>
                <a:t>GOME-2 Target Reflectance</a:t>
              </a:r>
              <a:endParaRPr lang="en-US" sz="1000"/>
            </a:p>
          </p:txBody>
        </p:sp>
        <p:sp>
          <p:nvSpPr>
            <p:cNvPr id="12302" name="Text Box 6"/>
            <p:cNvSpPr txBox="1">
              <a:spLocks noChangeArrowheads="1"/>
            </p:cNvSpPr>
            <p:nvPr/>
          </p:nvSpPr>
          <p:spPr bwMode="auto">
            <a:xfrm>
              <a:off x="5079185" y="1786914"/>
              <a:ext cx="21467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latin typeface="Lucida Grande"/>
                  <a:ea typeface="ヒラギノ角ゴ Pro W3"/>
                  <a:cs typeface="ヒラギノ角ゴ Pro W3"/>
                </a:rPr>
                <a:t>Adjusted co-location</a:t>
              </a:r>
            </a:p>
            <a:p>
              <a:endParaRPr lang="en-GB" sz="1100">
                <a:latin typeface="Lucida Grande"/>
                <a:ea typeface="ヒラギノ角ゴ Pro W3"/>
                <a:cs typeface="ヒラギノ角ゴ Pro W3"/>
              </a:endParaRPr>
            </a:p>
            <a:p>
              <a:r>
                <a:rPr lang="en-GB" sz="1000"/>
                <a:t>Across track: </a:t>
              </a:r>
              <a:r>
                <a:rPr lang="en-GB" sz="1000">
                  <a:latin typeface="Lucida Grande"/>
                  <a:ea typeface="ヒラギノ角ゴ Pro W3"/>
                  <a:cs typeface="ヒラギノ角ゴ Pro W3"/>
                </a:rPr>
                <a:t>20% FOV (~2 km)</a:t>
              </a:r>
            </a:p>
            <a:p>
              <a:r>
                <a:rPr lang="en-GB" sz="1000">
                  <a:latin typeface="Lucida Grande"/>
                  <a:ea typeface="ヒラギノ角ゴ Pro W3"/>
                  <a:cs typeface="ヒラギノ角ゴ Pro W3"/>
                </a:rPr>
                <a:t>Along track: 6% FOV (~ 2.2 km)</a:t>
              </a:r>
            </a:p>
          </p:txBody>
        </p:sp>
      </p:grp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166688" y="5640388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 Across Track shift is explained by GOME-2 read-out period (geo-location refers to start of the spectrum)</a:t>
            </a:r>
          </a:p>
          <a:p>
            <a:pPr algn="l">
              <a:buFont typeface="Arial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 Along Track shift is very likely a real geo-location difference (investigations ongoing!)</a:t>
            </a:r>
          </a:p>
          <a:p>
            <a:pPr algn="l">
              <a:buFont typeface="Arial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 GOME-2 convoluted target reflectancies are higher by about 10 % (relative value)</a:t>
            </a:r>
          </a:p>
        </p:txBody>
      </p:sp>
      <p:pic>
        <p:nvPicPr>
          <p:cNvPr id="12294" name="Picture 4" descr="R:\NCEO\AC Theme\Logos\NCEO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214438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R:\RSG\STFC Templates\Logos\JPEG files\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513" y="1143000"/>
            <a:ext cx="247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8513763" y="1714500"/>
            <a:ext cx="1160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Courtesy of  Barry Latter et al. (2009)</a:t>
            </a:r>
            <a:endParaRPr lang="en-US" sz="1000"/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TextBox 21"/>
          <p:cNvSpPr txBox="1">
            <a:spLocks noChangeArrowheads="1"/>
          </p:cNvSpPr>
          <p:nvPr/>
        </p:nvSpPr>
        <p:spPr bwMode="auto">
          <a:xfrm>
            <a:off x="8524875" y="5143500"/>
            <a:ext cx="117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14</a:t>
            </a:r>
            <a:r>
              <a:rPr lang="en-GB" sz="1200" baseline="30000"/>
              <a:t>th</a:t>
            </a:r>
            <a:r>
              <a:rPr lang="en-GB" sz="1200"/>
              <a:t> May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AVHRR/3 Validation using GOME-2</a:t>
            </a:r>
            <a:br>
              <a:rPr lang="en-GB" smtClean="0"/>
            </a:br>
            <a:r>
              <a:rPr lang="en-GB" sz="1800" smtClean="0"/>
              <a:t>GOME-2 scanner position dependent geo-offset (in 2*%FOV)</a:t>
            </a:r>
          </a:p>
        </p:txBody>
      </p:sp>
      <p:pic>
        <p:nvPicPr>
          <p:cNvPr id="13315" name="Picture 4" descr="R:\NCEO\AC Theme\Logos\NCE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214438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R:\RSG\STFC Templates\Logos\JPEG files\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1143000"/>
            <a:ext cx="247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953375" y="1643063"/>
            <a:ext cx="1160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000"/>
              <a:t>Courtesy of  Barry Latter et al. (2009)</a:t>
            </a:r>
            <a:endParaRPr lang="en-US" sz="1000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7953375" y="2286000"/>
            <a:ext cx="1096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100"/>
              <a:t>14</a:t>
            </a:r>
            <a:r>
              <a:rPr lang="en-GB" sz="1100" baseline="30000"/>
              <a:t>th</a:t>
            </a:r>
            <a:r>
              <a:rPr lang="en-GB" sz="1100"/>
              <a:t> May 2008</a:t>
            </a: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313" y="1428750"/>
            <a:ext cx="604837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4" name="Group 31"/>
          <p:cNvGrpSpPr>
            <a:grpSpLocks/>
          </p:cNvGrpSpPr>
          <p:nvPr/>
        </p:nvGrpSpPr>
        <p:grpSpPr bwMode="auto">
          <a:xfrm>
            <a:off x="5238750" y="5715000"/>
            <a:ext cx="2357438" cy="642938"/>
            <a:chOff x="6953264" y="3214686"/>
            <a:chExt cx="2357454" cy="642942"/>
          </a:xfrm>
        </p:grpSpPr>
        <p:sp>
          <p:nvSpPr>
            <p:cNvPr id="13333" name="Right Arrow 34"/>
            <p:cNvSpPr>
              <a:spLocks noChangeArrowheads="1"/>
            </p:cNvSpPr>
            <p:nvPr/>
          </p:nvSpPr>
          <p:spPr bwMode="auto">
            <a:xfrm>
              <a:off x="8239148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Right Arrow 36"/>
            <p:cNvSpPr>
              <a:spLocks noChangeArrowheads="1"/>
            </p:cNvSpPr>
            <p:nvPr/>
          </p:nvSpPr>
          <p:spPr bwMode="auto">
            <a:xfrm flipH="1">
              <a:off x="6953264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TextBox 37"/>
            <p:cNvSpPr txBox="1">
              <a:spLocks noChangeArrowheads="1"/>
            </p:cNvSpPr>
            <p:nvPr/>
          </p:nvSpPr>
          <p:spPr bwMode="auto">
            <a:xfrm>
              <a:off x="7239016" y="3214686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East</a:t>
              </a:r>
            </a:p>
          </p:txBody>
        </p:sp>
        <p:sp>
          <p:nvSpPr>
            <p:cNvPr id="13336" name="TextBox 38"/>
            <p:cNvSpPr txBox="1">
              <a:spLocks noChangeArrowheads="1"/>
            </p:cNvSpPr>
            <p:nvPr/>
          </p:nvSpPr>
          <p:spPr bwMode="auto">
            <a:xfrm>
              <a:off x="8355030" y="3214686"/>
              <a:ext cx="671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West</a:t>
              </a:r>
            </a:p>
          </p:txBody>
        </p:sp>
      </p:grpSp>
      <p:grpSp>
        <p:nvGrpSpPr>
          <p:cNvPr id="13325" name="Group 39"/>
          <p:cNvGrpSpPr>
            <a:grpSpLocks/>
          </p:cNvGrpSpPr>
          <p:nvPr/>
        </p:nvGrpSpPr>
        <p:grpSpPr bwMode="auto">
          <a:xfrm>
            <a:off x="2238375" y="5715000"/>
            <a:ext cx="2357438" cy="642938"/>
            <a:chOff x="6953264" y="3214686"/>
            <a:chExt cx="2357454" cy="642942"/>
          </a:xfrm>
        </p:grpSpPr>
        <p:sp>
          <p:nvSpPr>
            <p:cNvPr id="13329" name="Right Arrow 41"/>
            <p:cNvSpPr>
              <a:spLocks noChangeArrowheads="1"/>
            </p:cNvSpPr>
            <p:nvPr/>
          </p:nvSpPr>
          <p:spPr bwMode="auto">
            <a:xfrm>
              <a:off x="8239148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Right Arrow 42"/>
            <p:cNvSpPr>
              <a:spLocks noChangeArrowheads="1"/>
            </p:cNvSpPr>
            <p:nvPr/>
          </p:nvSpPr>
          <p:spPr bwMode="auto">
            <a:xfrm flipH="1">
              <a:off x="6953264" y="3429000"/>
              <a:ext cx="1071570" cy="4286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TextBox 43"/>
            <p:cNvSpPr txBox="1">
              <a:spLocks noChangeArrowheads="1"/>
            </p:cNvSpPr>
            <p:nvPr/>
          </p:nvSpPr>
          <p:spPr bwMode="auto">
            <a:xfrm>
              <a:off x="7239016" y="3214686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East</a:t>
              </a:r>
            </a:p>
          </p:txBody>
        </p:sp>
        <p:sp>
          <p:nvSpPr>
            <p:cNvPr id="13332" name="TextBox 44"/>
            <p:cNvSpPr txBox="1">
              <a:spLocks noChangeArrowheads="1"/>
            </p:cNvSpPr>
            <p:nvPr/>
          </p:nvSpPr>
          <p:spPr bwMode="auto">
            <a:xfrm>
              <a:off x="8355030" y="3214686"/>
              <a:ext cx="671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West</a:t>
              </a:r>
            </a:p>
          </p:txBody>
        </p:sp>
      </p:grpSp>
      <p:sp>
        <p:nvSpPr>
          <p:cNvPr id="13326" name="TextBox 45"/>
          <p:cNvSpPr txBox="1">
            <a:spLocks noChangeArrowheads="1"/>
          </p:cNvSpPr>
          <p:nvPr/>
        </p:nvSpPr>
        <p:spPr bwMode="auto">
          <a:xfrm>
            <a:off x="381000" y="2143125"/>
            <a:ext cx="107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FF0000"/>
                </a:solidFill>
              </a:rPr>
              <a:t>AVHRR </a:t>
            </a:r>
          </a:p>
          <a:p>
            <a:pPr algn="l"/>
            <a:r>
              <a:rPr lang="en-GB">
                <a:solidFill>
                  <a:srgbClr val="FF0000"/>
                </a:solidFill>
              </a:rPr>
              <a:t>channel1</a:t>
            </a:r>
          </a:p>
        </p:txBody>
      </p:sp>
      <p:sp>
        <p:nvSpPr>
          <p:cNvPr id="13327" name="TextBox 46"/>
          <p:cNvSpPr txBox="1">
            <a:spLocks noChangeArrowheads="1"/>
          </p:cNvSpPr>
          <p:nvPr/>
        </p:nvSpPr>
        <p:spPr bwMode="auto">
          <a:xfrm>
            <a:off x="381000" y="3714750"/>
            <a:ext cx="1285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33CC33"/>
                </a:solidFill>
              </a:rPr>
              <a:t>AVHRR </a:t>
            </a:r>
          </a:p>
          <a:p>
            <a:pPr algn="l"/>
            <a:r>
              <a:rPr lang="en-GB">
                <a:solidFill>
                  <a:srgbClr val="33CC33"/>
                </a:solidFill>
              </a:rPr>
              <a:t>Channel2</a:t>
            </a:r>
          </a:p>
          <a:p>
            <a:pPr algn="l"/>
            <a:endParaRPr lang="en-GB">
              <a:solidFill>
                <a:srgbClr val="33CC33"/>
              </a:solidFill>
            </a:endParaRPr>
          </a:p>
          <a:p>
            <a:pPr algn="l"/>
            <a:r>
              <a:rPr lang="en-GB" sz="1100">
                <a:solidFill>
                  <a:srgbClr val="33CC33"/>
                </a:solidFill>
              </a:rPr>
              <a:t>Only indicative because GOME ch4 covers only 20% of AVHRR ch2 plus significant water vapour contamination!!!</a:t>
            </a:r>
            <a:endParaRPr lang="en-GB">
              <a:solidFill>
                <a:srgbClr val="33CC33"/>
              </a:solidFill>
            </a:endParaRPr>
          </a:p>
        </p:txBody>
      </p:sp>
      <p:sp>
        <p:nvSpPr>
          <p:cNvPr id="13328" name="TextBox 47"/>
          <p:cNvSpPr txBox="1">
            <a:spLocks noChangeArrowheads="1"/>
          </p:cNvSpPr>
          <p:nvPr/>
        </p:nvSpPr>
        <p:spPr bwMode="auto">
          <a:xfrm>
            <a:off x="7953375" y="2786063"/>
            <a:ext cx="17145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Across-track offset </a:t>
            </a:r>
            <a:r>
              <a:rPr lang="en-GB" sz="1400">
                <a:solidFill>
                  <a:schemeClr val="tx1"/>
                </a:solidFill>
              </a:rPr>
              <a:t>between GOME-2 and AVHRR can be explained by </a:t>
            </a:r>
            <a:r>
              <a:rPr lang="en-GB" sz="1400">
                <a:solidFill>
                  <a:srgbClr val="FF0000"/>
                </a:solidFill>
              </a:rPr>
              <a:t>“spatial aliasing”</a:t>
            </a:r>
          </a:p>
          <a:p>
            <a:pPr algn="l"/>
            <a:endParaRPr lang="en-GB" sz="1400">
              <a:solidFill>
                <a:schemeClr val="tx1"/>
              </a:solidFill>
            </a:endParaRPr>
          </a:p>
          <a:p>
            <a:pPr algn="l"/>
            <a:r>
              <a:rPr lang="en-GB" sz="1400">
                <a:solidFill>
                  <a:srgbClr val="FF0000"/>
                </a:solidFill>
              </a:rPr>
              <a:t>Along track offset </a:t>
            </a:r>
            <a:r>
              <a:rPr lang="en-GB" sz="1400">
                <a:solidFill>
                  <a:schemeClr val="tx1"/>
                </a:solidFill>
              </a:rPr>
              <a:t>however is not explained yet!</a:t>
            </a:r>
          </a:p>
          <a:p>
            <a:pPr algn="l">
              <a:buFont typeface="Wingdings" pitchFamily="2" charset="2"/>
              <a:buChar char="Ø"/>
            </a:pPr>
            <a:r>
              <a:rPr lang="en-GB" sz="1400">
                <a:solidFill>
                  <a:schemeClr val="tx1"/>
                </a:solidFill>
              </a:rPr>
              <a:t> potential </a:t>
            </a:r>
            <a:r>
              <a:rPr lang="en-GB" sz="1400">
                <a:solidFill>
                  <a:srgbClr val="FF0000"/>
                </a:solidFill>
              </a:rPr>
              <a:t>miss-pointing by GOME-2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AVHRR/3 Validation using GOME-2</a:t>
            </a:r>
            <a:br>
              <a:rPr lang="en-GB" smtClean="0"/>
            </a:br>
            <a:r>
              <a:rPr lang="en-GB" sz="1800" smtClean="0"/>
              <a:t>Long-term radiance inter-comparison</a:t>
            </a:r>
            <a:endParaRPr lang="en-GB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03"/>
          <a:stretch>
            <a:fillRect/>
          </a:stretch>
        </p:blipFill>
        <p:spPr>
          <a:xfrm>
            <a:off x="155575" y="2000250"/>
            <a:ext cx="8280400" cy="3678238"/>
          </a:xfrm>
          <a:noFill/>
        </p:spPr>
      </p:pic>
      <p:pic>
        <p:nvPicPr>
          <p:cNvPr id="14340" name="Picture 4" descr="R:\NCEO\AC Theme\Logos\NCE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357313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R:\RSG\STFC Templates\Logos\JPEG files\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513" y="1285875"/>
            <a:ext cx="247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513763" y="1928813"/>
            <a:ext cx="1160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Courtesy of  Barry Latter et al. (2009)</a:t>
            </a:r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M_template_v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M_template_v02">
      <a:majorFont>
        <a:latin typeface="BankGothic Md BT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EUM_template_v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M_template_v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M_template_v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M_template_v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M_template_v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M_template_v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M_template_v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24464</TotalTime>
  <Words>792</Words>
  <Application>Microsoft Office PowerPoint</Application>
  <PresentationFormat>A4 Paper (210x297 mm)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Helvetica</vt:lpstr>
      <vt:lpstr>Arial</vt:lpstr>
      <vt:lpstr>BankGothic Md BT</vt:lpstr>
      <vt:lpstr>Comic Sans MS</vt:lpstr>
      <vt:lpstr>Wingdings</vt:lpstr>
      <vt:lpstr>Times New Roman</vt:lpstr>
      <vt:lpstr>Symbol</vt:lpstr>
      <vt:lpstr>ヒラギノ角ゴ Pro W3</vt:lpstr>
      <vt:lpstr>Lucida Grande</vt:lpstr>
      <vt:lpstr>EUM_template_v02</vt:lpstr>
      <vt:lpstr>Concept study   GOME-2/AVHRR radiance inter-comparison</vt:lpstr>
      <vt:lpstr>Outline</vt:lpstr>
      <vt:lpstr>Motivation</vt:lpstr>
      <vt:lpstr>Slide 4</vt:lpstr>
      <vt:lpstr>Slide 5</vt:lpstr>
      <vt:lpstr>AVHRR/3 Validation using GOME-2 Co-located GOME-2 and AVHRR signals</vt:lpstr>
      <vt:lpstr>AVHRR/3 Validation using GOME-2 Scatter and offset before/after geo adjustment</vt:lpstr>
      <vt:lpstr>AVHRR/3 Validation using GOME-2 GOME-2 scanner position dependent geo-offset (in 2*%FOV)</vt:lpstr>
      <vt:lpstr>AVHRR/3 Validation using GOME-2 Long-term radiance inter-comparison</vt:lpstr>
      <vt:lpstr>Slide 10</vt:lpstr>
      <vt:lpstr>Slide 11</vt:lpstr>
      <vt:lpstr>Open questions and conclusions</vt:lpstr>
      <vt:lpstr>Slide 13</vt:lpstr>
      <vt:lpstr>Slide 14</vt:lpstr>
      <vt:lpstr>AVHRR/3 Validation using GOME-2 GOME-2 scanner position dependent geo-offset (in 2*%FOV)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Programme Status</dc:title>
  <dc:creator>cohen</dc:creator>
  <cp:lastModifiedBy>Ruediger Lang</cp:lastModifiedBy>
  <cp:revision>389</cp:revision>
  <cp:lastPrinted>2004-11-02T11:26:21Z</cp:lastPrinted>
  <dcterms:created xsi:type="dcterms:W3CDTF">2002-08-27T12:43:09Z</dcterms:created>
  <dcterms:modified xsi:type="dcterms:W3CDTF">2010-06-22T10:10:40Z</dcterms:modified>
</cp:coreProperties>
</file>