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1"/>
  </p:notesMasterIdLst>
  <p:sldIdLst>
    <p:sldId id="306" r:id="rId2"/>
    <p:sldId id="257" r:id="rId3"/>
    <p:sldId id="275" r:id="rId4"/>
    <p:sldId id="278" r:id="rId5"/>
    <p:sldId id="307" r:id="rId6"/>
    <p:sldId id="308" r:id="rId7"/>
    <p:sldId id="276" r:id="rId8"/>
    <p:sldId id="277" r:id="rId9"/>
    <p:sldId id="300" r:id="rId10"/>
    <p:sldId id="262" r:id="rId11"/>
    <p:sldId id="283" r:id="rId12"/>
    <p:sldId id="282" r:id="rId13"/>
    <p:sldId id="302" r:id="rId14"/>
    <p:sldId id="311" r:id="rId15"/>
    <p:sldId id="310" r:id="rId16"/>
    <p:sldId id="284" r:id="rId17"/>
    <p:sldId id="270" r:id="rId18"/>
    <p:sldId id="309" r:id="rId19"/>
    <p:sldId id="305" r:id="rId20"/>
    <p:sldId id="303" r:id="rId21"/>
    <p:sldId id="304" r:id="rId22"/>
    <p:sldId id="285" r:id="rId23"/>
    <p:sldId id="288" r:id="rId24"/>
    <p:sldId id="297" r:id="rId25"/>
    <p:sldId id="298" r:id="rId26"/>
    <p:sldId id="299" r:id="rId27"/>
    <p:sldId id="296" r:id="rId28"/>
    <p:sldId id="292" r:id="rId29"/>
    <p:sldId id="301"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7C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88" autoAdjust="0"/>
  </p:normalViewPr>
  <p:slideViewPr>
    <p:cSldViewPr>
      <p:cViewPr varScale="1">
        <p:scale>
          <a:sx n="77" d="100"/>
          <a:sy n="77" d="100"/>
        </p:scale>
        <p:origin x="-127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D5575B2-870D-4974-AC26-B27F48E8BD0D}" type="datetimeFigureOut">
              <a:rPr lang="en-US"/>
              <a:pPr/>
              <a:t>3/21/2011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68DE81C-AD3D-4BE8-BAA2-FAA26C86DE1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2E1DC9ED-49ED-4A49-8131-64BEC36273A9}" type="slidenum">
              <a:rPr lang="en-US"/>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91DCC607-67AE-4877-8838-E40360D29A22}" type="slidenum">
              <a:rPr lang="en-US"/>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85434270-4491-4CF4-AC3D-991BA385936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DF30ACFD-74C7-4262-9C31-9D18AB315F7D}"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33E0A375-6776-4F1D-B8EC-5AE351E53EBF}" type="slidenum">
              <a:rPr lang="en-US"/>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1BD46197-88A8-4482-94F3-BAE673D8AF2D}" type="slidenum">
              <a:rPr lang="en-US"/>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3"/>
          <p:cNvSpPr>
            <a:spLocks noGrp="1" noChangeArrowheads="1"/>
          </p:cNvSpPr>
          <p:nvPr>
            <p:ph type="ftr" sz="quarter" idx="10"/>
          </p:nvPr>
        </p:nvSpPr>
        <p:spPr>
          <a:xfrm>
            <a:off x="457200" y="6248400"/>
            <a:ext cx="5562600" cy="457200"/>
          </a:xfrm>
        </p:spPr>
        <p:txBody>
          <a:bodyPr/>
          <a:lstStyle>
            <a:lvl1pPr algn="l">
              <a:defRPr sz="1100" b="1" smtClean="0">
                <a:solidFill>
                  <a:schemeClr val="tx1">
                    <a:lumMod val="65000"/>
                    <a:lumOff val="35000"/>
                  </a:schemeClr>
                </a:solidFill>
                <a:latin typeface="Times New Roman" pitchFamily="18" charset="0"/>
              </a:defRPr>
            </a:lvl1pPr>
          </a:lstStyle>
          <a:p>
            <a:endParaRPr lang="en-US" dirty="0"/>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endParaRPr lang="en-US" dirty="0"/>
          </a:p>
        </p:txBody>
      </p:sp>
      <p:sp>
        <p:nvSpPr>
          <p:cNvPr id="7" name="Rectangle 3"/>
          <p:cNvSpPr txBox="1">
            <a:spLocks noChangeArrowheads="1"/>
          </p:cNvSpPr>
          <p:nvPr userDrawn="1"/>
        </p:nvSpPr>
        <p:spPr bwMode="auto">
          <a:xfrm>
            <a:off x="152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b="1" smtClean="0">
                <a:solidFill>
                  <a:srgbClr val="C00000"/>
                </a:solidFill>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324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343400"/>
          </a:xfrm>
        </p:spPr>
        <p:txBody>
          <a:bodyPr/>
          <a:lstStyle>
            <a:lvl1pPr>
              <a:buClr>
                <a:srgbClr val="76B531"/>
              </a:buClr>
              <a:defRPr sz="2400">
                <a:solidFill>
                  <a:srgbClr val="002060"/>
                </a:solidFill>
              </a:defRPr>
            </a:lvl1pPr>
            <a:lvl2pPr>
              <a:buClr>
                <a:schemeClr val="tx2">
                  <a:lumMod val="75000"/>
                  <a:lumOff val="25000"/>
                </a:schemeClr>
              </a:buClr>
              <a:defRPr sz="2000">
                <a:solidFill>
                  <a:srgbClr val="002060"/>
                </a:solidFill>
              </a:defRPr>
            </a:lvl2pPr>
            <a:lvl3pPr>
              <a:buClr>
                <a:schemeClr val="tx2">
                  <a:lumMod val="75000"/>
                  <a:lumOff val="25000"/>
                </a:schemeClr>
              </a:buClr>
              <a:defRPr sz="1600">
                <a:solidFill>
                  <a:srgbClr val="002060"/>
                </a:solidFill>
              </a:defRPr>
            </a:lvl3pPr>
            <a:lvl4pPr>
              <a:buClr>
                <a:schemeClr val="tx2">
                  <a:lumMod val="75000"/>
                  <a:lumOff val="25000"/>
                </a:schemeClr>
              </a:buClr>
              <a:defRPr sz="1200">
                <a:solidFill>
                  <a:srgbClr val="002060"/>
                </a:solidFill>
              </a:defRPr>
            </a:lvl4pPr>
            <a:lvl5pPr>
              <a:defRPr sz="1000" b="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1"/>
          </p:nvPr>
        </p:nvSpPr>
        <p:spPr>
          <a:xfrm>
            <a:off x="7086600" y="6248400"/>
            <a:ext cx="1905000" cy="457200"/>
          </a:xfrm>
        </p:spPr>
        <p:txBody>
          <a:bodyPr/>
          <a:lstStyle>
            <a:lvl1pPr>
              <a:defRPr>
                <a:solidFill>
                  <a:srgbClr val="002060"/>
                </a:solidFill>
              </a:defRPr>
            </a:lvl1pPr>
          </a:lstStyle>
          <a:p>
            <a:fld id="{280F082F-4A35-4E7E-AD6D-89617C148F34}" type="slidenum">
              <a:rPr lang="en-US"/>
              <a:pPr/>
              <a:t>‹#›</a:t>
            </a:fld>
            <a:endParaRPr lang="en-US" dirty="0"/>
          </a:p>
        </p:txBody>
      </p:sp>
      <p:sp>
        <p:nvSpPr>
          <p:cNvPr id="6" name="Rectangle 3"/>
          <p:cNvSpPr txBox="1">
            <a:spLocks noChangeArrowheads="1"/>
          </p:cNvSpPr>
          <p:nvPr userDrawn="1"/>
        </p:nvSpPr>
        <p:spPr bwMode="auto">
          <a:xfrm>
            <a:off x="381000" y="6400800"/>
            <a:ext cx="5562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100" b="1" smtClean="0">
                <a:solidFill>
                  <a:schemeClr val="tx1">
                    <a:lumMod val="65000"/>
                    <a:lumOff val="35000"/>
                  </a:schemeClr>
                </a:solidFill>
                <a:latin typeface="Times New Roman" pitchFamily="18"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mn-cs"/>
              </a:rPr>
              <a:t>6</a:t>
            </a:r>
            <a:r>
              <a:rPr kumimoji="0" lang="en-US" sz="1100" b="1" i="0" u="none" strike="noStrike" kern="1200" cap="none" spc="0" normalizeH="0" baseline="30000" noProof="0" dirty="0" smtClean="0">
                <a:ln>
                  <a:noFill/>
                </a:ln>
                <a:solidFill>
                  <a:schemeClr val="tx1">
                    <a:lumMod val="65000"/>
                    <a:lumOff val="35000"/>
                  </a:schemeClr>
                </a:solidFill>
                <a:effectLst/>
                <a:uLnTx/>
                <a:uFillTx/>
                <a:latin typeface="Times New Roman" pitchFamily="18" charset="0"/>
                <a:ea typeface="+mn-ea"/>
                <a:cs typeface="+mn-cs"/>
              </a:rPr>
              <a:t>th</a:t>
            </a:r>
            <a:r>
              <a:rPr kumimoji="0" lang="en-US" sz="1100" b="1"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mn-cs"/>
              </a:rPr>
              <a:t> GSICS Working Groups Meeting, </a:t>
            </a:r>
            <a:r>
              <a:rPr kumimoji="0" lang="en-US" sz="1100" b="1" i="0" u="none" strike="noStrike" kern="1200" cap="none" spc="0" normalizeH="0" baseline="0" noProof="0" dirty="0" err="1" smtClean="0">
                <a:ln>
                  <a:noFill/>
                </a:ln>
                <a:solidFill>
                  <a:schemeClr val="tx1">
                    <a:lumMod val="65000"/>
                    <a:lumOff val="35000"/>
                  </a:schemeClr>
                </a:solidFill>
                <a:effectLst/>
                <a:uLnTx/>
                <a:uFillTx/>
                <a:latin typeface="Times New Roman" pitchFamily="18" charset="0"/>
                <a:ea typeface="+mn-ea"/>
                <a:cs typeface="+mn-cs"/>
              </a:rPr>
              <a:t>Daejeon</a:t>
            </a:r>
            <a:r>
              <a:rPr kumimoji="0" lang="en-US" sz="1100" b="1"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mn-cs"/>
              </a:rPr>
              <a:t>, Korea, 22-25 March 2011</a:t>
            </a:r>
            <a:endParaRPr kumimoji="0" lang="en-US" sz="11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endParaRPr lang="en-US"/>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fld id="{17C727F8-C4A7-45C7-8322-4E44F80870E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buClr>
                <a:srgbClr val="7EC234"/>
              </a:buClr>
              <a:defRPr sz="2800">
                <a:solidFill>
                  <a:srgbClr val="002060"/>
                </a:solidFill>
              </a:defRPr>
            </a:lvl1pPr>
            <a:lvl2pPr>
              <a:buClr>
                <a:schemeClr val="tx2">
                  <a:lumMod val="85000"/>
                  <a:lumOff val="15000"/>
                </a:schemeClr>
              </a:buClr>
              <a:defRPr sz="2400">
                <a:solidFill>
                  <a:srgbClr val="002060"/>
                </a:solidFill>
              </a:defRPr>
            </a:lvl2pPr>
            <a:lvl3pPr>
              <a:buClr>
                <a:schemeClr val="accent1">
                  <a:lumMod val="75000"/>
                </a:schemeClr>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2209800"/>
            <a:ext cx="3848100" cy="4114800"/>
          </a:xfrm>
        </p:spPr>
        <p:txBody>
          <a:bodyPr/>
          <a:lstStyle>
            <a:lvl1pPr>
              <a:buClr>
                <a:srgbClr val="7ABC32"/>
              </a:buClr>
              <a:defRPr sz="2800">
                <a:solidFill>
                  <a:srgbClr val="002060"/>
                </a:solidFill>
              </a:defRPr>
            </a:lvl1pPr>
            <a:lvl2pPr>
              <a:buClr>
                <a:schemeClr val="accent4">
                  <a:lumMod val="85000"/>
                  <a:lumOff val="15000"/>
                </a:schemeClr>
              </a:buClr>
              <a:defRPr sz="2400">
                <a:solidFill>
                  <a:srgbClr val="002060"/>
                </a:solidFill>
              </a:defRPr>
            </a:lvl2pPr>
            <a:lvl3pPr>
              <a:buClr>
                <a:srgbClr val="0070C0"/>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endParaRPr lang="en-US"/>
          </a:p>
        </p:txBody>
      </p:sp>
      <p:sp>
        <p:nvSpPr>
          <p:cNvPr id="6" name="Rectangle 4"/>
          <p:cNvSpPr>
            <a:spLocks noGrp="1" noChangeArrowheads="1"/>
          </p:cNvSpPr>
          <p:nvPr>
            <p:ph type="sldNum" sz="quarter" idx="11"/>
          </p:nvPr>
        </p:nvSpPr>
        <p:spPr/>
        <p:txBody>
          <a:bodyPr/>
          <a:lstStyle>
            <a:lvl1pPr>
              <a:defRPr>
                <a:solidFill>
                  <a:srgbClr val="01186C"/>
                </a:solidFill>
              </a:defRPr>
            </a:lvl1pPr>
          </a:lstStyle>
          <a:p>
            <a:fld id="{DA64B5B7-B96F-4696-A723-FADD1B0FE3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endParaRPr lang="en-US"/>
          </a:p>
        </p:txBody>
      </p:sp>
      <p:sp>
        <p:nvSpPr>
          <p:cNvPr id="4" name="Rectangle 4"/>
          <p:cNvSpPr>
            <a:spLocks noGrp="1" noChangeArrowheads="1"/>
          </p:cNvSpPr>
          <p:nvPr>
            <p:ph type="sldNum" sz="quarter" idx="11"/>
          </p:nvPr>
        </p:nvSpPr>
        <p:spPr/>
        <p:txBody>
          <a:bodyPr/>
          <a:lstStyle>
            <a:lvl1pPr>
              <a:defRPr>
                <a:solidFill>
                  <a:srgbClr val="002060"/>
                </a:solidFill>
              </a:defRPr>
            </a:lvl1pPr>
          </a:lstStyle>
          <a:p>
            <a:fld id="{39AA41AF-6ADF-4FEB-9AFA-C0FD232713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a:defRPr b="1" smtClean="0">
                <a:solidFill>
                  <a:srgbClr val="C00000"/>
                </a:solidFill>
                <a:latin typeface="Times New Roman" pitchFamily="18" charset="0"/>
              </a:defRPr>
            </a:lvl1pPr>
          </a:lstStyle>
          <a:p>
            <a:endParaRPr lang="en-US"/>
          </a:p>
        </p:txBody>
      </p:sp>
      <p:sp>
        <p:nvSpPr>
          <p:cNvPr id="3" name="Rectangle 4"/>
          <p:cNvSpPr>
            <a:spLocks noGrp="1" noChangeArrowheads="1"/>
          </p:cNvSpPr>
          <p:nvPr>
            <p:ph type="sldNum" sz="quarter" idx="11"/>
          </p:nvPr>
        </p:nvSpPr>
        <p:spPr/>
        <p:txBody>
          <a:bodyPr/>
          <a:lstStyle>
            <a:lvl1pPr>
              <a:defRPr>
                <a:solidFill>
                  <a:srgbClr val="002060"/>
                </a:solidFill>
              </a:defRPr>
            </a:lvl1pPr>
          </a:lstStyle>
          <a:p>
            <a:fld id="{AA29AD84-C957-47C3-B860-2591B3B26BB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7" name="Footer Placeholder 6"/>
          <p:cNvSpPr>
            <a:spLocks noGrp="1"/>
          </p:cNvSpPr>
          <p:nvPr>
            <p:ph type="ftr" sz="quarter" idx="11"/>
          </p:nvPr>
        </p:nvSpPr>
        <p:spPr>
          <a:xfrm>
            <a:off x="3124200" y="6245225"/>
            <a:ext cx="2895600" cy="476250"/>
          </a:xfrm>
        </p:spPr>
        <p:txBody>
          <a:bodyPr/>
          <a:lstStyle>
            <a:lvl1pPr>
              <a:defRPr smtClean="0">
                <a:latin typeface="Times New Roman" pitchFamily="18" charset="0"/>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29CC54B-3B7C-43FF-B67E-7671E8C27B0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00"/>
                </a:solidFill>
                <a:latin typeface="Times New Roman" charset="0"/>
                <a:ea typeface="+mn-ea"/>
              </a:defRPr>
            </a:lvl1pPr>
          </a:lstStyle>
          <a:p>
            <a:pPr>
              <a:defRPr/>
            </a:pP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1">
                <a:solidFill>
                  <a:srgbClr val="FFFF00"/>
                </a:solidFill>
                <a:latin typeface="Times New Roman" pitchFamily="18" charset="0"/>
              </a:defRPr>
            </a:lvl1pPr>
          </a:lstStyle>
          <a:p>
            <a:fld id="{E37F923F-1E9C-414E-BDC2-466D518FCE62}" type="slidenum">
              <a:rPr lang="en-US"/>
              <a:pPr/>
              <a:t>‹#›</a:t>
            </a:fld>
            <a:endParaRPr lang="en-US"/>
          </a:p>
        </p:txBody>
      </p:sp>
      <p:sp>
        <p:nvSpPr>
          <p:cNvPr id="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p:nvPr/>
        </p:nvSpPr>
        <p:spPr>
          <a:xfrm>
            <a:off x="0" y="1493838"/>
            <a:ext cx="9144000" cy="536416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063DE8"/>
              </a:solidFill>
            </a:endParaRPr>
          </a:p>
        </p:txBody>
      </p:sp>
      <p:sp>
        <p:nvSpPr>
          <p:cNvPr id="1030" name="Rectangle 7"/>
          <p:cNvSpPr>
            <a:spLocks noGrp="1" noChangeArrowheads="1"/>
          </p:cNvSpPr>
          <p:nvPr>
            <p:ph type="title"/>
          </p:nvPr>
        </p:nvSpPr>
        <p:spPr bwMode="auto">
          <a:xfrm>
            <a:off x="1676400" y="381000"/>
            <a:ext cx="6324600" cy="6858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cxnSp>
        <p:nvCxnSpPr>
          <p:cNvPr id="20" name="Straight Connector 19"/>
          <p:cNvCxnSpPr/>
          <p:nvPr/>
        </p:nvCxnSpPr>
        <p:spPr>
          <a:xfrm>
            <a:off x="0" y="1574800"/>
            <a:ext cx="9144000" cy="0"/>
          </a:xfrm>
          <a:prstGeom prst="line">
            <a:avLst/>
          </a:prstGeom>
          <a:ln w="35560"/>
        </p:spPr>
        <p:style>
          <a:lnRef idx="2">
            <a:schemeClr val="accent1"/>
          </a:lnRef>
          <a:fillRef idx="0">
            <a:schemeClr val="accent1"/>
          </a:fillRef>
          <a:effectRef idx="1">
            <a:schemeClr val="accent1"/>
          </a:effectRef>
          <a:fontRef idx="minor">
            <a:schemeClr val="tx1"/>
          </a:fontRef>
        </p:style>
      </p:cxnSp>
      <p:pic>
        <p:nvPicPr>
          <p:cNvPr id="1032" name="Picture 14" descr="GSICS300px.png"/>
          <p:cNvPicPr>
            <a:picLocks noChangeAspect="1"/>
          </p:cNvPicPr>
          <p:nvPr/>
        </p:nvPicPr>
        <p:blipFill>
          <a:blip r:embed="rId9" cstate="print"/>
          <a:srcRect/>
          <a:stretch>
            <a:fillRect/>
          </a:stretch>
        </p:blipFill>
        <p:spPr bwMode="auto">
          <a:xfrm>
            <a:off x="0" y="381000"/>
            <a:ext cx="1685925" cy="685800"/>
          </a:xfrm>
          <a:prstGeom prst="rect">
            <a:avLst/>
          </a:prstGeom>
          <a:noFill/>
          <a:ln w="9525">
            <a:noFill/>
            <a:miter lim="800000"/>
            <a:headEnd/>
            <a:tailEnd/>
          </a:ln>
        </p:spPr>
      </p:pic>
      <p:pic>
        <p:nvPicPr>
          <p:cNvPr id="1033" name="Picture 11" descr="468px-NOAA_logo.svg.png"/>
          <p:cNvPicPr>
            <a:picLocks noChangeAspect="1"/>
          </p:cNvPicPr>
          <p:nvPr userDrawn="1"/>
        </p:nvPicPr>
        <p:blipFill>
          <a:blip r:embed="rId10" cstate="print"/>
          <a:srcRect/>
          <a:stretch>
            <a:fillRect/>
          </a:stretch>
        </p:blipFill>
        <p:spPr bwMode="auto">
          <a:xfrm>
            <a:off x="8077200" y="304800"/>
            <a:ext cx="933450" cy="933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ftr="0" dt="0"/>
  <p:txStyles>
    <p:titleStyle>
      <a:lvl1pPr algn="ctr" rtl="0" eaLnBrk="0" fontAlgn="base" hangingPunct="0">
        <a:lnSpc>
          <a:spcPct val="85000"/>
        </a:lnSpc>
        <a:spcBef>
          <a:spcPct val="0"/>
        </a:spcBef>
        <a:spcAft>
          <a:spcPct val="0"/>
        </a:spcAft>
        <a:defRPr sz="3200" b="1">
          <a:solidFill>
            <a:srgbClr val="031F74"/>
          </a:solidFill>
          <a:latin typeface="+mj-lt"/>
          <a:ea typeface="MS PGothic" pitchFamily="34" charset="-128"/>
          <a:cs typeface="ＭＳ Ｐゴシック" charset="-128"/>
        </a:defRPr>
      </a:lvl1pPr>
      <a:lvl2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2pPr>
      <a:lvl3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3pPr>
      <a:lvl4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4pPr>
      <a:lvl5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5pPr>
      <a:lvl6pPr marL="457200" algn="ctr" rtl="0" fontAlgn="base">
        <a:lnSpc>
          <a:spcPct val="85000"/>
        </a:lnSpc>
        <a:spcBef>
          <a:spcPct val="0"/>
        </a:spcBef>
        <a:spcAft>
          <a:spcPct val="0"/>
        </a:spcAft>
        <a:defRPr sz="4400" b="1">
          <a:solidFill>
            <a:srgbClr val="FAFD00"/>
          </a:solidFill>
          <a:latin typeface="Book Antiqua" charset="0"/>
        </a:defRPr>
      </a:lvl6pPr>
      <a:lvl7pPr marL="914400" algn="ctr" rtl="0" fontAlgn="base">
        <a:lnSpc>
          <a:spcPct val="85000"/>
        </a:lnSpc>
        <a:spcBef>
          <a:spcPct val="0"/>
        </a:spcBef>
        <a:spcAft>
          <a:spcPct val="0"/>
        </a:spcAft>
        <a:defRPr sz="4400" b="1">
          <a:solidFill>
            <a:srgbClr val="FAFD00"/>
          </a:solidFill>
          <a:latin typeface="Book Antiqua" charset="0"/>
        </a:defRPr>
      </a:lvl7pPr>
      <a:lvl8pPr marL="1371600" algn="ctr" rtl="0" fontAlgn="base">
        <a:lnSpc>
          <a:spcPct val="85000"/>
        </a:lnSpc>
        <a:spcBef>
          <a:spcPct val="0"/>
        </a:spcBef>
        <a:spcAft>
          <a:spcPct val="0"/>
        </a:spcAft>
        <a:defRPr sz="4400" b="1">
          <a:solidFill>
            <a:srgbClr val="FAFD00"/>
          </a:solidFill>
          <a:latin typeface="Book Antiqua" charset="0"/>
        </a:defRPr>
      </a:lvl8pPr>
      <a:lvl9pPr marL="1828800" algn="ctr" rtl="0" fontAlgn="base">
        <a:lnSpc>
          <a:spcPct val="85000"/>
        </a:lnSpc>
        <a:spcBef>
          <a:spcPct val="0"/>
        </a:spcBef>
        <a:spcAft>
          <a:spcPct val="0"/>
        </a:spcAft>
        <a:defRPr sz="4400" b="1">
          <a:solidFill>
            <a:srgbClr val="FAFD00"/>
          </a:solidFill>
          <a:latin typeface="Book Antiqua"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latin typeface="+mn-lt"/>
          <a:ea typeface="MS PGothic" pitchFamily="34" charset="-128"/>
        </a:defRPr>
      </a:lvl2pPr>
      <a:lvl3pPr marL="1143000" indent="-228600" algn="l" rtl="0" eaLnBrk="0" fontAlgn="base" hangingPunct="0">
        <a:spcBef>
          <a:spcPct val="20000"/>
        </a:spcBef>
        <a:spcAft>
          <a:spcPct val="0"/>
        </a:spcAft>
        <a:buClr>
          <a:srgbClr val="FF6600"/>
        </a:buClr>
        <a:buSzPct val="100000"/>
        <a:buFont typeface="Times New Roman" pitchFamily="18" charset="0"/>
        <a:buChar char="–"/>
        <a:defRPr sz="2400">
          <a:solidFill>
            <a:srgbClr val="F8F8F8"/>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65000"/>
        <a:buFont typeface="Monotype Sorts"/>
        <a:buChar char="l"/>
        <a:defRPr sz="2000">
          <a:solidFill>
            <a:srgbClr val="F8F8F8"/>
          </a:solidFill>
          <a:latin typeface="+mn-lt"/>
          <a:ea typeface="MS PGothic" pitchFamily="34" charset="-128"/>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latin typeface="+mn-lt"/>
          <a:ea typeface="MS PGothic" pitchFamily="34" charset="-128"/>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sics.nesdis.noaa.gov/wiki/GPRC/WebHome" TargetMode="External"/><Relationship Id="rId2" Type="http://schemas.openxmlformats.org/officeDocument/2006/relationships/hyperlink" Target="http://gsics.nesdis.noaa.gov:8080/thredds/catalog.html"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star.nesdis.noaa.gov/smcd/emb/mscat/mscatmain.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130425"/>
            <a:ext cx="7772400" cy="993775"/>
          </a:xfrm>
        </p:spPr>
        <p:txBody>
          <a:bodyPr/>
          <a:lstStyle/>
          <a:p>
            <a:pPr>
              <a:lnSpc>
                <a:spcPct val="100000"/>
              </a:lnSpc>
            </a:pPr>
            <a:r>
              <a:rPr lang="en-US" sz="4000" dirty="0" smtClean="0"/>
              <a:t>NOAA GPRC Report</a:t>
            </a:r>
          </a:p>
        </p:txBody>
      </p:sp>
      <p:sp>
        <p:nvSpPr>
          <p:cNvPr id="2051" name="Rectangle 3"/>
          <p:cNvSpPr>
            <a:spLocks noGrp="1" noChangeArrowheads="1"/>
          </p:cNvSpPr>
          <p:nvPr>
            <p:ph type="subTitle" idx="1"/>
          </p:nvPr>
        </p:nvSpPr>
        <p:spPr>
          <a:xfrm>
            <a:off x="1371600" y="3581400"/>
            <a:ext cx="6400800" cy="1524000"/>
          </a:xfrm>
        </p:spPr>
        <p:txBody>
          <a:bodyPr numCol="1"/>
          <a:lstStyle/>
          <a:p>
            <a:pPr>
              <a:defRPr/>
            </a:pPr>
            <a:r>
              <a:rPr lang="en-US" sz="2000" dirty="0" err="1" smtClean="0">
                <a:ea typeface="ＭＳ Ｐゴシック" charset="-128"/>
              </a:rPr>
              <a:t>Fangfang</a:t>
            </a:r>
            <a:r>
              <a:rPr lang="en-US" sz="2000" dirty="0" smtClean="0">
                <a:ea typeface="ＭＳ Ｐゴシック" charset="-128"/>
              </a:rPr>
              <a:t> Yu and Fred Wu</a:t>
            </a:r>
          </a:p>
          <a:p>
            <a:pPr>
              <a:defRPr/>
            </a:pPr>
            <a:endParaRPr lang="en-US" sz="2000" dirty="0" smtClean="0">
              <a:ea typeface="ＭＳ Ｐゴシック" charset="-128"/>
            </a:endParaRPr>
          </a:p>
          <a:p>
            <a:pPr>
              <a:defRPr/>
            </a:pPr>
            <a:r>
              <a:rPr lang="en-US" sz="2000" dirty="0" smtClean="0">
                <a:ea typeface="ＭＳ Ｐゴシック" charset="-128"/>
              </a:rPr>
              <a:t>22 March 2011</a:t>
            </a:r>
            <a:endParaRPr lang="en-US" sz="2000" dirty="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8800" y="228600"/>
            <a:ext cx="5486400" cy="1143000"/>
          </a:xfrm>
        </p:spPr>
        <p:txBody>
          <a:bodyPr/>
          <a:lstStyle/>
          <a:p>
            <a:r>
              <a:rPr lang="en-US" dirty="0" smtClean="0"/>
              <a:t>GEO-LEO Inter-Calibration Products</a:t>
            </a:r>
          </a:p>
        </p:txBody>
      </p:sp>
      <p:sp>
        <p:nvSpPr>
          <p:cNvPr id="16387" name="Rectangle 3"/>
          <p:cNvSpPr>
            <a:spLocks noGrp="1" noChangeArrowheads="1"/>
          </p:cNvSpPr>
          <p:nvPr>
            <p:ph idx="1"/>
          </p:nvPr>
        </p:nvSpPr>
        <p:spPr>
          <a:xfrm>
            <a:off x="457200" y="1600200"/>
            <a:ext cx="8153400" cy="2286000"/>
          </a:xfrm>
        </p:spPr>
        <p:txBody>
          <a:bodyPr/>
          <a:lstStyle/>
          <a:p>
            <a:r>
              <a:rPr lang="en-US" dirty="0" smtClean="0"/>
              <a:t>Products download server:</a:t>
            </a:r>
          </a:p>
          <a:p>
            <a:pPr lvl="1">
              <a:buClr>
                <a:srgbClr val="404040"/>
              </a:buClr>
            </a:pPr>
            <a:r>
              <a:rPr lang="en-US" dirty="0" smtClean="0">
                <a:hlinkClick r:id="rId2"/>
              </a:rPr>
              <a:t>http://gsics.nesdis.noaa.gov:8080/thredds/catalog.html</a:t>
            </a:r>
            <a:endParaRPr lang="en-US" dirty="0" smtClean="0"/>
          </a:p>
          <a:p>
            <a:pPr lvl="1">
              <a:buClr>
                <a:srgbClr val="404040"/>
              </a:buClr>
            </a:pPr>
            <a:r>
              <a:rPr lang="en-US" dirty="0" smtClean="0"/>
              <a:t> Near Real-time Correction</a:t>
            </a:r>
            <a:r>
              <a:rPr lang="en-US" dirty="0" smtClean="0">
                <a:solidFill>
                  <a:schemeClr val="tx1"/>
                </a:solidFill>
              </a:rPr>
              <a:t> – update everyday</a:t>
            </a:r>
          </a:p>
          <a:p>
            <a:pPr lvl="1">
              <a:buClr>
                <a:srgbClr val="404040"/>
              </a:buClr>
            </a:pPr>
            <a:r>
              <a:rPr lang="en-US" dirty="0" smtClean="0"/>
              <a:t> Re-analysis Correction</a:t>
            </a:r>
            <a:r>
              <a:rPr lang="en-US" dirty="0" smtClean="0">
                <a:solidFill>
                  <a:schemeClr val="tx1"/>
                </a:solidFill>
              </a:rPr>
              <a:t> – updated once per month</a:t>
            </a:r>
          </a:p>
          <a:p>
            <a:pPr lvl="1">
              <a:buClr>
                <a:srgbClr val="404040"/>
              </a:buClr>
            </a:pPr>
            <a:endParaRPr lang="en-US" dirty="0" smtClean="0"/>
          </a:p>
          <a:p>
            <a:r>
              <a:rPr lang="en-US" dirty="0" smtClean="0"/>
              <a:t>New product monitoring wiki-website:</a:t>
            </a:r>
          </a:p>
          <a:p>
            <a:pPr lvl="1">
              <a:buClr>
                <a:srgbClr val="404040"/>
              </a:buClr>
            </a:pPr>
            <a:r>
              <a:rPr lang="en-US" dirty="0" smtClean="0">
                <a:hlinkClick r:id="rId3"/>
              </a:rPr>
              <a:t>https://gsics.nesdis.noaa.gov/wiki/GPRC/WebHome</a:t>
            </a:r>
            <a:endParaRPr lang="en-US" dirty="0" smtClean="0"/>
          </a:p>
          <a:p>
            <a:pPr lvl="1">
              <a:buClr>
                <a:srgbClr val="404040"/>
              </a:buClr>
              <a:buFontTx/>
              <a:buNone/>
            </a:pPr>
            <a:endParaRPr lang="en-US" dirty="0" smtClean="0"/>
          </a:p>
          <a:p>
            <a:pPr lvl="1">
              <a:buClr>
                <a:srgbClr val="404040"/>
              </a:buClr>
            </a:pPr>
            <a:endParaRPr lang="en-US" dirty="0" smtClean="0"/>
          </a:p>
        </p:txBody>
      </p:sp>
      <p:pic>
        <p:nvPicPr>
          <p:cNvPr id="15364" name="Picture 6"/>
          <p:cNvPicPr>
            <a:picLocks noChangeAspect="1" noChangeArrowheads="1"/>
          </p:cNvPicPr>
          <p:nvPr/>
        </p:nvPicPr>
        <p:blipFill>
          <a:blip r:embed="rId4" cstate="print"/>
          <a:srcRect/>
          <a:stretch>
            <a:fillRect/>
          </a:stretch>
        </p:blipFill>
        <p:spPr bwMode="auto">
          <a:xfrm>
            <a:off x="2895600" y="4410075"/>
            <a:ext cx="1473200" cy="2219325"/>
          </a:xfrm>
          <a:prstGeom prst="rect">
            <a:avLst/>
          </a:prstGeom>
          <a:noFill/>
          <a:ln w="9525">
            <a:noFill/>
            <a:miter lim="800000"/>
            <a:headEnd/>
            <a:tailEnd/>
          </a:ln>
        </p:spPr>
      </p:pic>
      <p:pic>
        <p:nvPicPr>
          <p:cNvPr id="15365" name="Picture 7"/>
          <p:cNvPicPr>
            <a:picLocks noChangeAspect="1" noChangeArrowheads="1"/>
          </p:cNvPicPr>
          <p:nvPr/>
        </p:nvPicPr>
        <p:blipFill>
          <a:blip r:embed="rId5" cstate="print"/>
          <a:srcRect/>
          <a:stretch>
            <a:fillRect/>
          </a:stretch>
        </p:blipFill>
        <p:spPr bwMode="auto">
          <a:xfrm>
            <a:off x="4343400" y="4495800"/>
            <a:ext cx="1143000" cy="2155825"/>
          </a:xfrm>
          <a:prstGeom prst="rect">
            <a:avLst/>
          </a:prstGeom>
          <a:noFill/>
          <a:ln w="9525">
            <a:noFill/>
            <a:miter lim="800000"/>
            <a:headEnd/>
            <a:tailEnd/>
          </a:ln>
        </p:spPr>
      </p:pic>
      <p:pic>
        <p:nvPicPr>
          <p:cNvPr id="15366" name="Picture 8"/>
          <p:cNvPicPr>
            <a:picLocks noChangeAspect="1" noChangeArrowheads="1"/>
          </p:cNvPicPr>
          <p:nvPr/>
        </p:nvPicPr>
        <p:blipFill>
          <a:blip r:embed="rId6" cstate="print"/>
          <a:srcRect/>
          <a:stretch>
            <a:fillRect/>
          </a:stretch>
        </p:blipFill>
        <p:spPr bwMode="auto">
          <a:xfrm>
            <a:off x="5562600" y="4419600"/>
            <a:ext cx="1282700" cy="2209800"/>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fld id="{280F082F-4A35-4E7E-AD6D-89617C148F3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28800" y="228600"/>
            <a:ext cx="5486400" cy="1143000"/>
          </a:xfrm>
        </p:spPr>
        <p:txBody>
          <a:bodyPr/>
          <a:lstStyle/>
          <a:p>
            <a:r>
              <a:rPr lang="en-US" dirty="0" smtClean="0"/>
              <a:t>GOES Sounder Correction</a:t>
            </a:r>
          </a:p>
        </p:txBody>
      </p:sp>
      <p:grpSp>
        <p:nvGrpSpPr>
          <p:cNvPr id="16387" name="Group 6"/>
          <p:cNvGrpSpPr>
            <a:grpSpLocks/>
          </p:cNvGrpSpPr>
          <p:nvPr/>
        </p:nvGrpSpPr>
        <p:grpSpPr bwMode="auto">
          <a:xfrm>
            <a:off x="609600" y="4114800"/>
            <a:ext cx="4191000" cy="2209800"/>
            <a:chOff x="3810000" y="1600200"/>
            <a:chExt cx="4876800" cy="4876800"/>
          </a:xfrm>
        </p:grpSpPr>
        <p:pic>
          <p:nvPicPr>
            <p:cNvPr id="16391" name="Picture 2"/>
            <p:cNvPicPr>
              <a:picLocks noChangeAspect="1" noChangeArrowheads="1"/>
            </p:cNvPicPr>
            <p:nvPr/>
          </p:nvPicPr>
          <p:blipFill>
            <a:blip r:embed="rId2" cstate="print"/>
            <a:srcRect/>
            <a:stretch>
              <a:fillRect/>
            </a:stretch>
          </p:blipFill>
          <p:spPr bwMode="auto">
            <a:xfrm>
              <a:off x="3810000" y="1600200"/>
              <a:ext cx="4633912" cy="4836090"/>
            </a:xfrm>
            <a:prstGeom prst="rect">
              <a:avLst/>
            </a:prstGeom>
            <a:noFill/>
            <a:ln w="9525">
              <a:noFill/>
              <a:miter lim="800000"/>
              <a:headEnd/>
              <a:tailEnd/>
            </a:ln>
          </p:spPr>
        </p:pic>
        <p:sp>
          <p:nvSpPr>
            <p:cNvPr id="5" name="Oval 4"/>
            <p:cNvSpPr/>
            <p:nvPr/>
          </p:nvSpPr>
          <p:spPr>
            <a:xfrm>
              <a:off x="4039062" y="3961524"/>
              <a:ext cx="4647738" cy="686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63DE8"/>
                </a:solidFill>
              </a:endParaRPr>
            </a:p>
          </p:txBody>
        </p:sp>
        <p:sp>
          <p:nvSpPr>
            <p:cNvPr id="6" name="Oval 5"/>
            <p:cNvSpPr/>
            <p:nvPr/>
          </p:nvSpPr>
          <p:spPr>
            <a:xfrm>
              <a:off x="3810000" y="5562601"/>
              <a:ext cx="4647738" cy="9143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63DE8"/>
                </a:solidFill>
              </a:endParaRPr>
            </a:p>
          </p:txBody>
        </p:sp>
      </p:grpSp>
      <p:pic>
        <p:nvPicPr>
          <p:cNvPr id="16388" name="Picture 7" descr="GOS11_IASI_collocation_m06d01y2010_m08d01y2010.png"/>
          <p:cNvPicPr>
            <a:picLocks noChangeAspect="1"/>
          </p:cNvPicPr>
          <p:nvPr/>
        </p:nvPicPr>
        <p:blipFill>
          <a:blip r:embed="rId3" cstate="print"/>
          <a:srcRect/>
          <a:stretch>
            <a:fillRect/>
          </a:stretch>
        </p:blipFill>
        <p:spPr bwMode="auto">
          <a:xfrm>
            <a:off x="5715000" y="4114800"/>
            <a:ext cx="1981200" cy="1981200"/>
          </a:xfrm>
          <a:prstGeom prst="rect">
            <a:avLst/>
          </a:prstGeom>
          <a:noFill/>
          <a:ln w="9525">
            <a:noFill/>
            <a:miter lim="800000"/>
            <a:headEnd/>
            <a:tailEnd/>
          </a:ln>
        </p:spPr>
      </p:pic>
      <p:sp>
        <p:nvSpPr>
          <p:cNvPr id="16389" name="TextBox 9"/>
          <p:cNvSpPr txBox="1">
            <a:spLocks noChangeArrowheads="1"/>
          </p:cNvSpPr>
          <p:nvPr/>
        </p:nvSpPr>
        <p:spPr bwMode="auto">
          <a:xfrm>
            <a:off x="304800" y="1600200"/>
            <a:ext cx="6673850" cy="2308225"/>
          </a:xfrm>
          <a:prstGeom prst="rect">
            <a:avLst/>
          </a:prstGeom>
          <a:noFill/>
          <a:ln w="9525">
            <a:noFill/>
            <a:miter lim="800000"/>
            <a:headEnd/>
            <a:tailEnd/>
          </a:ln>
        </p:spPr>
        <p:txBody>
          <a:bodyPr wrap="none">
            <a:spAutoFit/>
          </a:bodyPr>
          <a:lstStyle/>
          <a:p>
            <a:pPr>
              <a:buFont typeface="Arial" pitchFamily="34" charset="0"/>
              <a:buChar char="•"/>
            </a:pPr>
            <a:r>
              <a:rPr lang="en-US" dirty="0"/>
              <a:t>  GSICS GEO-LEO Operational Correction for GOES Sounder</a:t>
            </a:r>
          </a:p>
          <a:p>
            <a:pPr lvl="1">
              <a:buFont typeface="Arial" pitchFamily="34" charset="0"/>
              <a:buChar char="•"/>
            </a:pPr>
            <a:r>
              <a:rPr lang="en-US" dirty="0"/>
              <a:t> Near real-time of daily correction</a:t>
            </a:r>
          </a:p>
          <a:p>
            <a:pPr lvl="1">
              <a:buFont typeface="Arial" pitchFamily="34" charset="0"/>
              <a:buChar char="•"/>
            </a:pPr>
            <a:r>
              <a:rPr lang="en-US" dirty="0"/>
              <a:t> Re-analysis</a:t>
            </a:r>
          </a:p>
          <a:p>
            <a:pPr lvl="1">
              <a:buFont typeface="Arial" pitchFamily="34" charset="0"/>
              <a:buChar char="•"/>
            </a:pPr>
            <a:r>
              <a:rPr lang="en-US" dirty="0"/>
              <a:t> Data available at NOAA GSICS server</a:t>
            </a:r>
          </a:p>
          <a:p>
            <a:pPr lvl="2"/>
            <a:r>
              <a:rPr lang="en-US" dirty="0"/>
              <a:t>http://gsics.nesdis.noaa.gov:8080/thredds/catalog.html</a:t>
            </a:r>
          </a:p>
          <a:p>
            <a:pPr>
              <a:buFont typeface="Arial" pitchFamily="34" charset="0"/>
              <a:buChar char="•"/>
            </a:pPr>
            <a:endParaRPr lang="en-US" dirty="0"/>
          </a:p>
          <a:p>
            <a:pPr>
              <a:buFont typeface="Arial" pitchFamily="34" charset="0"/>
              <a:buChar char="•"/>
            </a:pPr>
            <a:r>
              <a:rPr lang="en-US" dirty="0"/>
              <a:t> Bias monitoring available at</a:t>
            </a:r>
          </a:p>
          <a:p>
            <a:r>
              <a:rPr lang="en-US" dirty="0"/>
              <a:t>	https://gsics.nesdis.noaa.gov/wiki/GPRC/GeoLeo</a:t>
            </a:r>
          </a:p>
        </p:txBody>
      </p:sp>
      <p:sp>
        <p:nvSpPr>
          <p:cNvPr id="16390" name="TextBox 10"/>
          <p:cNvSpPr txBox="1">
            <a:spLocks noChangeArrowheads="1"/>
          </p:cNvSpPr>
          <p:nvPr/>
        </p:nvSpPr>
        <p:spPr bwMode="auto">
          <a:xfrm>
            <a:off x="5638800" y="6096000"/>
            <a:ext cx="2590800" cy="430213"/>
          </a:xfrm>
          <a:prstGeom prst="rect">
            <a:avLst/>
          </a:prstGeom>
          <a:noFill/>
          <a:ln w="9525">
            <a:noFill/>
            <a:miter lim="800000"/>
            <a:headEnd/>
            <a:tailEnd/>
          </a:ln>
        </p:spPr>
        <p:txBody>
          <a:bodyPr>
            <a:spAutoFit/>
          </a:bodyPr>
          <a:lstStyle/>
          <a:p>
            <a:r>
              <a:rPr lang="en-US" sz="1100" b="1"/>
              <a:t>Spatial distribution of GOES-11 Sounder vs. IASI collocation</a:t>
            </a:r>
          </a:p>
        </p:txBody>
      </p:sp>
      <p:sp>
        <p:nvSpPr>
          <p:cNvPr id="10" name="Slide Number Placeholder 9"/>
          <p:cNvSpPr>
            <a:spLocks noGrp="1"/>
          </p:cNvSpPr>
          <p:nvPr>
            <p:ph type="sldNum" sz="quarter" idx="11"/>
          </p:nvPr>
        </p:nvSpPr>
        <p:spPr/>
        <p:txBody>
          <a:bodyPr/>
          <a:lstStyle/>
          <a:p>
            <a:fld id="{280F082F-4A35-4E7E-AD6D-89617C148F3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828800" y="228600"/>
            <a:ext cx="5486400" cy="1143000"/>
          </a:xfrm>
        </p:spPr>
        <p:txBody>
          <a:bodyPr/>
          <a:lstStyle/>
          <a:p>
            <a:r>
              <a:rPr lang="en-US" dirty="0" smtClean="0"/>
              <a:t>Re-analysis correction products for AVHRR</a:t>
            </a:r>
          </a:p>
        </p:txBody>
      </p:sp>
      <p:grpSp>
        <p:nvGrpSpPr>
          <p:cNvPr id="17411" name="Group 10"/>
          <p:cNvGrpSpPr>
            <a:grpSpLocks/>
          </p:cNvGrpSpPr>
          <p:nvPr/>
        </p:nvGrpSpPr>
        <p:grpSpPr bwMode="auto">
          <a:xfrm>
            <a:off x="3962400" y="1676400"/>
            <a:ext cx="3668713" cy="5181600"/>
            <a:chOff x="3962400" y="1676400"/>
            <a:chExt cx="3668563" cy="5181600"/>
          </a:xfrm>
        </p:grpSpPr>
        <p:pic>
          <p:nvPicPr>
            <p:cNvPr id="17413" name="Picture 3"/>
            <p:cNvPicPr>
              <a:picLocks noChangeAspect="1" noChangeArrowheads="1"/>
            </p:cNvPicPr>
            <p:nvPr/>
          </p:nvPicPr>
          <p:blipFill>
            <a:blip r:embed="rId2" cstate="print"/>
            <a:srcRect/>
            <a:stretch>
              <a:fillRect/>
            </a:stretch>
          </p:blipFill>
          <p:spPr bwMode="auto">
            <a:xfrm>
              <a:off x="4114800" y="1676400"/>
              <a:ext cx="3516163" cy="4953000"/>
            </a:xfrm>
            <a:prstGeom prst="rect">
              <a:avLst/>
            </a:prstGeom>
            <a:noFill/>
            <a:ln w="9525">
              <a:noFill/>
              <a:miter lim="800000"/>
              <a:headEnd/>
              <a:tailEnd/>
            </a:ln>
          </p:spPr>
        </p:pic>
        <p:sp>
          <p:nvSpPr>
            <p:cNvPr id="10" name="Oval 9"/>
            <p:cNvSpPr/>
            <p:nvPr/>
          </p:nvSpPr>
          <p:spPr>
            <a:xfrm>
              <a:off x="3962400" y="3810000"/>
              <a:ext cx="3581254" cy="304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63DE8"/>
                </a:solidFill>
              </a:endParaRPr>
            </a:p>
          </p:txBody>
        </p:sp>
      </p:grpSp>
      <p:sp>
        <p:nvSpPr>
          <p:cNvPr id="17412" name="TextBox 11"/>
          <p:cNvSpPr txBox="1">
            <a:spLocks noChangeArrowheads="1"/>
          </p:cNvSpPr>
          <p:nvPr/>
        </p:nvSpPr>
        <p:spPr bwMode="auto">
          <a:xfrm>
            <a:off x="152400" y="1905000"/>
            <a:ext cx="3962400" cy="2031325"/>
          </a:xfrm>
          <a:prstGeom prst="rect">
            <a:avLst/>
          </a:prstGeom>
          <a:noFill/>
          <a:ln w="9525">
            <a:noFill/>
            <a:miter lim="800000"/>
            <a:headEnd/>
            <a:tailEnd/>
          </a:ln>
        </p:spPr>
        <p:txBody>
          <a:bodyPr>
            <a:spAutoFit/>
          </a:bodyPr>
          <a:lstStyle/>
          <a:p>
            <a:r>
              <a:rPr lang="en-US" dirty="0"/>
              <a:t>University of Wisconsin provided the ATBD and the re-analysis correction for the AVHRR solar reflectance channels</a:t>
            </a:r>
          </a:p>
          <a:p>
            <a:pPr lvl="1" indent="-173038">
              <a:buFont typeface="Arial" pitchFamily="34" charset="0"/>
              <a:buChar char="•"/>
            </a:pPr>
            <a:r>
              <a:rPr lang="en-US" dirty="0"/>
              <a:t> </a:t>
            </a:r>
            <a:r>
              <a:rPr lang="en-US" dirty="0" smtClean="0"/>
              <a:t>Inter-calibration </a:t>
            </a:r>
            <a:r>
              <a:rPr lang="en-US" dirty="0"/>
              <a:t>with MODIS </a:t>
            </a:r>
            <a:r>
              <a:rPr lang="en-US" dirty="0" smtClean="0"/>
              <a:t>data</a:t>
            </a:r>
          </a:p>
          <a:p>
            <a:pPr lvl="1" indent="-173038">
              <a:buFont typeface="Arial" pitchFamily="34" charset="0"/>
              <a:buChar char="•"/>
            </a:pPr>
            <a:r>
              <a:rPr lang="en-US" dirty="0" smtClean="0"/>
              <a:t>From </a:t>
            </a:r>
            <a:r>
              <a:rPr lang="en-US" dirty="0"/>
              <a:t>TIROS-N to NOAA-19</a:t>
            </a:r>
          </a:p>
        </p:txBody>
      </p:sp>
      <p:sp>
        <p:nvSpPr>
          <p:cNvPr id="7" name="Slide Number Placeholder 6"/>
          <p:cNvSpPr>
            <a:spLocks noGrp="1"/>
          </p:cNvSpPr>
          <p:nvPr>
            <p:ph type="sldNum" sz="quarter" idx="11"/>
          </p:nvPr>
        </p:nvSpPr>
        <p:spPr/>
        <p:txBody>
          <a:bodyPr/>
          <a:lstStyle/>
          <a:p>
            <a:fld id="{280F082F-4A35-4E7E-AD6D-89617C148F3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28800" y="228600"/>
            <a:ext cx="5486400" cy="1143000"/>
          </a:xfrm>
        </p:spPr>
        <p:txBody>
          <a:bodyPr/>
          <a:lstStyle/>
          <a:p>
            <a:r>
              <a:rPr lang="en-US" dirty="0" smtClean="0"/>
              <a:t>LEO-LEO inter-calibration for Microwave Sounding</a:t>
            </a:r>
          </a:p>
        </p:txBody>
      </p:sp>
      <p:sp>
        <p:nvSpPr>
          <p:cNvPr id="3" name="Content Placeholder 2"/>
          <p:cNvSpPr>
            <a:spLocks noGrp="1"/>
          </p:cNvSpPr>
          <p:nvPr>
            <p:ph idx="1"/>
          </p:nvPr>
        </p:nvSpPr>
        <p:spPr>
          <a:xfrm>
            <a:off x="457200" y="1981200"/>
            <a:ext cx="8229600" cy="2667000"/>
          </a:xfrm>
        </p:spPr>
        <p:txBody>
          <a:bodyPr/>
          <a:lstStyle/>
          <a:p>
            <a:r>
              <a:rPr lang="en-US" sz="1800" dirty="0" smtClean="0">
                <a:hlinkClick r:id="rId2"/>
              </a:rPr>
              <a:t>http://www.star.nesdis.noaa.gov/smcd/emb/mscat/mscatmain.htm</a:t>
            </a:r>
            <a:endParaRPr lang="en-US" sz="1800" dirty="0" smtClean="0"/>
          </a:p>
          <a:p>
            <a:endParaRPr lang="en-US" sz="1000" dirty="0" smtClean="0"/>
          </a:p>
          <a:p>
            <a:r>
              <a:rPr lang="en-US" sz="1800" dirty="0" smtClean="0"/>
              <a:t>Products</a:t>
            </a:r>
            <a:r>
              <a:rPr lang="en-US" dirty="0" smtClean="0"/>
              <a:t>:</a:t>
            </a:r>
          </a:p>
          <a:p>
            <a:pPr lvl="1">
              <a:buClr>
                <a:srgbClr val="404040"/>
              </a:buClr>
            </a:pPr>
            <a:r>
              <a:rPr lang="en-US" sz="1600" dirty="0" smtClean="0"/>
              <a:t>Level-1B calibration coefficients</a:t>
            </a:r>
          </a:p>
          <a:p>
            <a:pPr lvl="1">
              <a:buClr>
                <a:srgbClr val="404040"/>
              </a:buClr>
            </a:pPr>
            <a:r>
              <a:rPr lang="en-US" sz="1600" dirty="0" smtClean="0"/>
              <a:t>Corrected Level-1C radiance</a:t>
            </a:r>
          </a:p>
        </p:txBody>
      </p:sp>
      <p:sp>
        <p:nvSpPr>
          <p:cNvPr id="18436" name="Slide Number Placeholder 3"/>
          <p:cNvSpPr>
            <a:spLocks noGrp="1"/>
          </p:cNvSpPr>
          <p:nvPr>
            <p:ph type="sldNum" sz="quarter" idx="11"/>
          </p:nvPr>
        </p:nvSpPr>
        <p:spPr>
          <a:noFill/>
        </p:spPr>
        <p:txBody>
          <a:bodyPr/>
          <a:lstStyle/>
          <a:p>
            <a:fld id="{9F8B919E-9A90-42BA-A2FA-B9887D4BB257}" type="slidenum">
              <a:rPr lang="en-US"/>
              <a:pPr/>
              <a:t>13</a:t>
            </a:fld>
            <a:endParaRPr lang="en-US"/>
          </a:p>
        </p:txBody>
      </p:sp>
      <p:pic>
        <p:nvPicPr>
          <p:cNvPr id="18437" name="Picture 2"/>
          <p:cNvPicPr>
            <a:picLocks noChangeAspect="1" noChangeArrowheads="1"/>
          </p:cNvPicPr>
          <p:nvPr/>
        </p:nvPicPr>
        <p:blipFill>
          <a:blip r:embed="rId3" cstate="print"/>
          <a:srcRect/>
          <a:stretch>
            <a:fillRect/>
          </a:stretch>
        </p:blipFill>
        <p:spPr bwMode="auto">
          <a:xfrm>
            <a:off x="3505200" y="3352800"/>
            <a:ext cx="4876800" cy="314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828800" y="228600"/>
            <a:ext cx="5486400" cy="1143000"/>
          </a:xfrm>
        </p:spPr>
        <p:txBody>
          <a:bodyPr/>
          <a:lstStyle/>
          <a:p>
            <a:r>
              <a:rPr lang="en-US" dirty="0" smtClean="0"/>
              <a:t>GEO-GEO Inter-Calibration</a:t>
            </a:r>
          </a:p>
        </p:txBody>
      </p:sp>
      <p:sp>
        <p:nvSpPr>
          <p:cNvPr id="19460" name="Rectangle 3"/>
          <p:cNvSpPr>
            <a:spLocks noGrp="1" noChangeArrowheads="1"/>
          </p:cNvSpPr>
          <p:nvPr>
            <p:ph type="body" sz="half" idx="1"/>
          </p:nvPr>
        </p:nvSpPr>
        <p:spPr>
          <a:xfrm>
            <a:off x="152400" y="1600200"/>
            <a:ext cx="3962400" cy="4800600"/>
          </a:xfrm>
        </p:spPr>
        <p:txBody>
          <a:bodyPr/>
          <a:lstStyle/>
          <a:p>
            <a:pPr marL="236538" indent="-236538">
              <a:lnSpc>
                <a:spcPct val="90000"/>
              </a:lnSpc>
            </a:pPr>
            <a:r>
              <a:rPr lang="en-US" sz="1800" dirty="0" smtClean="0">
                <a:solidFill>
                  <a:schemeClr val="tx1"/>
                </a:solidFill>
              </a:rPr>
              <a:t>GEO-GEO inter-calibration for GOES Imager/Sounder</a:t>
            </a:r>
          </a:p>
          <a:p>
            <a:pPr marL="450850" lvl="1" indent="-236538">
              <a:lnSpc>
                <a:spcPct val="90000"/>
              </a:lnSpc>
            </a:pPr>
            <a:r>
              <a:rPr lang="en-US" sz="1400" dirty="0" smtClean="0">
                <a:solidFill>
                  <a:schemeClr val="tx1"/>
                </a:solidFill>
              </a:rPr>
              <a:t>GOES 15 vs. GOES-13 </a:t>
            </a:r>
          </a:p>
          <a:p>
            <a:pPr marL="450850" lvl="1" indent="-236538">
              <a:lnSpc>
                <a:spcPct val="90000"/>
              </a:lnSpc>
            </a:pPr>
            <a:r>
              <a:rPr lang="en-US" sz="1400" dirty="0" smtClean="0">
                <a:solidFill>
                  <a:schemeClr val="tx1"/>
                </a:solidFill>
              </a:rPr>
              <a:t>GOES-11 vs. GOES-13</a:t>
            </a:r>
          </a:p>
          <a:p>
            <a:pPr marL="236538" lvl="1" indent="-236538">
              <a:lnSpc>
                <a:spcPct val="90000"/>
              </a:lnSpc>
            </a:pPr>
            <a:endParaRPr lang="en-US" sz="1800" dirty="0" smtClean="0">
              <a:solidFill>
                <a:schemeClr val="tx1"/>
              </a:solidFill>
            </a:endParaRPr>
          </a:p>
          <a:p>
            <a:pPr marL="236538" indent="-236538">
              <a:lnSpc>
                <a:spcPct val="90000"/>
              </a:lnSpc>
            </a:pPr>
            <a:r>
              <a:rPr lang="en-US" sz="1800" dirty="0" smtClean="0">
                <a:solidFill>
                  <a:schemeClr val="tx1"/>
                </a:solidFill>
              </a:rPr>
              <a:t>Regular inter-calibration frequency and location </a:t>
            </a:r>
          </a:p>
          <a:p>
            <a:pPr marL="457200" lvl="1" indent="-230188">
              <a:lnSpc>
                <a:spcPct val="90000"/>
              </a:lnSpc>
            </a:pPr>
            <a:r>
              <a:rPr lang="en-US" sz="1400" dirty="0" smtClean="0">
                <a:solidFill>
                  <a:schemeClr val="tx1"/>
                </a:solidFill>
              </a:rPr>
              <a:t>Imager: twice/hour </a:t>
            </a:r>
          </a:p>
          <a:p>
            <a:pPr marL="457200" lvl="1" indent="-230188">
              <a:lnSpc>
                <a:spcPct val="90000"/>
              </a:lnSpc>
            </a:pPr>
            <a:r>
              <a:rPr lang="en-US" sz="1400" dirty="0" smtClean="0">
                <a:solidFill>
                  <a:schemeClr val="tx1"/>
                </a:solidFill>
              </a:rPr>
              <a:t>Sounder: once/hour</a:t>
            </a:r>
          </a:p>
          <a:p>
            <a:pPr marL="236538" lvl="1" indent="-236538">
              <a:lnSpc>
                <a:spcPct val="90000"/>
              </a:lnSpc>
            </a:pPr>
            <a:endParaRPr lang="en-US" sz="1800" dirty="0" smtClean="0">
              <a:solidFill>
                <a:schemeClr val="tx1"/>
              </a:solidFill>
            </a:endParaRPr>
          </a:p>
          <a:p>
            <a:pPr marL="236538" indent="-236538">
              <a:lnSpc>
                <a:spcPct val="90000"/>
              </a:lnSpc>
            </a:pPr>
            <a:r>
              <a:rPr lang="en-US" sz="1800" dirty="0" smtClean="0">
                <a:solidFill>
                  <a:schemeClr val="tx1"/>
                </a:solidFill>
              </a:rPr>
              <a:t>Direct inter-comparison may exaggerate calibration anomaly</a:t>
            </a:r>
          </a:p>
          <a:p>
            <a:pPr marL="457200" lvl="1" indent="-230188">
              <a:lnSpc>
                <a:spcPct val="90000"/>
              </a:lnSpc>
            </a:pPr>
            <a:r>
              <a:rPr lang="en-US" sz="1400" dirty="0" smtClean="0">
                <a:solidFill>
                  <a:schemeClr val="tx1"/>
                </a:solidFill>
              </a:rPr>
              <a:t>MBCC (different phase angle) </a:t>
            </a:r>
          </a:p>
          <a:p>
            <a:pPr marL="457200" lvl="1" indent="-230188">
              <a:lnSpc>
                <a:spcPct val="90000"/>
              </a:lnSpc>
            </a:pPr>
            <a:r>
              <a:rPr lang="en-US" sz="1400" dirty="0" smtClean="0">
                <a:solidFill>
                  <a:schemeClr val="tx1"/>
                </a:solidFill>
              </a:rPr>
              <a:t>Spectral response function uncertainty</a:t>
            </a:r>
          </a:p>
          <a:p>
            <a:pPr marL="236538" lvl="1" indent="-236538">
              <a:lnSpc>
                <a:spcPct val="90000"/>
              </a:lnSpc>
            </a:pPr>
            <a:endParaRPr lang="en-US" sz="1800" dirty="0" smtClean="0">
              <a:solidFill>
                <a:schemeClr val="tx1"/>
              </a:solidFill>
            </a:endParaRPr>
          </a:p>
          <a:p>
            <a:pPr marL="236538" indent="-236538">
              <a:lnSpc>
                <a:spcPct val="90000"/>
              </a:lnSpc>
            </a:pPr>
            <a:r>
              <a:rPr lang="en-US" sz="1800" dirty="0" smtClean="0">
                <a:solidFill>
                  <a:schemeClr val="tx1"/>
                </a:solidFill>
              </a:rPr>
              <a:t>Opportunity to verify the GSICS GEO-LEO correction results</a:t>
            </a:r>
          </a:p>
        </p:txBody>
      </p:sp>
      <p:pic>
        <p:nvPicPr>
          <p:cNvPr id="19461" name="Picture 12" descr="GOES15_GOES13_collocation_06_23_2010.png"/>
          <p:cNvPicPr>
            <a:picLocks noChangeAspect="1"/>
          </p:cNvPicPr>
          <p:nvPr/>
        </p:nvPicPr>
        <p:blipFill>
          <a:blip r:embed="rId2" cstate="print"/>
          <a:srcRect/>
          <a:stretch>
            <a:fillRect/>
          </a:stretch>
        </p:blipFill>
        <p:spPr bwMode="auto">
          <a:xfrm>
            <a:off x="4572000" y="1676400"/>
            <a:ext cx="2057400" cy="3124200"/>
          </a:xfrm>
          <a:prstGeom prst="rect">
            <a:avLst/>
          </a:prstGeom>
          <a:noFill/>
          <a:ln w="9525">
            <a:noFill/>
            <a:miter lim="800000"/>
            <a:headEnd/>
            <a:tailEnd/>
          </a:ln>
        </p:spPr>
      </p:pic>
      <p:pic>
        <p:nvPicPr>
          <p:cNvPr id="19462" name="Picture 14" descr="GOES15_GOES13_collocation_08_01_2010.png"/>
          <p:cNvPicPr>
            <a:picLocks noChangeAspect="1"/>
          </p:cNvPicPr>
          <p:nvPr/>
        </p:nvPicPr>
        <p:blipFill>
          <a:blip r:embed="rId3" cstate="print"/>
          <a:srcRect/>
          <a:stretch>
            <a:fillRect/>
          </a:stretch>
        </p:blipFill>
        <p:spPr bwMode="auto">
          <a:xfrm>
            <a:off x="6934200" y="1676400"/>
            <a:ext cx="2045367" cy="3124200"/>
          </a:xfrm>
          <a:prstGeom prst="rect">
            <a:avLst/>
          </a:prstGeom>
          <a:noFill/>
          <a:ln w="9525">
            <a:noFill/>
            <a:miter lim="800000"/>
            <a:headEnd/>
            <a:tailEnd/>
          </a:ln>
        </p:spPr>
      </p:pic>
      <p:sp>
        <p:nvSpPr>
          <p:cNvPr id="19463" name="TextBox 15"/>
          <p:cNvSpPr txBox="1">
            <a:spLocks noChangeArrowheads="1"/>
          </p:cNvSpPr>
          <p:nvPr/>
        </p:nvSpPr>
        <p:spPr bwMode="auto">
          <a:xfrm>
            <a:off x="4572000" y="5486400"/>
            <a:ext cx="4114800" cy="307777"/>
          </a:xfrm>
          <a:prstGeom prst="rect">
            <a:avLst/>
          </a:prstGeom>
          <a:noFill/>
          <a:ln w="9525">
            <a:noFill/>
            <a:miter lim="800000"/>
            <a:headEnd/>
            <a:tailEnd/>
          </a:ln>
        </p:spPr>
        <p:txBody>
          <a:bodyPr wrap="square">
            <a:spAutoFit/>
          </a:bodyPr>
          <a:lstStyle/>
          <a:p>
            <a:pPr algn="ctr"/>
            <a:r>
              <a:rPr lang="en-US" sz="1400" b="1" dirty="0"/>
              <a:t>GEO-GEO Spatial distribution</a:t>
            </a:r>
          </a:p>
        </p:txBody>
      </p:sp>
      <p:sp>
        <p:nvSpPr>
          <p:cNvPr id="19464" name="TextBox 16"/>
          <p:cNvSpPr txBox="1">
            <a:spLocks noChangeArrowheads="1"/>
          </p:cNvSpPr>
          <p:nvPr/>
        </p:nvSpPr>
        <p:spPr bwMode="auto">
          <a:xfrm>
            <a:off x="4572000" y="5029200"/>
            <a:ext cx="4114800" cy="307777"/>
          </a:xfrm>
          <a:prstGeom prst="rect">
            <a:avLst/>
          </a:prstGeom>
          <a:noFill/>
          <a:ln w="9525">
            <a:noFill/>
            <a:miter lim="800000"/>
            <a:headEnd/>
            <a:tailEnd/>
          </a:ln>
        </p:spPr>
        <p:txBody>
          <a:bodyPr wrap="square">
            <a:spAutoFit/>
          </a:bodyPr>
          <a:lstStyle/>
          <a:p>
            <a:r>
              <a:rPr lang="en-US" sz="1400" b="1" dirty="0"/>
              <a:t>Imager  (G15 vs. G13)    Sounder (G15 vs. G13)</a:t>
            </a:r>
          </a:p>
        </p:txBody>
      </p:sp>
      <p:sp>
        <p:nvSpPr>
          <p:cNvPr id="19466" name="TextBox 20"/>
          <p:cNvSpPr txBox="1">
            <a:spLocks noChangeArrowheads="1"/>
          </p:cNvSpPr>
          <p:nvPr/>
        </p:nvSpPr>
        <p:spPr bwMode="auto">
          <a:xfrm>
            <a:off x="228600" y="6611938"/>
            <a:ext cx="5791200" cy="246062"/>
          </a:xfrm>
          <a:prstGeom prst="rect">
            <a:avLst/>
          </a:prstGeom>
          <a:noFill/>
          <a:ln w="9525">
            <a:noFill/>
            <a:miter lim="800000"/>
            <a:headEnd/>
            <a:tailEnd/>
          </a:ln>
        </p:spPr>
        <p:txBody>
          <a:bodyPr>
            <a:spAutoFit/>
          </a:bodyPr>
          <a:lstStyle/>
          <a:p>
            <a:r>
              <a:rPr lang="en-US" sz="1000" b="1"/>
              <a:t>GOES-15 – GOES13 Imager Ch6 (13.3um)                   GOES-15 vs. GOES-13 Sounder</a:t>
            </a:r>
          </a:p>
        </p:txBody>
      </p:sp>
      <p:sp>
        <p:nvSpPr>
          <p:cNvPr id="14" name="Slide Number Placeholder 13"/>
          <p:cNvSpPr>
            <a:spLocks noGrp="1"/>
          </p:cNvSpPr>
          <p:nvPr>
            <p:ph type="sldNum" sz="quarter" idx="12"/>
          </p:nvPr>
        </p:nvSpPr>
        <p:spPr/>
        <p:txBody>
          <a:bodyPr/>
          <a:lstStyle/>
          <a:p>
            <a:fld id="{229CC54B-3B7C-43FF-B67E-7671E8C27B0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5" descr="g15.vs.g13.imager.latitude.diff.2010222.ch6.png"/>
          <p:cNvPicPr>
            <a:picLocks noChangeAspect="1"/>
          </p:cNvPicPr>
          <p:nvPr/>
        </p:nvPicPr>
        <p:blipFill>
          <a:blip r:embed="rId2" cstate="print"/>
          <a:srcRect/>
          <a:stretch>
            <a:fillRect/>
          </a:stretch>
        </p:blipFill>
        <p:spPr bwMode="auto">
          <a:xfrm>
            <a:off x="4191000" y="1828800"/>
            <a:ext cx="4572000" cy="3048000"/>
          </a:xfrm>
          <a:prstGeom prst="rect">
            <a:avLst/>
          </a:prstGeom>
          <a:noFill/>
          <a:ln w="9525">
            <a:noFill/>
            <a:miter lim="800000"/>
            <a:headEnd/>
            <a:tailEnd/>
          </a:ln>
        </p:spPr>
      </p:pic>
      <p:sp>
        <p:nvSpPr>
          <p:cNvPr id="19459" name="Rectangle 2"/>
          <p:cNvSpPr>
            <a:spLocks noGrp="1" noChangeArrowheads="1"/>
          </p:cNvSpPr>
          <p:nvPr>
            <p:ph type="title"/>
          </p:nvPr>
        </p:nvSpPr>
        <p:spPr>
          <a:xfrm>
            <a:off x="1828800" y="228600"/>
            <a:ext cx="5486400" cy="1143000"/>
          </a:xfrm>
        </p:spPr>
        <p:txBody>
          <a:bodyPr/>
          <a:lstStyle/>
          <a:p>
            <a:r>
              <a:rPr lang="en-US" dirty="0" smtClean="0"/>
              <a:t>GEO-GEO Inter-Calibration</a:t>
            </a:r>
          </a:p>
        </p:txBody>
      </p:sp>
      <p:pic>
        <p:nvPicPr>
          <p:cNvPr id="19465" name="Picture 19" descr="g15.vs.g13.imager.diurnaldiff.m09.ch5.png"/>
          <p:cNvPicPr>
            <a:picLocks noChangeAspect="1"/>
          </p:cNvPicPr>
          <p:nvPr/>
        </p:nvPicPr>
        <p:blipFill>
          <a:blip r:embed="rId3" cstate="print"/>
          <a:srcRect/>
          <a:stretch>
            <a:fillRect/>
          </a:stretch>
        </p:blipFill>
        <p:spPr bwMode="auto">
          <a:xfrm>
            <a:off x="304800" y="1828800"/>
            <a:ext cx="3810000" cy="2514600"/>
          </a:xfrm>
          <a:prstGeom prst="rect">
            <a:avLst/>
          </a:prstGeom>
          <a:noFill/>
          <a:ln w="9525">
            <a:noFill/>
            <a:miter lim="800000"/>
            <a:headEnd/>
            <a:tailEnd/>
          </a:ln>
        </p:spPr>
      </p:pic>
      <p:sp>
        <p:nvSpPr>
          <p:cNvPr id="19466" name="TextBox 20"/>
          <p:cNvSpPr txBox="1">
            <a:spLocks noChangeArrowheads="1"/>
          </p:cNvSpPr>
          <p:nvPr/>
        </p:nvSpPr>
        <p:spPr bwMode="auto">
          <a:xfrm>
            <a:off x="228600" y="6611938"/>
            <a:ext cx="5791200" cy="246062"/>
          </a:xfrm>
          <a:prstGeom prst="rect">
            <a:avLst/>
          </a:prstGeom>
          <a:noFill/>
          <a:ln w="9525">
            <a:noFill/>
            <a:miter lim="800000"/>
            <a:headEnd/>
            <a:tailEnd/>
          </a:ln>
        </p:spPr>
        <p:txBody>
          <a:bodyPr>
            <a:spAutoFit/>
          </a:bodyPr>
          <a:lstStyle/>
          <a:p>
            <a:r>
              <a:rPr lang="en-US" sz="1000" b="1"/>
              <a:t>GOES-15 – GOES13 Imager Ch6 (13.3um)                   GOES-15 vs. GOES-13 Sounder</a:t>
            </a:r>
          </a:p>
        </p:txBody>
      </p:sp>
      <p:sp>
        <p:nvSpPr>
          <p:cNvPr id="19467" name="TextBox 21"/>
          <p:cNvSpPr txBox="1">
            <a:spLocks noChangeArrowheads="1"/>
          </p:cNvSpPr>
          <p:nvPr/>
        </p:nvSpPr>
        <p:spPr bwMode="auto">
          <a:xfrm>
            <a:off x="5943600" y="4724400"/>
            <a:ext cx="2743200" cy="246063"/>
          </a:xfrm>
          <a:prstGeom prst="rect">
            <a:avLst/>
          </a:prstGeom>
          <a:noFill/>
          <a:ln w="9525">
            <a:noFill/>
            <a:miter lim="800000"/>
            <a:headEnd/>
            <a:tailEnd/>
          </a:ln>
        </p:spPr>
        <p:txBody>
          <a:bodyPr>
            <a:spAutoFit/>
          </a:bodyPr>
          <a:lstStyle/>
          <a:p>
            <a:r>
              <a:rPr lang="en-US" sz="1000" b="1" dirty="0"/>
              <a:t>Latitudinal Tb bias (GOES15-GOES-13)</a:t>
            </a:r>
          </a:p>
        </p:txBody>
      </p:sp>
      <p:pic>
        <p:nvPicPr>
          <p:cNvPr id="19468" name="Picture 23" descr="g15.vs.g13.sounder.diurnaldiff.ch15.png"/>
          <p:cNvPicPr>
            <a:picLocks noChangeAspect="1"/>
          </p:cNvPicPr>
          <p:nvPr/>
        </p:nvPicPr>
        <p:blipFill>
          <a:blip r:embed="rId4" cstate="print"/>
          <a:srcRect/>
          <a:stretch>
            <a:fillRect/>
          </a:stretch>
        </p:blipFill>
        <p:spPr bwMode="auto">
          <a:xfrm>
            <a:off x="533400" y="4267200"/>
            <a:ext cx="3581400" cy="2336800"/>
          </a:xfrm>
          <a:prstGeom prst="rect">
            <a:avLst/>
          </a:prstGeom>
          <a:noFill/>
          <a:ln w="9525">
            <a:noFill/>
            <a:miter lim="800000"/>
            <a:headEnd/>
            <a:tailEnd/>
          </a:ln>
        </p:spPr>
      </p:pic>
      <p:sp>
        <p:nvSpPr>
          <p:cNvPr id="19469" name="TextBox 26"/>
          <p:cNvSpPr txBox="1">
            <a:spLocks noChangeArrowheads="1"/>
          </p:cNvSpPr>
          <p:nvPr/>
        </p:nvSpPr>
        <p:spPr bwMode="auto">
          <a:xfrm>
            <a:off x="4343400" y="6096000"/>
            <a:ext cx="2743200" cy="246063"/>
          </a:xfrm>
          <a:prstGeom prst="rect">
            <a:avLst/>
          </a:prstGeom>
          <a:noFill/>
          <a:ln w="9525">
            <a:noFill/>
            <a:miter lim="800000"/>
            <a:headEnd/>
            <a:tailEnd/>
          </a:ln>
        </p:spPr>
        <p:txBody>
          <a:bodyPr>
            <a:spAutoFit/>
          </a:bodyPr>
          <a:lstStyle/>
          <a:p>
            <a:r>
              <a:rPr lang="en-US" sz="1000" b="1" dirty="0"/>
              <a:t>Diurnal Tb bias (GOES15-GOES-13)</a:t>
            </a:r>
          </a:p>
        </p:txBody>
      </p:sp>
      <p:sp>
        <p:nvSpPr>
          <p:cNvPr id="14" name="Slide Number Placeholder 13"/>
          <p:cNvSpPr>
            <a:spLocks noGrp="1"/>
          </p:cNvSpPr>
          <p:nvPr>
            <p:ph type="sldNum" sz="quarter" idx="12"/>
          </p:nvPr>
        </p:nvSpPr>
        <p:spPr/>
        <p:txBody>
          <a:bodyPr/>
          <a:lstStyle/>
          <a:p>
            <a:fld id="{229CC54B-3B7C-43FF-B67E-7671E8C27B0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28800" y="228600"/>
            <a:ext cx="5486400" cy="1143000"/>
          </a:xfrm>
        </p:spPr>
        <p:txBody>
          <a:bodyPr/>
          <a:lstStyle/>
          <a:p>
            <a:r>
              <a:rPr lang="en-US" dirty="0" smtClean="0"/>
              <a:t>GOES-14/15 PLT</a:t>
            </a:r>
            <a:br>
              <a:rPr lang="en-US" dirty="0" smtClean="0"/>
            </a:br>
            <a:r>
              <a:rPr lang="en-US" dirty="0" smtClean="0"/>
              <a:t>Imager Ch3 &amp; Ch 6 SRF</a:t>
            </a:r>
          </a:p>
        </p:txBody>
      </p:sp>
      <p:sp>
        <p:nvSpPr>
          <p:cNvPr id="3" name="Text Placeholder 2"/>
          <p:cNvSpPr>
            <a:spLocks noGrp="1"/>
          </p:cNvSpPr>
          <p:nvPr>
            <p:ph type="body" sz="half" idx="1"/>
          </p:nvPr>
        </p:nvSpPr>
        <p:spPr>
          <a:xfrm>
            <a:off x="152400" y="1600200"/>
            <a:ext cx="4648200" cy="5105400"/>
          </a:xfrm>
        </p:spPr>
        <p:txBody>
          <a:bodyPr/>
          <a:lstStyle/>
          <a:p>
            <a:r>
              <a:rPr lang="en-US" sz="1800" dirty="0" smtClean="0">
                <a:solidFill>
                  <a:schemeClr val="tx1"/>
                </a:solidFill>
              </a:rPr>
              <a:t>Large Tb biases was observed at GOES-14/15 Imager water vapor channels during the PLT test periods</a:t>
            </a:r>
          </a:p>
          <a:p>
            <a:pPr lvl="1"/>
            <a:r>
              <a:rPr lang="en-US" sz="1400" dirty="0" smtClean="0">
                <a:solidFill>
                  <a:schemeClr val="tx1"/>
                </a:solidFill>
              </a:rPr>
              <a:t>0.99 K (±0.11) for GOES14 and 2.12K(±0.11) for GOES15</a:t>
            </a:r>
          </a:p>
          <a:p>
            <a:pPr lvl="1"/>
            <a:endParaRPr lang="en-US" sz="1400" dirty="0" smtClean="0">
              <a:solidFill>
                <a:schemeClr val="tx1"/>
              </a:solidFill>
            </a:endParaRPr>
          </a:p>
          <a:p>
            <a:r>
              <a:rPr lang="en-US" sz="1800" dirty="0" smtClean="0">
                <a:solidFill>
                  <a:schemeClr val="tx1"/>
                </a:solidFill>
              </a:rPr>
              <a:t>Instrument vendor re-analyzed the pre-flight data and provided a new version of SRF (</a:t>
            </a:r>
            <a:r>
              <a:rPr lang="en-US" sz="1800" dirty="0" err="1" smtClean="0">
                <a:solidFill>
                  <a:schemeClr val="tx1"/>
                </a:solidFill>
              </a:rPr>
              <a:t>RevG</a:t>
            </a:r>
            <a:r>
              <a:rPr lang="en-US" sz="1800" dirty="0" smtClean="0">
                <a:solidFill>
                  <a:schemeClr val="tx1"/>
                </a:solidFill>
              </a:rPr>
              <a:t>)</a:t>
            </a:r>
          </a:p>
          <a:p>
            <a:pPr lvl="1"/>
            <a:r>
              <a:rPr lang="en-US" sz="1400" dirty="0" smtClean="0">
                <a:solidFill>
                  <a:schemeClr val="tx1"/>
                </a:solidFill>
              </a:rPr>
              <a:t>GOES Instrument performance monitoring data and the GSICS GEO-LEO collocation data used to evaluate the </a:t>
            </a:r>
            <a:r>
              <a:rPr lang="en-US" sz="1400" dirty="0" err="1" smtClean="0">
                <a:solidFill>
                  <a:schemeClr val="tx1"/>
                </a:solidFill>
              </a:rPr>
              <a:t>RevG</a:t>
            </a:r>
            <a:r>
              <a:rPr lang="en-US" sz="1400" dirty="0" smtClean="0">
                <a:solidFill>
                  <a:schemeClr val="tx1"/>
                </a:solidFill>
              </a:rPr>
              <a:t> SRF.</a:t>
            </a:r>
          </a:p>
          <a:p>
            <a:pPr lvl="1"/>
            <a:r>
              <a:rPr lang="en-US" sz="1400" dirty="0" err="1" smtClean="0">
                <a:solidFill>
                  <a:schemeClr val="tx1"/>
                </a:solidFill>
              </a:rPr>
              <a:t>RevG</a:t>
            </a:r>
            <a:r>
              <a:rPr lang="en-US" sz="1400" dirty="0" smtClean="0">
                <a:solidFill>
                  <a:schemeClr val="tx1"/>
                </a:solidFill>
              </a:rPr>
              <a:t> improves the accuracy</a:t>
            </a:r>
          </a:p>
          <a:p>
            <a:pPr lvl="2"/>
            <a:r>
              <a:rPr lang="en-US" sz="1000" dirty="0" smtClean="0">
                <a:solidFill>
                  <a:schemeClr val="tx1"/>
                </a:solidFill>
              </a:rPr>
              <a:t>GOES14: 0.99K to 0.97K</a:t>
            </a:r>
          </a:p>
          <a:p>
            <a:pPr lvl="2"/>
            <a:r>
              <a:rPr lang="en-US" sz="1000" dirty="0" smtClean="0">
                <a:solidFill>
                  <a:schemeClr val="tx1"/>
                </a:solidFill>
              </a:rPr>
              <a:t>GOES15: 2.12K to 0.73K</a:t>
            </a:r>
          </a:p>
          <a:p>
            <a:pPr lvl="1"/>
            <a:r>
              <a:rPr lang="en-US" sz="1200" dirty="0" smtClean="0">
                <a:solidFill>
                  <a:schemeClr val="tx1"/>
                </a:solidFill>
              </a:rPr>
              <a:t>NOAA is going to continue to shift the </a:t>
            </a:r>
            <a:r>
              <a:rPr lang="en-US" sz="1200" dirty="0" err="1" smtClean="0">
                <a:solidFill>
                  <a:schemeClr val="tx1"/>
                </a:solidFill>
              </a:rPr>
              <a:t>RevG</a:t>
            </a:r>
            <a:r>
              <a:rPr lang="en-US" sz="1200" dirty="0" smtClean="0">
                <a:solidFill>
                  <a:schemeClr val="tx1"/>
                </a:solidFill>
              </a:rPr>
              <a:t> SRF.  The preliminary results:</a:t>
            </a:r>
          </a:p>
          <a:p>
            <a:pPr lvl="2"/>
            <a:r>
              <a:rPr lang="en-US" sz="1000" dirty="0" smtClean="0">
                <a:solidFill>
                  <a:schemeClr val="tx1"/>
                </a:solidFill>
              </a:rPr>
              <a:t>GOES-14 Ch3: -8.25µm</a:t>
            </a:r>
          </a:p>
          <a:p>
            <a:pPr lvl="2"/>
            <a:r>
              <a:rPr lang="en-US" sz="1000" dirty="0" smtClean="0">
                <a:solidFill>
                  <a:schemeClr val="tx1"/>
                </a:solidFill>
              </a:rPr>
              <a:t>GOES-15 Ch3: -5.75µm</a:t>
            </a:r>
          </a:p>
          <a:p>
            <a:pPr lvl="2"/>
            <a:r>
              <a:rPr lang="en-US" sz="1000" dirty="0" smtClean="0">
                <a:solidFill>
                  <a:schemeClr val="tx1"/>
                </a:solidFill>
              </a:rPr>
              <a:t>GOES-15 Ch6: + 0.5µm</a:t>
            </a:r>
          </a:p>
        </p:txBody>
      </p:sp>
      <p:pic>
        <p:nvPicPr>
          <p:cNvPr id="20484" name="Picture 2"/>
          <p:cNvPicPr>
            <a:picLocks noChangeAspect="1" noChangeArrowheads="1"/>
          </p:cNvPicPr>
          <p:nvPr/>
        </p:nvPicPr>
        <p:blipFill>
          <a:blip r:embed="rId2" cstate="print"/>
          <a:srcRect/>
          <a:stretch>
            <a:fillRect/>
          </a:stretch>
        </p:blipFill>
        <p:spPr bwMode="auto">
          <a:xfrm>
            <a:off x="4953000" y="1600200"/>
            <a:ext cx="2133600" cy="1333500"/>
          </a:xfrm>
          <a:prstGeom prst="rect">
            <a:avLst/>
          </a:prstGeom>
          <a:noFill/>
          <a:ln w="9525">
            <a:noFill/>
            <a:miter lim="800000"/>
            <a:headEnd/>
            <a:tailEnd/>
          </a:ln>
        </p:spPr>
      </p:pic>
      <p:pic>
        <p:nvPicPr>
          <p:cNvPr id="20485" name="Picture 3"/>
          <p:cNvPicPr>
            <a:picLocks noChangeAspect="1" noChangeArrowheads="1"/>
          </p:cNvPicPr>
          <p:nvPr/>
        </p:nvPicPr>
        <p:blipFill>
          <a:blip r:embed="rId3" cstate="print"/>
          <a:srcRect/>
          <a:stretch>
            <a:fillRect/>
          </a:stretch>
        </p:blipFill>
        <p:spPr bwMode="auto">
          <a:xfrm>
            <a:off x="6934200" y="1676400"/>
            <a:ext cx="2133600" cy="1219200"/>
          </a:xfrm>
          <a:prstGeom prst="rect">
            <a:avLst/>
          </a:prstGeom>
          <a:noFill/>
          <a:ln w="9525">
            <a:noFill/>
            <a:miter lim="800000"/>
            <a:headEnd/>
            <a:tailEnd/>
          </a:ln>
        </p:spPr>
      </p:pic>
      <p:sp>
        <p:nvSpPr>
          <p:cNvPr id="20486" name="TextBox 7"/>
          <p:cNvSpPr txBox="1">
            <a:spLocks noChangeArrowheads="1"/>
          </p:cNvSpPr>
          <p:nvPr/>
        </p:nvSpPr>
        <p:spPr bwMode="auto">
          <a:xfrm>
            <a:off x="5029200" y="2819400"/>
            <a:ext cx="3962400" cy="400050"/>
          </a:xfrm>
          <a:prstGeom prst="rect">
            <a:avLst/>
          </a:prstGeom>
          <a:noFill/>
          <a:ln w="9525">
            <a:noFill/>
            <a:miter lim="800000"/>
            <a:headEnd/>
            <a:tailEnd/>
          </a:ln>
        </p:spPr>
        <p:txBody>
          <a:bodyPr>
            <a:spAutoFit/>
          </a:bodyPr>
          <a:lstStyle/>
          <a:p>
            <a:r>
              <a:rPr lang="en-US" sz="1000" b="1"/>
              <a:t>Time-series of Tb bias to AIRS/IASI for GOES-14 Ch3 (left) and GOES-15 Ch3 (right)</a:t>
            </a:r>
          </a:p>
        </p:txBody>
      </p:sp>
      <p:pic>
        <p:nvPicPr>
          <p:cNvPr id="20487" name="Picture 2"/>
          <p:cNvPicPr>
            <a:picLocks noChangeAspect="1" noChangeArrowheads="1"/>
          </p:cNvPicPr>
          <p:nvPr/>
        </p:nvPicPr>
        <p:blipFill>
          <a:blip r:embed="rId4" cstate="print"/>
          <a:srcRect/>
          <a:stretch>
            <a:fillRect/>
          </a:stretch>
        </p:blipFill>
        <p:spPr bwMode="auto">
          <a:xfrm>
            <a:off x="4876800" y="3352800"/>
            <a:ext cx="4114800" cy="1325563"/>
          </a:xfrm>
          <a:prstGeom prst="rect">
            <a:avLst/>
          </a:prstGeom>
          <a:noFill/>
          <a:ln w="9525">
            <a:noFill/>
            <a:miter lim="800000"/>
            <a:headEnd/>
            <a:tailEnd/>
          </a:ln>
        </p:spPr>
      </p:pic>
      <p:sp>
        <p:nvSpPr>
          <p:cNvPr id="20488" name="TextBox 9"/>
          <p:cNvSpPr txBox="1">
            <a:spLocks noChangeArrowheads="1"/>
          </p:cNvSpPr>
          <p:nvPr/>
        </p:nvSpPr>
        <p:spPr bwMode="auto">
          <a:xfrm>
            <a:off x="5029200" y="4572000"/>
            <a:ext cx="3962400" cy="400050"/>
          </a:xfrm>
          <a:prstGeom prst="rect">
            <a:avLst/>
          </a:prstGeom>
          <a:noFill/>
          <a:ln w="9525">
            <a:noFill/>
            <a:miter lim="800000"/>
            <a:headEnd/>
            <a:tailEnd/>
          </a:ln>
        </p:spPr>
        <p:txBody>
          <a:bodyPr>
            <a:spAutoFit/>
          </a:bodyPr>
          <a:lstStyle/>
          <a:p>
            <a:r>
              <a:rPr lang="en-US" sz="1000" b="1"/>
              <a:t>Tb bias to IASI with RevE SRF (black) and RevG SRF (red). Left: GOES-14, right: GOES-15</a:t>
            </a:r>
          </a:p>
        </p:txBody>
      </p:sp>
      <p:pic>
        <p:nvPicPr>
          <p:cNvPr id="20489" name="Picture 10" descr="g14.srf.revE.revG.shiftRevG.iasiTB.ch3.png"/>
          <p:cNvPicPr>
            <a:picLocks noChangeAspect="1"/>
          </p:cNvPicPr>
          <p:nvPr/>
        </p:nvPicPr>
        <p:blipFill>
          <a:blip r:embed="rId5" cstate="print"/>
          <a:srcRect/>
          <a:stretch>
            <a:fillRect/>
          </a:stretch>
        </p:blipFill>
        <p:spPr bwMode="auto">
          <a:xfrm>
            <a:off x="4724400" y="5029200"/>
            <a:ext cx="2044700" cy="1460500"/>
          </a:xfrm>
          <a:prstGeom prst="rect">
            <a:avLst/>
          </a:prstGeom>
          <a:noFill/>
          <a:ln w="9525">
            <a:noFill/>
            <a:miter lim="800000"/>
            <a:headEnd/>
            <a:tailEnd/>
          </a:ln>
        </p:spPr>
      </p:pic>
      <p:pic>
        <p:nvPicPr>
          <p:cNvPr id="20490" name="Picture 13" descr="g14.scatterplot.tbDiff.shiftRevG-8.25cm-1.BBcorrection.ch3.png"/>
          <p:cNvPicPr>
            <a:picLocks noChangeAspect="1"/>
          </p:cNvPicPr>
          <p:nvPr/>
        </p:nvPicPr>
        <p:blipFill>
          <a:blip r:embed="rId6" cstate="print"/>
          <a:srcRect/>
          <a:stretch>
            <a:fillRect/>
          </a:stretch>
        </p:blipFill>
        <p:spPr bwMode="auto">
          <a:xfrm>
            <a:off x="6553200" y="5029200"/>
            <a:ext cx="2590800" cy="17272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229CC54B-3B7C-43FF-B67E-7671E8C27B0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228600"/>
            <a:ext cx="5486400" cy="1143000"/>
          </a:xfrm>
        </p:spPr>
        <p:txBody>
          <a:bodyPr/>
          <a:lstStyle/>
          <a:p>
            <a:r>
              <a:rPr lang="en-US" sz="2800" dirty="0" smtClean="0"/>
              <a:t>Mid-nigh Blackbody Calibration Correction (MBCC)</a:t>
            </a:r>
          </a:p>
        </p:txBody>
      </p:sp>
      <p:pic>
        <p:nvPicPr>
          <p:cNvPr id="21507" name="Content Placeholder 13" descr="g11.tbdiff.vs.localtime_mbccStatus.20080101-20080301_bw.png"/>
          <p:cNvPicPr>
            <a:picLocks noChangeAspect="1"/>
          </p:cNvPicPr>
          <p:nvPr/>
        </p:nvPicPr>
        <p:blipFill>
          <a:blip r:embed="rId2" cstate="print"/>
          <a:srcRect/>
          <a:stretch>
            <a:fillRect/>
          </a:stretch>
        </p:blipFill>
        <p:spPr bwMode="auto">
          <a:xfrm>
            <a:off x="4572000" y="1600200"/>
            <a:ext cx="4445000" cy="3333750"/>
          </a:xfrm>
          <a:prstGeom prst="rect">
            <a:avLst/>
          </a:prstGeom>
          <a:noFill/>
          <a:ln w="9525">
            <a:noFill/>
            <a:miter lim="800000"/>
            <a:headEnd/>
            <a:tailEnd/>
          </a:ln>
        </p:spPr>
      </p:pic>
      <p:sp>
        <p:nvSpPr>
          <p:cNvPr id="21508" name="Rectangle 9"/>
          <p:cNvSpPr>
            <a:spLocks noChangeArrowheads="1"/>
          </p:cNvSpPr>
          <p:nvPr/>
        </p:nvSpPr>
        <p:spPr bwMode="auto">
          <a:xfrm>
            <a:off x="152400" y="1600200"/>
            <a:ext cx="4419600" cy="3276600"/>
          </a:xfrm>
          <a:prstGeom prst="rect">
            <a:avLst/>
          </a:prstGeom>
          <a:noFill/>
          <a:ln w="9525">
            <a:noFill/>
            <a:miter lim="800000"/>
            <a:headEnd/>
            <a:tailEnd/>
          </a:ln>
        </p:spPr>
        <p:txBody>
          <a:bodyPr/>
          <a:lstStyle/>
          <a:p>
            <a:pPr marL="342900" indent="-342900" eaLnBrk="0" hangingPunct="0">
              <a:spcBef>
                <a:spcPct val="20000"/>
              </a:spcBef>
              <a:buFontTx/>
              <a:buChar char="•"/>
            </a:pPr>
            <a:r>
              <a:rPr lang="en-US" sz="1600" dirty="0">
                <a:cs typeface="Arial" pitchFamily="34" charset="0"/>
              </a:rPr>
              <a:t>Use of the GSICS GEO-LEO collocation data and the GOES IPM data to assess the GOES midnight blackbody calibration correction (MBCC) calibration accuracy.</a:t>
            </a:r>
          </a:p>
          <a:p>
            <a:pPr marL="342900" indent="-342900" eaLnBrk="0" hangingPunct="0">
              <a:spcBef>
                <a:spcPct val="20000"/>
              </a:spcBef>
              <a:buFontTx/>
              <a:buChar char="•"/>
            </a:pPr>
            <a:endParaRPr lang="en-US" sz="1000" dirty="0">
              <a:cs typeface="Arial" pitchFamily="34" charset="0"/>
            </a:endParaRPr>
          </a:p>
          <a:p>
            <a:pPr marL="342900" indent="-342900" eaLnBrk="0" hangingPunct="0">
              <a:spcBef>
                <a:spcPct val="20000"/>
              </a:spcBef>
              <a:buFontTx/>
              <a:buChar char="•"/>
            </a:pPr>
            <a:r>
              <a:rPr lang="en-US" sz="1600" dirty="0">
                <a:cs typeface="Arial" pitchFamily="34" charset="0"/>
              </a:rPr>
              <a:t>MBCC, if turned on, works efficiently to reduce the diurnal calibration variations for most GOES Imager IR channels except for Ch4 (10.7µm).  </a:t>
            </a:r>
          </a:p>
          <a:p>
            <a:pPr marL="342900" indent="-342900" eaLnBrk="0" hangingPunct="0">
              <a:spcBef>
                <a:spcPct val="20000"/>
              </a:spcBef>
              <a:buFontTx/>
              <a:buChar char="•"/>
            </a:pPr>
            <a:endParaRPr lang="en-US" sz="1000" dirty="0">
              <a:cs typeface="Arial" pitchFamily="34" charset="0"/>
            </a:endParaRPr>
          </a:p>
          <a:p>
            <a:pPr marL="342900" indent="-342900" eaLnBrk="0" hangingPunct="0">
              <a:spcBef>
                <a:spcPct val="20000"/>
              </a:spcBef>
              <a:buFontTx/>
              <a:buChar char="•"/>
            </a:pPr>
            <a:r>
              <a:rPr lang="en-US" sz="1600" dirty="0">
                <a:cs typeface="Arial" pitchFamily="34" charset="0"/>
              </a:rPr>
              <a:t>GOES-11/12 Imager has no significant scan-angle dependent calibration residual </a:t>
            </a:r>
          </a:p>
          <a:p>
            <a:pPr marL="342900" indent="-342900" eaLnBrk="0" hangingPunct="0">
              <a:spcBef>
                <a:spcPct val="20000"/>
              </a:spcBef>
              <a:buFontTx/>
              <a:buChar char="•"/>
            </a:pPr>
            <a:endParaRPr lang="en-US" sz="1000" dirty="0">
              <a:cs typeface="Arial" pitchFamily="34" charset="0"/>
            </a:endParaRPr>
          </a:p>
          <a:p>
            <a:pPr marL="342900" indent="-342900" eaLnBrk="0" hangingPunct="0">
              <a:spcBef>
                <a:spcPct val="20000"/>
              </a:spcBef>
              <a:buFontTx/>
              <a:buChar char="•"/>
            </a:pPr>
            <a:r>
              <a:rPr lang="en-US" sz="1600" dirty="0">
                <a:cs typeface="Arial" pitchFamily="34" charset="0"/>
              </a:rPr>
              <a:t>Paper is ready to be submitted to IEEE on Geosciences and Remote Sensing.</a:t>
            </a:r>
          </a:p>
        </p:txBody>
      </p:sp>
      <p:sp>
        <p:nvSpPr>
          <p:cNvPr id="21509" name="Text Box 14"/>
          <p:cNvSpPr txBox="1">
            <a:spLocks noChangeArrowheads="1"/>
          </p:cNvSpPr>
          <p:nvPr/>
        </p:nvSpPr>
        <p:spPr bwMode="auto">
          <a:xfrm>
            <a:off x="4724400" y="4953000"/>
            <a:ext cx="4419600" cy="338554"/>
          </a:xfrm>
          <a:prstGeom prst="rect">
            <a:avLst/>
          </a:prstGeom>
          <a:noFill/>
          <a:ln w="19050">
            <a:noFill/>
            <a:miter lim="800000"/>
            <a:headEnd/>
            <a:tailEnd/>
          </a:ln>
        </p:spPr>
        <p:txBody>
          <a:bodyPr wrap="square">
            <a:spAutoFit/>
          </a:bodyPr>
          <a:lstStyle/>
          <a:p>
            <a:pPr algn="ctr"/>
            <a:r>
              <a:rPr lang="en-US" sz="1600" b="1" dirty="0"/>
              <a:t>Diurnal cal.  Variation of GOES-11 Imager.</a:t>
            </a:r>
            <a:endParaRPr lang="en-US" sz="1600" b="1" i="1" dirty="0">
              <a:latin typeface="Calibri" pitchFamily="34" charset="0"/>
              <a:cs typeface="Arial" pitchFamily="34" charset="0"/>
            </a:endParaRPr>
          </a:p>
        </p:txBody>
      </p:sp>
      <p:sp>
        <p:nvSpPr>
          <p:cNvPr id="21510" name="WordArt 10"/>
          <p:cNvSpPr>
            <a:spLocks noChangeArrowheads="1" noChangeShapeType="1" noTextEdit="1"/>
          </p:cNvSpPr>
          <p:nvPr/>
        </p:nvSpPr>
        <p:spPr bwMode="auto">
          <a:xfrm>
            <a:off x="41275" y="860425"/>
            <a:ext cx="457200" cy="381000"/>
          </a:xfrm>
          <a:prstGeom prst="rect">
            <a:avLst/>
          </a:prstGeom>
        </p:spPr>
        <p:txBody>
          <a:bodyPr wrap="none" fromWordArt="1">
            <a:prstTxWarp prst="textPlain">
              <a:avLst>
                <a:gd name="adj" fmla="val 50000"/>
              </a:avLst>
            </a:prstTxWarp>
          </a:bodyPr>
          <a:lstStyle/>
          <a:p>
            <a:pPr algn="ctr"/>
            <a:endPar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graphicFrame>
        <p:nvGraphicFramePr>
          <p:cNvPr id="14" name="Table 13"/>
          <p:cNvGraphicFramePr>
            <a:graphicFrameLocks noGrp="1"/>
          </p:cNvGraphicFramePr>
          <p:nvPr/>
        </p:nvGraphicFramePr>
        <p:xfrm>
          <a:off x="4876799" y="5410199"/>
          <a:ext cx="3810001" cy="1256793"/>
        </p:xfrm>
        <a:graphic>
          <a:graphicData uri="http://schemas.openxmlformats.org/drawingml/2006/table">
            <a:tbl>
              <a:tblPr/>
              <a:tblGrid>
                <a:gridCol w="762370"/>
                <a:gridCol w="762369"/>
                <a:gridCol w="760523"/>
                <a:gridCol w="762370"/>
                <a:gridCol w="762369"/>
              </a:tblGrid>
              <a:tr h="239334">
                <a:tc rowSpan="2">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Channel name</a:t>
                      </a:r>
                      <a:endParaRPr kumimoji="0" lang="en-US" sz="10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GOES11 - AIRS</a:t>
                      </a:r>
                      <a:endParaRPr kumimoji="0" lang="en-US"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GOES12 -AIRS</a:t>
                      </a:r>
                      <a:endParaRPr kumimoji="0" lang="en-US" sz="11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99445">
                <a:tc v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Winter</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Summer</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Winter</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Summer</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62">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Ch3</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0.12</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0.13</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9445">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Ch4</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0.49</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endParaRPr kumimoji="0" lang="en-US" sz="10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0.48</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9445">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Ch5</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0.13</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62">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Ch6</a:t>
                      </a:r>
                      <a:endParaRPr kumimoji="0" lang="en-US" sz="10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1" i="1"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0.04</a:t>
                      </a:r>
                      <a:endParaRPr kumimoji="0" lang="en-US" sz="1000" b="0" i="0" u="none" strike="noStrike" cap="none" normalizeH="0" baseline="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1000" b="1"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-0.11</a:t>
                      </a:r>
                      <a:endParaRPr kumimoji="0" lang="en-US" sz="1000"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50" name="Rectangle 28"/>
          <p:cNvSpPr>
            <a:spLocks noChangeArrowheads="1"/>
          </p:cNvSpPr>
          <p:nvPr/>
        </p:nvSpPr>
        <p:spPr bwMode="auto">
          <a:xfrm>
            <a:off x="609600" y="5698094"/>
            <a:ext cx="4038600" cy="738664"/>
          </a:xfrm>
          <a:prstGeom prst="rect">
            <a:avLst/>
          </a:prstGeom>
          <a:noFill/>
          <a:ln w="9525">
            <a:noFill/>
            <a:miter lim="800000"/>
            <a:headEnd/>
            <a:tailEnd/>
          </a:ln>
        </p:spPr>
        <p:txBody>
          <a:bodyPr anchor="ctr">
            <a:spAutoFit/>
          </a:bodyPr>
          <a:lstStyle/>
          <a:p>
            <a:pPr eaLnBrk="0" hangingPunct="0"/>
            <a:r>
              <a:rPr lang="en-US" sz="1400" b="1" dirty="0">
                <a:ea typeface="SimSun" pitchFamily="2" charset="-122"/>
                <a:cs typeface="Times New Roman" pitchFamily="18" charset="0"/>
              </a:rPr>
              <a:t>Mean Tb bias to AIRS around satellite midnight time with MBCC correction (MBCC onset frequency larger than 80%)</a:t>
            </a:r>
            <a:endParaRPr lang="en-US" sz="3200" b="1" dirty="0">
              <a:ea typeface="SimSun" pitchFamily="2" charset="-122"/>
              <a:cs typeface="Times New Roman" pitchFamily="18" charset="0"/>
            </a:endParaRPr>
          </a:p>
        </p:txBody>
      </p:sp>
      <p:sp>
        <p:nvSpPr>
          <p:cNvPr id="11" name="Slide Number Placeholder 10"/>
          <p:cNvSpPr>
            <a:spLocks noGrp="1"/>
          </p:cNvSpPr>
          <p:nvPr>
            <p:ph type="sldNum" sz="quarter" idx="11"/>
          </p:nvPr>
        </p:nvSpPr>
        <p:spPr/>
        <p:txBody>
          <a:bodyPr/>
          <a:lstStyle/>
          <a:p>
            <a:fld id="{280F082F-4A35-4E7E-AD6D-89617C148F34}"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228600"/>
            <a:ext cx="5486400" cy="1143000"/>
          </a:xfrm>
        </p:spPr>
        <p:txBody>
          <a:bodyPr/>
          <a:lstStyle/>
          <a:p>
            <a:r>
              <a:rPr lang="en-US" dirty="0" smtClean="0"/>
              <a:t>Angular Dependence of Scan Mirror Emissivity</a:t>
            </a:r>
          </a:p>
        </p:txBody>
      </p:sp>
      <p:sp>
        <p:nvSpPr>
          <p:cNvPr id="21510" name="WordArt 10"/>
          <p:cNvSpPr>
            <a:spLocks noChangeArrowheads="1" noChangeShapeType="1" noTextEdit="1"/>
          </p:cNvSpPr>
          <p:nvPr/>
        </p:nvSpPr>
        <p:spPr bwMode="auto">
          <a:xfrm>
            <a:off x="41275" y="860425"/>
            <a:ext cx="457200" cy="381000"/>
          </a:xfrm>
          <a:prstGeom prst="rect">
            <a:avLst/>
          </a:prstGeom>
        </p:spPr>
        <p:txBody>
          <a:bodyPr wrap="none" fromWordArt="1">
            <a:prstTxWarp prst="textPlain">
              <a:avLst>
                <a:gd name="adj" fmla="val 50000"/>
              </a:avLst>
            </a:prstTxWarp>
          </a:bodyPr>
          <a:lstStyle/>
          <a:p>
            <a:pPr algn="ctr"/>
            <a:endPar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pic>
        <p:nvPicPr>
          <p:cNvPr id="21551" name="Picture 1" descr="g11"/>
          <p:cNvPicPr>
            <a:picLocks noChangeAspect="1" noChangeArrowheads="1"/>
          </p:cNvPicPr>
          <p:nvPr/>
        </p:nvPicPr>
        <p:blipFill>
          <a:blip r:embed="rId2" cstate="print"/>
          <a:srcRect/>
          <a:stretch>
            <a:fillRect/>
          </a:stretch>
        </p:blipFill>
        <p:spPr bwMode="auto">
          <a:xfrm>
            <a:off x="1828800" y="1981200"/>
            <a:ext cx="5486399" cy="3168615"/>
          </a:xfrm>
          <a:prstGeom prst="rect">
            <a:avLst/>
          </a:prstGeom>
          <a:noFill/>
          <a:ln w="9525">
            <a:noFill/>
            <a:miter lim="800000"/>
            <a:headEnd/>
            <a:tailEnd/>
          </a:ln>
        </p:spPr>
      </p:pic>
      <p:sp>
        <p:nvSpPr>
          <p:cNvPr id="21552" name="Text Box 14"/>
          <p:cNvSpPr txBox="1">
            <a:spLocks noChangeArrowheads="1"/>
          </p:cNvSpPr>
          <p:nvPr/>
        </p:nvSpPr>
        <p:spPr bwMode="auto">
          <a:xfrm>
            <a:off x="1371600" y="5486400"/>
            <a:ext cx="6400800" cy="338554"/>
          </a:xfrm>
          <a:prstGeom prst="rect">
            <a:avLst/>
          </a:prstGeom>
          <a:noFill/>
          <a:ln w="19050">
            <a:noFill/>
            <a:miter lim="800000"/>
            <a:headEnd/>
            <a:tailEnd/>
          </a:ln>
        </p:spPr>
        <p:txBody>
          <a:bodyPr wrap="square">
            <a:spAutoFit/>
          </a:bodyPr>
          <a:lstStyle/>
          <a:p>
            <a:pPr algn="ctr"/>
            <a:r>
              <a:rPr lang="en-US" sz="1600" b="1" dirty="0" smtClean="0"/>
              <a:t>Little scan-angle dependence of </a:t>
            </a:r>
            <a:r>
              <a:rPr lang="en-US" sz="1600" b="1" dirty="0"/>
              <a:t>Tb bias for GOES-11</a:t>
            </a:r>
            <a:endParaRPr lang="en-US" sz="1600" b="1" i="1" dirty="0">
              <a:latin typeface="Calibri" pitchFamily="34" charset="0"/>
              <a:cs typeface="Arial" pitchFamily="34" charset="0"/>
            </a:endParaRPr>
          </a:p>
        </p:txBody>
      </p:sp>
      <p:sp>
        <p:nvSpPr>
          <p:cNvPr id="11" name="Slide Number Placeholder 10"/>
          <p:cNvSpPr>
            <a:spLocks noGrp="1"/>
          </p:cNvSpPr>
          <p:nvPr>
            <p:ph type="sldNum" sz="quarter" idx="11"/>
          </p:nvPr>
        </p:nvSpPr>
        <p:spPr/>
        <p:txBody>
          <a:bodyPr/>
          <a:lstStyle/>
          <a:p>
            <a:fld id="{280F082F-4A35-4E7E-AD6D-89617C148F34}"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2_06255_0510.GIF"/>
          <p:cNvPicPr>
            <a:picLocks noGrp="1" noChangeAspect="1"/>
          </p:cNvPicPr>
          <p:nvPr>
            <p:ph idx="1"/>
          </p:nvPr>
        </p:nvPicPr>
        <p:blipFill>
          <a:blip r:embed="rId2" cstate="print"/>
          <a:stretch>
            <a:fillRect/>
          </a:stretch>
        </p:blipFill>
        <p:spPr>
          <a:xfrm>
            <a:off x="1219200" y="1672430"/>
            <a:ext cx="6781800" cy="5086350"/>
          </a:xfrm>
        </p:spPr>
      </p:pic>
      <p:sp>
        <p:nvSpPr>
          <p:cNvPr id="10" name="TextBox 9"/>
          <p:cNvSpPr txBox="1"/>
          <p:nvPr/>
        </p:nvSpPr>
        <p:spPr>
          <a:xfrm>
            <a:off x="1828800" y="533400"/>
            <a:ext cx="5486400" cy="584775"/>
          </a:xfrm>
          <a:prstGeom prst="rect">
            <a:avLst/>
          </a:prstGeom>
          <a:noFill/>
        </p:spPr>
        <p:txBody>
          <a:bodyPr wrap="square" rtlCol="0">
            <a:spAutoFit/>
          </a:bodyPr>
          <a:lstStyle/>
          <a:p>
            <a:pPr algn="ctr"/>
            <a:r>
              <a:rPr lang="en-US" sz="3200" dirty="0" smtClean="0"/>
              <a:t>Stray Light</a:t>
            </a:r>
            <a:endParaRPr lang="en-US" sz="3200" dirty="0"/>
          </a:p>
        </p:txBody>
      </p:sp>
      <p:sp>
        <p:nvSpPr>
          <p:cNvPr id="7" name="Slide Number Placeholder 6"/>
          <p:cNvSpPr>
            <a:spLocks noGrp="1"/>
          </p:cNvSpPr>
          <p:nvPr>
            <p:ph type="sldNum" sz="quarter" idx="11"/>
          </p:nvPr>
        </p:nvSpPr>
        <p:spPr/>
        <p:txBody>
          <a:bodyPr/>
          <a:lstStyle/>
          <a:p>
            <a:fld id="{280F082F-4A35-4E7E-AD6D-89617C148F34}" type="slidenum">
              <a:rPr lang="en-US" smtClean="0"/>
              <a:pPr/>
              <a:t>19</a:t>
            </a:fld>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2895600" y="4419600"/>
            <a:ext cx="6038850"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a:lnSpc>
                <a:spcPct val="80000"/>
              </a:lnSpc>
            </a:pPr>
            <a:r>
              <a:rPr lang="en-US" sz="1600" dirty="0" smtClean="0"/>
              <a:t>Operation Status</a:t>
            </a:r>
          </a:p>
          <a:p>
            <a:pPr lvl="1">
              <a:lnSpc>
                <a:spcPct val="80000"/>
              </a:lnSpc>
              <a:buClr>
                <a:srgbClr val="404040"/>
              </a:buClr>
            </a:pPr>
            <a:r>
              <a:rPr lang="en-US" sz="1400" dirty="0" smtClean="0"/>
              <a:t>GEO Imager vs. AIRS/IASI</a:t>
            </a:r>
          </a:p>
          <a:p>
            <a:pPr lvl="1">
              <a:lnSpc>
                <a:spcPct val="80000"/>
              </a:lnSpc>
              <a:buClr>
                <a:srgbClr val="404040"/>
              </a:buClr>
            </a:pPr>
            <a:r>
              <a:rPr lang="en-US" sz="1400" dirty="0" smtClean="0"/>
              <a:t>Products</a:t>
            </a:r>
          </a:p>
          <a:p>
            <a:pPr lvl="1">
              <a:lnSpc>
                <a:spcPct val="80000"/>
              </a:lnSpc>
              <a:buClr>
                <a:srgbClr val="404040"/>
              </a:buClr>
            </a:pPr>
            <a:r>
              <a:rPr lang="en-US" sz="1400" dirty="0" smtClean="0"/>
              <a:t>Bias monitoring Web</a:t>
            </a:r>
          </a:p>
          <a:p>
            <a:pPr>
              <a:lnSpc>
                <a:spcPct val="80000"/>
              </a:lnSpc>
            </a:pPr>
            <a:endParaRPr lang="en-US" sz="1600" dirty="0" smtClean="0"/>
          </a:p>
          <a:p>
            <a:pPr>
              <a:lnSpc>
                <a:spcPct val="80000"/>
              </a:lnSpc>
            </a:pPr>
            <a:r>
              <a:rPr lang="en-US" sz="1600" dirty="0" smtClean="0"/>
              <a:t>New Products</a:t>
            </a:r>
          </a:p>
          <a:p>
            <a:pPr lvl="1">
              <a:lnSpc>
                <a:spcPct val="80000"/>
              </a:lnSpc>
              <a:buClr>
                <a:srgbClr val="404040"/>
              </a:buClr>
            </a:pPr>
            <a:r>
              <a:rPr lang="en-US" sz="1400" dirty="0" smtClean="0"/>
              <a:t>GOES sounder GEO-LEO inter-calibration</a:t>
            </a:r>
          </a:p>
          <a:p>
            <a:pPr lvl="1">
              <a:lnSpc>
                <a:spcPct val="80000"/>
              </a:lnSpc>
              <a:buClr>
                <a:srgbClr val="404040"/>
              </a:buClr>
            </a:pPr>
            <a:r>
              <a:rPr lang="en-US" sz="1400" dirty="0" smtClean="0"/>
              <a:t>AVHRR vs. MODIS inter-calibration for the solar reflectance channels</a:t>
            </a:r>
          </a:p>
          <a:p>
            <a:pPr lvl="1">
              <a:lnSpc>
                <a:spcPct val="80000"/>
              </a:lnSpc>
              <a:buClr>
                <a:srgbClr val="404040"/>
              </a:buClr>
            </a:pPr>
            <a:r>
              <a:rPr lang="en-US" sz="1400" dirty="0" smtClean="0"/>
              <a:t>MSU/AMSU</a:t>
            </a:r>
          </a:p>
          <a:p>
            <a:pPr>
              <a:lnSpc>
                <a:spcPct val="80000"/>
              </a:lnSpc>
            </a:pPr>
            <a:endParaRPr lang="en-US" sz="1600" dirty="0" smtClean="0"/>
          </a:p>
          <a:p>
            <a:pPr>
              <a:lnSpc>
                <a:spcPct val="80000"/>
              </a:lnSpc>
            </a:pPr>
            <a:r>
              <a:rPr lang="en-US" sz="1600" dirty="0" smtClean="0"/>
              <a:t>Emerging Capacity</a:t>
            </a:r>
          </a:p>
          <a:p>
            <a:pPr lvl="1">
              <a:lnSpc>
                <a:spcPct val="80000"/>
              </a:lnSpc>
              <a:buClr>
                <a:srgbClr val="404040"/>
              </a:buClr>
            </a:pPr>
            <a:r>
              <a:rPr lang="en-US" sz="1400" dirty="0" smtClean="0"/>
              <a:t>GEO-GEO inter-calibration for GOES Imager and Sounder</a:t>
            </a:r>
          </a:p>
          <a:p>
            <a:pPr>
              <a:lnSpc>
                <a:spcPct val="80000"/>
              </a:lnSpc>
            </a:pPr>
            <a:endParaRPr lang="en-US" sz="1600" dirty="0" smtClean="0"/>
          </a:p>
          <a:p>
            <a:pPr>
              <a:lnSpc>
                <a:spcPct val="80000"/>
              </a:lnSpc>
            </a:pPr>
            <a:r>
              <a:rPr lang="en-US" sz="1600" dirty="0" smtClean="0"/>
              <a:t>Examples of Application</a:t>
            </a:r>
          </a:p>
          <a:p>
            <a:pPr lvl="1">
              <a:lnSpc>
                <a:spcPct val="80000"/>
              </a:lnSpc>
              <a:buClr>
                <a:srgbClr val="404040"/>
              </a:buClr>
            </a:pPr>
            <a:r>
              <a:rPr lang="en-US" sz="1400" dirty="0" smtClean="0"/>
              <a:t>GOES-14/15 PLT</a:t>
            </a:r>
          </a:p>
          <a:p>
            <a:pPr lvl="1">
              <a:lnSpc>
                <a:spcPct val="80000"/>
              </a:lnSpc>
              <a:buClr>
                <a:srgbClr val="404040"/>
              </a:buClr>
            </a:pPr>
            <a:r>
              <a:rPr lang="en-US" sz="1400" dirty="0" smtClean="0"/>
              <a:t>Evaluation of MBCC and Scan Mirror Emissivity</a:t>
            </a:r>
          </a:p>
          <a:p>
            <a:pPr lvl="1">
              <a:lnSpc>
                <a:spcPct val="80000"/>
              </a:lnSpc>
              <a:buClr>
                <a:srgbClr val="404040"/>
              </a:buClr>
            </a:pPr>
            <a:r>
              <a:rPr lang="en-US" sz="1400" dirty="0" smtClean="0"/>
              <a:t>Stray Light</a:t>
            </a:r>
          </a:p>
          <a:p>
            <a:pPr>
              <a:lnSpc>
                <a:spcPct val="80000"/>
              </a:lnSpc>
            </a:pPr>
            <a:endParaRPr lang="en-US" sz="1600" dirty="0" smtClean="0"/>
          </a:p>
          <a:p>
            <a:pPr>
              <a:lnSpc>
                <a:spcPct val="80000"/>
              </a:lnSpc>
            </a:pPr>
            <a:r>
              <a:rPr lang="en-US" sz="1600" dirty="0" smtClean="0"/>
              <a:t>GEO Visible Channel Inter-Calibration (separate)</a:t>
            </a:r>
          </a:p>
        </p:txBody>
      </p:sp>
      <p:sp>
        <p:nvSpPr>
          <p:cNvPr id="10242" name="Rectangle 2"/>
          <p:cNvSpPr>
            <a:spLocks noGrp="1" noChangeArrowheads="1"/>
          </p:cNvSpPr>
          <p:nvPr>
            <p:ph type="title"/>
          </p:nvPr>
        </p:nvSpPr>
        <p:spPr>
          <a:xfrm>
            <a:off x="1828800" y="228600"/>
            <a:ext cx="5486400" cy="1143000"/>
          </a:xfrm>
        </p:spPr>
        <p:txBody>
          <a:bodyPr/>
          <a:lstStyle/>
          <a:p>
            <a:r>
              <a:rPr lang="en-US" dirty="0" smtClean="0"/>
              <a:t/>
            </a:r>
            <a:br>
              <a:rPr lang="en-US" dirty="0" smtClean="0"/>
            </a:br>
            <a:r>
              <a:rPr lang="en-US" dirty="0" smtClean="0"/>
              <a:t>Outline</a:t>
            </a:r>
          </a:p>
        </p:txBody>
      </p:sp>
      <p:sp>
        <p:nvSpPr>
          <p:cNvPr id="4" name="Slide Number Placeholder 3"/>
          <p:cNvSpPr>
            <a:spLocks noGrp="1"/>
          </p:cNvSpPr>
          <p:nvPr>
            <p:ph type="sldNum" sz="quarter" idx="11"/>
          </p:nvPr>
        </p:nvSpPr>
        <p:spPr/>
        <p:txBody>
          <a:bodyPr/>
          <a:lstStyle/>
          <a:p>
            <a:fld id="{280F082F-4A35-4E7E-AD6D-89617C148F3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80F082F-4A35-4E7E-AD6D-89617C148F34}" type="slidenum">
              <a:rPr lang="en-US" smtClean="0"/>
              <a:pPr/>
              <a:t>20</a:t>
            </a:fld>
            <a:endParaRPr lang="en-US"/>
          </a:p>
        </p:txBody>
      </p:sp>
      <p:pic>
        <p:nvPicPr>
          <p:cNvPr id="40963" name="Picture 3"/>
          <p:cNvPicPr>
            <a:picLocks noChangeAspect="1" noChangeArrowheads="1"/>
          </p:cNvPicPr>
          <p:nvPr/>
        </p:nvPicPr>
        <p:blipFill>
          <a:blip r:embed="rId2" cstate="print"/>
          <a:srcRect/>
          <a:stretch>
            <a:fillRect/>
          </a:stretch>
        </p:blipFill>
        <p:spPr bwMode="auto">
          <a:xfrm>
            <a:off x="762000" y="2743200"/>
            <a:ext cx="7618413" cy="2762250"/>
          </a:xfrm>
          <a:prstGeom prst="rect">
            <a:avLst/>
          </a:prstGeom>
          <a:noFill/>
          <a:ln w="9525">
            <a:noFill/>
            <a:miter lim="800000"/>
            <a:headEnd/>
            <a:tailEnd/>
          </a:ln>
        </p:spPr>
      </p:pic>
      <p:sp>
        <p:nvSpPr>
          <p:cNvPr id="9" name="TextBox 8"/>
          <p:cNvSpPr txBox="1"/>
          <p:nvPr/>
        </p:nvSpPr>
        <p:spPr>
          <a:xfrm>
            <a:off x="1828800" y="533400"/>
            <a:ext cx="5486400" cy="584775"/>
          </a:xfrm>
          <a:prstGeom prst="rect">
            <a:avLst/>
          </a:prstGeom>
          <a:noFill/>
        </p:spPr>
        <p:txBody>
          <a:bodyPr wrap="square" rtlCol="0">
            <a:spAutoFit/>
          </a:bodyPr>
          <a:lstStyle/>
          <a:p>
            <a:pPr algn="ctr"/>
            <a:r>
              <a:rPr lang="en-US" sz="3200" dirty="0" smtClean="0"/>
              <a:t>Stray Light</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80F082F-4A35-4E7E-AD6D-89617C148F34}" type="slidenum">
              <a:rPr lang="en-US" smtClean="0"/>
              <a:pPr/>
              <a:t>21</a:t>
            </a:fld>
            <a:endParaRPr lang="en-US"/>
          </a:p>
        </p:txBody>
      </p:sp>
      <p:pic>
        <p:nvPicPr>
          <p:cNvPr id="41986" name="Picture 2"/>
          <p:cNvPicPr>
            <a:picLocks noGrp="1" noChangeAspect="1" noChangeArrowheads="1"/>
          </p:cNvPicPr>
          <p:nvPr>
            <p:ph idx="1"/>
          </p:nvPr>
        </p:nvPicPr>
        <p:blipFill>
          <a:blip r:embed="rId2" cstate="print"/>
          <a:srcRect/>
          <a:stretch>
            <a:fillRect/>
          </a:stretch>
        </p:blipFill>
        <p:spPr bwMode="auto">
          <a:xfrm>
            <a:off x="762476" y="2767185"/>
            <a:ext cx="7619048" cy="2771429"/>
          </a:xfrm>
          <a:prstGeom prst="rect">
            <a:avLst/>
          </a:prstGeom>
          <a:noFill/>
          <a:ln w="9525">
            <a:noFill/>
            <a:miter lim="800000"/>
            <a:headEnd/>
            <a:tailEnd/>
          </a:ln>
        </p:spPr>
      </p:pic>
      <p:sp>
        <p:nvSpPr>
          <p:cNvPr id="6" name="TextBox 5"/>
          <p:cNvSpPr txBox="1"/>
          <p:nvPr/>
        </p:nvSpPr>
        <p:spPr>
          <a:xfrm>
            <a:off x="1828800" y="533400"/>
            <a:ext cx="5486400" cy="584775"/>
          </a:xfrm>
          <a:prstGeom prst="rect">
            <a:avLst/>
          </a:prstGeom>
          <a:noFill/>
        </p:spPr>
        <p:txBody>
          <a:bodyPr wrap="square" rtlCol="0">
            <a:spAutoFit/>
          </a:bodyPr>
          <a:lstStyle/>
          <a:p>
            <a:pPr algn="ctr"/>
            <a:r>
              <a:rPr lang="en-US" sz="3200" dirty="0" smtClean="0"/>
              <a:t>Stray Light</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WordArt 10"/>
          <p:cNvSpPr>
            <a:spLocks noChangeArrowheads="1" noChangeShapeType="1" noTextEdit="1"/>
          </p:cNvSpPr>
          <p:nvPr/>
        </p:nvSpPr>
        <p:spPr bwMode="auto">
          <a:xfrm>
            <a:off x="41275" y="860425"/>
            <a:ext cx="457200" cy="381000"/>
          </a:xfrm>
          <a:prstGeom prst="rect">
            <a:avLst/>
          </a:prstGeom>
        </p:spPr>
        <p:txBody>
          <a:bodyPr wrap="none" fromWordArt="1">
            <a:prstTxWarp prst="textPlain">
              <a:avLst>
                <a:gd name="adj" fmla="val 50000"/>
              </a:avLst>
            </a:prstTxWarp>
          </a:bodyPr>
          <a:lstStyle/>
          <a:p>
            <a:pPr algn="ctr"/>
            <a:endPar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endParaRPr>
          </a:p>
        </p:txBody>
      </p: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7" name="Object 1"/>
          <p:cNvGraphicFramePr>
            <a:graphicFrameLocks noChangeAspect="1"/>
          </p:cNvGraphicFramePr>
          <p:nvPr/>
        </p:nvGraphicFramePr>
        <p:xfrm>
          <a:off x="1143000" y="1646493"/>
          <a:ext cx="6934200" cy="5211507"/>
        </p:xfrm>
        <a:graphic>
          <a:graphicData uri="http://schemas.openxmlformats.org/presentationml/2006/ole">
            <p:oleObj spid="_x0000_s14337" name="Slide" r:id="rId3" imgW="4570388" imgH="3427437" progId="PowerPoint.Slide.12">
              <p:embed/>
            </p:oleObj>
          </a:graphicData>
        </a:graphic>
      </p:graphicFrame>
      <p:sp>
        <p:nvSpPr>
          <p:cNvPr id="7" name="Slide Number Placeholder 6"/>
          <p:cNvSpPr>
            <a:spLocks noGrp="1"/>
          </p:cNvSpPr>
          <p:nvPr>
            <p:ph type="sldNum" sz="quarter" idx="11"/>
          </p:nvPr>
        </p:nvSpPr>
        <p:spPr/>
        <p:txBody>
          <a:bodyPr/>
          <a:lstStyle/>
          <a:p>
            <a:fld id="{280F082F-4A35-4E7E-AD6D-89617C148F34}" type="slidenum">
              <a:rPr lang="en-US" smtClean="0"/>
              <a:pPr/>
              <a:t>22</a:t>
            </a:fld>
            <a:endParaRPr lang="en-US" dirty="0"/>
          </a:p>
        </p:txBody>
      </p:sp>
      <p:sp>
        <p:nvSpPr>
          <p:cNvPr id="9" name="TextBox 8"/>
          <p:cNvSpPr txBox="1"/>
          <p:nvPr/>
        </p:nvSpPr>
        <p:spPr>
          <a:xfrm>
            <a:off x="1828800" y="533400"/>
            <a:ext cx="5486400" cy="584775"/>
          </a:xfrm>
          <a:prstGeom prst="rect">
            <a:avLst/>
          </a:prstGeom>
          <a:noFill/>
        </p:spPr>
        <p:txBody>
          <a:bodyPr wrap="square" rtlCol="0">
            <a:spAutoFit/>
          </a:bodyPr>
          <a:lstStyle/>
          <a:p>
            <a:pPr algn="ctr"/>
            <a:r>
              <a:rPr lang="en-US" sz="3200" dirty="0" smtClean="0"/>
              <a:t>Stray Light</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p:cNvPicPr>
            <a:picLocks noChangeAspect="1" noChangeArrowheads="1"/>
          </p:cNvPicPr>
          <p:nvPr/>
        </p:nvPicPr>
        <p:blipFill>
          <a:blip r:embed="rId3" cstate="print"/>
          <a:srcRect/>
          <a:stretch>
            <a:fillRect/>
          </a:stretch>
        </p:blipFill>
        <p:spPr bwMode="auto">
          <a:xfrm>
            <a:off x="5905500" y="1600200"/>
            <a:ext cx="3238500" cy="2590800"/>
          </a:xfrm>
          <a:prstGeom prst="rect">
            <a:avLst/>
          </a:prstGeom>
          <a:noFill/>
          <a:ln w="9525">
            <a:noFill/>
            <a:miter lim="800000"/>
            <a:headEnd/>
            <a:tailEnd/>
          </a:ln>
        </p:spPr>
      </p:pic>
      <p:pic>
        <p:nvPicPr>
          <p:cNvPr id="23555" name="Picture 6"/>
          <p:cNvPicPr>
            <a:picLocks noChangeAspect="1" noChangeArrowheads="1"/>
          </p:cNvPicPr>
          <p:nvPr/>
        </p:nvPicPr>
        <p:blipFill>
          <a:blip r:embed="rId4" cstate="print"/>
          <a:srcRect/>
          <a:stretch>
            <a:fillRect/>
          </a:stretch>
        </p:blipFill>
        <p:spPr bwMode="auto">
          <a:xfrm>
            <a:off x="2819400" y="1630363"/>
            <a:ext cx="3200400" cy="2560637"/>
          </a:xfrm>
          <a:prstGeom prst="rect">
            <a:avLst/>
          </a:prstGeom>
          <a:noFill/>
          <a:ln w="9525">
            <a:noFill/>
            <a:miter lim="800000"/>
            <a:headEnd/>
            <a:tailEnd/>
          </a:ln>
        </p:spPr>
      </p:pic>
      <p:sp>
        <p:nvSpPr>
          <p:cNvPr id="23556" name="Title 1"/>
          <p:cNvSpPr>
            <a:spLocks noGrp="1"/>
          </p:cNvSpPr>
          <p:nvPr>
            <p:ph type="title"/>
          </p:nvPr>
        </p:nvSpPr>
        <p:spPr>
          <a:xfrm>
            <a:off x="1828800" y="228600"/>
            <a:ext cx="5486400" cy="1143000"/>
          </a:xfrm>
        </p:spPr>
        <p:txBody>
          <a:bodyPr/>
          <a:lstStyle/>
          <a:p>
            <a:r>
              <a:rPr lang="en-US" sz="2400" dirty="0" smtClean="0"/>
              <a:t>Baseline Regression vs. Recursive Filtering (RF) – GOES11 Ch2</a:t>
            </a:r>
          </a:p>
        </p:txBody>
      </p:sp>
      <p:sp>
        <p:nvSpPr>
          <p:cNvPr id="23557" name="TextBox 6"/>
          <p:cNvSpPr txBox="1">
            <a:spLocks noChangeArrowheads="1"/>
          </p:cNvSpPr>
          <p:nvPr/>
        </p:nvSpPr>
        <p:spPr bwMode="auto">
          <a:xfrm>
            <a:off x="4419600" y="6400800"/>
            <a:ext cx="4495800" cy="276999"/>
          </a:xfrm>
          <a:prstGeom prst="rect">
            <a:avLst/>
          </a:prstGeom>
          <a:noFill/>
          <a:ln w="9525">
            <a:noFill/>
            <a:miter lim="800000"/>
            <a:headEnd/>
            <a:tailEnd/>
          </a:ln>
        </p:spPr>
        <p:txBody>
          <a:bodyPr wrap="square">
            <a:spAutoFit/>
          </a:bodyPr>
          <a:lstStyle/>
          <a:p>
            <a:pPr algn="r"/>
            <a:r>
              <a:rPr lang="en-US" sz="1200" dirty="0"/>
              <a:t>Data: GOES vs. IASI collocation from 1/1/2011 – 1/30/2011</a:t>
            </a:r>
          </a:p>
        </p:txBody>
      </p:sp>
      <p:sp>
        <p:nvSpPr>
          <p:cNvPr id="23558" name="TextBox 7"/>
          <p:cNvSpPr txBox="1">
            <a:spLocks noChangeArrowheads="1"/>
          </p:cNvSpPr>
          <p:nvPr/>
        </p:nvSpPr>
        <p:spPr bwMode="auto">
          <a:xfrm>
            <a:off x="228600" y="4114800"/>
            <a:ext cx="9051925" cy="338138"/>
          </a:xfrm>
          <a:prstGeom prst="rect">
            <a:avLst/>
          </a:prstGeom>
          <a:noFill/>
          <a:ln w="9525">
            <a:noFill/>
            <a:miter lim="800000"/>
            <a:headEnd/>
            <a:tailEnd/>
          </a:ln>
        </p:spPr>
        <p:txBody>
          <a:bodyPr>
            <a:spAutoFit/>
          </a:bodyPr>
          <a:lstStyle/>
          <a:p>
            <a:r>
              <a:rPr lang="en-US" sz="1600" dirty="0"/>
              <a:t>Baseline regression             Recursive Filtering + FOV STD weighting          Recursive Filtering</a:t>
            </a:r>
          </a:p>
        </p:txBody>
      </p:sp>
      <p:graphicFrame>
        <p:nvGraphicFramePr>
          <p:cNvPr id="9" name="Table 8"/>
          <p:cNvGraphicFramePr>
            <a:graphicFrameLocks noGrp="1"/>
          </p:cNvGraphicFramePr>
          <p:nvPr/>
        </p:nvGraphicFramePr>
        <p:xfrm>
          <a:off x="381000" y="4495800"/>
          <a:ext cx="8534400" cy="1751015"/>
        </p:xfrm>
        <a:graphic>
          <a:graphicData uri="http://schemas.openxmlformats.org/drawingml/2006/table">
            <a:tbl>
              <a:tblPr/>
              <a:tblGrid>
                <a:gridCol w="1177925"/>
                <a:gridCol w="2279650"/>
                <a:gridCol w="2574925"/>
                <a:gridCol w="2501900"/>
              </a:tblGrid>
              <a:tr h="471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Tb(K)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(Baseline)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(RF + FOV STD weighting)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(RF 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-10,942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-1,335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286.3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bl>
          </a:graphicData>
        </a:graphic>
      </p:graphicFrame>
      <p:pic>
        <p:nvPicPr>
          <p:cNvPr id="23591" name="Picture 5"/>
          <p:cNvPicPr>
            <a:picLocks noChangeAspect="1" noChangeArrowheads="1"/>
          </p:cNvPicPr>
          <p:nvPr/>
        </p:nvPicPr>
        <p:blipFill>
          <a:blip r:embed="rId5" cstate="print"/>
          <a:srcRect/>
          <a:stretch>
            <a:fillRect/>
          </a:stretch>
        </p:blipFill>
        <p:spPr bwMode="auto">
          <a:xfrm>
            <a:off x="0" y="1660525"/>
            <a:ext cx="3067050" cy="2454275"/>
          </a:xfrm>
          <a:prstGeom prst="rect">
            <a:avLst/>
          </a:prstGeom>
          <a:noFill/>
          <a:ln w="9525">
            <a:noFill/>
            <a:miter lim="800000"/>
            <a:headEnd/>
            <a:tailEnd/>
          </a:ln>
        </p:spPr>
      </p:pic>
      <p:sp>
        <p:nvSpPr>
          <p:cNvPr id="23592" name="TextBox 10"/>
          <p:cNvSpPr txBox="1">
            <a:spLocks noChangeArrowheads="1"/>
          </p:cNvSpPr>
          <p:nvPr/>
        </p:nvSpPr>
        <p:spPr bwMode="auto">
          <a:xfrm>
            <a:off x="304800" y="6324600"/>
            <a:ext cx="3400739" cy="276999"/>
          </a:xfrm>
          <a:prstGeom prst="rect">
            <a:avLst/>
          </a:prstGeom>
          <a:noFill/>
          <a:ln w="9525">
            <a:noFill/>
            <a:miter lim="800000"/>
            <a:headEnd/>
            <a:tailEnd/>
          </a:ln>
        </p:spPr>
        <p:txBody>
          <a:bodyPr wrap="none">
            <a:spAutoFit/>
          </a:bodyPr>
          <a:lstStyle/>
          <a:p>
            <a:r>
              <a:rPr lang="en-US" sz="1200" dirty="0"/>
              <a:t>Mean homogeneous Tb bias (</a:t>
            </a:r>
            <a:r>
              <a:rPr lang="en-US" sz="1200" dirty="0" err="1"/>
              <a:t>leo</a:t>
            </a:r>
            <a:r>
              <a:rPr lang="en-US" sz="1200" dirty="0"/>
              <a:t>-geo) = </a:t>
            </a:r>
            <a:r>
              <a:rPr lang="en-US" sz="1200" dirty="0" smtClean="0"/>
              <a:t>34 </a:t>
            </a:r>
            <a:r>
              <a:rPr lang="en-US" sz="1200" dirty="0" err="1" smtClean="0"/>
              <a:t>mK</a:t>
            </a:r>
            <a:endParaRPr lang="en-US" sz="1200" dirty="0"/>
          </a:p>
        </p:txBody>
      </p:sp>
      <p:sp>
        <p:nvSpPr>
          <p:cNvPr id="10" name="Slide Number Placeholder 9"/>
          <p:cNvSpPr>
            <a:spLocks noGrp="1"/>
          </p:cNvSpPr>
          <p:nvPr>
            <p:ph type="sldNum" sz="quarter" idx="11"/>
          </p:nvPr>
        </p:nvSpPr>
        <p:spPr/>
        <p:txBody>
          <a:bodyPr/>
          <a:lstStyle/>
          <a:p>
            <a:fld id="{280F082F-4A35-4E7E-AD6D-89617C148F34}" type="slidenum">
              <a:rPr lang="en-US" smtClean="0"/>
              <a:pPr/>
              <a:t>23</a:t>
            </a:fld>
            <a:endParaRPr lang="en-US" dirty="0"/>
          </a:p>
        </p:txBody>
      </p:sp>
      <p:sp>
        <p:nvSpPr>
          <p:cNvPr id="11" name="TextBox 10"/>
          <p:cNvSpPr txBox="1"/>
          <p:nvPr/>
        </p:nvSpPr>
        <p:spPr>
          <a:xfrm>
            <a:off x="685800" y="2209800"/>
            <a:ext cx="1905000" cy="381000"/>
          </a:xfrm>
          <a:prstGeom prst="rect">
            <a:avLst/>
          </a:prstGeom>
          <a:noFill/>
        </p:spPr>
        <p:txBody>
          <a:bodyPr wrap="square" rtlCol="0">
            <a:spAutoFit/>
          </a:bodyPr>
          <a:lstStyle/>
          <a:p>
            <a:r>
              <a:rPr lang="en-US" dirty="0" smtClean="0"/>
              <a:t>Stray light</a:t>
            </a:r>
            <a:endParaRPr lang="en-US" dirty="0"/>
          </a:p>
        </p:txBody>
      </p:sp>
      <p:sp>
        <p:nvSpPr>
          <p:cNvPr id="12" name="TextBox 14"/>
          <p:cNvSpPr txBox="1">
            <a:spLocks noChangeArrowheads="1"/>
          </p:cNvSpPr>
          <p:nvPr/>
        </p:nvSpPr>
        <p:spPr bwMode="auto">
          <a:xfrm>
            <a:off x="2362200" y="2895600"/>
            <a:ext cx="304777" cy="369332"/>
          </a:xfrm>
          <a:prstGeom prst="rect">
            <a:avLst/>
          </a:prstGeom>
          <a:noFill/>
          <a:ln w="9525">
            <a:noFill/>
            <a:miter lim="800000"/>
            <a:headEnd/>
            <a:tailEnd/>
          </a:ln>
        </p:spPr>
        <p:txBody>
          <a:bodyPr wrap="square">
            <a:spAutoFit/>
          </a:bodyPr>
          <a:lstStyle/>
          <a:p>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a:xfrm>
            <a:off x="1828800" y="228600"/>
            <a:ext cx="5486400" cy="1143000"/>
          </a:xfrm>
        </p:spPr>
        <p:txBody>
          <a:bodyPr/>
          <a:lstStyle/>
          <a:p>
            <a:r>
              <a:rPr lang="en-US" dirty="0" smtClean="0"/>
              <a:t>Baseline Regression vs. RF</a:t>
            </a:r>
            <a:br>
              <a:rPr lang="en-US" dirty="0" smtClean="0"/>
            </a:br>
            <a:r>
              <a:rPr lang="en-US" dirty="0" smtClean="0"/>
              <a:t>- GOES-11 Ch3</a:t>
            </a:r>
          </a:p>
        </p:txBody>
      </p:sp>
      <p:sp>
        <p:nvSpPr>
          <p:cNvPr id="27651" name="TextBox 9"/>
          <p:cNvSpPr txBox="1">
            <a:spLocks noChangeArrowheads="1"/>
          </p:cNvSpPr>
          <p:nvPr/>
        </p:nvSpPr>
        <p:spPr bwMode="auto">
          <a:xfrm>
            <a:off x="4724400" y="6400800"/>
            <a:ext cx="4191000" cy="276999"/>
          </a:xfrm>
          <a:prstGeom prst="rect">
            <a:avLst/>
          </a:prstGeom>
          <a:noFill/>
          <a:ln w="9525">
            <a:noFill/>
            <a:miter lim="800000"/>
            <a:headEnd/>
            <a:tailEnd/>
          </a:ln>
        </p:spPr>
        <p:txBody>
          <a:bodyPr wrap="square">
            <a:spAutoFit/>
          </a:bodyPr>
          <a:lstStyle/>
          <a:p>
            <a:pPr algn="r"/>
            <a:r>
              <a:rPr lang="en-US" sz="1200" dirty="0"/>
              <a:t>Data: GOES vs. IASI collocation from 1/1/2011 – 1/30/2011</a:t>
            </a:r>
          </a:p>
        </p:txBody>
      </p:sp>
      <p:pic>
        <p:nvPicPr>
          <p:cNvPr id="27652" name="Picture 5"/>
          <p:cNvPicPr>
            <a:picLocks noChangeAspect="1" noChangeArrowheads="1"/>
          </p:cNvPicPr>
          <p:nvPr/>
        </p:nvPicPr>
        <p:blipFill>
          <a:blip r:embed="rId3" cstate="print"/>
          <a:srcRect/>
          <a:stretch>
            <a:fillRect/>
          </a:stretch>
        </p:blipFill>
        <p:spPr bwMode="auto">
          <a:xfrm>
            <a:off x="5905500" y="1600200"/>
            <a:ext cx="3238500" cy="2590800"/>
          </a:xfrm>
          <a:prstGeom prst="rect">
            <a:avLst/>
          </a:prstGeom>
          <a:noFill/>
          <a:ln w="9525">
            <a:noFill/>
            <a:miter lim="800000"/>
            <a:headEnd/>
            <a:tailEnd/>
          </a:ln>
        </p:spPr>
      </p:pic>
      <p:pic>
        <p:nvPicPr>
          <p:cNvPr id="27653" name="Picture 8"/>
          <p:cNvPicPr>
            <a:picLocks noChangeAspect="1" noChangeArrowheads="1"/>
          </p:cNvPicPr>
          <p:nvPr/>
        </p:nvPicPr>
        <p:blipFill>
          <a:blip r:embed="rId4" cstate="print"/>
          <a:srcRect/>
          <a:stretch>
            <a:fillRect/>
          </a:stretch>
        </p:blipFill>
        <p:spPr bwMode="auto">
          <a:xfrm>
            <a:off x="2895600" y="1584325"/>
            <a:ext cx="3352800" cy="2682875"/>
          </a:xfrm>
          <a:prstGeom prst="rect">
            <a:avLst/>
          </a:prstGeom>
          <a:noFill/>
          <a:ln w="9525">
            <a:noFill/>
            <a:miter lim="800000"/>
            <a:headEnd/>
            <a:tailEnd/>
          </a:ln>
        </p:spPr>
      </p:pic>
      <p:pic>
        <p:nvPicPr>
          <p:cNvPr id="27654" name="Picture 9"/>
          <p:cNvPicPr>
            <a:picLocks noChangeAspect="1" noChangeArrowheads="1"/>
          </p:cNvPicPr>
          <p:nvPr/>
        </p:nvPicPr>
        <p:blipFill>
          <a:blip r:embed="rId5" cstate="print"/>
          <a:srcRect/>
          <a:stretch>
            <a:fillRect/>
          </a:stretch>
        </p:blipFill>
        <p:spPr bwMode="auto">
          <a:xfrm>
            <a:off x="0" y="1600200"/>
            <a:ext cx="3295650" cy="2636838"/>
          </a:xfrm>
          <a:prstGeom prst="rect">
            <a:avLst/>
          </a:prstGeom>
          <a:noFill/>
          <a:ln w="9525">
            <a:noFill/>
            <a:miter lim="800000"/>
            <a:headEnd/>
            <a:tailEnd/>
          </a:ln>
        </p:spPr>
      </p:pic>
      <p:sp>
        <p:nvSpPr>
          <p:cNvPr id="27655" name="TextBox 15"/>
          <p:cNvSpPr txBox="1">
            <a:spLocks noChangeArrowheads="1"/>
          </p:cNvSpPr>
          <p:nvPr/>
        </p:nvSpPr>
        <p:spPr bwMode="auto">
          <a:xfrm>
            <a:off x="533400" y="4114800"/>
            <a:ext cx="8281988" cy="338138"/>
          </a:xfrm>
          <a:prstGeom prst="rect">
            <a:avLst/>
          </a:prstGeom>
          <a:noFill/>
          <a:ln w="9525">
            <a:noFill/>
            <a:miter lim="800000"/>
            <a:headEnd/>
            <a:tailEnd/>
          </a:ln>
        </p:spPr>
        <p:txBody>
          <a:bodyPr wrap="none">
            <a:spAutoFit/>
          </a:bodyPr>
          <a:lstStyle/>
          <a:p>
            <a:r>
              <a:rPr lang="en-US" sz="1600"/>
              <a:t>Baseline regression             Recursive Filtering + FOV weighting          Recursive Filtering</a:t>
            </a:r>
          </a:p>
        </p:txBody>
      </p:sp>
      <p:sp>
        <p:nvSpPr>
          <p:cNvPr id="17" name="Oval 16"/>
          <p:cNvSpPr/>
          <p:nvPr/>
        </p:nvSpPr>
        <p:spPr>
          <a:xfrm>
            <a:off x="304800" y="35814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63DE8"/>
              </a:solidFill>
            </a:endParaRPr>
          </a:p>
        </p:txBody>
      </p:sp>
      <p:sp>
        <p:nvSpPr>
          <p:cNvPr id="18" name="Oval 17"/>
          <p:cNvSpPr/>
          <p:nvPr/>
        </p:nvSpPr>
        <p:spPr>
          <a:xfrm>
            <a:off x="3276600" y="35814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063DE8"/>
              </a:solidFill>
            </a:endParaRPr>
          </a:p>
        </p:txBody>
      </p:sp>
      <p:graphicFrame>
        <p:nvGraphicFramePr>
          <p:cNvPr id="20" name="Table 19"/>
          <p:cNvGraphicFramePr>
            <a:graphicFrameLocks noGrp="1"/>
          </p:cNvGraphicFramePr>
          <p:nvPr/>
        </p:nvGraphicFramePr>
        <p:xfrm>
          <a:off x="381000" y="4495800"/>
          <a:ext cx="8534400" cy="1751015"/>
        </p:xfrm>
        <a:graphic>
          <a:graphicData uri="http://schemas.openxmlformats.org/drawingml/2006/table">
            <a:tbl>
              <a:tblPr/>
              <a:tblGrid>
                <a:gridCol w="1177925"/>
                <a:gridCol w="2279650"/>
                <a:gridCol w="2574925"/>
                <a:gridCol w="2501900"/>
              </a:tblGrid>
              <a:tr h="471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Tb(K)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(Baseline)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(RF + FOV STD weighting)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(RF 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245.9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bl>
          </a:graphicData>
        </a:graphic>
      </p:graphicFrame>
      <p:sp>
        <p:nvSpPr>
          <p:cNvPr id="27690" name="TextBox 20"/>
          <p:cNvSpPr txBox="1">
            <a:spLocks noChangeArrowheads="1"/>
          </p:cNvSpPr>
          <p:nvPr/>
        </p:nvSpPr>
        <p:spPr bwMode="auto">
          <a:xfrm>
            <a:off x="304800" y="6324600"/>
            <a:ext cx="3452035" cy="276999"/>
          </a:xfrm>
          <a:prstGeom prst="rect">
            <a:avLst/>
          </a:prstGeom>
          <a:noFill/>
          <a:ln w="9525">
            <a:noFill/>
            <a:miter lim="800000"/>
            <a:headEnd/>
            <a:tailEnd/>
          </a:ln>
        </p:spPr>
        <p:txBody>
          <a:bodyPr wrap="none">
            <a:spAutoFit/>
          </a:bodyPr>
          <a:lstStyle/>
          <a:p>
            <a:r>
              <a:rPr lang="en-US" sz="1200" dirty="0"/>
              <a:t>Mean homogeneous Tb bias (</a:t>
            </a:r>
            <a:r>
              <a:rPr lang="en-US" sz="1200" dirty="0" err="1"/>
              <a:t>leo</a:t>
            </a:r>
            <a:r>
              <a:rPr lang="en-US" sz="1200" dirty="0"/>
              <a:t>-geo) = </a:t>
            </a:r>
            <a:r>
              <a:rPr lang="en-US" sz="1200" dirty="0" smtClean="0"/>
              <a:t>-61 </a:t>
            </a:r>
            <a:r>
              <a:rPr lang="en-US" sz="1200" dirty="0" err="1" smtClean="0"/>
              <a:t>mK</a:t>
            </a:r>
            <a:endParaRPr lang="en-US" sz="1200" dirty="0"/>
          </a:p>
        </p:txBody>
      </p:sp>
      <p:sp>
        <p:nvSpPr>
          <p:cNvPr id="12" name="Slide Number Placeholder 11"/>
          <p:cNvSpPr>
            <a:spLocks noGrp="1"/>
          </p:cNvSpPr>
          <p:nvPr>
            <p:ph type="sldNum" sz="quarter" idx="11"/>
          </p:nvPr>
        </p:nvSpPr>
        <p:spPr/>
        <p:txBody>
          <a:bodyPr/>
          <a:lstStyle/>
          <a:p>
            <a:fld id="{280F082F-4A35-4E7E-AD6D-89617C148F34}"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p:cNvPicPr>
            <a:picLocks noChangeAspect="1" noChangeArrowheads="1"/>
          </p:cNvPicPr>
          <p:nvPr/>
        </p:nvPicPr>
        <p:blipFill>
          <a:blip r:embed="rId3" cstate="print"/>
          <a:srcRect/>
          <a:stretch>
            <a:fillRect/>
          </a:stretch>
        </p:blipFill>
        <p:spPr bwMode="auto">
          <a:xfrm>
            <a:off x="5943600" y="1752601"/>
            <a:ext cx="3200400" cy="2514600"/>
          </a:xfrm>
          <a:prstGeom prst="rect">
            <a:avLst/>
          </a:prstGeom>
          <a:noFill/>
          <a:ln w="9525">
            <a:noFill/>
            <a:miter lim="800000"/>
            <a:headEnd/>
            <a:tailEnd/>
          </a:ln>
        </p:spPr>
      </p:pic>
      <p:pic>
        <p:nvPicPr>
          <p:cNvPr id="28675" name="Picture 11"/>
          <p:cNvPicPr>
            <a:picLocks noChangeAspect="1" noChangeArrowheads="1"/>
          </p:cNvPicPr>
          <p:nvPr/>
        </p:nvPicPr>
        <p:blipFill>
          <a:blip r:embed="rId4" cstate="print"/>
          <a:srcRect/>
          <a:stretch>
            <a:fillRect/>
          </a:stretch>
        </p:blipFill>
        <p:spPr bwMode="auto">
          <a:xfrm>
            <a:off x="2971800" y="1752600"/>
            <a:ext cx="3200400" cy="2514600"/>
          </a:xfrm>
          <a:prstGeom prst="rect">
            <a:avLst/>
          </a:prstGeom>
          <a:noFill/>
          <a:ln w="9525">
            <a:noFill/>
            <a:miter lim="800000"/>
            <a:headEnd/>
            <a:tailEnd/>
          </a:ln>
        </p:spPr>
      </p:pic>
      <p:sp>
        <p:nvSpPr>
          <p:cNvPr id="28676" name="Title 5"/>
          <p:cNvSpPr>
            <a:spLocks noGrp="1"/>
          </p:cNvSpPr>
          <p:nvPr>
            <p:ph type="title"/>
          </p:nvPr>
        </p:nvSpPr>
        <p:spPr>
          <a:xfrm>
            <a:off x="1828800" y="228600"/>
            <a:ext cx="5486400" cy="1143000"/>
          </a:xfrm>
        </p:spPr>
        <p:txBody>
          <a:bodyPr/>
          <a:lstStyle/>
          <a:p>
            <a:r>
              <a:rPr lang="en-US" dirty="0" smtClean="0"/>
              <a:t>Baseline Regression vs. RF</a:t>
            </a:r>
            <a:br>
              <a:rPr lang="en-US" dirty="0" smtClean="0"/>
            </a:br>
            <a:r>
              <a:rPr lang="en-US" dirty="0" smtClean="0"/>
              <a:t>- GOES-11 Ch4</a:t>
            </a:r>
          </a:p>
        </p:txBody>
      </p:sp>
      <p:sp>
        <p:nvSpPr>
          <p:cNvPr id="28677" name="TextBox 9"/>
          <p:cNvSpPr txBox="1">
            <a:spLocks noChangeArrowheads="1"/>
          </p:cNvSpPr>
          <p:nvPr/>
        </p:nvSpPr>
        <p:spPr bwMode="auto">
          <a:xfrm>
            <a:off x="3886200" y="6400800"/>
            <a:ext cx="5029200" cy="276999"/>
          </a:xfrm>
          <a:prstGeom prst="rect">
            <a:avLst/>
          </a:prstGeom>
          <a:noFill/>
          <a:ln w="9525">
            <a:noFill/>
            <a:miter lim="800000"/>
            <a:headEnd/>
            <a:tailEnd/>
          </a:ln>
        </p:spPr>
        <p:txBody>
          <a:bodyPr wrap="square">
            <a:spAutoFit/>
          </a:bodyPr>
          <a:lstStyle/>
          <a:p>
            <a:pPr algn="r"/>
            <a:r>
              <a:rPr lang="en-US" sz="1200" dirty="0"/>
              <a:t>Data: GOES vs. IASI collocation from 1/1/2011 – 1/30/2011</a:t>
            </a:r>
          </a:p>
        </p:txBody>
      </p:sp>
      <p:pic>
        <p:nvPicPr>
          <p:cNvPr id="28678" name="Picture 10"/>
          <p:cNvPicPr>
            <a:picLocks noChangeAspect="1" noChangeArrowheads="1"/>
          </p:cNvPicPr>
          <p:nvPr/>
        </p:nvPicPr>
        <p:blipFill>
          <a:blip r:embed="rId5" cstate="print"/>
          <a:srcRect/>
          <a:stretch>
            <a:fillRect/>
          </a:stretch>
        </p:blipFill>
        <p:spPr bwMode="auto">
          <a:xfrm>
            <a:off x="0" y="1752600"/>
            <a:ext cx="3200400" cy="2590800"/>
          </a:xfrm>
          <a:prstGeom prst="rect">
            <a:avLst/>
          </a:prstGeom>
          <a:noFill/>
          <a:ln w="9525">
            <a:noFill/>
            <a:miter lim="800000"/>
            <a:headEnd/>
            <a:tailEnd/>
          </a:ln>
        </p:spPr>
      </p:pic>
      <p:sp>
        <p:nvSpPr>
          <p:cNvPr id="28679" name="TextBox 15"/>
          <p:cNvSpPr txBox="1">
            <a:spLocks noChangeArrowheads="1"/>
          </p:cNvSpPr>
          <p:nvPr/>
        </p:nvSpPr>
        <p:spPr bwMode="auto">
          <a:xfrm>
            <a:off x="533400" y="4114800"/>
            <a:ext cx="8281988" cy="338138"/>
          </a:xfrm>
          <a:prstGeom prst="rect">
            <a:avLst/>
          </a:prstGeom>
          <a:noFill/>
          <a:ln w="9525">
            <a:noFill/>
            <a:miter lim="800000"/>
            <a:headEnd/>
            <a:tailEnd/>
          </a:ln>
        </p:spPr>
        <p:txBody>
          <a:bodyPr wrap="none">
            <a:spAutoFit/>
          </a:bodyPr>
          <a:lstStyle/>
          <a:p>
            <a:r>
              <a:rPr lang="en-US" sz="1600"/>
              <a:t>Baseline regression             Recursive Filtering + FOV weighting          Recursive Filtering</a:t>
            </a:r>
          </a:p>
        </p:txBody>
      </p:sp>
      <p:graphicFrame>
        <p:nvGraphicFramePr>
          <p:cNvPr id="18" name="Table 17"/>
          <p:cNvGraphicFramePr>
            <a:graphicFrameLocks noGrp="1"/>
          </p:cNvGraphicFramePr>
          <p:nvPr/>
        </p:nvGraphicFramePr>
        <p:xfrm>
          <a:off x="381000" y="4495800"/>
          <a:ext cx="8534400" cy="1751015"/>
        </p:xfrm>
        <a:graphic>
          <a:graphicData uri="http://schemas.openxmlformats.org/drawingml/2006/table">
            <a:tbl>
              <a:tblPr/>
              <a:tblGrid>
                <a:gridCol w="1177925"/>
                <a:gridCol w="2279650"/>
                <a:gridCol w="2574925"/>
                <a:gridCol w="2501900"/>
              </a:tblGrid>
              <a:tr h="471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Tb(K)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(Baseline)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(RF + FOV STD weighting)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(RF 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-2,215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-745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283.8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bl>
          </a:graphicData>
        </a:graphic>
      </p:graphicFrame>
      <p:sp>
        <p:nvSpPr>
          <p:cNvPr id="28712" name="TextBox 18"/>
          <p:cNvSpPr txBox="1">
            <a:spLocks noChangeArrowheads="1"/>
          </p:cNvSpPr>
          <p:nvPr/>
        </p:nvSpPr>
        <p:spPr bwMode="auto">
          <a:xfrm>
            <a:off x="304800" y="6324600"/>
            <a:ext cx="3441700" cy="276225"/>
          </a:xfrm>
          <a:prstGeom prst="rect">
            <a:avLst/>
          </a:prstGeom>
          <a:noFill/>
          <a:ln w="9525">
            <a:noFill/>
            <a:miter lim="800000"/>
            <a:headEnd/>
            <a:tailEnd/>
          </a:ln>
        </p:spPr>
        <p:txBody>
          <a:bodyPr wrap="none">
            <a:spAutoFit/>
          </a:bodyPr>
          <a:lstStyle/>
          <a:p>
            <a:r>
              <a:rPr lang="en-US" sz="1200"/>
              <a:t>Mean homogeneous Tb bias (leo-geo) = 0.229K</a:t>
            </a:r>
          </a:p>
        </p:txBody>
      </p:sp>
      <p:sp>
        <p:nvSpPr>
          <p:cNvPr id="10" name="Slide Number Placeholder 9"/>
          <p:cNvSpPr>
            <a:spLocks noGrp="1"/>
          </p:cNvSpPr>
          <p:nvPr>
            <p:ph type="sldNum" sz="quarter" idx="11"/>
          </p:nvPr>
        </p:nvSpPr>
        <p:spPr/>
        <p:txBody>
          <a:bodyPr/>
          <a:lstStyle/>
          <a:p>
            <a:fld id="{280F082F-4A35-4E7E-AD6D-89617C148F34}"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2" cstate="print"/>
          <a:srcRect/>
          <a:stretch>
            <a:fillRect/>
          </a:stretch>
        </p:blipFill>
        <p:spPr bwMode="auto">
          <a:xfrm>
            <a:off x="5943600" y="1752600"/>
            <a:ext cx="3200400" cy="2514600"/>
          </a:xfrm>
          <a:prstGeom prst="rect">
            <a:avLst/>
          </a:prstGeom>
          <a:noFill/>
          <a:ln w="9525">
            <a:noFill/>
            <a:miter lim="800000"/>
            <a:headEnd/>
            <a:tailEnd/>
          </a:ln>
        </p:spPr>
      </p:pic>
      <p:pic>
        <p:nvPicPr>
          <p:cNvPr id="29699" name="Picture 8"/>
          <p:cNvPicPr>
            <a:picLocks noChangeAspect="1" noChangeArrowheads="1"/>
          </p:cNvPicPr>
          <p:nvPr/>
        </p:nvPicPr>
        <p:blipFill>
          <a:blip r:embed="rId3" cstate="print"/>
          <a:srcRect/>
          <a:stretch>
            <a:fillRect/>
          </a:stretch>
        </p:blipFill>
        <p:spPr bwMode="auto">
          <a:xfrm>
            <a:off x="2971800" y="1752600"/>
            <a:ext cx="3200400" cy="2514600"/>
          </a:xfrm>
          <a:prstGeom prst="rect">
            <a:avLst/>
          </a:prstGeom>
          <a:noFill/>
          <a:ln w="9525">
            <a:noFill/>
            <a:miter lim="800000"/>
            <a:headEnd/>
            <a:tailEnd/>
          </a:ln>
        </p:spPr>
      </p:pic>
      <p:sp>
        <p:nvSpPr>
          <p:cNvPr id="29700" name="Title 1"/>
          <p:cNvSpPr>
            <a:spLocks noGrp="1"/>
          </p:cNvSpPr>
          <p:nvPr>
            <p:ph type="title"/>
          </p:nvPr>
        </p:nvSpPr>
        <p:spPr>
          <a:xfrm>
            <a:off x="1828800" y="228600"/>
            <a:ext cx="5410200" cy="1143000"/>
          </a:xfrm>
        </p:spPr>
        <p:txBody>
          <a:bodyPr/>
          <a:lstStyle/>
          <a:p>
            <a:r>
              <a:rPr lang="en-US" dirty="0" smtClean="0"/>
              <a:t>Baseline Regression vs. RF</a:t>
            </a:r>
            <a:br>
              <a:rPr lang="en-US" dirty="0" smtClean="0"/>
            </a:br>
            <a:r>
              <a:rPr lang="en-US" dirty="0" smtClean="0"/>
              <a:t>- GOES-11 Ch5</a:t>
            </a:r>
          </a:p>
        </p:txBody>
      </p:sp>
      <p:pic>
        <p:nvPicPr>
          <p:cNvPr id="29701" name="Picture 7"/>
          <p:cNvPicPr>
            <a:picLocks noChangeAspect="1" noChangeArrowheads="1"/>
          </p:cNvPicPr>
          <p:nvPr/>
        </p:nvPicPr>
        <p:blipFill>
          <a:blip r:embed="rId4" cstate="print"/>
          <a:srcRect/>
          <a:stretch>
            <a:fillRect/>
          </a:stretch>
        </p:blipFill>
        <p:spPr bwMode="auto">
          <a:xfrm>
            <a:off x="0" y="1752600"/>
            <a:ext cx="3200400" cy="2514600"/>
          </a:xfrm>
          <a:prstGeom prst="rect">
            <a:avLst/>
          </a:prstGeom>
          <a:noFill/>
          <a:ln w="9525">
            <a:noFill/>
            <a:miter lim="800000"/>
            <a:headEnd/>
            <a:tailEnd/>
          </a:ln>
        </p:spPr>
      </p:pic>
      <p:sp>
        <p:nvSpPr>
          <p:cNvPr id="29702" name="TextBox 10"/>
          <p:cNvSpPr txBox="1">
            <a:spLocks noChangeArrowheads="1"/>
          </p:cNvSpPr>
          <p:nvPr/>
        </p:nvSpPr>
        <p:spPr bwMode="auto">
          <a:xfrm>
            <a:off x="4648200" y="6400800"/>
            <a:ext cx="4267200" cy="276999"/>
          </a:xfrm>
          <a:prstGeom prst="rect">
            <a:avLst/>
          </a:prstGeom>
          <a:noFill/>
          <a:ln w="9525">
            <a:noFill/>
            <a:miter lim="800000"/>
            <a:headEnd/>
            <a:tailEnd/>
          </a:ln>
        </p:spPr>
        <p:txBody>
          <a:bodyPr wrap="square">
            <a:spAutoFit/>
          </a:bodyPr>
          <a:lstStyle/>
          <a:p>
            <a:pPr algn="r"/>
            <a:r>
              <a:rPr lang="en-US" sz="1200" dirty="0"/>
              <a:t>Data: GOES vs. IASI collocation from 1/1/2011 – 1/30/2011</a:t>
            </a:r>
          </a:p>
        </p:txBody>
      </p:sp>
      <p:sp>
        <p:nvSpPr>
          <p:cNvPr id="29703" name="TextBox 11"/>
          <p:cNvSpPr txBox="1">
            <a:spLocks noChangeArrowheads="1"/>
          </p:cNvSpPr>
          <p:nvPr/>
        </p:nvSpPr>
        <p:spPr bwMode="auto">
          <a:xfrm>
            <a:off x="533400" y="4114800"/>
            <a:ext cx="8281988" cy="338138"/>
          </a:xfrm>
          <a:prstGeom prst="rect">
            <a:avLst/>
          </a:prstGeom>
          <a:noFill/>
          <a:ln w="9525">
            <a:noFill/>
            <a:miter lim="800000"/>
            <a:headEnd/>
            <a:tailEnd/>
          </a:ln>
        </p:spPr>
        <p:txBody>
          <a:bodyPr wrap="none">
            <a:spAutoFit/>
          </a:bodyPr>
          <a:lstStyle/>
          <a:p>
            <a:r>
              <a:rPr lang="en-US" sz="1600"/>
              <a:t>Baseline regression             Recursive Filtering + FOV weighting          Recursive Filtering</a:t>
            </a:r>
          </a:p>
        </p:txBody>
      </p:sp>
      <p:graphicFrame>
        <p:nvGraphicFramePr>
          <p:cNvPr id="14" name="Table 13"/>
          <p:cNvGraphicFramePr>
            <a:graphicFrameLocks noGrp="1"/>
          </p:cNvGraphicFramePr>
          <p:nvPr/>
        </p:nvGraphicFramePr>
        <p:xfrm>
          <a:off x="381000" y="4419600"/>
          <a:ext cx="8534400" cy="1751015"/>
        </p:xfrm>
        <a:graphic>
          <a:graphicData uri="http://schemas.openxmlformats.org/drawingml/2006/table">
            <a:tbl>
              <a:tblPr/>
              <a:tblGrid>
                <a:gridCol w="1177925"/>
                <a:gridCol w="2279650"/>
                <a:gridCol w="2574925"/>
                <a:gridCol w="2501900"/>
              </a:tblGrid>
              <a:tr h="4714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Tb(K)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(Baseline)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(RF + FOV STD weighting)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GSICS Correction (T</a:t>
                      </a:r>
                      <a:r>
                        <a:rPr kumimoji="0" lang="en-US" sz="1200" b="1" i="0" u="none" strike="noStrike" cap="none" normalizeH="0" baseline="-25000" dirty="0" smtClean="0">
                          <a:ln>
                            <a:noFill/>
                          </a:ln>
                          <a:solidFill>
                            <a:srgbClr val="063DE8"/>
                          </a:solidFill>
                          <a:effectLst/>
                          <a:latin typeface="Arial" pitchFamily="34" charset="0"/>
                        </a:rPr>
                        <a:t>b</a:t>
                      </a:r>
                      <a:r>
                        <a:rPr kumimoji="0" lang="en-US" sz="1200" b="1" i="0" u="none" strike="noStrike" cap="none" normalizeH="0" baseline="0" dirty="0" smtClean="0">
                          <a:ln>
                            <a:noFill/>
                          </a:ln>
                          <a:solidFill>
                            <a:srgbClr val="063DE8"/>
                          </a:solidFill>
                          <a:effectLst/>
                          <a:latin typeface="Arial" pitchFamily="34" charset="0"/>
                        </a:rPr>
                        <a:t>, </a:t>
                      </a:r>
                      <a:r>
                        <a:rPr kumimoji="0" lang="en-US" sz="1200" b="1" i="0" u="none" strike="noStrike" cap="none" normalizeH="0" baseline="0" dirty="0" err="1" smtClean="0">
                          <a:ln>
                            <a:noFill/>
                          </a:ln>
                          <a:solidFill>
                            <a:srgbClr val="063DE8"/>
                          </a:solidFill>
                          <a:effectLst/>
                          <a:latin typeface="Arial" pitchFamily="34" charset="0"/>
                        </a:rPr>
                        <a:t>mK</a:t>
                      </a:r>
                      <a:r>
                        <a:rPr kumimoji="0" lang="en-US" sz="1200" b="1" i="0" u="none" strike="noStrike" cap="none" normalizeH="0" baseline="0" dirty="0" smtClean="0">
                          <a:ln>
                            <a:noFill/>
                          </a:ln>
                          <a:solidFill>
                            <a:srgbClr val="063DE8"/>
                          </a:solidFill>
                          <a:effectLst/>
                          <a:latin typeface="Arial" pitchFamily="34" charset="0"/>
                        </a:rPr>
                        <a: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63DE8"/>
                          </a:solidFill>
                          <a:effectLst/>
                          <a:latin typeface="Arial" pitchFamily="34" charset="0"/>
                        </a:rPr>
                        <a:t>(RF Only)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41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-1,845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-91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-582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314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455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r>
              <a:tr h="312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282.0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277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r>
            </a:tbl>
          </a:graphicData>
        </a:graphic>
      </p:graphicFrame>
      <p:sp>
        <p:nvSpPr>
          <p:cNvPr id="29736" name="TextBox 14"/>
          <p:cNvSpPr txBox="1">
            <a:spLocks noChangeArrowheads="1"/>
          </p:cNvSpPr>
          <p:nvPr/>
        </p:nvSpPr>
        <p:spPr bwMode="auto">
          <a:xfrm>
            <a:off x="304800" y="6324600"/>
            <a:ext cx="3441700" cy="276225"/>
          </a:xfrm>
          <a:prstGeom prst="rect">
            <a:avLst/>
          </a:prstGeom>
          <a:noFill/>
          <a:ln w="9525">
            <a:noFill/>
            <a:miter lim="800000"/>
            <a:headEnd/>
            <a:tailEnd/>
          </a:ln>
        </p:spPr>
        <p:txBody>
          <a:bodyPr wrap="none">
            <a:spAutoFit/>
          </a:bodyPr>
          <a:lstStyle/>
          <a:p>
            <a:r>
              <a:rPr lang="en-US" sz="1200"/>
              <a:t>Mean homogeneous Tb bias (leo-geo) = 0.284K</a:t>
            </a:r>
          </a:p>
        </p:txBody>
      </p:sp>
      <p:sp>
        <p:nvSpPr>
          <p:cNvPr id="10" name="Slide Number Placeholder 9"/>
          <p:cNvSpPr>
            <a:spLocks noGrp="1"/>
          </p:cNvSpPr>
          <p:nvPr>
            <p:ph type="sldNum" sz="quarter" idx="11"/>
          </p:nvPr>
        </p:nvSpPr>
        <p:spPr/>
        <p:txBody>
          <a:bodyPr/>
          <a:lstStyle/>
          <a:p>
            <a:fld id="{280F082F-4A35-4E7E-AD6D-89617C148F34}"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828800" y="228600"/>
            <a:ext cx="5486400" cy="1143000"/>
          </a:xfrm>
        </p:spPr>
        <p:txBody>
          <a:bodyPr/>
          <a:lstStyle/>
          <a:p>
            <a:r>
              <a:rPr lang="en-US" dirty="0" smtClean="0"/>
              <a:t>Outlier Removal with Recursive Filtering</a:t>
            </a:r>
          </a:p>
        </p:txBody>
      </p:sp>
      <p:sp>
        <p:nvSpPr>
          <p:cNvPr id="24579" name="Slide Number Placeholder 3"/>
          <p:cNvSpPr>
            <a:spLocks noGrp="1"/>
          </p:cNvSpPr>
          <p:nvPr>
            <p:ph type="sldNum" sz="quarter" idx="11"/>
          </p:nvPr>
        </p:nvSpPr>
        <p:spPr>
          <a:xfrm>
            <a:off x="6553200" y="6096000"/>
            <a:ext cx="1905000" cy="457200"/>
          </a:xfrm>
          <a:noFill/>
        </p:spPr>
        <p:txBody>
          <a:bodyPr/>
          <a:lstStyle/>
          <a:p>
            <a:fld id="{B99A0676-12E7-41A6-8B30-F59A6B8115B3}" type="slidenum">
              <a:rPr lang="en-US"/>
              <a:pPr/>
              <a:t>27</a:t>
            </a:fld>
            <a:endParaRPr lang="en-US"/>
          </a:p>
        </p:txBody>
      </p:sp>
      <p:pic>
        <p:nvPicPr>
          <p:cNvPr id="24580" name="Picture 2"/>
          <p:cNvPicPr>
            <a:picLocks noChangeAspect="1" noChangeArrowheads="1"/>
          </p:cNvPicPr>
          <p:nvPr/>
        </p:nvPicPr>
        <p:blipFill>
          <a:blip r:embed="rId3" cstate="print"/>
          <a:srcRect/>
          <a:stretch>
            <a:fillRect/>
          </a:stretch>
        </p:blipFill>
        <p:spPr bwMode="auto">
          <a:xfrm>
            <a:off x="1981200" y="4191000"/>
            <a:ext cx="2514600" cy="2011363"/>
          </a:xfrm>
          <a:prstGeom prst="rect">
            <a:avLst/>
          </a:prstGeom>
          <a:noFill/>
          <a:ln w="9525">
            <a:noFill/>
            <a:miter lim="800000"/>
            <a:headEnd/>
            <a:tailEnd/>
          </a:ln>
        </p:spPr>
      </p:pic>
      <p:pic>
        <p:nvPicPr>
          <p:cNvPr id="24581" name="Picture 3"/>
          <p:cNvPicPr>
            <a:picLocks noGrp="1" noChangeAspect="1" noChangeArrowheads="1"/>
          </p:cNvPicPr>
          <p:nvPr>
            <p:ph idx="1"/>
          </p:nvPr>
        </p:nvPicPr>
        <p:blipFill>
          <a:blip r:embed="rId4" cstate="print"/>
          <a:srcRect/>
          <a:stretch>
            <a:fillRect/>
          </a:stretch>
        </p:blipFill>
        <p:spPr>
          <a:xfrm>
            <a:off x="5410200" y="4267200"/>
            <a:ext cx="2514600" cy="2011363"/>
          </a:xfrm>
          <a:noFill/>
        </p:spPr>
      </p:pic>
      <p:pic>
        <p:nvPicPr>
          <p:cNvPr id="24582" name="Picture 2"/>
          <p:cNvPicPr>
            <a:picLocks noChangeAspect="1" noChangeArrowheads="1"/>
          </p:cNvPicPr>
          <p:nvPr/>
        </p:nvPicPr>
        <p:blipFill>
          <a:blip r:embed="rId5" cstate="print"/>
          <a:srcRect/>
          <a:stretch>
            <a:fillRect/>
          </a:stretch>
        </p:blipFill>
        <p:spPr bwMode="auto">
          <a:xfrm>
            <a:off x="1981200" y="1676400"/>
            <a:ext cx="2506663" cy="2005013"/>
          </a:xfrm>
          <a:prstGeom prst="rect">
            <a:avLst/>
          </a:prstGeom>
          <a:noFill/>
          <a:ln w="9525">
            <a:noFill/>
            <a:miter lim="800000"/>
            <a:headEnd/>
            <a:tailEnd/>
          </a:ln>
        </p:spPr>
      </p:pic>
      <p:pic>
        <p:nvPicPr>
          <p:cNvPr id="24583" name="Picture 3"/>
          <p:cNvPicPr>
            <a:picLocks noChangeAspect="1" noChangeArrowheads="1"/>
          </p:cNvPicPr>
          <p:nvPr/>
        </p:nvPicPr>
        <p:blipFill>
          <a:blip r:embed="rId6" cstate="print"/>
          <a:srcRect/>
          <a:stretch>
            <a:fillRect/>
          </a:stretch>
        </p:blipFill>
        <p:spPr bwMode="auto">
          <a:xfrm>
            <a:off x="5410200" y="1676400"/>
            <a:ext cx="2476500" cy="1981200"/>
          </a:xfrm>
          <a:prstGeom prst="rect">
            <a:avLst/>
          </a:prstGeom>
          <a:noFill/>
          <a:ln w="9525">
            <a:noFill/>
            <a:miter lim="800000"/>
            <a:headEnd/>
            <a:tailEnd/>
          </a:ln>
        </p:spPr>
      </p:pic>
      <p:sp>
        <p:nvSpPr>
          <p:cNvPr id="24584" name="TextBox 8"/>
          <p:cNvSpPr txBox="1">
            <a:spLocks noChangeArrowheads="1"/>
          </p:cNvSpPr>
          <p:nvPr/>
        </p:nvSpPr>
        <p:spPr bwMode="auto">
          <a:xfrm>
            <a:off x="1066800" y="1905000"/>
            <a:ext cx="312738" cy="369888"/>
          </a:xfrm>
          <a:prstGeom prst="rect">
            <a:avLst/>
          </a:prstGeom>
          <a:noFill/>
          <a:ln w="9525">
            <a:noFill/>
            <a:miter lim="800000"/>
            <a:headEnd/>
            <a:tailEnd/>
          </a:ln>
        </p:spPr>
        <p:txBody>
          <a:bodyPr wrap="none">
            <a:spAutoFit/>
          </a:bodyPr>
          <a:lstStyle/>
          <a:p>
            <a:r>
              <a:rPr lang="en-US" dirty="0"/>
              <a:t>a</a:t>
            </a:r>
          </a:p>
        </p:txBody>
      </p:sp>
      <p:cxnSp>
        <p:nvCxnSpPr>
          <p:cNvPr id="11" name="Straight Connector 10"/>
          <p:cNvCxnSpPr/>
          <p:nvPr/>
        </p:nvCxnSpPr>
        <p:spPr>
          <a:xfrm>
            <a:off x="381000" y="411480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24586" name="TextBox 11"/>
          <p:cNvSpPr txBox="1">
            <a:spLocks noChangeArrowheads="1"/>
          </p:cNvSpPr>
          <p:nvPr/>
        </p:nvSpPr>
        <p:spPr bwMode="auto">
          <a:xfrm>
            <a:off x="5181600" y="1752600"/>
            <a:ext cx="312738" cy="369888"/>
          </a:xfrm>
          <a:prstGeom prst="rect">
            <a:avLst/>
          </a:prstGeom>
          <a:noFill/>
          <a:ln w="9525">
            <a:noFill/>
            <a:miter lim="800000"/>
            <a:headEnd/>
            <a:tailEnd/>
          </a:ln>
        </p:spPr>
        <p:txBody>
          <a:bodyPr wrap="none">
            <a:spAutoFit/>
          </a:bodyPr>
          <a:lstStyle/>
          <a:p>
            <a:r>
              <a:rPr lang="en-US"/>
              <a:t>b</a:t>
            </a:r>
          </a:p>
        </p:txBody>
      </p:sp>
      <p:sp>
        <p:nvSpPr>
          <p:cNvPr id="24587" name="TextBox 12"/>
          <p:cNvSpPr txBox="1">
            <a:spLocks noChangeArrowheads="1"/>
          </p:cNvSpPr>
          <p:nvPr/>
        </p:nvSpPr>
        <p:spPr bwMode="auto">
          <a:xfrm>
            <a:off x="1066800" y="4267200"/>
            <a:ext cx="300038" cy="369888"/>
          </a:xfrm>
          <a:prstGeom prst="rect">
            <a:avLst/>
          </a:prstGeom>
          <a:noFill/>
          <a:ln w="9525">
            <a:noFill/>
            <a:miter lim="800000"/>
            <a:headEnd/>
            <a:tailEnd/>
          </a:ln>
        </p:spPr>
        <p:txBody>
          <a:bodyPr wrap="none">
            <a:spAutoFit/>
          </a:bodyPr>
          <a:lstStyle/>
          <a:p>
            <a:r>
              <a:rPr lang="en-US"/>
              <a:t>c</a:t>
            </a:r>
          </a:p>
        </p:txBody>
      </p:sp>
      <p:sp>
        <p:nvSpPr>
          <p:cNvPr id="24588" name="TextBox 13"/>
          <p:cNvSpPr txBox="1">
            <a:spLocks noChangeArrowheads="1"/>
          </p:cNvSpPr>
          <p:nvPr/>
        </p:nvSpPr>
        <p:spPr bwMode="auto">
          <a:xfrm>
            <a:off x="5181600" y="4267200"/>
            <a:ext cx="376238" cy="369888"/>
          </a:xfrm>
          <a:prstGeom prst="rect">
            <a:avLst/>
          </a:prstGeom>
          <a:noFill/>
          <a:ln w="9525">
            <a:noFill/>
            <a:miter lim="800000"/>
            <a:headEnd/>
            <a:tailEnd/>
          </a:ln>
        </p:spPr>
        <p:txBody>
          <a:bodyPr wrap="none">
            <a:spAutoFit/>
          </a:bodyPr>
          <a:lstStyle/>
          <a:p>
            <a:r>
              <a:rPr lang="en-US"/>
              <a:t>d </a:t>
            </a:r>
          </a:p>
        </p:txBody>
      </p:sp>
      <p:sp>
        <p:nvSpPr>
          <p:cNvPr id="24589" name="TextBox 14"/>
          <p:cNvSpPr txBox="1">
            <a:spLocks noChangeArrowheads="1"/>
          </p:cNvSpPr>
          <p:nvPr/>
        </p:nvSpPr>
        <p:spPr bwMode="auto">
          <a:xfrm>
            <a:off x="990600" y="3657600"/>
            <a:ext cx="4267200" cy="369888"/>
          </a:xfrm>
          <a:prstGeom prst="rect">
            <a:avLst/>
          </a:prstGeom>
          <a:noFill/>
          <a:ln w="9525">
            <a:noFill/>
            <a:miter lim="800000"/>
            <a:headEnd/>
            <a:tailEnd/>
          </a:ln>
        </p:spPr>
        <p:txBody>
          <a:bodyPr wrap="none">
            <a:spAutoFit/>
          </a:bodyPr>
          <a:lstStyle/>
          <a:p>
            <a:r>
              <a:rPr lang="en-US" dirty="0"/>
              <a:t>Baseline regression (2/1/2011-3/1/2011)</a:t>
            </a:r>
          </a:p>
        </p:txBody>
      </p:sp>
      <p:sp>
        <p:nvSpPr>
          <p:cNvPr id="24590" name="TextBox 15"/>
          <p:cNvSpPr txBox="1">
            <a:spLocks noChangeArrowheads="1"/>
          </p:cNvSpPr>
          <p:nvPr/>
        </p:nvSpPr>
        <p:spPr bwMode="auto">
          <a:xfrm>
            <a:off x="5638800" y="6172200"/>
            <a:ext cx="2698750" cy="369888"/>
          </a:xfrm>
          <a:prstGeom prst="rect">
            <a:avLst/>
          </a:prstGeom>
          <a:noFill/>
          <a:ln w="9525">
            <a:noFill/>
            <a:miter lim="800000"/>
            <a:headEnd/>
            <a:tailEnd/>
          </a:ln>
        </p:spPr>
        <p:txBody>
          <a:bodyPr wrap="none">
            <a:spAutoFit/>
          </a:bodyPr>
          <a:lstStyle/>
          <a:p>
            <a:r>
              <a:rPr lang="en-US"/>
              <a:t>RF removes the outliers </a:t>
            </a:r>
          </a:p>
        </p:txBody>
      </p:sp>
      <p:sp>
        <p:nvSpPr>
          <p:cNvPr id="24591" name="TextBox 16"/>
          <p:cNvSpPr txBox="1">
            <a:spLocks noChangeArrowheads="1"/>
          </p:cNvSpPr>
          <p:nvPr/>
        </p:nvSpPr>
        <p:spPr bwMode="auto">
          <a:xfrm>
            <a:off x="914400" y="6172200"/>
            <a:ext cx="4395788" cy="369888"/>
          </a:xfrm>
          <a:prstGeom prst="rect">
            <a:avLst/>
          </a:prstGeom>
          <a:noFill/>
          <a:ln w="9525">
            <a:noFill/>
            <a:miter lim="800000"/>
            <a:headEnd/>
            <a:tailEnd/>
          </a:ln>
        </p:spPr>
        <p:txBody>
          <a:bodyPr wrap="none">
            <a:spAutoFit/>
          </a:bodyPr>
          <a:lstStyle/>
          <a:p>
            <a:r>
              <a:rPr lang="en-US"/>
              <a:t>Baseline regression (1/1/2011-1/31/2011)</a:t>
            </a:r>
          </a:p>
        </p:txBody>
      </p:sp>
      <p:sp>
        <p:nvSpPr>
          <p:cNvPr id="24592" name="TextBox 17"/>
          <p:cNvSpPr txBox="1">
            <a:spLocks noChangeArrowheads="1"/>
          </p:cNvSpPr>
          <p:nvPr/>
        </p:nvSpPr>
        <p:spPr bwMode="auto">
          <a:xfrm>
            <a:off x="6019800" y="3657600"/>
            <a:ext cx="1057275" cy="369888"/>
          </a:xfrm>
          <a:prstGeom prst="rect">
            <a:avLst/>
          </a:prstGeom>
          <a:noFill/>
          <a:ln w="9525">
            <a:noFill/>
            <a:miter lim="800000"/>
            <a:headEnd/>
            <a:tailEnd/>
          </a:ln>
        </p:spPr>
        <p:txBody>
          <a:bodyPr wrap="none">
            <a:spAutoFit/>
          </a:bodyPr>
          <a:lstStyle/>
          <a:p>
            <a:r>
              <a:rPr lang="en-US"/>
              <a:t>With RF</a:t>
            </a:r>
          </a:p>
        </p:txBody>
      </p:sp>
      <p:sp>
        <p:nvSpPr>
          <p:cNvPr id="24593" name="TextBox 18"/>
          <p:cNvSpPr txBox="1">
            <a:spLocks noChangeArrowheads="1"/>
          </p:cNvSpPr>
          <p:nvPr/>
        </p:nvSpPr>
        <p:spPr bwMode="auto">
          <a:xfrm>
            <a:off x="152400" y="4648200"/>
            <a:ext cx="2057400" cy="646113"/>
          </a:xfrm>
          <a:prstGeom prst="rect">
            <a:avLst/>
          </a:prstGeom>
          <a:noFill/>
          <a:ln w="9525">
            <a:noFill/>
            <a:miter lim="800000"/>
            <a:headEnd/>
            <a:tailEnd/>
          </a:ln>
        </p:spPr>
        <p:txBody>
          <a:bodyPr>
            <a:spAutoFit/>
          </a:bodyPr>
          <a:lstStyle/>
          <a:p>
            <a:r>
              <a:rPr lang="en-US" sz="1200" b="1">
                <a:solidFill>
                  <a:srgbClr val="FF0000"/>
                </a:solidFill>
              </a:rPr>
              <a:t>The outliers should be the radiance from the other channels</a:t>
            </a:r>
          </a:p>
        </p:txBody>
      </p:sp>
      <p:cxnSp>
        <p:nvCxnSpPr>
          <p:cNvPr id="21" name="Straight Arrow Connector 20"/>
          <p:cNvCxnSpPr/>
          <p:nvPr/>
        </p:nvCxnSpPr>
        <p:spPr>
          <a:xfrm>
            <a:off x="1905000" y="5181600"/>
            <a:ext cx="11430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905000" y="4495800"/>
            <a:ext cx="12192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228600"/>
            <a:ext cx="5486400" cy="1143000"/>
          </a:xfrm>
        </p:spPr>
        <p:txBody>
          <a:bodyPr/>
          <a:lstStyle/>
          <a:p>
            <a:r>
              <a:rPr lang="en-US" dirty="0" smtClean="0"/>
              <a:t>Reports to Actions</a:t>
            </a:r>
          </a:p>
        </p:txBody>
      </p:sp>
      <p:sp>
        <p:nvSpPr>
          <p:cNvPr id="3" name="Content Placeholder 2"/>
          <p:cNvSpPr>
            <a:spLocks noGrp="1"/>
          </p:cNvSpPr>
          <p:nvPr>
            <p:ph idx="1"/>
          </p:nvPr>
        </p:nvSpPr>
        <p:spPr/>
        <p:txBody>
          <a:bodyPr/>
          <a:lstStyle/>
          <a:p>
            <a:r>
              <a:rPr lang="en-US" sz="1600" dirty="0" smtClean="0"/>
              <a:t>GSICS Product Acceptance Form</a:t>
            </a:r>
          </a:p>
          <a:p>
            <a:pPr lvl="1">
              <a:buClr>
                <a:srgbClr val="404040"/>
              </a:buClr>
            </a:pPr>
            <a:r>
              <a:rPr lang="en-US" sz="1200" dirty="0" smtClean="0"/>
              <a:t>Submitted with GEO-LEO ATBD</a:t>
            </a:r>
          </a:p>
          <a:p>
            <a:pPr lvl="1">
              <a:buClr>
                <a:srgbClr val="404040"/>
              </a:buClr>
            </a:pPr>
            <a:endParaRPr lang="en-US" sz="1200" dirty="0" smtClean="0"/>
          </a:p>
          <a:p>
            <a:r>
              <a:rPr lang="en-US" sz="1600" dirty="0" smtClean="0"/>
              <a:t>Combining GEO-LEO solar channel calibration methods (GRWG05_02) </a:t>
            </a:r>
          </a:p>
          <a:p>
            <a:pPr>
              <a:buFont typeface="Symbol" pitchFamily="18" charset="2"/>
              <a:buNone/>
            </a:pPr>
            <a:endParaRPr lang="en-US" sz="1600" dirty="0" smtClean="0"/>
          </a:p>
          <a:p>
            <a:r>
              <a:rPr lang="en-US" sz="1600" dirty="0" smtClean="0"/>
              <a:t>Moon calibration method review(GRWG-5_11)</a:t>
            </a:r>
          </a:p>
        </p:txBody>
      </p:sp>
      <p:sp>
        <p:nvSpPr>
          <p:cNvPr id="4" name="Slide Number Placeholder 3"/>
          <p:cNvSpPr>
            <a:spLocks noGrp="1"/>
          </p:cNvSpPr>
          <p:nvPr>
            <p:ph type="sldNum" sz="quarter" idx="11"/>
          </p:nvPr>
        </p:nvSpPr>
        <p:spPr/>
        <p:txBody>
          <a:bodyPr/>
          <a:lstStyle/>
          <a:p>
            <a:fld id="{280F082F-4A35-4E7E-AD6D-89617C148F34}"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828800" y="228600"/>
            <a:ext cx="5486400" cy="1143000"/>
          </a:xfrm>
        </p:spPr>
        <p:txBody>
          <a:bodyPr/>
          <a:lstStyle/>
          <a:p>
            <a:r>
              <a:rPr lang="en-US" dirty="0" smtClean="0"/>
              <a:t>Conclusions</a:t>
            </a:r>
          </a:p>
        </p:txBody>
      </p:sp>
      <p:sp>
        <p:nvSpPr>
          <p:cNvPr id="3" name="Content Placeholder 2"/>
          <p:cNvSpPr>
            <a:spLocks noGrp="1"/>
          </p:cNvSpPr>
          <p:nvPr>
            <p:ph idx="1"/>
          </p:nvPr>
        </p:nvSpPr>
        <p:spPr>
          <a:xfrm>
            <a:off x="457200" y="1981200"/>
            <a:ext cx="8229600" cy="4648200"/>
          </a:xfrm>
        </p:spPr>
        <p:txBody>
          <a:bodyPr/>
          <a:lstStyle/>
          <a:p>
            <a:r>
              <a:rPr lang="en-US" sz="1800" dirty="0" smtClean="0"/>
              <a:t>GEO-LEO inter-calibration</a:t>
            </a:r>
          </a:p>
          <a:p>
            <a:pPr lvl="1">
              <a:buClr>
                <a:srgbClr val="404040"/>
              </a:buClr>
            </a:pPr>
            <a:r>
              <a:rPr lang="en-US" sz="1400" dirty="0" smtClean="0"/>
              <a:t>NOAA GPRC continues the non-stop routinely monitoring of the operational GEO satellites</a:t>
            </a:r>
          </a:p>
          <a:p>
            <a:pPr lvl="1">
              <a:buClr>
                <a:srgbClr val="404040"/>
              </a:buClr>
            </a:pPr>
            <a:r>
              <a:rPr lang="en-US" sz="1400" dirty="0" smtClean="0"/>
              <a:t>Almost complete the back-process of GOES-10 vs. AIRS inter-calibration</a:t>
            </a:r>
          </a:p>
          <a:p>
            <a:endParaRPr lang="en-US" sz="1800" dirty="0" smtClean="0"/>
          </a:p>
          <a:p>
            <a:r>
              <a:rPr lang="en-US" sz="1800" dirty="0" smtClean="0"/>
              <a:t>New GSICS correction Products</a:t>
            </a:r>
          </a:p>
          <a:p>
            <a:pPr lvl="1">
              <a:buClr>
                <a:srgbClr val="404040"/>
              </a:buClr>
            </a:pPr>
            <a:r>
              <a:rPr lang="en-US" sz="1400" dirty="0" smtClean="0"/>
              <a:t>GEO-LEO: GOES Sounder GEO-LEO inter-calibration (Near real-time and re-analysis corrections)</a:t>
            </a:r>
          </a:p>
          <a:p>
            <a:pPr lvl="1">
              <a:buClr>
                <a:srgbClr val="404040"/>
              </a:buClr>
            </a:pPr>
            <a:r>
              <a:rPr lang="en-US" sz="1400" dirty="0" smtClean="0"/>
              <a:t>LEO-LEO: AVHRR solar reflectance channels</a:t>
            </a:r>
          </a:p>
          <a:p>
            <a:pPr lvl="1">
              <a:buClr>
                <a:srgbClr val="404040"/>
              </a:buClr>
            </a:pPr>
            <a:endParaRPr lang="en-US" sz="1400" dirty="0" smtClean="0"/>
          </a:p>
          <a:p>
            <a:r>
              <a:rPr lang="en-US" sz="1800" dirty="0" smtClean="0"/>
              <a:t>New applications</a:t>
            </a:r>
          </a:p>
          <a:p>
            <a:pPr lvl="1">
              <a:buClr>
                <a:srgbClr val="404040"/>
              </a:buClr>
            </a:pPr>
            <a:r>
              <a:rPr lang="en-US" sz="1400" dirty="0" smtClean="0"/>
              <a:t>GOES GEO-GEO inter-calibration</a:t>
            </a:r>
          </a:p>
          <a:p>
            <a:pPr lvl="1">
              <a:buClr>
                <a:srgbClr val="404040"/>
              </a:buClr>
            </a:pPr>
            <a:r>
              <a:rPr lang="en-US" sz="1400" dirty="0" smtClean="0"/>
              <a:t>Evaluate the new version of SRF before implementation on the satellites</a:t>
            </a:r>
          </a:p>
          <a:p>
            <a:pPr lvl="1">
              <a:buClr>
                <a:srgbClr val="404040"/>
              </a:buClr>
            </a:pPr>
            <a:r>
              <a:rPr lang="en-US" sz="1400" dirty="0" smtClean="0"/>
              <a:t>GOES Imager diurnal and scan-angle calibration evaluation</a:t>
            </a:r>
          </a:p>
          <a:p>
            <a:endParaRPr lang="en-US" sz="1800" dirty="0" smtClean="0"/>
          </a:p>
          <a:p>
            <a:r>
              <a:rPr lang="en-US" sz="1800" dirty="0" smtClean="0"/>
              <a:t>Recursive filtering can effectively remove the outliers – recommend for operational regression</a:t>
            </a:r>
          </a:p>
          <a:p>
            <a:endParaRPr lang="en-US" dirty="0" smtClean="0"/>
          </a:p>
        </p:txBody>
      </p:sp>
      <p:sp>
        <p:nvSpPr>
          <p:cNvPr id="4" name="Slide Number Placeholder 3"/>
          <p:cNvSpPr>
            <a:spLocks noGrp="1"/>
          </p:cNvSpPr>
          <p:nvPr>
            <p:ph type="sldNum" sz="quarter" idx="11"/>
          </p:nvPr>
        </p:nvSpPr>
        <p:spPr/>
        <p:txBody>
          <a:bodyPr/>
          <a:lstStyle/>
          <a:p>
            <a:fld id="{280F082F-4A35-4E7E-AD6D-89617C148F34}"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6"/>
          <p:cNvSpPr>
            <a:spLocks noChangeArrowheads="1"/>
          </p:cNvSpPr>
          <p:nvPr/>
        </p:nvSpPr>
        <p:spPr bwMode="auto">
          <a:xfrm>
            <a:off x="5486400" y="5943600"/>
            <a:ext cx="17526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67" name="Rectangle 58"/>
          <p:cNvSpPr>
            <a:spLocks noChangeArrowheads="1"/>
          </p:cNvSpPr>
          <p:nvPr/>
        </p:nvSpPr>
        <p:spPr bwMode="auto">
          <a:xfrm>
            <a:off x="3962400" y="4343400"/>
            <a:ext cx="2209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68" name="Rectangle 54"/>
          <p:cNvSpPr>
            <a:spLocks noChangeArrowheads="1"/>
          </p:cNvSpPr>
          <p:nvPr/>
        </p:nvSpPr>
        <p:spPr bwMode="auto">
          <a:xfrm>
            <a:off x="3962400" y="3962400"/>
            <a:ext cx="32766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69" name="Rectangle 47"/>
          <p:cNvSpPr>
            <a:spLocks noChangeArrowheads="1"/>
          </p:cNvSpPr>
          <p:nvPr/>
        </p:nvSpPr>
        <p:spPr bwMode="auto">
          <a:xfrm>
            <a:off x="6477000" y="2728913"/>
            <a:ext cx="762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70" name="Rectangle 20"/>
          <p:cNvSpPr>
            <a:spLocks noChangeArrowheads="1"/>
          </p:cNvSpPr>
          <p:nvPr/>
        </p:nvSpPr>
        <p:spPr bwMode="auto">
          <a:xfrm>
            <a:off x="5486400" y="5803900"/>
            <a:ext cx="1752600" cy="1397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71" name="Line 21"/>
          <p:cNvSpPr>
            <a:spLocks noChangeShapeType="1"/>
          </p:cNvSpPr>
          <p:nvPr/>
        </p:nvSpPr>
        <p:spPr bwMode="auto">
          <a:xfrm>
            <a:off x="5638800" y="5791200"/>
            <a:ext cx="0" cy="292100"/>
          </a:xfrm>
          <a:prstGeom prst="line">
            <a:avLst/>
          </a:prstGeom>
          <a:noFill/>
          <a:ln w="9525">
            <a:solidFill>
              <a:schemeClr val="tx1"/>
            </a:solidFill>
            <a:round/>
            <a:headEnd/>
            <a:tailEnd/>
          </a:ln>
        </p:spPr>
        <p:txBody>
          <a:bodyPr/>
          <a:lstStyle/>
          <a:p>
            <a:endParaRPr lang="en-US"/>
          </a:p>
        </p:txBody>
      </p:sp>
      <p:sp>
        <p:nvSpPr>
          <p:cNvPr id="11272" name="Text Box 3"/>
          <p:cNvSpPr txBox="1">
            <a:spLocks noChangeArrowheads="1"/>
          </p:cNvSpPr>
          <p:nvPr/>
        </p:nvSpPr>
        <p:spPr bwMode="auto">
          <a:xfrm>
            <a:off x="1905000" y="2057400"/>
            <a:ext cx="5181600" cy="276225"/>
          </a:xfrm>
          <a:prstGeom prst="rect">
            <a:avLst/>
          </a:prstGeom>
          <a:noFill/>
          <a:ln w="9525">
            <a:noFill/>
            <a:miter lim="800000"/>
            <a:headEnd/>
            <a:tailEnd/>
          </a:ln>
        </p:spPr>
        <p:txBody>
          <a:bodyPr>
            <a:spAutoFit/>
          </a:bodyPr>
          <a:lstStyle/>
          <a:p>
            <a:r>
              <a:rPr lang="en-US" sz="1200">
                <a:cs typeface="Arial" pitchFamily="34" charset="0"/>
              </a:rPr>
              <a:t>Jan07               Jan08                 Jan09                     Jan10               Jan11</a:t>
            </a:r>
          </a:p>
        </p:txBody>
      </p:sp>
      <p:sp>
        <p:nvSpPr>
          <p:cNvPr id="11273" name="Rectangle 6"/>
          <p:cNvSpPr>
            <a:spLocks noGrp="1" noChangeArrowheads="1"/>
          </p:cNvSpPr>
          <p:nvPr>
            <p:ph type="title"/>
          </p:nvPr>
        </p:nvSpPr>
        <p:spPr>
          <a:xfrm>
            <a:off x="1828800" y="228600"/>
            <a:ext cx="5486400" cy="1143000"/>
          </a:xfrm>
        </p:spPr>
        <p:txBody>
          <a:bodyPr/>
          <a:lstStyle/>
          <a:p>
            <a:r>
              <a:rPr lang="en-US" dirty="0" smtClean="0"/>
              <a:t>Operation Status</a:t>
            </a:r>
          </a:p>
        </p:txBody>
      </p:sp>
      <p:sp>
        <p:nvSpPr>
          <p:cNvPr id="11274" name="Text Box 7"/>
          <p:cNvSpPr txBox="1">
            <a:spLocks noChangeArrowheads="1"/>
          </p:cNvSpPr>
          <p:nvPr/>
        </p:nvSpPr>
        <p:spPr bwMode="auto">
          <a:xfrm>
            <a:off x="685800" y="2300288"/>
            <a:ext cx="949325" cy="307975"/>
          </a:xfrm>
          <a:prstGeom prst="rect">
            <a:avLst/>
          </a:prstGeom>
          <a:noFill/>
          <a:ln w="9525">
            <a:noFill/>
            <a:miter lim="800000"/>
            <a:headEnd/>
            <a:tailEnd/>
          </a:ln>
        </p:spPr>
        <p:txBody>
          <a:bodyPr wrap="none">
            <a:spAutoFit/>
          </a:bodyPr>
          <a:lstStyle/>
          <a:p>
            <a:r>
              <a:rPr lang="en-US" sz="1400">
                <a:cs typeface="Arial" pitchFamily="34" charset="0"/>
              </a:rPr>
              <a:t>GOES-11</a:t>
            </a:r>
          </a:p>
        </p:txBody>
      </p:sp>
      <p:sp>
        <p:nvSpPr>
          <p:cNvPr id="11275" name="Text Box 19"/>
          <p:cNvSpPr txBox="1">
            <a:spLocks noChangeArrowheads="1"/>
          </p:cNvSpPr>
          <p:nvPr/>
        </p:nvSpPr>
        <p:spPr bwMode="auto">
          <a:xfrm>
            <a:off x="2057400" y="2957513"/>
            <a:ext cx="869950" cy="276225"/>
          </a:xfrm>
          <a:prstGeom prst="rect">
            <a:avLst/>
          </a:prstGeom>
          <a:noFill/>
          <a:ln w="9525">
            <a:noFill/>
            <a:miter lim="800000"/>
            <a:headEnd/>
            <a:tailEnd/>
          </a:ln>
        </p:spPr>
        <p:txBody>
          <a:bodyPr>
            <a:spAutoFit/>
          </a:bodyPr>
          <a:lstStyle/>
          <a:p>
            <a:r>
              <a:rPr lang="en-US" sz="1200">
                <a:cs typeface="Arial" pitchFamily="34" charset="0"/>
              </a:rPr>
              <a:t>Jun/07</a:t>
            </a:r>
          </a:p>
        </p:txBody>
      </p:sp>
      <p:sp>
        <p:nvSpPr>
          <p:cNvPr id="11276" name="Text Box 22"/>
          <p:cNvSpPr txBox="1">
            <a:spLocks noChangeArrowheads="1"/>
          </p:cNvSpPr>
          <p:nvPr/>
        </p:nvSpPr>
        <p:spPr bwMode="auto">
          <a:xfrm>
            <a:off x="3124200" y="3810000"/>
            <a:ext cx="669925" cy="276225"/>
          </a:xfrm>
          <a:prstGeom prst="rect">
            <a:avLst/>
          </a:prstGeom>
          <a:noFill/>
          <a:ln w="9525">
            <a:noFill/>
            <a:miter lim="800000"/>
            <a:headEnd/>
            <a:tailEnd/>
          </a:ln>
        </p:spPr>
        <p:txBody>
          <a:bodyPr wrap="none">
            <a:spAutoFit/>
          </a:bodyPr>
          <a:lstStyle/>
          <a:p>
            <a:r>
              <a:rPr lang="en-US" sz="1200">
                <a:cs typeface="Arial" pitchFamily="34" charset="0"/>
              </a:rPr>
              <a:t>Aug/08</a:t>
            </a:r>
          </a:p>
        </p:txBody>
      </p:sp>
      <p:sp>
        <p:nvSpPr>
          <p:cNvPr id="11277" name="Text Box 27"/>
          <p:cNvSpPr txBox="1">
            <a:spLocks noChangeArrowheads="1"/>
          </p:cNvSpPr>
          <p:nvPr/>
        </p:nvSpPr>
        <p:spPr bwMode="auto">
          <a:xfrm>
            <a:off x="685800" y="4419600"/>
            <a:ext cx="1057275" cy="307975"/>
          </a:xfrm>
          <a:prstGeom prst="rect">
            <a:avLst/>
          </a:prstGeom>
          <a:noFill/>
          <a:ln w="9525">
            <a:noFill/>
            <a:miter lim="800000"/>
            <a:headEnd/>
            <a:tailEnd/>
          </a:ln>
        </p:spPr>
        <p:txBody>
          <a:bodyPr wrap="none">
            <a:spAutoFit/>
          </a:bodyPr>
          <a:lstStyle/>
          <a:p>
            <a:r>
              <a:rPr lang="en-US" sz="1400">
                <a:cs typeface="Arial" pitchFamily="34" charset="0"/>
              </a:rPr>
              <a:t>MTSAT-1R</a:t>
            </a:r>
          </a:p>
        </p:txBody>
      </p:sp>
      <p:sp>
        <p:nvSpPr>
          <p:cNvPr id="11278" name="Text Box 30"/>
          <p:cNvSpPr txBox="1">
            <a:spLocks noChangeArrowheads="1"/>
          </p:cNvSpPr>
          <p:nvPr/>
        </p:nvSpPr>
        <p:spPr bwMode="auto">
          <a:xfrm>
            <a:off x="4953000" y="5133975"/>
            <a:ext cx="669925" cy="276225"/>
          </a:xfrm>
          <a:prstGeom prst="rect">
            <a:avLst/>
          </a:prstGeom>
          <a:noFill/>
          <a:ln w="9525">
            <a:noFill/>
            <a:miter lim="800000"/>
            <a:headEnd/>
            <a:tailEnd/>
          </a:ln>
        </p:spPr>
        <p:txBody>
          <a:bodyPr wrap="none">
            <a:spAutoFit/>
          </a:bodyPr>
          <a:lstStyle/>
          <a:p>
            <a:r>
              <a:rPr lang="en-US" sz="1200">
                <a:cs typeface="Arial" pitchFamily="34" charset="0"/>
              </a:rPr>
              <a:t>Nov/09</a:t>
            </a:r>
          </a:p>
        </p:txBody>
      </p:sp>
      <p:sp>
        <p:nvSpPr>
          <p:cNvPr id="11279" name="Text Box 31"/>
          <p:cNvSpPr txBox="1">
            <a:spLocks noChangeArrowheads="1"/>
          </p:cNvSpPr>
          <p:nvPr/>
        </p:nvSpPr>
        <p:spPr bwMode="auto">
          <a:xfrm>
            <a:off x="685800" y="5943600"/>
            <a:ext cx="685800" cy="307975"/>
          </a:xfrm>
          <a:prstGeom prst="rect">
            <a:avLst/>
          </a:prstGeom>
          <a:noFill/>
          <a:ln w="9525">
            <a:noFill/>
            <a:miter lim="800000"/>
            <a:headEnd/>
            <a:tailEnd/>
          </a:ln>
        </p:spPr>
        <p:txBody>
          <a:bodyPr wrap="none">
            <a:spAutoFit/>
          </a:bodyPr>
          <a:lstStyle/>
          <a:p>
            <a:r>
              <a:rPr lang="en-US" sz="1400">
                <a:cs typeface="Arial" pitchFamily="34" charset="0"/>
              </a:rPr>
              <a:t>FY-2D</a:t>
            </a:r>
          </a:p>
        </p:txBody>
      </p:sp>
      <p:sp>
        <p:nvSpPr>
          <p:cNvPr id="11280" name="Text Box 38"/>
          <p:cNvSpPr txBox="1">
            <a:spLocks noChangeArrowheads="1"/>
          </p:cNvSpPr>
          <p:nvPr/>
        </p:nvSpPr>
        <p:spPr bwMode="auto">
          <a:xfrm>
            <a:off x="685800" y="2816225"/>
            <a:ext cx="1174750" cy="307975"/>
          </a:xfrm>
          <a:prstGeom prst="rect">
            <a:avLst/>
          </a:prstGeom>
          <a:noFill/>
          <a:ln w="9525">
            <a:noFill/>
            <a:miter lim="800000"/>
            <a:headEnd/>
            <a:tailEnd/>
          </a:ln>
        </p:spPr>
        <p:txBody>
          <a:bodyPr>
            <a:spAutoFit/>
          </a:bodyPr>
          <a:lstStyle/>
          <a:p>
            <a:r>
              <a:rPr lang="en-US" sz="1400">
                <a:cs typeface="Arial" pitchFamily="34" charset="0"/>
              </a:rPr>
              <a:t>GOES-12</a:t>
            </a:r>
          </a:p>
        </p:txBody>
      </p:sp>
      <p:sp>
        <p:nvSpPr>
          <p:cNvPr id="11281" name="Rectangle 35"/>
          <p:cNvSpPr>
            <a:spLocks noChangeArrowheads="1"/>
          </p:cNvSpPr>
          <p:nvPr/>
        </p:nvSpPr>
        <p:spPr bwMode="auto">
          <a:xfrm>
            <a:off x="2209800" y="2728913"/>
            <a:ext cx="396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2" name="Rectangle 36"/>
          <p:cNvSpPr>
            <a:spLocks noChangeArrowheads="1"/>
          </p:cNvSpPr>
          <p:nvPr/>
        </p:nvSpPr>
        <p:spPr bwMode="auto">
          <a:xfrm>
            <a:off x="2667000" y="2881313"/>
            <a:ext cx="35052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83" name="Line 37"/>
          <p:cNvSpPr>
            <a:spLocks noChangeShapeType="1"/>
          </p:cNvSpPr>
          <p:nvPr/>
        </p:nvSpPr>
        <p:spPr bwMode="auto">
          <a:xfrm>
            <a:off x="3276600" y="2728913"/>
            <a:ext cx="0" cy="304800"/>
          </a:xfrm>
          <a:prstGeom prst="line">
            <a:avLst/>
          </a:prstGeom>
          <a:noFill/>
          <a:ln w="9525">
            <a:solidFill>
              <a:schemeClr val="tx1"/>
            </a:solidFill>
            <a:round/>
            <a:headEnd/>
            <a:tailEnd/>
          </a:ln>
        </p:spPr>
        <p:txBody>
          <a:bodyPr/>
          <a:lstStyle/>
          <a:p>
            <a:endParaRPr lang="en-US"/>
          </a:p>
        </p:txBody>
      </p:sp>
      <p:sp>
        <p:nvSpPr>
          <p:cNvPr id="11284" name="Line 40"/>
          <p:cNvSpPr>
            <a:spLocks noChangeShapeType="1"/>
          </p:cNvSpPr>
          <p:nvPr/>
        </p:nvSpPr>
        <p:spPr bwMode="auto">
          <a:xfrm>
            <a:off x="5638800" y="2728913"/>
            <a:ext cx="0" cy="304800"/>
          </a:xfrm>
          <a:prstGeom prst="line">
            <a:avLst/>
          </a:prstGeom>
          <a:noFill/>
          <a:ln w="9525">
            <a:solidFill>
              <a:schemeClr val="tx1"/>
            </a:solidFill>
            <a:round/>
            <a:headEnd/>
            <a:tailEnd/>
          </a:ln>
        </p:spPr>
        <p:txBody>
          <a:bodyPr/>
          <a:lstStyle/>
          <a:p>
            <a:endParaRPr lang="en-US"/>
          </a:p>
        </p:txBody>
      </p:sp>
      <p:sp>
        <p:nvSpPr>
          <p:cNvPr id="11285" name="Line 41"/>
          <p:cNvSpPr>
            <a:spLocks noChangeShapeType="1"/>
          </p:cNvSpPr>
          <p:nvPr/>
        </p:nvSpPr>
        <p:spPr bwMode="auto">
          <a:xfrm>
            <a:off x="4419600" y="2728913"/>
            <a:ext cx="0" cy="304800"/>
          </a:xfrm>
          <a:prstGeom prst="line">
            <a:avLst/>
          </a:prstGeom>
          <a:noFill/>
          <a:ln w="9525">
            <a:solidFill>
              <a:schemeClr val="tx1"/>
            </a:solidFill>
            <a:round/>
            <a:headEnd/>
            <a:tailEnd/>
          </a:ln>
        </p:spPr>
        <p:txBody>
          <a:bodyPr/>
          <a:lstStyle/>
          <a:p>
            <a:endParaRPr lang="en-US"/>
          </a:p>
        </p:txBody>
      </p:sp>
      <p:sp>
        <p:nvSpPr>
          <p:cNvPr id="11286" name="Rectangle 45"/>
          <p:cNvSpPr>
            <a:spLocks noChangeArrowheads="1"/>
          </p:cNvSpPr>
          <p:nvPr/>
        </p:nvSpPr>
        <p:spPr bwMode="auto">
          <a:xfrm>
            <a:off x="4038600" y="3276600"/>
            <a:ext cx="4572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7" name="Rectangle 46"/>
          <p:cNvSpPr>
            <a:spLocks noChangeArrowheads="1"/>
          </p:cNvSpPr>
          <p:nvPr/>
        </p:nvSpPr>
        <p:spPr bwMode="auto">
          <a:xfrm>
            <a:off x="4579938" y="3276600"/>
            <a:ext cx="144462"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88" name="Rectangle 48"/>
          <p:cNvSpPr>
            <a:spLocks noChangeArrowheads="1"/>
          </p:cNvSpPr>
          <p:nvPr/>
        </p:nvSpPr>
        <p:spPr bwMode="auto">
          <a:xfrm>
            <a:off x="4038600" y="3429000"/>
            <a:ext cx="4572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89" name="Rectangle 49"/>
          <p:cNvSpPr>
            <a:spLocks noChangeArrowheads="1"/>
          </p:cNvSpPr>
          <p:nvPr/>
        </p:nvSpPr>
        <p:spPr bwMode="auto">
          <a:xfrm>
            <a:off x="4579938" y="3429000"/>
            <a:ext cx="144462"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90" name="Text Box 52"/>
          <p:cNvSpPr txBox="1">
            <a:spLocks noChangeArrowheads="1"/>
          </p:cNvSpPr>
          <p:nvPr/>
        </p:nvSpPr>
        <p:spPr bwMode="auto">
          <a:xfrm>
            <a:off x="685800" y="3276600"/>
            <a:ext cx="1174750" cy="307975"/>
          </a:xfrm>
          <a:prstGeom prst="rect">
            <a:avLst/>
          </a:prstGeom>
          <a:noFill/>
          <a:ln w="9525">
            <a:noFill/>
            <a:miter lim="800000"/>
            <a:headEnd/>
            <a:tailEnd/>
          </a:ln>
        </p:spPr>
        <p:txBody>
          <a:bodyPr>
            <a:spAutoFit/>
          </a:bodyPr>
          <a:lstStyle/>
          <a:p>
            <a:r>
              <a:rPr lang="en-US" sz="1400"/>
              <a:t>GOES-13</a:t>
            </a:r>
          </a:p>
        </p:txBody>
      </p:sp>
      <p:sp>
        <p:nvSpPr>
          <p:cNvPr id="11291" name="Rectangle 24"/>
          <p:cNvSpPr>
            <a:spLocks noChangeArrowheads="1"/>
          </p:cNvSpPr>
          <p:nvPr/>
        </p:nvSpPr>
        <p:spPr bwMode="auto">
          <a:xfrm>
            <a:off x="3962400" y="3810000"/>
            <a:ext cx="32766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92" name="Line 53"/>
          <p:cNvSpPr>
            <a:spLocks noChangeShapeType="1"/>
          </p:cNvSpPr>
          <p:nvPr/>
        </p:nvSpPr>
        <p:spPr bwMode="auto">
          <a:xfrm>
            <a:off x="5638800" y="3810000"/>
            <a:ext cx="0" cy="304800"/>
          </a:xfrm>
          <a:prstGeom prst="line">
            <a:avLst/>
          </a:prstGeom>
          <a:noFill/>
          <a:ln w="9525">
            <a:solidFill>
              <a:schemeClr val="tx1"/>
            </a:solidFill>
            <a:round/>
            <a:headEnd/>
            <a:tailEnd/>
          </a:ln>
        </p:spPr>
        <p:txBody>
          <a:bodyPr/>
          <a:lstStyle/>
          <a:p>
            <a:endParaRPr lang="en-US"/>
          </a:p>
        </p:txBody>
      </p:sp>
      <p:sp>
        <p:nvSpPr>
          <p:cNvPr id="11293" name="Line 56"/>
          <p:cNvSpPr>
            <a:spLocks noChangeShapeType="1"/>
          </p:cNvSpPr>
          <p:nvPr/>
        </p:nvSpPr>
        <p:spPr bwMode="auto">
          <a:xfrm>
            <a:off x="6781800" y="3810000"/>
            <a:ext cx="0" cy="304800"/>
          </a:xfrm>
          <a:prstGeom prst="line">
            <a:avLst/>
          </a:prstGeom>
          <a:noFill/>
          <a:ln w="9525">
            <a:solidFill>
              <a:schemeClr val="tx1"/>
            </a:solidFill>
            <a:round/>
            <a:headEnd/>
            <a:tailEnd/>
          </a:ln>
        </p:spPr>
        <p:txBody>
          <a:bodyPr/>
          <a:lstStyle/>
          <a:p>
            <a:endParaRPr lang="en-US"/>
          </a:p>
        </p:txBody>
      </p:sp>
      <p:sp>
        <p:nvSpPr>
          <p:cNvPr id="11294" name="Text Box 57"/>
          <p:cNvSpPr txBox="1">
            <a:spLocks noChangeArrowheads="1"/>
          </p:cNvSpPr>
          <p:nvPr/>
        </p:nvSpPr>
        <p:spPr bwMode="auto">
          <a:xfrm>
            <a:off x="685800" y="3883025"/>
            <a:ext cx="1228725" cy="307975"/>
          </a:xfrm>
          <a:prstGeom prst="rect">
            <a:avLst/>
          </a:prstGeom>
          <a:noFill/>
          <a:ln w="9525">
            <a:noFill/>
            <a:miter lim="800000"/>
            <a:headEnd/>
            <a:tailEnd/>
          </a:ln>
        </p:spPr>
        <p:txBody>
          <a:bodyPr wrap="none">
            <a:spAutoFit/>
          </a:bodyPr>
          <a:lstStyle/>
          <a:p>
            <a:r>
              <a:rPr lang="en-US" sz="1400"/>
              <a:t>Meteosat-7/9</a:t>
            </a:r>
          </a:p>
        </p:txBody>
      </p:sp>
      <p:sp>
        <p:nvSpPr>
          <p:cNvPr id="11295" name="Rectangle 59"/>
          <p:cNvSpPr>
            <a:spLocks noChangeArrowheads="1"/>
          </p:cNvSpPr>
          <p:nvPr/>
        </p:nvSpPr>
        <p:spPr bwMode="auto">
          <a:xfrm>
            <a:off x="3962400" y="4495800"/>
            <a:ext cx="22098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296" name="Line 62"/>
          <p:cNvSpPr>
            <a:spLocks noChangeShapeType="1"/>
          </p:cNvSpPr>
          <p:nvPr/>
        </p:nvSpPr>
        <p:spPr bwMode="auto">
          <a:xfrm flipH="1">
            <a:off x="4419600" y="4343400"/>
            <a:ext cx="9525" cy="304800"/>
          </a:xfrm>
          <a:prstGeom prst="line">
            <a:avLst/>
          </a:prstGeom>
          <a:noFill/>
          <a:ln w="9525">
            <a:solidFill>
              <a:schemeClr val="tx1"/>
            </a:solidFill>
            <a:round/>
            <a:headEnd/>
            <a:tailEnd/>
          </a:ln>
        </p:spPr>
        <p:txBody>
          <a:bodyPr/>
          <a:lstStyle/>
          <a:p>
            <a:endParaRPr lang="en-US"/>
          </a:p>
        </p:txBody>
      </p:sp>
      <p:sp>
        <p:nvSpPr>
          <p:cNvPr id="11297" name="Text Box 68"/>
          <p:cNvSpPr txBox="1">
            <a:spLocks noChangeArrowheads="1"/>
          </p:cNvSpPr>
          <p:nvPr/>
        </p:nvSpPr>
        <p:spPr bwMode="auto">
          <a:xfrm>
            <a:off x="685800" y="5483225"/>
            <a:ext cx="685800" cy="307975"/>
          </a:xfrm>
          <a:prstGeom prst="rect">
            <a:avLst/>
          </a:prstGeom>
          <a:noFill/>
          <a:ln w="9525">
            <a:noFill/>
            <a:miter lim="800000"/>
            <a:headEnd/>
            <a:tailEnd/>
          </a:ln>
        </p:spPr>
        <p:txBody>
          <a:bodyPr wrap="none">
            <a:spAutoFit/>
          </a:bodyPr>
          <a:lstStyle/>
          <a:p>
            <a:r>
              <a:rPr lang="en-US" sz="1400">
                <a:cs typeface="Arial" pitchFamily="34" charset="0"/>
              </a:rPr>
              <a:t>FY-2C</a:t>
            </a:r>
          </a:p>
        </p:txBody>
      </p:sp>
      <p:sp>
        <p:nvSpPr>
          <p:cNvPr id="11298" name="Rectangle 28"/>
          <p:cNvSpPr>
            <a:spLocks noChangeArrowheads="1"/>
          </p:cNvSpPr>
          <p:nvPr/>
        </p:nvSpPr>
        <p:spPr bwMode="auto">
          <a:xfrm>
            <a:off x="3962400" y="5334000"/>
            <a:ext cx="15240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299" name="Rectangle 63"/>
          <p:cNvSpPr>
            <a:spLocks noChangeArrowheads="1"/>
          </p:cNvSpPr>
          <p:nvPr/>
        </p:nvSpPr>
        <p:spPr bwMode="auto">
          <a:xfrm>
            <a:off x="3962400" y="5486400"/>
            <a:ext cx="15240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00" name="Line 69"/>
          <p:cNvSpPr>
            <a:spLocks noChangeShapeType="1"/>
          </p:cNvSpPr>
          <p:nvPr/>
        </p:nvSpPr>
        <p:spPr bwMode="auto">
          <a:xfrm>
            <a:off x="4419600" y="5334000"/>
            <a:ext cx="0" cy="304800"/>
          </a:xfrm>
          <a:prstGeom prst="line">
            <a:avLst/>
          </a:prstGeom>
          <a:noFill/>
          <a:ln w="9525">
            <a:solidFill>
              <a:schemeClr val="tx1"/>
            </a:solidFill>
            <a:round/>
            <a:headEnd/>
            <a:tailEnd/>
          </a:ln>
        </p:spPr>
        <p:txBody>
          <a:bodyPr/>
          <a:lstStyle/>
          <a:p>
            <a:endParaRPr lang="en-US"/>
          </a:p>
        </p:txBody>
      </p:sp>
      <p:sp>
        <p:nvSpPr>
          <p:cNvPr id="11301" name="Line 87"/>
          <p:cNvSpPr>
            <a:spLocks noChangeShapeType="1"/>
          </p:cNvSpPr>
          <p:nvPr/>
        </p:nvSpPr>
        <p:spPr bwMode="auto">
          <a:xfrm>
            <a:off x="7848600" y="2438400"/>
            <a:ext cx="685800" cy="0"/>
          </a:xfrm>
          <a:prstGeom prst="line">
            <a:avLst/>
          </a:prstGeom>
          <a:noFill/>
          <a:ln w="57150">
            <a:solidFill>
              <a:srgbClr val="FF0000"/>
            </a:solidFill>
            <a:prstDash val="sysDot"/>
            <a:round/>
            <a:headEnd/>
            <a:tailEnd type="stealth" w="med" len="med"/>
          </a:ln>
        </p:spPr>
        <p:txBody>
          <a:bodyPr/>
          <a:lstStyle/>
          <a:p>
            <a:endParaRPr lang="en-US"/>
          </a:p>
        </p:txBody>
      </p:sp>
      <p:sp>
        <p:nvSpPr>
          <p:cNvPr id="11302" name="Rectangle 93"/>
          <p:cNvSpPr>
            <a:spLocks noChangeArrowheads="1"/>
          </p:cNvSpPr>
          <p:nvPr/>
        </p:nvSpPr>
        <p:spPr bwMode="auto">
          <a:xfrm>
            <a:off x="3276600" y="1676400"/>
            <a:ext cx="838200" cy="304800"/>
          </a:xfrm>
          <a:prstGeom prst="rect">
            <a:avLst/>
          </a:prstGeom>
          <a:solidFill>
            <a:schemeClr val="accent1"/>
          </a:solidFill>
          <a:ln w="9525">
            <a:solidFill>
              <a:schemeClr val="tx1"/>
            </a:solidFill>
            <a:miter lim="800000"/>
            <a:headEnd/>
            <a:tailEnd/>
          </a:ln>
        </p:spPr>
        <p:txBody>
          <a:bodyPr wrap="none" anchor="ctr"/>
          <a:lstStyle/>
          <a:p>
            <a:pPr algn="ctr"/>
            <a:r>
              <a:rPr lang="en-US"/>
              <a:t>AIRS</a:t>
            </a:r>
          </a:p>
        </p:txBody>
      </p:sp>
      <p:sp>
        <p:nvSpPr>
          <p:cNvPr id="11303" name="Rectangle 94"/>
          <p:cNvSpPr>
            <a:spLocks noChangeArrowheads="1"/>
          </p:cNvSpPr>
          <p:nvPr/>
        </p:nvSpPr>
        <p:spPr bwMode="auto">
          <a:xfrm>
            <a:off x="4800600" y="1676400"/>
            <a:ext cx="838200" cy="304800"/>
          </a:xfrm>
          <a:prstGeom prst="rect">
            <a:avLst/>
          </a:prstGeom>
          <a:solidFill>
            <a:srgbClr val="FF9900"/>
          </a:solidFill>
          <a:ln w="9525">
            <a:solidFill>
              <a:schemeClr val="tx1"/>
            </a:solidFill>
            <a:miter lim="800000"/>
            <a:headEnd/>
            <a:tailEnd/>
          </a:ln>
        </p:spPr>
        <p:txBody>
          <a:bodyPr wrap="none" anchor="ctr"/>
          <a:lstStyle/>
          <a:p>
            <a:pPr algn="ctr"/>
            <a:r>
              <a:rPr lang="en-US"/>
              <a:t>IASI</a:t>
            </a:r>
          </a:p>
        </p:txBody>
      </p:sp>
      <p:grpSp>
        <p:nvGrpSpPr>
          <p:cNvPr id="11304" name="Group 79"/>
          <p:cNvGrpSpPr>
            <a:grpSpLocks/>
          </p:cNvGrpSpPr>
          <p:nvPr/>
        </p:nvGrpSpPr>
        <p:grpSpPr bwMode="auto">
          <a:xfrm>
            <a:off x="2209800" y="2286000"/>
            <a:ext cx="5029200" cy="304800"/>
            <a:chOff x="2209800" y="2286000"/>
            <a:chExt cx="5029200" cy="304800"/>
          </a:xfrm>
        </p:grpSpPr>
        <p:sp>
          <p:nvSpPr>
            <p:cNvPr id="11326" name="Rectangle 10"/>
            <p:cNvSpPr>
              <a:spLocks noChangeArrowheads="1"/>
            </p:cNvSpPr>
            <p:nvPr/>
          </p:nvSpPr>
          <p:spPr bwMode="auto">
            <a:xfrm>
              <a:off x="2209800" y="2300288"/>
              <a:ext cx="5029200" cy="13811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27" name="Rectangle 15"/>
            <p:cNvSpPr>
              <a:spLocks noChangeArrowheads="1"/>
            </p:cNvSpPr>
            <p:nvPr/>
          </p:nvSpPr>
          <p:spPr bwMode="auto">
            <a:xfrm>
              <a:off x="2667000" y="2438400"/>
              <a:ext cx="45720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28" name="Line 17"/>
            <p:cNvSpPr>
              <a:spLocks noChangeShapeType="1"/>
            </p:cNvSpPr>
            <p:nvPr/>
          </p:nvSpPr>
          <p:spPr bwMode="auto">
            <a:xfrm>
              <a:off x="3276600" y="2286000"/>
              <a:ext cx="0" cy="304800"/>
            </a:xfrm>
            <a:prstGeom prst="line">
              <a:avLst/>
            </a:prstGeom>
            <a:noFill/>
            <a:ln w="9525">
              <a:solidFill>
                <a:schemeClr val="tx1"/>
              </a:solidFill>
              <a:round/>
              <a:headEnd/>
              <a:tailEnd/>
            </a:ln>
          </p:spPr>
          <p:txBody>
            <a:bodyPr/>
            <a:lstStyle/>
            <a:p>
              <a:endParaRPr lang="en-US"/>
            </a:p>
          </p:txBody>
        </p:sp>
        <p:sp>
          <p:nvSpPr>
            <p:cNvPr id="11329" name="Line 32"/>
            <p:cNvSpPr>
              <a:spLocks noChangeShapeType="1"/>
            </p:cNvSpPr>
            <p:nvPr/>
          </p:nvSpPr>
          <p:spPr bwMode="auto">
            <a:xfrm>
              <a:off x="5638800" y="2300288"/>
              <a:ext cx="0" cy="290512"/>
            </a:xfrm>
            <a:prstGeom prst="line">
              <a:avLst/>
            </a:prstGeom>
            <a:noFill/>
            <a:ln w="9525">
              <a:solidFill>
                <a:schemeClr val="tx1"/>
              </a:solidFill>
              <a:round/>
              <a:headEnd/>
              <a:tailEnd/>
            </a:ln>
          </p:spPr>
          <p:txBody>
            <a:bodyPr/>
            <a:lstStyle/>
            <a:p>
              <a:endParaRPr lang="en-US"/>
            </a:p>
          </p:txBody>
        </p:sp>
        <p:sp>
          <p:nvSpPr>
            <p:cNvPr id="11330" name="Line 32"/>
            <p:cNvSpPr>
              <a:spLocks noChangeShapeType="1"/>
            </p:cNvSpPr>
            <p:nvPr/>
          </p:nvSpPr>
          <p:spPr bwMode="auto">
            <a:xfrm>
              <a:off x="6781800" y="2286000"/>
              <a:ext cx="0" cy="304800"/>
            </a:xfrm>
            <a:prstGeom prst="line">
              <a:avLst/>
            </a:prstGeom>
            <a:noFill/>
            <a:ln w="9525">
              <a:solidFill>
                <a:schemeClr val="tx1"/>
              </a:solidFill>
              <a:round/>
              <a:headEnd/>
              <a:tailEnd/>
            </a:ln>
          </p:spPr>
          <p:txBody>
            <a:bodyPr/>
            <a:lstStyle/>
            <a:p>
              <a:endParaRPr lang="en-US"/>
            </a:p>
          </p:txBody>
        </p:sp>
        <p:sp>
          <p:nvSpPr>
            <p:cNvPr id="11331" name="Line 13"/>
            <p:cNvSpPr>
              <a:spLocks noChangeShapeType="1"/>
            </p:cNvSpPr>
            <p:nvPr/>
          </p:nvSpPr>
          <p:spPr bwMode="auto">
            <a:xfrm>
              <a:off x="4419600" y="2286000"/>
              <a:ext cx="0" cy="304800"/>
            </a:xfrm>
            <a:prstGeom prst="line">
              <a:avLst/>
            </a:prstGeom>
            <a:noFill/>
            <a:ln w="9525">
              <a:solidFill>
                <a:schemeClr val="tx1"/>
              </a:solidFill>
              <a:round/>
              <a:headEnd/>
              <a:tailEnd/>
            </a:ln>
          </p:spPr>
          <p:txBody>
            <a:bodyPr/>
            <a:lstStyle/>
            <a:p>
              <a:endParaRPr lang="en-US"/>
            </a:p>
          </p:txBody>
        </p:sp>
      </p:grpSp>
      <p:sp>
        <p:nvSpPr>
          <p:cNvPr id="11305" name="Rectangle 47"/>
          <p:cNvSpPr>
            <a:spLocks noChangeArrowheads="1"/>
          </p:cNvSpPr>
          <p:nvPr/>
        </p:nvSpPr>
        <p:spPr bwMode="auto">
          <a:xfrm>
            <a:off x="6172200" y="3276600"/>
            <a:ext cx="1066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06" name="Rectangle 50"/>
          <p:cNvSpPr>
            <a:spLocks noChangeArrowheads="1"/>
          </p:cNvSpPr>
          <p:nvPr/>
        </p:nvSpPr>
        <p:spPr bwMode="auto">
          <a:xfrm>
            <a:off x="6172200" y="3429000"/>
            <a:ext cx="10668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07" name="Rectangle 50"/>
          <p:cNvSpPr>
            <a:spLocks noChangeArrowheads="1"/>
          </p:cNvSpPr>
          <p:nvPr/>
        </p:nvSpPr>
        <p:spPr bwMode="auto">
          <a:xfrm>
            <a:off x="6477000" y="2881313"/>
            <a:ext cx="7620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08" name="Line 39"/>
          <p:cNvSpPr>
            <a:spLocks noChangeShapeType="1"/>
          </p:cNvSpPr>
          <p:nvPr/>
        </p:nvSpPr>
        <p:spPr bwMode="auto">
          <a:xfrm>
            <a:off x="6781800" y="2728913"/>
            <a:ext cx="0" cy="304800"/>
          </a:xfrm>
          <a:prstGeom prst="line">
            <a:avLst/>
          </a:prstGeom>
          <a:noFill/>
          <a:ln w="9525">
            <a:solidFill>
              <a:schemeClr val="tx1"/>
            </a:solidFill>
            <a:round/>
            <a:headEnd/>
            <a:tailEnd/>
          </a:ln>
        </p:spPr>
        <p:txBody>
          <a:bodyPr/>
          <a:lstStyle/>
          <a:p>
            <a:endParaRPr lang="en-US"/>
          </a:p>
        </p:txBody>
      </p:sp>
      <p:sp>
        <p:nvSpPr>
          <p:cNvPr id="11309" name="Line 25"/>
          <p:cNvSpPr>
            <a:spLocks noChangeShapeType="1"/>
          </p:cNvSpPr>
          <p:nvPr/>
        </p:nvSpPr>
        <p:spPr bwMode="auto">
          <a:xfrm>
            <a:off x="4419600" y="3810000"/>
            <a:ext cx="0" cy="304800"/>
          </a:xfrm>
          <a:prstGeom prst="line">
            <a:avLst/>
          </a:prstGeom>
          <a:noFill/>
          <a:ln w="9525">
            <a:solidFill>
              <a:schemeClr val="tx1"/>
            </a:solidFill>
            <a:round/>
            <a:headEnd/>
            <a:tailEnd/>
          </a:ln>
        </p:spPr>
        <p:txBody>
          <a:bodyPr/>
          <a:lstStyle/>
          <a:p>
            <a:endParaRPr lang="en-US"/>
          </a:p>
        </p:txBody>
      </p:sp>
      <p:sp>
        <p:nvSpPr>
          <p:cNvPr id="11310" name="Line 56"/>
          <p:cNvSpPr>
            <a:spLocks noChangeShapeType="1"/>
          </p:cNvSpPr>
          <p:nvPr/>
        </p:nvSpPr>
        <p:spPr bwMode="auto">
          <a:xfrm>
            <a:off x="6781800" y="3276600"/>
            <a:ext cx="0" cy="304800"/>
          </a:xfrm>
          <a:prstGeom prst="line">
            <a:avLst/>
          </a:prstGeom>
          <a:noFill/>
          <a:ln w="9525">
            <a:solidFill>
              <a:schemeClr val="tx1"/>
            </a:solidFill>
            <a:round/>
            <a:headEnd/>
            <a:tailEnd/>
          </a:ln>
        </p:spPr>
        <p:txBody>
          <a:bodyPr/>
          <a:lstStyle/>
          <a:p>
            <a:endParaRPr lang="en-US"/>
          </a:p>
        </p:txBody>
      </p:sp>
      <p:sp>
        <p:nvSpPr>
          <p:cNvPr id="11311" name="Rectangle 46"/>
          <p:cNvSpPr>
            <a:spLocks noChangeArrowheads="1"/>
          </p:cNvSpPr>
          <p:nvPr/>
        </p:nvSpPr>
        <p:spPr bwMode="auto">
          <a:xfrm>
            <a:off x="6477000" y="4343400"/>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12" name="Rectangle 49"/>
          <p:cNvSpPr>
            <a:spLocks noChangeArrowheads="1"/>
          </p:cNvSpPr>
          <p:nvPr/>
        </p:nvSpPr>
        <p:spPr bwMode="auto">
          <a:xfrm>
            <a:off x="6477000" y="4495800"/>
            <a:ext cx="1524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13" name="Line 53"/>
          <p:cNvSpPr>
            <a:spLocks noChangeShapeType="1"/>
          </p:cNvSpPr>
          <p:nvPr/>
        </p:nvSpPr>
        <p:spPr bwMode="auto">
          <a:xfrm>
            <a:off x="5638800" y="4343400"/>
            <a:ext cx="0" cy="304800"/>
          </a:xfrm>
          <a:prstGeom prst="line">
            <a:avLst/>
          </a:prstGeom>
          <a:noFill/>
          <a:ln w="9525">
            <a:solidFill>
              <a:schemeClr val="tx1"/>
            </a:solidFill>
            <a:round/>
            <a:headEnd/>
            <a:tailEnd/>
          </a:ln>
        </p:spPr>
        <p:txBody>
          <a:bodyPr/>
          <a:lstStyle/>
          <a:p>
            <a:endParaRPr lang="en-US"/>
          </a:p>
        </p:txBody>
      </p:sp>
      <p:sp>
        <p:nvSpPr>
          <p:cNvPr id="11314" name="Text Box 27"/>
          <p:cNvSpPr txBox="1">
            <a:spLocks noChangeArrowheads="1"/>
          </p:cNvSpPr>
          <p:nvPr/>
        </p:nvSpPr>
        <p:spPr bwMode="auto">
          <a:xfrm>
            <a:off x="685800" y="4949825"/>
            <a:ext cx="927100" cy="307975"/>
          </a:xfrm>
          <a:prstGeom prst="rect">
            <a:avLst/>
          </a:prstGeom>
          <a:noFill/>
          <a:ln w="9525">
            <a:noFill/>
            <a:miter lim="800000"/>
            <a:headEnd/>
            <a:tailEnd/>
          </a:ln>
        </p:spPr>
        <p:txBody>
          <a:bodyPr wrap="none">
            <a:spAutoFit/>
          </a:bodyPr>
          <a:lstStyle/>
          <a:p>
            <a:r>
              <a:rPr lang="en-US" sz="1400">
                <a:cs typeface="Arial" pitchFamily="34" charset="0"/>
              </a:rPr>
              <a:t>MTSAT-2</a:t>
            </a:r>
          </a:p>
        </p:txBody>
      </p:sp>
      <p:sp>
        <p:nvSpPr>
          <p:cNvPr id="11315" name="Rectangle 45"/>
          <p:cNvSpPr>
            <a:spLocks noChangeArrowheads="1"/>
          </p:cNvSpPr>
          <p:nvPr/>
        </p:nvSpPr>
        <p:spPr bwMode="auto">
          <a:xfrm>
            <a:off x="6248400" y="4800600"/>
            <a:ext cx="2286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16" name="Rectangle 48"/>
          <p:cNvSpPr>
            <a:spLocks noChangeArrowheads="1"/>
          </p:cNvSpPr>
          <p:nvPr/>
        </p:nvSpPr>
        <p:spPr bwMode="auto">
          <a:xfrm>
            <a:off x="6248400" y="4953000"/>
            <a:ext cx="2286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17" name="Rectangle 45"/>
          <p:cNvSpPr>
            <a:spLocks noChangeArrowheads="1"/>
          </p:cNvSpPr>
          <p:nvPr/>
        </p:nvSpPr>
        <p:spPr bwMode="auto">
          <a:xfrm>
            <a:off x="6705600" y="4800600"/>
            <a:ext cx="533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318" name="Rectangle 48"/>
          <p:cNvSpPr>
            <a:spLocks noChangeArrowheads="1"/>
          </p:cNvSpPr>
          <p:nvPr/>
        </p:nvSpPr>
        <p:spPr bwMode="auto">
          <a:xfrm>
            <a:off x="6705600" y="4953000"/>
            <a:ext cx="5334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11319" name="Line 56"/>
          <p:cNvSpPr>
            <a:spLocks noChangeShapeType="1"/>
          </p:cNvSpPr>
          <p:nvPr/>
        </p:nvSpPr>
        <p:spPr bwMode="auto">
          <a:xfrm>
            <a:off x="6781800" y="4800600"/>
            <a:ext cx="0" cy="304800"/>
          </a:xfrm>
          <a:prstGeom prst="line">
            <a:avLst/>
          </a:prstGeom>
          <a:noFill/>
          <a:ln w="9525">
            <a:solidFill>
              <a:schemeClr val="tx1"/>
            </a:solidFill>
            <a:round/>
            <a:headEnd/>
            <a:tailEnd/>
          </a:ln>
        </p:spPr>
        <p:txBody>
          <a:bodyPr/>
          <a:lstStyle/>
          <a:p>
            <a:endParaRPr lang="en-US"/>
          </a:p>
        </p:txBody>
      </p:sp>
      <p:sp>
        <p:nvSpPr>
          <p:cNvPr id="11320" name="Line 21"/>
          <p:cNvSpPr>
            <a:spLocks noChangeShapeType="1"/>
          </p:cNvSpPr>
          <p:nvPr/>
        </p:nvSpPr>
        <p:spPr bwMode="auto">
          <a:xfrm>
            <a:off x="6781800" y="5803900"/>
            <a:ext cx="0" cy="292100"/>
          </a:xfrm>
          <a:prstGeom prst="line">
            <a:avLst/>
          </a:prstGeom>
          <a:noFill/>
          <a:ln w="9525">
            <a:solidFill>
              <a:schemeClr val="tx1"/>
            </a:solidFill>
            <a:round/>
            <a:headEnd/>
            <a:tailEnd/>
          </a:ln>
        </p:spPr>
        <p:txBody>
          <a:bodyPr/>
          <a:lstStyle/>
          <a:p>
            <a:endParaRPr lang="en-US"/>
          </a:p>
        </p:txBody>
      </p:sp>
      <p:sp>
        <p:nvSpPr>
          <p:cNvPr id="11321" name="Line 87"/>
          <p:cNvSpPr>
            <a:spLocks noChangeShapeType="1"/>
          </p:cNvSpPr>
          <p:nvPr/>
        </p:nvSpPr>
        <p:spPr bwMode="auto">
          <a:xfrm>
            <a:off x="7848600" y="2895600"/>
            <a:ext cx="685800" cy="0"/>
          </a:xfrm>
          <a:prstGeom prst="line">
            <a:avLst/>
          </a:prstGeom>
          <a:noFill/>
          <a:ln w="57150">
            <a:solidFill>
              <a:srgbClr val="FF0000"/>
            </a:solidFill>
            <a:prstDash val="sysDot"/>
            <a:round/>
            <a:headEnd/>
            <a:tailEnd type="stealth" w="med" len="med"/>
          </a:ln>
        </p:spPr>
        <p:txBody>
          <a:bodyPr/>
          <a:lstStyle/>
          <a:p>
            <a:endParaRPr lang="en-US"/>
          </a:p>
        </p:txBody>
      </p:sp>
      <p:sp>
        <p:nvSpPr>
          <p:cNvPr id="11322" name="Line 87"/>
          <p:cNvSpPr>
            <a:spLocks noChangeShapeType="1"/>
          </p:cNvSpPr>
          <p:nvPr/>
        </p:nvSpPr>
        <p:spPr bwMode="auto">
          <a:xfrm>
            <a:off x="7848600" y="3429000"/>
            <a:ext cx="685800" cy="0"/>
          </a:xfrm>
          <a:prstGeom prst="line">
            <a:avLst/>
          </a:prstGeom>
          <a:noFill/>
          <a:ln w="57150">
            <a:solidFill>
              <a:srgbClr val="FF0000"/>
            </a:solidFill>
            <a:prstDash val="sysDot"/>
            <a:round/>
            <a:headEnd/>
            <a:tailEnd type="stealth" w="med" len="med"/>
          </a:ln>
        </p:spPr>
        <p:txBody>
          <a:bodyPr/>
          <a:lstStyle/>
          <a:p>
            <a:endParaRPr lang="en-US"/>
          </a:p>
        </p:txBody>
      </p:sp>
      <p:sp>
        <p:nvSpPr>
          <p:cNvPr id="11323" name="Line 87"/>
          <p:cNvSpPr>
            <a:spLocks noChangeShapeType="1"/>
          </p:cNvSpPr>
          <p:nvPr/>
        </p:nvSpPr>
        <p:spPr bwMode="auto">
          <a:xfrm>
            <a:off x="7848600" y="3962400"/>
            <a:ext cx="685800" cy="0"/>
          </a:xfrm>
          <a:prstGeom prst="line">
            <a:avLst/>
          </a:prstGeom>
          <a:noFill/>
          <a:ln w="57150">
            <a:solidFill>
              <a:srgbClr val="FF0000"/>
            </a:solidFill>
            <a:prstDash val="sysDot"/>
            <a:round/>
            <a:headEnd/>
            <a:tailEnd type="stealth" w="med" len="med"/>
          </a:ln>
        </p:spPr>
        <p:txBody>
          <a:bodyPr/>
          <a:lstStyle/>
          <a:p>
            <a:endParaRPr lang="en-US"/>
          </a:p>
        </p:txBody>
      </p:sp>
      <p:sp>
        <p:nvSpPr>
          <p:cNvPr id="11324" name="Line 87"/>
          <p:cNvSpPr>
            <a:spLocks noChangeShapeType="1"/>
          </p:cNvSpPr>
          <p:nvPr/>
        </p:nvSpPr>
        <p:spPr bwMode="auto">
          <a:xfrm>
            <a:off x="7848600" y="4953000"/>
            <a:ext cx="685800" cy="0"/>
          </a:xfrm>
          <a:prstGeom prst="line">
            <a:avLst/>
          </a:prstGeom>
          <a:noFill/>
          <a:ln w="57150">
            <a:solidFill>
              <a:srgbClr val="FF0000"/>
            </a:solidFill>
            <a:prstDash val="sysDot"/>
            <a:round/>
            <a:headEnd/>
            <a:tailEnd type="stealth" w="med" len="med"/>
          </a:ln>
        </p:spPr>
        <p:txBody>
          <a:bodyPr/>
          <a:lstStyle/>
          <a:p>
            <a:endParaRPr lang="en-US"/>
          </a:p>
        </p:txBody>
      </p:sp>
      <p:sp>
        <p:nvSpPr>
          <p:cNvPr id="11325" name="Line 87"/>
          <p:cNvSpPr>
            <a:spLocks noChangeShapeType="1"/>
          </p:cNvSpPr>
          <p:nvPr/>
        </p:nvSpPr>
        <p:spPr bwMode="auto">
          <a:xfrm>
            <a:off x="7848600" y="5943600"/>
            <a:ext cx="685800" cy="0"/>
          </a:xfrm>
          <a:prstGeom prst="line">
            <a:avLst/>
          </a:prstGeom>
          <a:noFill/>
          <a:ln w="57150">
            <a:solidFill>
              <a:srgbClr val="FF0000"/>
            </a:solidFill>
            <a:prstDash val="sysDot"/>
            <a:round/>
            <a:headEnd/>
            <a:tailEnd type="stealth" w="med" len="med"/>
          </a:ln>
        </p:spPr>
        <p:txBody>
          <a:bodyPr/>
          <a:lstStyle/>
          <a:p>
            <a:endParaRPr lang="en-US"/>
          </a:p>
        </p:txBody>
      </p:sp>
      <p:sp>
        <p:nvSpPr>
          <p:cNvPr id="68" name="Slide Number Placeholder 67"/>
          <p:cNvSpPr>
            <a:spLocks noGrp="1"/>
          </p:cNvSpPr>
          <p:nvPr>
            <p:ph type="sldNum" sz="quarter" idx="11"/>
          </p:nvPr>
        </p:nvSpPr>
        <p:spPr/>
        <p:txBody>
          <a:bodyPr/>
          <a:lstStyle/>
          <a:p>
            <a:fld id="{DA64B5B7-B96F-4696-A723-FADD1B0FE34F}"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905000" y="2057400"/>
            <a:ext cx="5181600" cy="276225"/>
          </a:xfrm>
          <a:prstGeom prst="rect">
            <a:avLst/>
          </a:prstGeom>
          <a:noFill/>
          <a:ln w="9525">
            <a:noFill/>
            <a:miter lim="800000"/>
            <a:headEnd/>
            <a:tailEnd/>
          </a:ln>
        </p:spPr>
        <p:txBody>
          <a:bodyPr>
            <a:spAutoFit/>
          </a:bodyPr>
          <a:lstStyle/>
          <a:p>
            <a:r>
              <a:rPr lang="en-US" sz="1200">
                <a:cs typeface="Arial" pitchFamily="34" charset="0"/>
              </a:rPr>
              <a:t>Jan03               Jan04                 Jan05                     Jan06               Jan07</a:t>
            </a:r>
          </a:p>
        </p:txBody>
      </p:sp>
      <p:sp>
        <p:nvSpPr>
          <p:cNvPr id="12291" name="Rectangle 6"/>
          <p:cNvSpPr>
            <a:spLocks noGrp="1" noChangeArrowheads="1"/>
          </p:cNvSpPr>
          <p:nvPr>
            <p:ph type="title"/>
          </p:nvPr>
        </p:nvSpPr>
        <p:spPr>
          <a:xfrm>
            <a:off x="1828800" y="228600"/>
            <a:ext cx="5486400" cy="1143000"/>
          </a:xfrm>
        </p:spPr>
        <p:txBody>
          <a:bodyPr/>
          <a:lstStyle/>
          <a:p>
            <a:r>
              <a:rPr lang="en-US" dirty="0" smtClean="0"/>
              <a:t>Back Process</a:t>
            </a:r>
          </a:p>
        </p:txBody>
      </p:sp>
      <p:sp>
        <p:nvSpPr>
          <p:cNvPr id="12292" name="Text Box 7"/>
          <p:cNvSpPr txBox="1">
            <a:spLocks noChangeArrowheads="1"/>
          </p:cNvSpPr>
          <p:nvPr/>
        </p:nvSpPr>
        <p:spPr bwMode="auto">
          <a:xfrm>
            <a:off x="685800" y="2300288"/>
            <a:ext cx="962025" cy="307975"/>
          </a:xfrm>
          <a:prstGeom prst="rect">
            <a:avLst/>
          </a:prstGeom>
          <a:noFill/>
          <a:ln w="9525">
            <a:noFill/>
            <a:miter lim="800000"/>
            <a:headEnd/>
            <a:tailEnd/>
          </a:ln>
        </p:spPr>
        <p:txBody>
          <a:bodyPr wrap="none">
            <a:spAutoFit/>
          </a:bodyPr>
          <a:lstStyle/>
          <a:p>
            <a:r>
              <a:rPr lang="en-US" sz="1400">
                <a:cs typeface="Arial" pitchFamily="34" charset="0"/>
              </a:rPr>
              <a:t>GOES-10</a:t>
            </a:r>
          </a:p>
        </p:txBody>
      </p:sp>
      <p:sp>
        <p:nvSpPr>
          <p:cNvPr id="12293" name="Rectangle 93"/>
          <p:cNvSpPr>
            <a:spLocks noChangeArrowheads="1"/>
          </p:cNvSpPr>
          <p:nvPr/>
        </p:nvSpPr>
        <p:spPr bwMode="auto">
          <a:xfrm>
            <a:off x="3276600" y="1676400"/>
            <a:ext cx="838200" cy="304800"/>
          </a:xfrm>
          <a:prstGeom prst="rect">
            <a:avLst/>
          </a:prstGeom>
          <a:solidFill>
            <a:schemeClr val="accent1"/>
          </a:solidFill>
          <a:ln w="9525">
            <a:solidFill>
              <a:schemeClr val="tx1"/>
            </a:solidFill>
            <a:miter lim="800000"/>
            <a:headEnd/>
            <a:tailEnd/>
          </a:ln>
        </p:spPr>
        <p:txBody>
          <a:bodyPr wrap="none" anchor="ctr"/>
          <a:lstStyle/>
          <a:p>
            <a:pPr algn="ctr"/>
            <a:r>
              <a:rPr lang="en-US" dirty="0"/>
              <a:t>AIRS</a:t>
            </a:r>
          </a:p>
        </p:txBody>
      </p:sp>
      <p:sp>
        <p:nvSpPr>
          <p:cNvPr id="12294" name="Rectangle 10"/>
          <p:cNvSpPr>
            <a:spLocks noChangeArrowheads="1"/>
          </p:cNvSpPr>
          <p:nvPr/>
        </p:nvSpPr>
        <p:spPr bwMode="auto">
          <a:xfrm>
            <a:off x="2057400" y="2300288"/>
            <a:ext cx="4114800" cy="29051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295" name="Line 17"/>
          <p:cNvSpPr>
            <a:spLocks noChangeShapeType="1"/>
          </p:cNvSpPr>
          <p:nvPr/>
        </p:nvSpPr>
        <p:spPr bwMode="auto">
          <a:xfrm>
            <a:off x="3276600" y="2286000"/>
            <a:ext cx="0" cy="304800"/>
          </a:xfrm>
          <a:prstGeom prst="line">
            <a:avLst/>
          </a:prstGeom>
          <a:noFill/>
          <a:ln w="9525">
            <a:solidFill>
              <a:schemeClr val="tx1"/>
            </a:solidFill>
            <a:round/>
            <a:headEnd/>
            <a:tailEnd/>
          </a:ln>
        </p:spPr>
        <p:txBody>
          <a:bodyPr/>
          <a:lstStyle/>
          <a:p>
            <a:endParaRPr lang="en-US"/>
          </a:p>
        </p:txBody>
      </p:sp>
      <p:sp>
        <p:nvSpPr>
          <p:cNvPr id="12296" name="Line 32"/>
          <p:cNvSpPr>
            <a:spLocks noChangeShapeType="1"/>
          </p:cNvSpPr>
          <p:nvPr/>
        </p:nvSpPr>
        <p:spPr bwMode="auto">
          <a:xfrm>
            <a:off x="5638800" y="2300288"/>
            <a:ext cx="0" cy="290512"/>
          </a:xfrm>
          <a:prstGeom prst="line">
            <a:avLst/>
          </a:prstGeom>
          <a:noFill/>
          <a:ln w="9525">
            <a:solidFill>
              <a:schemeClr val="tx1"/>
            </a:solidFill>
            <a:round/>
            <a:headEnd/>
            <a:tailEnd/>
          </a:ln>
        </p:spPr>
        <p:txBody>
          <a:bodyPr/>
          <a:lstStyle/>
          <a:p>
            <a:endParaRPr lang="en-US"/>
          </a:p>
        </p:txBody>
      </p:sp>
      <p:sp>
        <p:nvSpPr>
          <p:cNvPr id="12297" name="Line 13"/>
          <p:cNvSpPr>
            <a:spLocks noChangeShapeType="1"/>
          </p:cNvSpPr>
          <p:nvPr/>
        </p:nvSpPr>
        <p:spPr bwMode="auto">
          <a:xfrm>
            <a:off x="4419600" y="2286000"/>
            <a:ext cx="0" cy="304800"/>
          </a:xfrm>
          <a:prstGeom prst="line">
            <a:avLst/>
          </a:prstGeom>
          <a:noFill/>
          <a:ln w="9525">
            <a:solidFill>
              <a:schemeClr val="tx1"/>
            </a:solidFill>
            <a:round/>
            <a:headEnd/>
            <a:tailEnd/>
          </a:ln>
        </p:spPr>
        <p:txBody>
          <a:bodyPr/>
          <a:lstStyle/>
          <a:p>
            <a:endParaRPr lang="en-US"/>
          </a:p>
        </p:txBody>
      </p:sp>
      <p:sp>
        <p:nvSpPr>
          <p:cNvPr id="12298" name="Rectangle 10"/>
          <p:cNvSpPr>
            <a:spLocks noChangeArrowheads="1"/>
          </p:cNvSpPr>
          <p:nvPr/>
        </p:nvSpPr>
        <p:spPr bwMode="auto">
          <a:xfrm>
            <a:off x="6553200" y="2300288"/>
            <a:ext cx="609600" cy="290512"/>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2299" name="Picture 2"/>
          <p:cNvPicPr>
            <a:picLocks noChangeAspect="1" noChangeArrowheads="1"/>
          </p:cNvPicPr>
          <p:nvPr/>
        </p:nvPicPr>
        <p:blipFill>
          <a:blip r:embed="rId3" cstate="print"/>
          <a:srcRect/>
          <a:stretch>
            <a:fillRect/>
          </a:stretch>
        </p:blipFill>
        <p:spPr bwMode="auto">
          <a:xfrm>
            <a:off x="4572000" y="2743200"/>
            <a:ext cx="3657600" cy="1828800"/>
          </a:xfrm>
          <a:prstGeom prst="rect">
            <a:avLst/>
          </a:prstGeom>
          <a:noFill/>
          <a:ln w="9525">
            <a:noFill/>
            <a:miter lim="800000"/>
            <a:headEnd/>
            <a:tailEnd/>
          </a:ln>
        </p:spPr>
      </p:pic>
      <p:pic>
        <p:nvPicPr>
          <p:cNvPr id="12300" name="Picture 3"/>
          <p:cNvPicPr>
            <a:picLocks noChangeAspect="1" noChangeArrowheads="1"/>
          </p:cNvPicPr>
          <p:nvPr/>
        </p:nvPicPr>
        <p:blipFill>
          <a:blip r:embed="rId4" cstate="print"/>
          <a:srcRect/>
          <a:stretch>
            <a:fillRect/>
          </a:stretch>
        </p:blipFill>
        <p:spPr bwMode="auto">
          <a:xfrm>
            <a:off x="914400" y="4572000"/>
            <a:ext cx="3657600" cy="1828800"/>
          </a:xfrm>
          <a:prstGeom prst="rect">
            <a:avLst/>
          </a:prstGeom>
          <a:noFill/>
          <a:ln w="9525">
            <a:noFill/>
            <a:miter lim="800000"/>
            <a:headEnd/>
            <a:tailEnd/>
          </a:ln>
        </p:spPr>
      </p:pic>
      <p:pic>
        <p:nvPicPr>
          <p:cNvPr id="12301" name="Picture 4"/>
          <p:cNvPicPr>
            <a:picLocks noChangeAspect="1" noChangeArrowheads="1"/>
          </p:cNvPicPr>
          <p:nvPr/>
        </p:nvPicPr>
        <p:blipFill>
          <a:blip r:embed="rId5" cstate="print"/>
          <a:srcRect/>
          <a:stretch>
            <a:fillRect/>
          </a:stretch>
        </p:blipFill>
        <p:spPr bwMode="auto">
          <a:xfrm>
            <a:off x="4572000" y="4572000"/>
            <a:ext cx="3657600" cy="1828800"/>
          </a:xfrm>
          <a:prstGeom prst="rect">
            <a:avLst/>
          </a:prstGeom>
          <a:noFill/>
          <a:ln w="9525">
            <a:noFill/>
            <a:miter lim="800000"/>
            <a:headEnd/>
            <a:tailEnd/>
          </a:ln>
        </p:spPr>
      </p:pic>
      <p:pic>
        <p:nvPicPr>
          <p:cNvPr id="12302" name="Picture 5"/>
          <p:cNvPicPr>
            <a:picLocks noChangeAspect="1" noChangeArrowheads="1"/>
          </p:cNvPicPr>
          <p:nvPr/>
        </p:nvPicPr>
        <p:blipFill>
          <a:blip r:embed="rId6" cstate="print"/>
          <a:srcRect/>
          <a:stretch>
            <a:fillRect/>
          </a:stretch>
        </p:blipFill>
        <p:spPr bwMode="auto">
          <a:xfrm>
            <a:off x="914400" y="2743200"/>
            <a:ext cx="3657600" cy="1828800"/>
          </a:xfrm>
          <a:prstGeom prst="rect">
            <a:avLst/>
          </a:prstGeom>
          <a:noFill/>
          <a:ln w="9525">
            <a:noFill/>
            <a:miter lim="800000"/>
            <a:headEnd/>
            <a:tailEnd/>
          </a:ln>
        </p:spPr>
      </p:pic>
      <p:sp>
        <p:nvSpPr>
          <p:cNvPr id="15" name="TextBox 14"/>
          <p:cNvSpPr txBox="1"/>
          <p:nvPr/>
        </p:nvSpPr>
        <p:spPr>
          <a:xfrm>
            <a:off x="8686800" y="5410200"/>
            <a:ext cx="353943" cy="1371600"/>
          </a:xfrm>
          <a:prstGeom prst="rect">
            <a:avLst/>
          </a:prstGeom>
          <a:noFill/>
        </p:spPr>
        <p:txBody>
          <a:bodyPr vert="vert270" wrap="square" rtlCol="0">
            <a:spAutoFit/>
          </a:bodyPr>
          <a:lstStyle/>
          <a:p>
            <a:r>
              <a:rPr lang="en-US" sz="1100" b="1" dirty="0" smtClean="0"/>
              <a:t>UW/CIMSS</a:t>
            </a:r>
            <a:endParaRPr lang="en-US" sz="1100" b="1" dirty="0"/>
          </a:p>
        </p:txBody>
      </p:sp>
      <p:sp>
        <p:nvSpPr>
          <p:cNvPr id="16" name="Slide Number Placeholder 15"/>
          <p:cNvSpPr>
            <a:spLocks noGrp="1"/>
          </p:cNvSpPr>
          <p:nvPr>
            <p:ph type="sldNum" sz="quarter" idx="11"/>
          </p:nvPr>
        </p:nvSpPr>
        <p:spPr/>
        <p:txBody>
          <a:bodyPr/>
          <a:lstStyle/>
          <a:p>
            <a:fld id="{DA64B5B7-B96F-4696-A723-FADD1B0FE34F}"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1DA2EEF7-BEFA-438F-A2C1-512C2028388D}" type="slidenum">
              <a:rPr lang="en-US"/>
              <a:pPr/>
              <a:t>5</a:t>
            </a:fld>
            <a:endParaRPr lang="en-US"/>
          </a:p>
        </p:txBody>
      </p:sp>
      <p:pic>
        <p:nvPicPr>
          <p:cNvPr id="691204" name="Picture 4" descr="GOES11_Page_1"/>
          <p:cNvPicPr>
            <a:picLocks noGrp="1" noChangeAspect="1" noChangeArrowheads="1"/>
          </p:cNvPicPr>
          <p:nvPr>
            <p:ph sz="quarter" idx="4294967295"/>
          </p:nvPr>
        </p:nvPicPr>
        <p:blipFill>
          <a:blip r:embed="rId3" cstate="print"/>
          <a:srcRect/>
          <a:stretch>
            <a:fillRect/>
          </a:stretch>
        </p:blipFill>
        <p:spPr>
          <a:xfrm>
            <a:off x="1371600" y="-304800"/>
            <a:ext cx="3200400" cy="2473325"/>
          </a:xfrm>
          <a:noFill/>
          <a:ln/>
        </p:spPr>
      </p:pic>
      <p:pic>
        <p:nvPicPr>
          <p:cNvPr id="691207" name="Picture 7" descr="GOES11_Page_2"/>
          <p:cNvPicPr>
            <a:picLocks noGrp="1" noChangeAspect="1" noChangeArrowheads="1"/>
          </p:cNvPicPr>
          <p:nvPr>
            <p:ph sz="quarter" idx="4294967295"/>
          </p:nvPr>
        </p:nvPicPr>
        <p:blipFill>
          <a:blip r:embed="rId4" cstate="print"/>
          <a:srcRect/>
          <a:stretch>
            <a:fillRect/>
          </a:stretch>
        </p:blipFill>
        <p:spPr>
          <a:xfrm>
            <a:off x="1371600" y="1752600"/>
            <a:ext cx="3200400" cy="2473325"/>
          </a:xfrm>
          <a:noFill/>
          <a:ln/>
        </p:spPr>
      </p:pic>
      <p:pic>
        <p:nvPicPr>
          <p:cNvPr id="691210" name="Picture 10" descr="GOES11_Page_3"/>
          <p:cNvPicPr>
            <a:picLocks noGrp="1" noChangeAspect="1" noChangeArrowheads="1"/>
          </p:cNvPicPr>
          <p:nvPr>
            <p:ph sz="quarter" idx="4294967295"/>
          </p:nvPr>
        </p:nvPicPr>
        <p:blipFill>
          <a:blip r:embed="rId5" cstate="print"/>
          <a:srcRect/>
          <a:stretch>
            <a:fillRect/>
          </a:stretch>
        </p:blipFill>
        <p:spPr>
          <a:xfrm>
            <a:off x="1371600" y="3810000"/>
            <a:ext cx="3200400" cy="2473325"/>
          </a:xfrm>
          <a:noFill/>
          <a:ln/>
        </p:spPr>
      </p:pic>
      <p:pic>
        <p:nvPicPr>
          <p:cNvPr id="691213" name="Picture 13" descr="GOES12_Page_1"/>
          <p:cNvPicPr>
            <a:picLocks noGrp="1" noChangeAspect="1" noChangeArrowheads="1"/>
          </p:cNvPicPr>
          <p:nvPr>
            <p:ph sz="quarter" idx="4294967295"/>
          </p:nvPr>
        </p:nvPicPr>
        <p:blipFill>
          <a:blip r:embed="rId6" cstate="print"/>
          <a:srcRect/>
          <a:stretch>
            <a:fillRect/>
          </a:stretch>
        </p:blipFill>
        <p:spPr>
          <a:xfrm>
            <a:off x="4572000" y="-304800"/>
            <a:ext cx="3200400" cy="2473325"/>
          </a:xfrm>
          <a:noFill/>
          <a:ln/>
        </p:spPr>
      </p:pic>
      <p:pic>
        <p:nvPicPr>
          <p:cNvPr id="691217" name="Picture 17" descr="GOES12_Page_2"/>
          <p:cNvPicPr>
            <a:picLocks noChangeAspect="1" noChangeArrowheads="1"/>
          </p:cNvPicPr>
          <p:nvPr/>
        </p:nvPicPr>
        <p:blipFill>
          <a:blip r:embed="rId7" cstate="print"/>
          <a:srcRect/>
          <a:stretch>
            <a:fillRect/>
          </a:stretch>
        </p:blipFill>
        <p:spPr bwMode="auto">
          <a:xfrm>
            <a:off x="4572000" y="1752600"/>
            <a:ext cx="3200400" cy="2473325"/>
          </a:xfrm>
          <a:prstGeom prst="rect">
            <a:avLst/>
          </a:prstGeom>
          <a:noFill/>
        </p:spPr>
      </p:pic>
      <p:pic>
        <p:nvPicPr>
          <p:cNvPr id="691218" name="Picture 18" descr="GOES12_Page_3"/>
          <p:cNvPicPr>
            <a:picLocks noChangeAspect="1" noChangeArrowheads="1"/>
          </p:cNvPicPr>
          <p:nvPr/>
        </p:nvPicPr>
        <p:blipFill>
          <a:blip r:embed="rId8" cstate="print"/>
          <a:srcRect/>
          <a:stretch>
            <a:fillRect/>
          </a:stretch>
        </p:blipFill>
        <p:spPr bwMode="auto">
          <a:xfrm>
            <a:off x="4572000" y="3810000"/>
            <a:ext cx="3200400" cy="2473325"/>
          </a:xfrm>
          <a:prstGeom prst="rect">
            <a:avLst/>
          </a:prstGeom>
          <a:noFill/>
        </p:spPr>
      </p:pic>
      <p:sp>
        <p:nvSpPr>
          <p:cNvPr id="10" name="TextBox 9"/>
          <p:cNvSpPr txBox="1"/>
          <p:nvPr/>
        </p:nvSpPr>
        <p:spPr>
          <a:xfrm>
            <a:off x="1828800" y="1981200"/>
            <a:ext cx="5486400" cy="369332"/>
          </a:xfrm>
          <a:prstGeom prst="rect">
            <a:avLst/>
          </a:prstGeom>
          <a:noFill/>
        </p:spPr>
        <p:txBody>
          <a:bodyPr wrap="square" rtlCol="0">
            <a:spAutoFit/>
          </a:bodyPr>
          <a:lstStyle/>
          <a:p>
            <a:pPr algn="ctr"/>
            <a:r>
              <a:rPr lang="en-US" dirty="0" smtClean="0"/>
              <a:t>Presented at Tokyo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1DA2EEF7-BEFA-438F-A2C1-512C2028388D}" type="slidenum">
              <a:rPr lang="en-US"/>
              <a:pPr/>
              <a:t>6</a:t>
            </a:fld>
            <a:endParaRPr lang="en-US"/>
          </a:p>
        </p:txBody>
      </p:sp>
      <p:pic>
        <p:nvPicPr>
          <p:cNvPr id="691204" name="Picture 4" descr="GOES11_Page_1"/>
          <p:cNvPicPr>
            <a:picLocks noGrp="1" noChangeAspect="1" noChangeArrowheads="1"/>
          </p:cNvPicPr>
          <p:nvPr>
            <p:ph sz="quarter" idx="4294967295"/>
          </p:nvPr>
        </p:nvPicPr>
        <p:blipFill>
          <a:blip r:embed="rId2" cstate="print"/>
          <a:srcRect/>
          <a:stretch>
            <a:fillRect/>
          </a:stretch>
        </p:blipFill>
        <p:spPr>
          <a:xfrm>
            <a:off x="1371600" y="-304800"/>
            <a:ext cx="3200400" cy="2473325"/>
          </a:xfrm>
          <a:noFill/>
          <a:ln/>
        </p:spPr>
      </p:pic>
      <p:pic>
        <p:nvPicPr>
          <p:cNvPr id="691207" name="Picture 7" descr="GOES11_Page_2"/>
          <p:cNvPicPr>
            <a:picLocks noGrp="1" noChangeAspect="1" noChangeArrowheads="1"/>
          </p:cNvPicPr>
          <p:nvPr>
            <p:ph sz="quarter" idx="4294967295"/>
          </p:nvPr>
        </p:nvPicPr>
        <p:blipFill>
          <a:blip r:embed="rId3" cstate="print"/>
          <a:srcRect/>
          <a:stretch>
            <a:fillRect/>
          </a:stretch>
        </p:blipFill>
        <p:spPr>
          <a:xfrm>
            <a:off x="1371600" y="1752600"/>
            <a:ext cx="3200400" cy="2473325"/>
          </a:xfrm>
          <a:noFill/>
          <a:ln/>
        </p:spPr>
      </p:pic>
      <p:pic>
        <p:nvPicPr>
          <p:cNvPr id="691210" name="Picture 10" descr="GOES11_Page_3"/>
          <p:cNvPicPr>
            <a:picLocks noGrp="1" noChangeAspect="1" noChangeArrowheads="1"/>
          </p:cNvPicPr>
          <p:nvPr>
            <p:ph sz="quarter" idx="4294967295"/>
          </p:nvPr>
        </p:nvPicPr>
        <p:blipFill>
          <a:blip r:embed="rId4" cstate="print"/>
          <a:srcRect/>
          <a:stretch>
            <a:fillRect/>
          </a:stretch>
        </p:blipFill>
        <p:spPr>
          <a:xfrm>
            <a:off x="1371600" y="3810000"/>
            <a:ext cx="3200400" cy="2473325"/>
          </a:xfrm>
          <a:noFill/>
          <a:ln/>
        </p:spPr>
      </p:pic>
      <p:pic>
        <p:nvPicPr>
          <p:cNvPr id="691213" name="Picture 13" descr="GOES12_Page_1"/>
          <p:cNvPicPr>
            <a:picLocks noGrp="1" noChangeAspect="1" noChangeArrowheads="1"/>
          </p:cNvPicPr>
          <p:nvPr>
            <p:ph sz="quarter" idx="4294967295"/>
          </p:nvPr>
        </p:nvPicPr>
        <p:blipFill>
          <a:blip r:embed="rId5" cstate="print"/>
          <a:srcRect/>
          <a:stretch>
            <a:fillRect/>
          </a:stretch>
        </p:blipFill>
        <p:spPr>
          <a:xfrm>
            <a:off x="4572000" y="-304800"/>
            <a:ext cx="3200400" cy="2473325"/>
          </a:xfrm>
          <a:noFill/>
          <a:ln/>
        </p:spPr>
      </p:pic>
      <p:pic>
        <p:nvPicPr>
          <p:cNvPr id="691217" name="Picture 17" descr="GOES12_Page_2"/>
          <p:cNvPicPr>
            <a:picLocks noChangeAspect="1" noChangeArrowheads="1"/>
          </p:cNvPicPr>
          <p:nvPr/>
        </p:nvPicPr>
        <p:blipFill>
          <a:blip r:embed="rId6" cstate="print"/>
          <a:srcRect/>
          <a:stretch>
            <a:fillRect/>
          </a:stretch>
        </p:blipFill>
        <p:spPr bwMode="auto">
          <a:xfrm>
            <a:off x="4572000" y="1752600"/>
            <a:ext cx="3200400" cy="2473325"/>
          </a:xfrm>
          <a:prstGeom prst="rect">
            <a:avLst/>
          </a:prstGeom>
          <a:noFill/>
        </p:spPr>
      </p:pic>
      <p:pic>
        <p:nvPicPr>
          <p:cNvPr id="691218" name="Picture 18" descr="GOES12_Page_3"/>
          <p:cNvPicPr>
            <a:picLocks noChangeAspect="1" noChangeArrowheads="1"/>
          </p:cNvPicPr>
          <p:nvPr/>
        </p:nvPicPr>
        <p:blipFill>
          <a:blip r:embed="rId7" cstate="print"/>
          <a:srcRect/>
          <a:stretch>
            <a:fillRect/>
          </a:stretch>
        </p:blipFill>
        <p:spPr bwMode="auto">
          <a:xfrm>
            <a:off x="4572000" y="3810000"/>
            <a:ext cx="3200400" cy="2473325"/>
          </a:xfrm>
          <a:prstGeom prst="rect">
            <a:avLst/>
          </a:prstGeom>
          <a:noFill/>
        </p:spPr>
      </p:pic>
      <p:pic>
        <p:nvPicPr>
          <p:cNvPr id="9" name="Content Placeholder 4"/>
          <p:cNvPicPr>
            <a:picLocks/>
          </p:cNvPicPr>
          <p:nvPr/>
        </p:nvPicPr>
        <p:blipFill>
          <a:blip r:embed="rId8" cstate="print"/>
          <a:srcRect/>
          <a:stretch>
            <a:fillRect/>
          </a:stretch>
        </p:blipFill>
        <p:spPr>
          <a:xfrm>
            <a:off x="914400" y="2514600"/>
            <a:ext cx="7315200" cy="3657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28800" y="228600"/>
            <a:ext cx="5486400" cy="1066800"/>
          </a:xfrm>
        </p:spPr>
        <p:txBody>
          <a:bodyPr/>
          <a:lstStyle/>
          <a:p>
            <a:r>
              <a:rPr lang="en-US" dirty="0" smtClean="0"/>
              <a:t>METEOSAT</a:t>
            </a:r>
            <a:br>
              <a:rPr lang="en-US" dirty="0" smtClean="0"/>
            </a:br>
            <a:r>
              <a:rPr lang="en-US" dirty="0" smtClean="0"/>
              <a:t>H</a:t>
            </a:r>
            <a:r>
              <a:rPr lang="en-US" baseline="-25000" dirty="0" smtClean="0"/>
              <a:t>2</a:t>
            </a:r>
            <a:r>
              <a:rPr lang="en-US" dirty="0" smtClean="0"/>
              <a:t>O Contamination?</a:t>
            </a:r>
          </a:p>
        </p:txBody>
      </p:sp>
      <p:pic>
        <p:nvPicPr>
          <p:cNvPr id="13316" name="Content Placeholder 5"/>
          <p:cNvPicPr>
            <a:picLocks noGrp="1"/>
          </p:cNvPicPr>
          <p:nvPr>
            <p:ph sz="half" idx="2"/>
          </p:nvPr>
        </p:nvPicPr>
        <p:blipFill>
          <a:blip r:embed="rId2" cstate="print"/>
          <a:srcRect/>
          <a:stretch>
            <a:fillRect/>
          </a:stretch>
        </p:blipFill>
        <p:spPr>
          <a:xfrm>
            <a:off x="914400" y="2514600"/>
            <a:ext cx="7315200" cy="3657600"/>
          </a:xfrm>
        </p:spPr>
      </p:pic>
      <p:sp>
        <p:nvSpPr>
          <p:cNvPr id="5" name="Slide Number Placeholder 4"/>
          <p:cNvSpPr>
            <a:spLocks noGrp="1"/>
          </p:cNvSpPr>
          <p:nvPr>
            <p:ph type="sldNum" sz="quarter" idx="11"/>
          </p:nvPr>
        </p:nvSpPr>
        <p:spPr/>
        <p:txBody>
          <a:bodyPr/>
          <a:lstStyle/>
          <a:p>
            <a:fld id="{DA64B5B7-B96F-4696-A723-FADD1B0FE34F}" type="slidenum">
              <a:rPr lang="en-US" smtClean="0"/>
              <a:pPr/>
              <a:t>7</a:t>
            </a:fld>
            <a:endParaRPr lang="en-US"/>
          </a:p>
        </p:txBody>
      </p:sp>
      <p:sp>
        <p:nvSpPr>
          <p:cNvPr id="7" name="TextBox 6"/>
          <p:cNvSpPr txBox="1"/>
          <p:nvPr/>
        </p:nvSpPr>
        <p:spPr>
          <a:xfrm>
            <a:off x="1828800" y="6096000"/>
            <a:ext cx="5486400" cy="369332"/>
          </a:xfrm>
          <a:prstGeom prst="rect">
            <a:avLst/>
          </a:prstGeom>
          <a:noFill/>
        </p:spPr>
        <p:txBody>
          <a:bodyPr wrap="square" rtlCol="0">
            <a:spAutoFit/>
          </a:bodyPr>
          <a:lstStyle/>
          <a:p>
            <a:pPr algn="ctr"/>
            <a:r>
              <a:rPr lang="en-US" dirty="0" smtClean="0"/>
              <a:t>Growing (slower) warm bias in 10,7 </a:t>
            </a:r>
            <a:r>
              <a:rPr lang="el-GR" dirty="0" smtClean="0">
                <a:latin typeface="Times New Roman"/>
                <a:cs typeface="Times New Roman"/>
              </a:rPr>
              <a:t>μ</a:t>
            </a:r>
            <a:r>
              <a:rPr lang="en-US" dirty="0" smtClean="0">
                <a:latin typeface="Times New Roman"/>
                <a:cs typeface="Times New Roman"/>
              </a:rPr>
              <a:t>m Channel?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5486400" cy="1143000"/>
          </a:xfrm>
        </p:spPr>
        <p:txBody>
          <a:bodyPr/>
          <a:lstStyle/>
          <a:p>
            <a:r>
              <a:rPr lang="en-US" dirty="0" smtClean="0"/>
              <a:t>MTSAT-2</a:t>
            </a:r>
            <a:br>
              <a:rPr lang="en-US" dirty="0" smtClean="0"/>
            </a:br>
            <a:r>
              <a:rPr lang="en-US" dirty="0" smtClean="0"/>
              <a:t>H</a:t>
            </a:r>
            <a:r>
              <a:rPr lang="en-US" baseline="-25000" dirty="0" smtClean="0"/>
              <a:t>2</a:t>
            </a:r>
            <a:r>
              <a:rPr lang="en-US" dirty="0" smtClean="0"/>
              <a:t>O Channel SRF?</a:t>
            </a:r>
          </a:p>
        </p:txBody>
      </p:sp>
      <p:pic>
        <p:nvPicPr>
          <p:cNvPr id="14339" name="Picture 4" descr="mts2.srf.ch068.png"/>
          <p:cNvPicPr>
            <a:picLocks noChangeAspect="1"/>
          </p:cNvPicPr>
          <p:nvPr/>
        </p:nvPicPr>
        <p:blipFill>
          <a:blip r:embed="rId3" cstate="print"/>
          <a:srcRect/>
          <a:stretch>
            <a:fillRect/>
          </a:stretch>
        </p:blipFill>
        <p:spPr bwMode="auto">
          <a:xfrm>
            <a:off x="4572000" y="3886200"/>
            <a:ext cx="4114800" cy="2286000"/>
          </a:xfrm>
          <a:prstGeom prst="rect">
            <a:avLst/>
          </a:prstGeom>
          <a:noFill/>
          <a:ln w="9525">
            <a:noFill/>
            <a:miter lim="800000"/>
            <a:headEnd/>
            <a:tailEnd/>
          </a:ln>
        </p:spPr>
      </p:pic>
      <p:pic>
        <p:nvPicPr>
          <p:cNvPr id="14340" name="Picture 5"/>
          <p:cNvPicPr>
            <a:picLocks noChangeAspect="1" noChangeArrowheads="1"/>
          </p:cNvPicPr>
          <p:nvPr/>
        </p:nvPicPr>
        <p:blipFill>
          <a:blip r:embed="rId4" cstate="print"/>
          <a:srcRect/>
          <a:stretch>
            <a:fillRect/>
          </a:stretch>
        </p:blipFill>
        <p:spPr bwMode="auto">
          <a:xfrm>
            <a:off x="457200" y="3886201"/>
            <a:ext cx="4095750" cy="2286000"/>
          </a:xfrm>
          <a:prstGeom prst="rect">
            <a:avLst/>
          </a:prstGeom>
          <a:noFill/>
          <a:ln w="9525">
            <a:noFill/>
            <a:miter lim="800000"/>
            <a:headEnd/>
            <a:tailEnd/>
          </a:ln>
        </p:spPr>
      </p:pic>
      <p:sp>
        <p:nvSpPr>
          <p:cNvPr id="7" name="TextBox 6"/>
          <p:cNvSpPr txBox="1">
            <a:spLocks noChangeArrowheads="1"/>
          </p:cNvSpPr>
          <p:nvPr/>
        </p:nvSpPr>
        <p:spPr bwMode="auto">
          <a:xfrm>
            <a:off x="381000" y="1752600"/>
            <a:ext cx="5562600" cy="1815882"/>
          </a:xfrm>
          <a:prstGeom prst="rect">
            <a:avLst/>
          </a:prstGeom>
          <a:noFill/>
          <a:ln w="9525">
            <a:noFill/>
            <a:miter lim="800000"/>
            <a:headEnd/>
            <a:tailEnd/>
          </a:ln>
        </p:spPr>
        <p:txBody>
          <a:bodyPr wrap="square">
            <a:spAutoFit/>
          </a:bodyPr>
          <a:lstStyle/>
          <a:p>
            <a:pPr marL="228600" indent="-228600">
              <a:buFontTx/>
              <a:buAutoNum type="arabicPeriod"/>
            </a:pPr>
            <a:r>
              <a:rPr lang="en-US" sz="1400" dirty="0"/>
              <a:t>NOAA has two sets of MTSAT-2 water vapor channel SRF, one from the package which NOAA received about 5 years ago (plotted in black line</a:t>
            </a:r>
          </a:p>
          <a:p>
            <a:pPr marL="228600" indent="-228600">
              <a:buFontTx/>
              <a:buAutoNum type="arabicPeriod"/>
            </a:pPr>
            <a:r>
              <a:rPr lang="en-US" sz="1400" dirty="0"/>
              <a:t>These two SRFS are not exactly the same.  But it seems to me the original one (in black) looks more “real” data as the one in blue has straight line at the left shoulder position.</a:t>
            </a:r>
          </a:p>
          <a:p>
            <a:pPr marL="228600" indent="-228600">
              <a:buFontTx/>
              <a:buAutoNum type="arabicPeriod"/>
            </a:pPr>
            <a:r>
              <a:rPr lang="en-US" sz="1400" dirty="0"/>
              <a:t>The different SRF causes about 0.5K difference at the homogeneous scenes</a:t>
            </a:r>
          </a:p>
        </p:txBody>
      </p:sp>
      <p:pic>
        <p:nvPicPr>
          <p:cNvPr id="8" name="Picture 2"/>
          <p:cNvPicPr>
            <a:picLocks noChangeAspect="1" noChangeArrowheads="1"/>
          </p:cNvPicPr>
          <p:nvPr/>
        </p:nvPicPr>
        <p:blipFill>
          <a:blip r:embed="rId5" cstate="print"/>
          <a:srcRect/>
          <a:stretch>
            <a:fillRect/>
          </a:stretch>
        </p:blipFill>
        <p:spPr bwMode="auto">
          <a:xfrm>
            <a:off x="5867400" y="1905000"/>
            <a:ext cx="3054770" cy="1905000"/>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DA64B5B7-B96F-4696-A723-FADD1B0FE3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828800" y="228600"/>
            <a:ext cx="5486400" cy="1143000"/>
          </a:xfrm>
        </p:spPr>
        <p:txBody>
          <a:bodyPr/>
          <a:lstStyle/>
          <a:p>
            <a:r>
              <a:rPr lang="en-US" dirty="0" smtClean="0"/>
              <a:t>Fengyun-2D: Stray Light  &amp; H</a:t>
            </a:r>
            <a:r>
              <a:rPr lang="en-US" baseline="-25000" dirty="0" smtClean="0"/>
              <a:t>2</a:t>
            </a:r>
            <a:r>
              <a:rPr lang="en-US" dirty="0" smtClean="0"/>
              <a:t>O Channel SRF?</a:t>
            </a:r>
          </a:p>
        </p:txBody>
      </p:sp>
      <p:pic>
        <p:nvPicPr>
          <p:cNvPr id="30723" name="Content Placeholder 4" descr="FY_2D.IASI.Scatterplot.Ch2.Night.fov_weight.png"/>
          <p:cNvPicPr>
            <a:picLocks noGrp="1" noChangeAspect="1"/>
          </p:cNvPicPr>
          <p:nvPr>
            <p:ph idx="1"/>
          </p:nvPr>
        </p:nvPicPr>
        <p:blipFill>
          <a:blip r:embed="rId3" cstate="print"/>
          <a:srcRect/>
          <a:stretch>
            <a:fillRect/>
          </a:stretch>
        </p:blipFill>
        <p:spPr>
          <a:xfrm>
            <a:off x="1371600" y="2286001"/>
            <a:ext cx="3200400" cy="2057400"/>
          </a:xfrm>
        </p:spPr>
      </p:pic>
      <p:sp>
        <p:nvSpPr>
          <p:cNvPr id="30724" name="Slide Number Placeholder 3"/>
          <p:cNvSpPr>
            <a:spLocks noGrp="1"/>
          </p:cNvSpPr>
          <p:nvPr>
            <p:ph type="sldNum" sz="quarter" idx="11"/>
          </p:nvPr>
        </p:nvSpPr>
        <p:spPr>
          <a:noFill/>
        </p:spPr>
        <p:txBody>
          <a:bodyPr/>
          <a:lstStyle/>
          <a:p>
            <a:fld id="{77569258-C252-4F43-848A-14EB1FFEE33F}" type="slidenum">
              <a:rPr lang="en-US"/>
              <a:pPr/>
              <a:t>9</a:t>
            </a:fld>
            <a:endParaRPr lang="en-US"/>
          </a:p>
        </p:txBody>
      </p:sp>
      <p:pic>
        <p:nvPicPr>
          <p:cNvPr id="30725" name="Picture 5" descr="FY_2D.IASI.Scatterplot.Ch2.Night.recursive_filter.png"/>
          <p:cNvPicPr>
            <a:picLocks noChangeAspect="1"/>
          </p:cNvPicPr>
          <p:nvPr/>
        </p:nvPicPr>
        <p:blipFill>
          <a:blip r:embed="rId4" cstate="print"/>
          <a:srcRect/>
          <a:stretch>
            <a:fillRect/>
          </a:stretch>
        </p:blipFill>
        <p:spPr bwMode="auto">
          <a:xfrm>
            <a:off x="4572000" y="2286000"/>
            <a:ext cx="3200400" cy="2057400"/>
          </a:xfrm>
          <a:prstGeom prst="rect">
            <a:avLst/>
          </a:prstGeom>
          <a:noFill/>
          <a:ln w="9525">
            <a:noFill/>
            <a:miter lim="800000"/>
            <a:headEnd/>
            <a:tailEnd/>
          </a:ln>
        </p:spPr>
      </p:pic>
      <p:pic>
        <p:nvPicPr>
          <p:cNvPr id="30726" name="Picture 7" descr="FY_2D.IASI.Scatterplot.Ch4.Night.recursive_filter.png"/>
          <p:cNvPicPr>
            <a:picLocks noChangeAspect="1"/>
          </p:cNvPicPr>
          <p:nvPr/>
        </p:nvPicPr>
        <p:blipFill>
          <a:blip r:embed="rId5" cstate="print"/>
          <a:srcRect/>
          <a:stretch>
            <a:fillRect/>
          </a:stretch>
        </p:blipFill>
        <p:spPr bwMode="auto">
          <a:xfrm>
            <a:off x="4572000" y="4572000"/>
            <a:ext cx="3200400" cy="2057400"/>
          </a:xfrm>
          <a:prstGeom prst="rect">
            <a:avLst/>
          </a:prstGeom>
          <a:noFill/>
          <a:ln w="9525">
            <a:noFill/>
            <a:miter lim="800000"/>
            <a:headEnd/>
            <a:tailEnd/>
          </a:ln>
        </p:spPr>
      </p:pic>
      <p:sp>
        <p:nvSpPr>
          <p:cNvPr id="30727" name="TextBox 10"/>
          <p:cNvSpPr txBox="1">
            <a:spLocks noChangeArrowheads="1"/>
          </p:cNvSpPr>
          <p:nvPr/>
        </p:nvSpPr>
        <p:spPr bwMode="auto">
          <a:xfrm>
            <a:off x="1828800" y="2667000"/>
            <a:ext cx="1376363" cy="276225"/>
          </a:xfrm>
          <a:prstGeom prst="rect">
            <a:avLst/>
          </a:prstGeom>
          <a:noFill/>
          <a:ln w="9525">
            <a:noFill/>
            <a:miter lim="800000"/>
            <a:headEnd/>
            <a:tailEnd/>
          </a:ln>
        </p:spPr>
        <p:txBody>
          <a:bodyPr wrap="none">
            <a:spAutoFit/>
          </a:bodyPr>
          <a:lstStyle/>
          <a:p>
            <a:r>
              <a:rPr lang="en-US" sz="1200" dirty="0">
                <a:solidFill>
                  <a:srgbClr val="FF0000"/>
                </a:solidFill>
              </a:rPr>
              <a:t>Non-linear issue?</a:t>
            </a:r>
          </a:p>
        </p:txBody>
      </p:sp>
      <p:sp>
        <p:nvSpPr>
          <p:cNvPr id="30728" name="TextBox 11"/>
          <p:cNvSpPr txBox="1">
            <a:spLocks noChangeArrowheads="1"/>
          </p:cNvSpPr>
          <p:nvPr/>
        </p:nvSpPr>
        <p:spPr bwMode="auto">
          <a:xfrm>
            <a:off x="990600" y="1981200"/>
            <a:ext cx="2990850" cy="276225"/>
          </a:xfrm>
          <a:prstGeom prst="rect">
            <a:avLst/>
          </a:prstGeom>
          <a:noFill/>
          <a:ln w="9525">
            <a:noFill/>
            <a:miter lim="800000"/>
            <a:headEnd/>
            <a:tailEnd/>
          </a:ln>
        </p:spPr>
        <p:txBody>
          <a:bodyPr wrap="none">
            <a:spAutoFit/>
          </a:bodyPr>
          <a:lstStyle/>
          <a:p>
            <a:r>
              <a:rPr lang="en-US" sz="1200"/>
              <a:t>Regression with weighting of FOV_STDV</a:t>
            </a:r>
          </a:p>
        </p:txBody>
      </p:sp>
      <p:sp>
        <p:nvSpPr>
          <p:cNvPr id="30729" name="TextBox 13"/>
          <p:cNvSpPr txBox="1">
            <a:spLocks noChangeArrowheads="1"/>
          </p:cNvSpPr>
          <p:nvPr/>
        </p:nvSpPr>
        <p:spPr bwMode="auto">
          <a:xfrm>
            <a:off x="5181600" y="1981200"/>
            <a:ext cx="2162175" cy="276225"/>
          </a:xfrm>
          <a:prstGeom prst="rect">
            <a:avLst/>
          </a:prstGeom>
          <a:noFill/>
          <a:ln w="9525">
            <a:noFill/>
            <a:miter lim="800000"/>
            <a:headEnd/>
            <a:tailEnd/>
          </a:ln>
        </p:spPr>
        <p:txBody>
          <a:bodyPr wrap="none">
            <a:spAutoFit/>
          </a:bodyPr>
          <a:lstStyle/>
          <a:p>
            <a:r>
              <a:rPr lang="en-US" sz="1200"/>
              <a:t>Recursive removal of outliers</a:t>
            </a:r>
          </a:p>
        </p:txBody>
      </p:sp>
      <p:grpSp>
        <p:nvGrpSpPr>
          <p:cNvPr id="30730" name="Group 15"/>
          <p:cNvGrpSpPr>
            <a:grpSpLocks/>
          </p:cNvGrpSpPr>
          <p:nvPr/>
        </p:nvGrpSpPr>
        <p:grpSpPr bwMode="auto">
          <a:xfrm>
            <a:off x="1447800" y="4648200"/>
            <a:ext cx="3030538" cy="1981200"/>
            <a:chOff x="0" y="4693350"/>
            <a:chExt cx="3030510" cy="2164650"/>
          </a:xfrm>
        </p:grpSpPr>
        <p:pic>
          <p:nvPicPr>
            <p:cNvPr id="30731" name="Picture 8" descr="FY_2D.IASI.Scatterplot.Ch4.Night.fov_weight.png"/>
            <p:cNvPicPr>
              <a:picLocks noChangeAspect="1"/>
            </p:cNvPicPr>
            <p:nvPr/>
          </p:nvPicPr>
          <p:blipFill>
            <a:blip r:embed="rId6" cstate="print"/>
            <a:srcRect/>
            <a:stretch>
              <a:fillRect/>
            </a:stretch>
          </p:blipFill>
          <p:spPr bwMode="auto">
            <a:xfrm>
              <a:off x="0" y="4693350"/>
              <a:ext cx="3030510" cy="2164650"/>
            </a:xfrm>
            <a:prstGeom prst="rect">
              <a:avLst/>
            </a:prstGeom>
            <a:noFill/>
            <a:ln w="9525">
              <a:noFill/>
              <a:miter lim="800000"/>
              <a:headEnd/>
              <a:tailEnd/>
            </a:ln>
          </p:spPr>
        </p:pic>
        <p:sp>
          <p:nvSpPr>
            <p:cNvPr id="30732" name="TextBox 14"/>
            <p:cNvSpPr txBox="1">
              <a:spLocks noChangeArrowheads="1"/>
            </p:cNvSpPr>
            <p:nvPr/>
          </p:nvSpPr>
          <p:spPr bwMode="auto">
            <a:xfrm>
              <a:off x="2514600" y="5410200"/>
              <a:ext cx="312903" cy="403530"/>
            </a:xfrm>
            <a:prstGeom prst="rect">
              <a:avLst/>
            </a:prstGeom>
            <a:noFill/>
            <a:ln w="9525">
              <a:noFill/>
              <a:miter lim="800000"/>
              <a:headEnd/>
              <a:tailEnd/>
            </a:ln>
          </p:spPr>
          <p:txBody>
            <a:bodyPr wrap="none">
              <a:spAutoFit/>
            </a:bodyPr>
            <a:lstStyle/>
            <a:p>
              <a:r>
                <a:rPr lang="en-US" dirty="0" smtClean="0">
                  <a:solidFill>
                    <a:srgbClr val="FF0000"/>
                  </a:solidFill>
                </a:rPr>
                <a:t>?</a:t>
              </a:r>
              <a:endParaRPr lang="en-US" dirty="0">
                <a:solidFill>
                  <a:srgbClr val="FF0000"/>
                </a:solidFill>
              </a:endParaRPr>
            </a:p>
          </p:txBody>
        </p:sp>
        <p:cxnSp>
          <p:nvCxnSpPr>
            <p:cNvPr id="17" name="Straight Arrow Connector 16"/>
            <p:cNvCxnSpPr/>
            <p:nvPr/>
          </p:nvCxnSpPr>
          <p:spPr>
            <a:xfrm rot="16200000" flipV="1">
              <a:off x="2438413" y="5334481"/>
              <a:ext cx="228526" cy="761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2_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4503</TotalTime>
  <Words>1329</Words>
  <Application>Microsoft Office PowerPoint</Application>
  <PresentationFormat>On-screen Show (4:3)</PresentationFormat>
  <Paragraphs>340</Paragraphs>
  <Slides>29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2_NOAA</vt:lpstr>
      <vt:lpstr>Slide</vt:lpstr>
      <vt:lpstr>NOAA GPRC Report</vt:lpstr>
      <vt:lpstr> Outline</vt:lpstr>
      <vt:lpstr>Operation Status</vt:lpstr>
      <vt:lpstr>Back Process</vt:lpstr>
      <vt:lpstr>Slide 5</vt:lpstr>
      <vt:lpstr>Slide 6</vt:lpstr>
      <vt:lpstr>METEOSAT H2O Contamination?</vt:lpstr>
      <vt:lpstr>MTSAT-2 H2O Channel SRF?</vt:lpstr>
      <vt:lpstr>Fengyun-2D: Stray Light  &amp; H2O Channel SRF?</vt:lpstr>
      <vt:lpstr>GEO-LEO Inter-Calibration Products</vt:lpstr>
      <vt:lpstr>GOES Sounder Correction</vt:lpstr>
      <vt:lpstr>Re-analysis correction products for AVHRR</vt:lpstr>
      <vt:lpstr>LEO-LEO inter-calibration for Microwave Sounding</vt:lpstr>
      <vt:lpstr>GEO-GEO Inter-Calibration</vt:lpstr>
      <vt:lpstr>GEO-GEO Inter-Calibration</vt:lpstr>
      <vt:lpstr>GOES-14/15 PLT Imager Ch3 &amp; Ch 6 SRF</vt:lpstr>
      <vt:lpstr>Mid-nigh Blackbody Calibration Correction (MBCC)</vt:lpstr>
      <vt:lpstr>Angular Dependence of Scan Mirror Emissivity</vt:lpstr>
      <vt:lpstr>Slide 19</vt:lpstr>
      <vt:lpstr>Slide 20</vt:lpstr>
      <vt:lpstr>Slide 21</vt:lpstr>
      <vt:lpstr>Slide 22</vt:lpstr>
      <vt:lpstr>Baseline Regression vs. Recursive Filtering (RF) – GOES11 Ch2</vt:lpstr>
      <vt:lpstr>Baseline Regression vs. RF - GOES-11 Ch3</vt:lpstr>
      <vt:lpstr>Baseline Regression vs. RF - GOES-11 Ch4</vt:lpstr>
      <vt:lpstr>Baseline Regression vs. RF - GOES-11 Ch5</vt:lpstr>
      <vt:lpstr>Outlier Removal with Recursive Filtering</vt:lpstr>
      <vt:lpstr>Reports to Actions</vt:lpstr>
      <vt:lpstr>Conclusions</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fyu</dc:creator>
  <cp:lastModifiedBy>Xiangqian Wu</cp:lastModifiedBy>
  <cp:revision>275</cp:revision>
  <dcterms:created xsi:type="dcterms:W3CDTF">2010-04-26T15:22:09Z</dcterms:created>
  <dcterms:modified xsi:type="dcterms:W3CDTF">2011-03-21T14:19:36Z</dcterms:modified>
</cp:coreProperties>
</file>