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714" r:id="rId2"/>
    <p:sldId id="715" r:id="rId3"/>
    <p:sldId id="676" r:id="rId4"/>
    <p:sldId id="800" r:id="rId5"/>
    <p:sldId id="802" r:id="rId6"/>
    <p:sldId id="677" r:id="rId7"/>
    <p:sldId id="801" r:id="rId8"/>
    <p:sldId id="803" r:id="rId9"/>
    <p:sldId id="805" r:id="rId10"/>
    <p:sldId id="804" r:id="rId11"/>
    <p:sldId id="806" r:id="rId12"/>
    <p:sldId id="717" r:id="rId13"/>
    <p:sldId id="678" r:id="rId14"/>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87949" autoAdjust="0"/>
  </p:normalViewPr>
  <p:slideViewPr>
    <p:cSldViewPr snapToGrid="0">
      <p:cViewPr varScale="1">
        <p:scale>
          <a:sx n="111" d="100"/>
          <a:sy n="111" d="100"/>
        </p:scale>
        <p:origin x="-8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01"/>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776663" y="0"/>
            <a:ext cx="2890837"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776663" y="9431338"/>
            <a:ext cx="2890837"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4650DE8D-E1FF-477C-8526-5CE250DBC11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776663" y="0"/>
            <a:ext cx="2890837"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15364" name="Rectangle 4"/>
          <p:cNvSpPr>
            <a:spLocks noRot="1" noChangeArrowheads="1" noTextEdit="1"/>
          </p:cNvSpPr>
          <p:nvPr>
            <p:ph type="sldImg" idx="2"/>
          </p:nvPr>
        </p:nvSpPr>
        <p:spPr bwMode="auto">
          <a:xfrm>
            <a:off x="854075" y="746125"/>
            <a:ext cx="4960938"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66750" y="4716463"/>
            <a:ext cx="5335588" cy="44656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776663" y="9431338"/>
            <a:ext cx="2890837"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077BA354-9678-4219-A60F-FC3AFEBF3B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98F56FD1-1DE1-4CC6-8751-22902189573B}" type="slidenum">
              <a:rPr lang="en-US" smtClean="0"/>
              <a:pPr/>
              <a:t>1</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13485D2-4958-4B9F-98E7-A86187F51E43}" type="slidenum">
              <a:rPr lang="en-US" smtClean="0"/>
              <a:pPr/>
              <a:t>2</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81B9DDE-3E98-4EFA-A3A9-2EDC27098118}" type="slidenum">
              <a:rPr lang="en-US" smtClean="0"/>
              <a:pPr/>
              <a:t>3</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B47D1D0-B68D-46B4-AC67-65302BFC921F}" type="slidenum">
              <a:rPr lang="en-US" smtClean="0"/>
              <a:pPr/>
              <a:t>4</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Why GEO-LEO has been the focus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13BA164-664C-4BFA-9A1C-CC071F1959A2}" type="slidenum">
              <a:rPr lang="en-US" smtClean="0"/>
              <a:pPr/>
              <a:t>6</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08437A5-8DDD-459D-8842-31F9DAF355D0}" type="slidenum">
              <a:rPr lang="en-US" smtClean="0"/>
              <a:pPr/>
              <a:t>7</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C702C5A-5911-4FB8-9984-072256EBC922}" type="slidenum">
              <a:rPr lang="en-US" smtClean="0"/>
              <a:pPr/>
              <a:t>12</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CA2A6EA-F959-4E7D-B3E1-81481FF8D659}" type="slidenum">
              <a:rPr lang="en-US" smtClean="0"/>
              <a:pPr/>
              <a:t>13</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B0EE6AC-1C4B-4109-8D3A-58F206B8F2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B93B087B-5C8D-4983-81EC-44D8748B76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8B7C753-6A86-4F86-8D49-563612909F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3A5EBC3F-68BC-4C2B-A754-425FD57EC9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B63F6A-C50A-492B-A239-7655A601A4E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B4266C2E-A8D0-4ACD-BE7D-62796CAC44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F321D321-E60A-4AB9-BDBB-E0E923270C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47DD1412-F233-4489-90E6-80E5AF7BEB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2680C66-DC74-410A-AA03-7894AACE42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1851DA1-B8D1-4F33-8BE6-5A8D05AB4A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C0A6A66-E66C-4385-8BCD-BB15B32F7E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BC82DB56-F125-430A-ADDB-5FD967483F9C}"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410200" cy="244475"/>
          </a:xfrm>
          <a:prstGeom prst="rect">
            <a:avLst/>
          </a:prstGeom>
          <a:noFill/>
          <a:ln w="9525">
            <a:noFill/>
            <a:miter lim="800000"/>
            <a:headEnd/>
            <a:tailEnd/>
          </a:ln>
          <a:effectLst/>
        </p:spPr>
        <p:txBody>
          <a:bodyPr/>
          <a:lstStyle/>
          <a:p>
            <a:pPr>
              <a:defRPr/>
            </a:pPr>
            <a:r>
              <a:rPr lang="it-IT" sz="1000" b="1" dirty="0"/>
              <a:t>2012 GSICS Joint Meeting</a:t>
            </a:r>
            <a:r>
              <a:rPr lang="en-US" sz="1000" b="1" dirty="0"/>
              <a:t>, </a:t>
            </a:r>
            <a:r>
              <a:rPr lang="en-GB" sz="1000" b="1" dirty="0"/>
              <a:t>Beijing</a:t>
            </a:r>
            <a:r>
              <a:rPr lang="en-US" sz="1000" b="1" dirty="0"/>
              <a:t>, China, 05-08 March 2012</a:t>
            </a:r>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12" descr="H:\DESKTOP\GSICS_logo_OPE.jpg"/>
          <p:cNvPicPr>
            <a:picLocks noChangeAspect="1" noChangeArrowheads="1"/>
          </p:cNvPicPr>
          <p:nvPr userDrawn="1"/>
        </p:nvPicPr>
        <p:blipFill>
          <a:blip r:embed="rId14" cstate="print"/>
          <a:srcRect/>
          <a:stretch>
            <a:fillRect/>
          </a:stretch>
        </p:blipFill>
        <p:spPr bwMode="auto">
          <a:xfrm>
            <a:off x="214313" y="293688"/>
            <a:ext cx="2147887" cy="881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193.17.10.43/GSICSCalPlot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sics.wmo.i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cs.star.nesdis.noaa.gov/thredds/catalog/gsics/" TargetMode="External"/><Relationship Id="rId4" Type="http://schemas.openxmlformats.org/officeDocument/2006/relationships/hyperlink" Target="http://gsics.eumetsat.i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umetsat.int/Home/Main/DataProducts/Resources/index.htm#formatGuid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41915DC7-359E-4F4B-B3D0-D539F0AB0EA9}" type="slidenum">
              <a:rPr lang="en-US" smtClean="0"/>
              <a:pPr/>
              <a:t>1</a:t>
            </a:fld>
            <a:endParaRPr lang="en-US" smtClean="0"/>
          </a:p>
        </p:txBody>
      </p:sp>
      <p:sp>
        <p:nvSpPr>
          <p:cNvPr id="2051" name="Rectangle 2"/>
          <p:cNvSpPr>
            <a:spLocks noGrp="1" noChangeArrowheads="1"/>
          </p:cNvSpPr>
          <p:nvPr>
            <p:ph type="ctrTitle"/>
          </p:nvPr>
        </p:nvSpPr>
        <p:spPr bwMode="auto">
          <a:xfrm>
            <a:off x="685800" y="1471613"/>
            <a:ext cx="7772400" cy="13700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rgbClr val="0000FF"/>
                </a:solidFill>
              </a:rPr>
              <a:t>The GSICS </a:t>
            </a:r>
            <a:r>
              <a:rPr lang="en-GB" sz="3200" smtClean="0">
                <a:solidFill>
                  <a:srgbClr val="FF0000"/>
                </a:solidFill>
              </a:rPr>
              <a:t>Collaboration Servers</a:t>
            </a:r>
            <a:r>
              <a:rPr lang="en-GB" sz="3200" smtClean="0">
                <a:solidFill>
                  <a:srgbClr val="0000FF"/>
                </a:solidFill>
              </a:rPr>
              <a:t>, a Vehicle for the International Collaboration</a:t>
            </a:r>
            <a:br>
              <a:rPr lang="en-GB" sz="3200" smtClean="0">
                <a:solidFill>
                  <a:srgbClr val="0000FF"/>
                </a:solidFill>
              </a:rPr>
            </a:br>
            <a:r>
              <a:rPr lang="en-GB" sz="3200" smtClean="0">
                <a:solidFill>
                  <a:srgbClr val="0000FF"/>
                </a:solidFill>
              </a:rPr>
              <a:t/>
            </a:r>
            <a:br>
              <a:rPr lang="en-GB" sz="3200" smtClean="0">
                <a:solidFill>
                  <a:srgbClr val="0000FF"/>
                </a:solidFill>
              </a:rPr>
            </a:br>
            <a:r>
              <a:rPr lang="en-GB" sz="3200" smtClean="0">
                <a:solidFill>
                  <a:srgbClr val="0000FF"/>
                </a:solidFill>
              </a:rPr>
              <a:t>Status: 2012</a:t>
            </a:r>
            <a:endParaRPr lang="en-US" sz="3200" smtClean="0">
              <a:solidFill>
                <a:srgbClr val="0000FF"/>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smtClean="0">
              <a:solidFill>
                <a:schemeClr val="accent2"/>
              </a:solidFill>
              <a:latin typeface="Times New Roman" pitchFamily="18" charset="0"/>
            </a:endParaRPr>
          </a:p>
          <a:p>
            <a:pPr eaLnBrk="1" hangingPunct="1">
              <a:lnSpc>
                <a:spcPct val="80000"/>
              </a:lnSpc>
            </a:pPr>
            <a:r>
              <a:rPr lang="en-US" altLang="zh-CN" sz="2000" smtClean="0">
                <a:latin typeface="Times New Roman" pitchFamily="18" charset="0"/>
                <a:ea typeface="宋体" pitchFamily="2" charset="-122"/>
              </a:rPr>
              <a:t>Peter Miu (EUMETSAT)</a:t>
            </a:r>
          </a:p>
          <a:p>
            <a:pPr eaLnBrk="1" hangingPunct="1">
              <a:lnSpc>
                <a:spcPct val="80000"/>
              </a:lnSpc>
            </a:pPr>
            <a:endParaRPr lang="en-US" altLang="zh-CN" sz="2000" smtClean="0">
              <a:latin typeface="Times New Roman" pitchFamily="18" charset="0"/>
              <a:ea typeface="宋体" pitchFamily="2" charset="-122"/>
            </a:endParaRPr>
          </a:p>
          <a:p>
            <a:pPr eaLnBrk="1" hangingPunct="1">
              <a:lnSpc>
                <a:spcPct val="80000"/>
              </a:lnSpc>
            </a:pPr>
            <a:r>
              <a:rPr lang="en-US" altLang="zh-CN" sz="2000" b="1" smtClean="0">
                <a:solidFill>
                  <a:srgbClr val="008000"/>
                </a:solidFill>
                <a:latin typeface="Times New Roman" pitchFamily="18" charset="0"/>
                <a:ea typeface="宋体" pitchFamily="2" charset="-122"/>
              </a:rPr>
              <a:t>CMA, EUMETSAT, JMA, KMA, NOAA/NESDIS, WMO</a:t>
            </a:r>
            <a:endParaRPr lang="en-US" sz="2400" b="1" smtClean="0">
              <a:solidFill>
                <a:srgbClr val="008000"/>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384300"/>
            <a:ext cx="8229600" cy="4845050"/>
          </a:xfrm>
        </p:spPr>
        <p:txBody>
          <a:bodyPr/>
          <a:lstStyle/>
          <a:p>
            <a:endParaRPr lang="en-GB" smtClean="0"/>
          </a:p>
        </p:txBody>
      </p:sp>
      <p:sp>
        <p:nvSpPr>
          <p:cNvPr id="11267" name="Slide Number Placeholder 3"/>
          <p:cNvSpPr>
            <a:spLocks noGrp="1"/>
          </p:cNvSpPr>
          <p:nvPr>
            <p:ph type="sldNum" sz="quarter" idx="10"/>
          </p:nvPr>
        </p:nvSpPr>
        <p:spPr>
          <a:noFill/>
        </p:spPr>
        <p:txBody>
          <a:bodyPr/>
          <a:lstStyle/>
          <a:p>
            <a:fld id="{445882D5-6009-4797-A3F6-808047C79A48}" type="slidenum">
              <a:rPr lang="en-US" smtClean="0"/>
              <a:pPr/>
              <a:t>10</a:t>
            </a:fld>
            <a:endParaRPr lang="en-US" smtClean="0"/>
          </a:p>
        </p:txBody>
      </p:sp>
      <p:sp>
        <p:nvSpPr>
          <p:cNvPr id="11268" name="Title 1"/>
          <p:cNvSpPr>
            <a:spLocks noGrp="1"/>
          </p:cNvSpPr>
          <p:nvPr>
            <p:ph type="title"/>
          </p:nvPr>
        </p:nvSpPr>
        <p:spPr bwMode="auto">
          <a:xfrm>
            <a:off x="2205038" y="376238"/>
            <a:ext cx="6489700" cy="752475"/>
          </a:xfrm>
          <a:noFill/>
          <a:ln>
            <a:miter lim="800000"/>
            <a:headEnd/>
            <a:tailEnd/>
          </a:ln>
        </p:spPr>
        <p:txBody>
          <a:bodyPr vert="horz" wrap="square" lIns="91440" tIns="45720" rIns="91440" bIns="45720" numCol="1" anchor="t" anchorCtr="0" compatLnSpc="1">
            <a:prstTxWarp prst="textNoShape">
              <a:avLst/>
            </a:prstTxWarp>
          </a:bodyPr>
          <a:lstStyle/>
          <a:p>
            <a:r>
              <a:rPr lang="en-GB" smtClean="0"/>
              <a:t>Products Plotting Tool(3)</a:t>
            </a:r>
          </a:p>
        </p:txBody>
      </p:sp>
      <p:pic>
        <p:nvPicPr>
          <p:cNvPr id="11269" name="Picture 6" descr="H:\DESKTOP\ScreenHunter_07 Feb. 23 15.57.gif"/>
          <p:cNvPicPr>
            <a:picLocks noChangeAspect="1" noChangeArrowheads="1"/>
          </p:cNvPicPr>
          <p:nvPr/>
        </p:nvPicPr>
        <p:blipFill>
          <a:blip r:embed="rId2" cstate="print"/>
          <a:srcRect/>
          <a:stretch>
            <a:fillRect/>
          </a:stretch>
        </p:blipFill>
        <p:spPr bwMode="auto">
          <a:xfrm>
            <a:off x="117475" y="1128713"/>
            <a:ext cx="8950325" cy="5100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2179638" y="452438"/>
            <a:ext cx="6507162" cy="615950"/>
          </a:xfrm>
          <a:noFill/>
          <a:ln>
            <a:miter lim="800000"/>
            <a:headEnd/>
            <a:tailEnd/>
          </a:ln>
        </p:spPr>
        <p:txBody>
          <a:bodyPr vert="horz" wrap="square" lIns="91440" tIns="45720" rIns="91440" bIns="45720" numCol="1" anchor="t" anchorCtr="0" compatLnSpc="1">
            <a:prstTxWarp prst="textNoShape">
              <a:avLst/>
            </a:prstTxWarp>
          </a:bodyPr>
          <a:lstStyle/>
          <a:p>
            <a:r>
              <a:rPr lang="en-GB" sz="3200" smtClean="0"/>
              <a:t>Quick Demo of the Plotting Tool</a:t>
            </a:r>
          </a:p>
        </p:txBody>
      </p:sp>
      <p:sp>
        <p:nvSpPr>
          <p:cNvPr id="12291" name="Content Placeholder 2"/>
          <p:cNvSpPr>
            <a:spLocks noGrp="1"/>
          </p:cNvSpPr>
          <p:nvPr>
            <p:ph idx="1"/>
          </p:nvPr>
        </p:nvSpPr>
        <p:spPr>
          <a:xfrm>
            <a:off x="457200" y="1239838"/>
            <a:ext cx="8229600" cy="4886325"/>
          </a:xfrm>
        </p:spPr>
        <p:txBody>
          <a:bodyPr/>
          <a:lstStyle/>
          <a:p>
            <a:r>
              <a:rPr lang="en-GB" sz="2400" smtClean="0"/>
              <a:t>The Plotting Tool is located on the EUMETSAT VALIDATION GSICS Data and Products Server:</a:t>
            </a:r>
          </a:p>
          <a:p>
            <a:pPr>
              <a:buFont typeface="Wingdings" pitchFamily="2" charset="2"/>
              <a:buNone/>
            </a:pPr>
            <a:endParaRPr lang="en-GB" sz="2400" smtClean="0">
              <a:hlinkClick r:id="rId2"/>
            </a:endParaRPr>
          </a:p>
          <a:p>
            <a:pPr algn="ctr">
              <a:buFont typeface="Wingdings" pitchFamily="2" charset="2"/>
              <a:buNone/>
            </a:pPr>
            <a:r>
              <a:rPr lang="en-GB" sz="2400" smtClean="0">
                <a:hlinkClick r:id="rId2"/>
              </a:rPr>
              <a:t>http://193.17.10.43/GSICSCalPlotter/</a:t>
            </a:r>
            <a:endParaRPr lang="en-GB" sz="2400" smtClean="0"/>
          </a:p>
          <a:p>
            <a:endParaRPr lang="en-GB" sz="2400" smtClean="0"/>
          </a:p>
          <a:p>
            <a:endParaRPr lang="en-GB" sz="2400" smtClean="0"/>
          </a:p>
          <a:p>
            <a:endParaRPr lang="en-GB" sz="2400" smtClean="0"/>
          </a:p>
          <a:p>
            <a:endParaRPr lang="en-GB" sz="2400" smtClean="0"/>
          </a:p>
          <a:p>
            <a:pPr>
              <a:buFont typeface="Wingdings" pitchFamily="2" charset="2"/>
              <a:buNone/>
            </a:pPr>
            <a:endParaRPr lang="en-GB" sz="2400" smtClean="0"/>
          </a:p>
          <a:p>
            <a:pPr>
              <a:buFont typeface="Wingdings" pitchFamily="2" charset="2"/>
              <a:buNone/>
            </a:pPr>
            <a:endParaRPr lang="en-GB" sz="2400" smtClean="0"/>
          </a:p>
          <a:p>
            <a:pPr>
              <a:buFont typeface="Wingdings" pitchFamily="2" charset="2"/>
              <a:buNone/>
            </a:pPr>
            <a:endParaRPr lang="en-GB" sz="2400" smtClean="0"/>
          </a:p>
        </p:txBody>
      </p:sp>
      <p:sp>
        <p:nvSpPr>
          <p:cNvPr id="12292" name="Slide Number Placeholder 3"/>
          <p:cNvSpPr>
            <a:spLocks noGrp="1"/>
          </p:cNvSpPr>
          <p:nvPr>
            <p:ph type="sldNum" sz="quarter" idx="10"/>
          </p:nvPr>
        </p:nvSpPr>
        <p:spPr>
          <a:noFill/>
        </p:spPr>
        <p:txBody>
          <a:bodyPr/>
          <a:lstStyle/>
          <a:p>
            <a:fld id="{2CE043A1-154C-47CD-B96F-07F0CFF4058D}"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fld id="{BD00BD34-6DD2-4550-BA60-A7F91DE1A05A}" type="slidenum">
              <a:rPr lang="en-US" smtClean="0"/>
              <a:pPr/>
              <a:t>12</a:t>
            </a:fld>
            <a:endParaRPr lang="en-US" smtClean="0"/>
          </a:p>
        </p:txBody>
      </p:sp>
      <p:sp>
        <p:nvSpPr>
          <p:cNvPr id="13315" name="Rectangle 2"/>
          <p:cNvSpPr>
            <a:spLocks noGrp="1" noChangeArrowheads="1"/>
          </p:cNvSpPr>
          <p:nvPr>
            <p:ph type="title"/>
          </p:nvPr>
        </p:nvSpPr>
        <p:spPr bwMode="auto">
          <a:xfrm>
            <a:off x="2136775" y="512763"/>
            <a:ext cx="6904038" cy="573087"/>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smtClean="0">
                <a:solidFill>
                  <a:schemeClr val="accent2"/>
                </a:solidFill>
              </a:rPr>
              <a:t>Support is needed to resolve the following Concerns</a:t>
            </a:r>
            <a:r>
              <a:rPr lang="en-GB" sz="2400" smtClean="0">
                <a:solidFill>
                  <a:schemeClr val="accent2"/>
                </a:solidFill>
              </a:rPr>
              <a:t> </a:t>
            </a:r>
            <a:endParaRPr lang="en-US" sz="2400" smtClean="0">
              <a:solidFill>
                <a:schemeClr val="accent2"/>
              </a:solidFill>
            </a:endParaRPr>
          </a:p>
        </p:txBody>
      </p:sp>
      <p:sp>
        <p:nvSpPr>
          <p:cNvPr id="13316" name="Rectangle 6"/>
          <p:cNvSpPr>
            <a:spLocks noGrp="1" noChangeArrowheads="1"/>
          </p:cNvSpPr>
          <p:nvPr>
            <p:ph type="body" idx="1"/>
          </p:nvPr>
        </p:nvSpPr>
        <p:spPr>
          <a:xfrm>
            <a:off x="153988" y="1230313"/>
            <a:ext cx="8828087" cy="5024437"/>
          </a:xfrm>
          <a:noFill/>
        </p:spPr>
        <p:txBody>
          <a:bodyPr/>
          <a:lstStyle/>
          <a:p>
            <a:pPr eaLnBrk="1" hangingPunct="1">
              <a:lnSpc>
                <a:spcPct val="80000"/>
              </a:lnSpc>
              <a:buFont typeface="Wingdings" pitchFamily="2" charset="2"/>
              <a:buNone/>
            </a:pPr>
            <a:r>
              <a:rPr lang="en-GB" sz="1800" b="1" smtClean="0"/>
              <a:t>Support outside of the GDWG is needed on the following:</a:t>
            </a:r>
          </a:p>
          <a:p>
            <a:pPr eaLnBrk="1" hangingPunct="1">
              <a:lnSpc>
                <a:spcPct val="80000"/>
              </a:lnSpc>
              <a:buFont typeface="Wingdings" pitchFamily="2" charset="2"/>
              <a:buNone/>
            </a:pPr>
            <a:endParaRPr lang="en-GB" sz="1800" b="1" smtClean="0"/>
          </a:p>
          <a:p>
            <a:pPr eaLnBrk="1" hangingPunct="1">
              <a:lnSpc>
                <a:spcPct val="80000"/>
              </a:lnSpc>
            </a:pPr>
            <a:r>
              <a:rPr lang="en-GB" sz="1700" smtClean="0"/>
              <a:t>Finalise the requirements definition for the Products’ Plotting Tool.  GSICS products’ </a:t>
            </a:r>
            <a:r>
              <a:rPr lang="en-GB" sz="1700" smtClean="0">
                <a:solidFill>
                  <a:srgbClr val="FF0000"/>
                </a:solidFill>
              </a:rPr>
              <a:t>contents should be re-examined to ensure they contain the auxiliary data</a:t>
            </a:r>
            <a:r>
              <a:rPr lang="en-GB" sz="1700" smtClean="0"/>
              <a:t> needed to improve usability.</a:t>
            </a:r>
          </a:p>
          <a:p>
            <a:pPr eaLnBrk="1" hangingPunct="1">
              <a:lnSpc>
                <a:spcPct val="80000"/>
              </a:lnSpc>
            </a:pPr>
            <a:endParaRPr lang="en-GB" sz="1700" smtClean="0"/>
          </a:p>
          <a:p>
            <a:pPr eaLnBrk="1" hangingPunct="1">
              <a:lnSpc>
                <a:spcPct val="80000"/>
              </a:lnSpc>
            </a:pPr>
            <a:r>
              <a:rPr lang="en-GB" sz="1700" smtClean="0"/>
              <a:t>Additional satellite source data sets are to be made available in netCDF for comparisons.</a:t>
            </a:r>
          </a:p>
          <a:p>
            <a:pPr eaLnBrk="1" hangingPunct="1">
              <a:lnSpc>
                <a:spcPct val="80000"/>
              </a:lnSpc>
            </a:pPr>
            <a:endParaRPr lang="en-GB" sz="1700" smtClean="0"/>
          </a:p>
          <a:p>
            <a:pPr eaLnBrk="1" hangingPunct="1">
              <a:lnSpc>
                <a:spcPct val="80000"/>
              </a:lnSpc>
            </a:pPr>
            <a:r>
              <a:rPr lang="en-GB" sz="1700" smtClean="0"/>
              <a:t>Additional intermediate data sets used during the comparable process (e.g. Collocation data sets) are to be made available in netCDF.</a:t>
            </a:r>
          </a:p>
          <a:p>
            <a:pPr eaLnBrk="1" hangingPunct="1">
              <a:lnSpc>
                <a:spcPct val="80000"/>
              </a:lnSpc>
            </a:pPr>
            <a:endParaRPr lang="en-GB" sz="1700" smtClean="0"/>
          </a:p>
          <a:p>
            <a:pPr eaLnBrk="1" hangingPunct="1">
              <a:lnSpc>
                <a:spcPct val="80000"/>
              </a:lnSpc>
            </a:pPr>
            <a:r>
              <a:rPr lang="en-GB" sz="1700" smtClean="0"/>
              <a:t>Roadmap for the release the first version(s) of GSICS products to the user community.</a:t>
            </a:r>
          </a:p>
          <a:p>
            <a:pPr eaLnBrk="1" hangingPunct="1">
              <a:lnSpc>
                <a:spcPct val="80000"/>
              </a:lnSpc>
            </a:pPr>
            <a:endParaRPr lang="en-GB" sz="1700" smtClean="0"/>
          </a:p>
          <a:p>
            <a:pPr eaLnBrk="1" hangingPunct="1">
              <a:lnSpc>
                <a:spcPct val="80000"/>
              </a:lnSpc>
            </a:pPr>
            <a:r>
              <a:rPr lang="en-GB" sz="1700" smtClean="0"/>
              <a:t>Agreements on what needs to be archived.</a:t>
            </a:r>
          </a:p>
          <a:p>
            <a:pPr eaLnBrk="1" hangingPunct="1">
              <a:lnSpc>
                <a:spcPct val="80000"/>
              </a:lnSpc>
            </a:pPr>
            <a:endParaRPr lang="en-GB" sz="1700" smtClean="0"/>
          </a:p>
          <a:p>
            <a:pPr eaLnBrk="1" hangingPunct="1">
              <a:lnSpc>
                <a:spcPct val="80000"/>
              </a:lnSpc>
            </a:pPr>
            <a:r>
              <a:rPr lang="en-GB" sz="1700" smtClean="0"/>
              <a:t>Defining where GSICS documentation is to be located; also GSICS documentation format/templates.  This is needed for operations and to track future upgrades.</a:t>
            </a:r>
          </a:p>
          <a:p>
            <a:pPr eaLnBrk="1" hangingPunct="1">
              <a:lnSpc>
                <a:spcPct val="80000"/>
              </a:lnSpc>
            </a:pPr>
            <a:endParaRPr lang="en-GB" sz="1700" smtClean="0"/>
          </a:p>
          <a:p>
            <a:pPr eaLnBrk="1" hangingPunct="1">
              <a:lnSpc>
                <a:spcPct val="80000"/>
              </a:lnSpc>
            </a:pPr>
            <a:r>
              <a:rPr lang="en-GB" sz="1700" smtClean="0"/>
              <a:t>Specifying operational support for GSICS.</a:t>
            </a:r>
          </a:p>
          <a:p>
            <a:pPr eaLnBrk="1" hangingPunct="1">
              <a:lnSpc>
                <a:spcPct val="80000"/>
              </a:lnSpc>
            </a:pPr>
            <a:endParaRPr lang="en-GB" sz="1800" smtClean="0"/>
          </a:p>
          <a:p>
            <a:pPr eaLnBrk="1" hangingPunct="1">
              <a:lnSpc>
                <a:spcPct val="80000"/>
              </a:lnSpc>
            </a:pPr>
            <a:endParaRPr lang="en-GB" sz="1800" smtClean="0"/>
          </a:p>
          <a:p>
            <a:pPr eaLnBrk="1" hangingPunct="1">
              <a:lnSpc>
                <a:spcPct val="80000"/>
              </a:lnSpc>
            </a:pPr>
            <a:endParaRPr lang="en-GB" sz="1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p>
            <a:fld id="{32B9323D-D379-4C18-9FE4-F731EC94EBEE}" type="slidenum">
              <a:rPr lang="en-US" smtClean="0"/>
              <a:pPr/>
              <a:t>13</a:t>
            </a:fld>
            <a:endParaRPr lang="en-US" smtClean="0"/>
          </a:p>
        </p:txBody>
      </p:sp>
      <p:sp>
        <p:nvSpPr>
          <p:cNvPr id="14339" name="Rectangle 2"/>
          <p:cNvSpPr>
            <a:spLocks noGrp="1" noChangeArrowheads="1"/>
          </p:cNvSpPr>
          <p:nvPr>
            <p:ph type="title"/>
          </p:nvPr>
        </p:nvSpPr>
        <p:spPr bwMode="auto">
          <a:xfrm>
            <a:off x="2101850" y="450850"/>
            <a:ext cx="6923088"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400" smtClean="0">
                <a:solidFill>
                  <a:srgbClr val="FF3300"/>
                </a:solidFill>
              </a:rPr>
              <a:t>End of Presentation: Thank you for your attention</a:t>
            </a:r>
          </a:p>
        </p:txBody>
      </p:sp>
      <p:sp>
        <p:nvSpPr>
          <p:cNvPr id="12292" name="Rectangle 6"/>
          <p:cNvSpPr>
            <a:spLocks noGrp="1" noChangeArrowheads="1"/>
          </p:cNvSpPr>
          <p:nvPr>
            <p:ph type="body" idx="1"/>
          </p:nvPr>
        </p:nvSpPr>
        <p:spPr>
          <a:xfrm>
            <a:off x="457200" y="1350963"/>
            <a:ext cx="8229600" cy="4775200"/>
          </a:xfrm>
        </p:spPr>
        <p:txBody>
          <a:bodyPr/>
          <a:lstStyle/>
          <a:p>
            <a:pPr eaLnBrk="1" hangingPunct="1">
              <a:buFont typeface="Wingdings" pitchFamily="2" charset="2"/>
              <a:buNone/>
              <a:defRPr/>
            </a:pPr>
            <a:endParaRPr lang="en-GB" b="1" dirty="0" smtClean="0"/>
          </a:p>
          <a:p>
            <a:pPr algn="ctr" eaLnBrk="1" hangingPunct="1">
              <a:buFont typeface="Wingdings" pitchFamily="2" charset="2"/>
              <a:buNone/>
              <a:defRPr/>
            </a:pPr>
            <a:r>
              <a:rPr lang="en-GB" sz="2400" b="1" dirty="0" smtClean="0">
                <a:solidFill>
                  <a:schemeClr val="accent2"/>
                </a:solidFill>
                <a:hlinkClick r:id="rId3"/>
              </a:rPr>
              <a:t>http://gsics.wmo.int</a:t>
            </a:r>
            <a:endParaRPr lang="en-GB" sz="2400" b="1" dirty="0" smtClean="0">
              <a:solidFill>
                <a:schemeClr val="accent2"/>
              </a:solidFill>
            </a:endParaRPr>
          </a:p>
          <a:p>
            <a:pPr algn="ctr" eaLnBrk="1" hangingPunct="1">
              <a:buFont typeface="Wingdings" pitchFamily="2" charset="2"/>
              <a:buNone/>
              <a:defRPr/>
            </a:pPr>
            <a:endParaRPr lang="en-GB" sz="2400" b="1" dirty="0" smtClean="0">
              <a:solidFill>
                <a:schemeClr val="accent2"/>
              </a:solidFill>
            </a:endParaRPr>
          </a:p>
          <a:p>
            <a:pPr algn="ctr" eaLnBrk="1" hangingPunct="1">
              <a:buFont typeface="Wingdings" pitchFamily="2" charset="2"/>
              <a:buNone/>
              <a:defRPr/>
            </a:pPr>
            <a:r>
              <a:rPr lang="en-GB" sz="2400" b="1" dirty="0" smtClean="0">
                <a:solidFill>
                  <a:schemeClr val="accent2"/>
                </a:solidFill>
                <a:hlinkClick r:id="rId4"/>
              </a:rPr>
              <a:t>http://gsics.eumetsat.int</a:t>
            </a:r>
            <a:endParaRPr lang="en-GB" sz="2400" b="1" dirty="0" smtClean="0">
              <a:solidFill>
                <a:schemeClr val="accent2"/>
              </a:solidFill>
            </a:endParaRPr>
          </a:p>
          <a:p>
            <a:pPr algn="ctr" eaLnBrk="1" hangingPunct="1">
              <a:buFont typeface="Wingdings" pitchFamily="2" charset="2"/>
              <a:buNone/>
              <a:defRPr/>
            </a:pPr>
            <a:endParaRPr lang="en-GB" sz="2400" b="1" dirty="0" smtClean="0">
              <a:solidFill>
                <a:schemeClr val="accent2"/>
              </a:solidFill>
            </a:endParaRPr>
          </a:p>
          <a:p>
            <a:pPr algn="ctr" eaLnBrk="1" hangingPunct="1">
              <a:buFont typeface="Wingdings" pitchFamily="2" charset="2"/>
              <a:buNone/>
              <a:defRPr/>
            </a:pPr>
            <a:r>
              <a:rPr lang="en-GB" sz="2400" b="1" u="sng" dirty="0" smtClean="0">
                <a:solidFill>
                  <a:schemeClr val="accent1">
                    <a:lumMod val="50000"/>
                  </a:schemeClr>
                </a:solidFill>
                <a:hlinkClick r:id="rId5"/>
              </a:rPr>
              <a:t>http://cs.star.nesdis.noaa.gov/thredds/catalog/gsics/</a:t>
            </a:r>
            <a:endParaRPr lang="en-GB" sz="2400" b="1" u="sng" dirty="0" smtClean="0">
              <a:solidFill>
                <a:schemeClr val="accent1">
                  <a:lumMod val="50000"/>
                </a:schemeClr>
              </a:solidFill>
            </a:endParaRPr>
          </a:p>
          <a:p>
            <a:pPr algn="ctr" eaLnBrk="1" hangingPunct="1">
              <a:buFont typeface="Wingdings" pitchFamily="2" charset="2"/>
              <a:buNone/>
              <a:defRPr/>
            </a:pPr>
            <a:endParaRPr lang="en-GB" sz="2400" b="1" u="sng" dirty="0" smtClean="0">
              <a:solidFill>
                <a:schemeClr val="accent1">
                  <a:lumMod val="50000"/>
                </a:schemeClr>
              </a:solidFill>
            </a:endParaRPr>
          </a:p>
          <a:p>
            <a:pPr algn="ctr" eaLnBrk="1" hangingPunct="1">
              <a:buFont typeface="Wingdings" pitchFamily="2" charset="2"/>
              <a:buNone/>
              <a:defRPr/>
            </a:pPr>
            <a:r>
              <a:rPr lang="en-GB" sz="2400" b="1" u="sng" dirty="0" smtClean="0">
                <a:solidFill>
                  <a:schemeClr val="accent1">
                    <a:lumMod val="50000"/>
                  </a:schemeClr>
                </a:solidFill>
              </a:rPr>
              <a:t>http://gsics.cma.gov.cn/</a:t>
            </a:r>
          </a:p>
          <a:p>
            <a:pPr algn="ctr" eaLnBrk="1" hangingPunct="1">
              <a:buFont typeface="Wingdings" pitchFamily="2" charset="2"/>
              <a:buNone/>
              <a:defRPr/>
            </a:pPr>
            <a:endParaRPr lang="en-GB" sz="5400" b="1" dirty="0" smtClean="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C9175518-1251-44B7-AC0F-4E3B9596989E}" type="slidenum">
              <a:rPr lang="en-US" smtClean="0"/>
              <a:pPr/>
              <a:t>2</a:t>
            </a:fld>
            <a:endParaRPr lang="en-US" smtClean="0"/>
          </a:p>
        </p:txBody>
      </p:sp>
      <p:sp>
        <p:nvSpPr>
          <p:cNvPr id="3075" name="Rectangle 2"/>
          <p:cNvSpPr>
            <a:spLocks noGrp="1" noChangeArrowheads="1"/>
          </p:cNvSpPr>
          <p:nvPr>
            <p:ph type="title"/>
          </p:nvPr>
        </p:nvSpPr>
        <p:spPr bwMode="auto">
          <a:xfrm>
            <a:off x="2127250" y="415925"/>
            <a:ext cx="6819900" cy="7032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4000" smtClean="0">
                <a:solidFill>
                  <a:srgbClr val="FF3300"/>
                </a:solidFill>
              </a:rPr>
              <a:t>GSICS </a:t>
            </a:r>
            <a:r>
              <a:rPr lang="en-GB" sz="4000" smtClean="0">
                <a:solidFill>
                  <a:srgbClr val="FF0000"/>
                </a:solidFill>
              </a:rPr>
              <a:t>Collaboration</a:t>
            </a:r>
            <a:r>
              <a:rPr lang="en-GB" sz="4000" smtClean="0">
                <a:solidFill>
                  <a:srgbClr val="FF3300"/>
                </a:solidFill>
              </a:rPr>
              <a:t> Servers</a:t>
            </a:r>
            <a:endParaRPr lang="en-US" sz="4000" smtClean="0">
              <a:solidFill>
                <a:srgbClr val="0000FF"/>
              </a:solidFill>
            </a:endParaRPr>
          </a:p>
        </p:txBody>
      </p:sp>
      <p:sp>
        <p:nvSpPr>
          <p:cNvPr id="3076" name="Rectangle 11"/>
          <p:cNvSpPr>
            <a:spLocks noGrp="1" noChangeArrowheads="1"/>
          </p:cNvSpPr>
          <p:nvPr>
            <p:ph type="body" idx="1"/>
          </p:nvPr>
        </p:nvSpPr>
        <p:spPr>
          <a:noFill/>
        </p:spPr>
        <p:txBody>
          <a:bodyPr/>
          <a:lstStyle/>
          <a:p>
            <a:pPr marL="358775" indent="-358775" eaLnBrk="1" hangingPunct="1">
              <a:lnSpc>
                <a:spcPct val="80000"/>
              </a:lnSpc>
              <a:buFont typeface="Wingdings" pitchFamily="2" charset="2"/>
              <a:buNone/>
              <a:tabLst>
                <a:tab pos="271463" algn="l"/>
              </a:tabLst>
            </a:pPr>
            <a:r>
              <a:rPr lang="en-GB" sz="2000" b="1" smtClean="0"/>
              <a:t>What are the GSICS </a:t>
            </a:r>
            <a:r>
              <a:rPr lang="en-GB" sz="2000" smtClean="0">
                <a:solidFill>
                  <a:srgbClr val="FF0000"/>
                </a:solidFill>
              </a:rPr>
              <a:t>Collaboration </a:t>
            </a:r>
            <a:r>
              <a:rPr lang="en-GB" sz="2000" b="1" smtClean="0"/>
              <a:t>Servers?</a:t>
            </a:r>
          </a:p>
          <a:p>
            <a:pPr marL="358775" indent="-358775" eaLnBrk="1" hangingPunct="1">
              <a:lnSpc>
                <a:spcPct val="80000"/>
              </a:lnSpc>
              <a:tabLst>
                <a:tab pos="271463" algn="l"/>
              </a:tabLst>
            </a:pPr>
            <a:r>
              <a:rPr lang="en-GB" sz="1800" smtClean="0"/>
              <a:t>Individually, the servers are also known as </a:t>
            </a:r>
            <a:r>
              <a:rPr lang="en-GB" sz="1800" smtClean="0">
                <a:solidFill>
                  <a:srgbClr val="FF0000"/>
                </a:solidFill>
              </a:rPr>
              <a:t>Data and Product servers</a:t>
            </a:r>
            <a:r>
              <a:rPr lang="en-GB" sz="1800" smtClean="0"/>
              <a:t> provide a set of services for the GSICS user community to support data exchange and access to relevant products to support the calibration of satellite data.</a:t>
            </a:r>
          </a:p>
          <a:p>
            <a:pPr marL="358775" indent="-358775" eaLnBrk="1" hangingPunct="1">
              <a:lnSpc>
                <a:spcPct val="80000"/>
              </a:lnSpc>
              <a:buFont typeface="Wingdings" pitchFamily="2" charset="2"/>
              <a:buNone/>
              <a:tabLst>
                <a:tab pos="271463" algn="l"/>
              </a:tabLst>
            </a:pPr>
            <a:endParaRPr lang="en-GB" sz="1000" b="1" smtClean="0"/>
          </a:p>
          <a:p>
            <a:pPr marL="358775" indent="-358775" eaLnBrk="1" hangingPunct="1">
              <a:lnSpc>
                <a:spcPct val="80000"/>
              </a:lnSpc>
              <a:buFont typeface="Wingdings" pitchFamily="2" charset="2"/>
              <a:buNone/>
              <a:tabLst>
                <a:tab pos="271463" algn="l"/>
              </a:tabLst>
            </a:pPr>
            <a:r>
              <a:rPr lang="en-GB" sz="2000" b="1" smtClean="0"/>
              <a:t>Who has implemented one of these servers?</a:t>
            </a:r>
            <a:endParaRPr lang="en-GB" sz="2000" smtClean="0"/>
          </a:p>
          <a:p>
            <a:pPr marL="358775" indent="-358775" eaLnBrk="1" hangingPunct="1">
              <a:lnSpc>
                <a:spcPct val="80000"/>
              </a:lnSpc>
              <a:tabLst>
                <a:tab pos="271463" algn="l"/>
              </a:tabLst>
            </a:pPr>
            <a:r>
              <a:rPr lang="en-GB" sz="1800" smtClean="0">
                <a:solidFill>
                  <a:srgbClr val="FF0000"/>
                </a:solidFill>
              </a:rPr>
              <a:t>EUMETSAT</a:t>
            </a:r>
            <a:r>
              <a:rPr lang="en-GB" sz="1800" smtClean="0"/>
              <a:t> has a fully operational server receiving comparable satellite data sets from the EUMETSAT and JMA.  Pre-operational GSICS products are sent daily to the server for validation by experts in the GSICS community.  These should be finalised this year and the products shall be archived by the GPRC (EUMETSAT Data Centre Archive).</a:t>
            </a:r>
          </a:p>
          <a:p>
            <a:pPr marL="358775" indent="-358775" eaLnBrk="1" hangingPunct="1">
              <a:lnSpc>
                <a:spcPct val="80000"/>
              </a:lnSpc>
              <a:tabLst>
                <a:tab pos="271463" algn="l"/>
              </a:tabLst>
            </a:pPr>
            <a:endParaRPr lang="en-GB" sz="1800" smtClean="0"/>
          </a:p>
          <a:p>
            <a:pPr marL="358775" indent="-358775" eaLnBrk="1" hangingPunct="1">
              <a:lnSpc>
                <a:spcPct val="80000"/>
              </a:lnSpc>
              <a:tabLst>
                <a:tab pos="271463" algn="l"/>
              </a:tabLst>
            </a:pPr>
            <a:r>
              <a:rPr lang="en-GB" sz="1800" smtClean="0">
                <a:solidFill>
                  <a:srgbClr val="FF0000"/>
                </a:solidFill>
              </a:rPr>
              <a:t>NOAA</a:t>
            </a:r>
            <a:r>
              <a:rPr lang="en-GB" sz="1800" smtClean="0"/>
              <a:t> has implemented a GSICS server providing a redundancy node for the GSICS collaboration servers network.  Currently the server pulls data and products from the EUMETSAT GSICS server.</a:t>
            </a:r>
          </a:p>
          <a:p>
            <a:pPr marL="358775" indent="-358775" eaLnBrk="1" hangingPunct="1">
              <a:lnSpc>
                <a:spcPct val="80000"/>
              </a:lnSpc>
              <a:tabLst>
                <a:tab pos="271463" algn="l"/>
              </a:tabLst>
            </a:pPr>
            <a:endParaRPr lang="en-GB" sz="1800" smtClean="0"/>
          </a:p>
          <a:p>
            <a:pPr marL="358775" indent="-358775" eaLnBrk="1" hangingPunct="1">
              <a:lnSpc>
                <a:spcPct val="80000"/>
              </a:lnSpc>
              <a:tabLst>
                <a:tab pos="271463" algn="l"/>
              </a:tabLst>
            </a:pPr>
            <a:r>
              <a:rPr lang="en-GB" sz="1800" smtClean="0">
                <a:solidFill>
                  <a:srgbClr val="FF0000"/>
                </a:solidFill>
              </a:rPr>
              <a:t>CMA</a:t>
            </a:r>
            <a:r>
              <a:rPr lang="en-GB" sz="1800" smtClean="0"/>
              <a:t> </a:t>
            </a:r>
            <a:r>
              <a:rPr lang="en-GB" sz="1100" smtClean="0"/>
              <a:t>are in the process of implementing their own GSICS servers to be part of the GSICS collaboration servers network.</a:t>
            </a:r>
          </a:p>
          <a:p>
            <a:pPr marL="358775" indent="-358775" eaLnBrk="1" hangingPunct="1">
              <a:lnSpc>
                <a:spcPct val="80000"/>
              </a:lnSpc>
              <a:tabLst>
                <a:tab pos="271463" algn="l"/>
              </a:tabLst>
            </a:pPr>
            <a:endParaRPr lang="en-GB" sz="2000" smtClean="0"/>
          </a:p>
          <a:p>
            <a:pPr marL="358775" indent="-358775" eaLnBrk="1" hangingPunct="1">
              <a:lnSpc>
                <a:spcPct val="80000"/>
              </a:lnSpc>
              <a:buFont typeface="Wingdings" pitchFamily="2" charset="2"/>
              <a:buNone/>
              <a:tabLst>
                <a:tab pos="271463" algn="l"/>
              </a:tabLst>
            </a:pPr>
            <a:endParaRPr lang="en-GB" sz="2000" smtClean="0"/>
          </a:p>
          <a:p>
            <a:pPr marL="358775" indent="-358775" eaLnBrk="1" hangingPunct="1">
              <a:lnSpc>
                <a:spcPct val="80000"/>
              </a:lnSpc>
              <a:buFont typeface="Wingdings" pitchFamily="2" charset="2"/>
              <a:buNone/>
              <a:tabLst>
                <a:tab pos="271463" algn="l"/>
              </a:tabLst>
            </a:pPr>
            <a:endParaRPr lang="en-GB" sz="2000" b="1" smtClean="0"/>
          </a:p>
          <a:p>
            <a:pPr marL="358775" indent="-358775" eaLnBrk="1" hangingPunct="1">
              <a:lnSpc>
                <a:spcPct val="80000"/>
              </a:lnSpc>
              <a:buFont typeface="Wingdings" pitchFamily="2" charset="2"/>
              <a:buNone/>
              <a:tabLst>
                <a:tab pos="271463" algn="l"/>
              </a:tabLst>
            </a:pPr>
            <a:endParaRPr lang="en-GB"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p>
            <a:fld id="{16644EE3-3BA2-47FE-BD5E-886879403035}" type="slidenum">
              <a:rPr lang="en-US" smtClean="0"/>
              <a:pPr/>
              <a:t>3</a:t>
            </a:fld>
            <a:endParaRPr lang="en-US" smtClean="0"/>
          </a:p>
        </p:txBody>
      </p:sp>
      <p:sp>
        <p:nvSpPr>
          <p:cNvPr id="4099" name="Rectangle 2"/>
          <p:cNvSpPr>
            <a:spLocks noGrp="1" noChangeArrowheads="1"/>
          </p:cNvSpPr>
          <p:nvPr>
            <p:ph type="title"/>
          </p:nvPr>
        </p:nvSpPr>
        <p:spPr bwMode="auto">
          <a:xfrm>
            <a:off x="2101850" y="554038"/>
            <a:ext cx="6759575" cy="4111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smtClean="0">
                <a:solidFill>
                  <a:schemeClr val="accent2"/>
                </a:solidFill>
              </a:rPr>
              <a:t>GSICS Data and Products Server:</a:t>
            </a:r>
            <a:r>
              <a:rPr lang="en-GB" sz="2000" smtClean="0"/>
              <a:t> </a:t>
            </a:r>
            <a:r>
              <a:rPr lang="en-GB" sz="2000" smtClean="0">
                <a:solidFill>
                  <a:srgbClr val="FF3300"/>
                </a:solidFill>
              </a:rPr>
              <a:t>Design Overview</a:t>
            </a:r>
            <a:endParaRPr lang="en-US" sz="2000" smtClean="0">
              <a:solidFill>
                <a:srgbClr val="FF3300"/>
              </a:solidFill>
            </a:endParaRPr>
          </a:p>
        </p:txBody>
      </p:sp>
      <p:sp>
        <p:nvSpPr>
          <p:cNvPr id="4100" name="Rectangle 3"/>
          <p:cNvSpPr>
            <a:spLocks noGrp="1" noChangeArrowheads="1"/>
          </p:cNvSpPr>
          <p:nvPr>
            <p:ph type="body" idx="1"/>
          </p:nvPr>
        </p:nvSpPr>
        <p:spPr/>
        <p:txBody>
          <a:bodyPr/>
          <a:lstStyle/>
          <a:p>
            <a:pPr marL="463550" indent="-463550" eaLnBrk="1" hangingPunct="1">
              <a:lnSpc>
                <a:spcPct val="90000"/>
              </a:lnSpc>
            </a:pPr>
            <a:r>
              <a:rPr lang="en-US" altLang="zh-CN" sz="2400" smtClean="0">
                <a:ea typeface="宋体" pitchFamily="2" charset="-122"/>
              </a:rPr>
              <a:t>GEO-AIRS/IASI is one of many</a:t>
            </a:r>
          </a:p>
          <a:p>
            <a:pPr marL="863600" lvl="1" eaLnBrk="1" hangingPunct="1">
              <a:lnSpc>
                <a:spcPct val="90000"/>
              </a:lnSpc>
            </a:pPr>
            <a:r>
              <a:rPr lang="en-US" altLang="zh-CN" sz="2000" smtClean="0">
                <a:ea typeface="宋体" pitchFamily="2" charset="-122"/>
              </a:rPr>
              <a:t>GSICS supports inter-calibration on other orbits, for other instruments, in other spectral regions</a:t>
            </a:r>
          </a:p>
          <a:p>
            <a:pPr marL="463550" indent="-463550" eaLnBrk="1" hangingPunct="1">
              <a:lnSpc>
                <a:spcPct val="90000"/>
              </a:lnSpc>
            </a:pPr>
            <a:r>
              <a:rPr lang="en-US" sz="2400" smtClean="0"/>
              <a:t>All are similar in some ways</a:t>
            </a:r>
          </a:p>
          <a:p>
            <a:pPr marL="463550" indent="-463550" eaLnBrk="1" hangingPunct="1">
              <a:lnSpc>
                <a:spcPct val="90000"/>
              </a:lnSpc>
            </a:pPr>
            <a:r>
              <a:rPr lang="en-US" sz="2400" smtClean="0">
                <a:solidFill>
                  <a:schemeClr val="accent2"/>
                </a:solidFill>
              </a:rPr>
              <a:t>Each pair is unique in some ways</a:t>
            </a:r>
          </a:p>
          <a:p>
            <a:pPr marL="863600" lvl="1" eaLnBrk="1" hangingPunct="1">
              <a:lnSpc>
                <a:spcPct val="90000"/>
              </a:lnSpc>
            </a:pPr>
            <a:r>
              <a:rPr lang="en-US" sz="2000" smtClean="0">
                <a:solidFill>
                  <a:schemeClr val="accent2"/>
                </a:solidFill>
              </a:rPr>
              <a:t>Instrument characteristics</a:t>
            </a:r>
          </a:p>
          <a:p>
            <a:pPr marL="863600" lvl="1" eaLnBrk="1" hangingPunct="1">
              <a:lnSpc>
                <a:spcPct val="90000"/>
              </a:lnSpc>
            </a:pPr>
            <a:r>
              <a:rPr lang="en-US" sz="2000" smtClean="0">
                <a:solidFill>
                  <a:schemeClr val="accent2"/>
                </a:solidFill>
              </a:rPr>
              <a:t>Agency priority</a:t>
            </a:r>
          </a:p>
          <a:p>
            <a:pPr marL="463550" indent="-463550" eaLnBrk="1" hangingPunct="1">
              <a:lnSpc>
                <a:spcPct val="90000"/>
              </a:lnSpc>
            </a:pPr>
            <a:r>
              <a:rPr lang="en-US" sz="2400" smtClean="0">
                <a:solidFill>
                  <a:srgbClr val="006600"/>
                </a:solidFill>
              </a:rPr>
              <a:t>Hierarchical Structure</a:t>
            </a:r>
          </a:p>
          <a:p>
            <a:pPr marL="863600" lvl="1" eaLnBrk="1" hangingPunct="1">
              <a:lnSpc>
                <a:spcPct val="90000"/>
              </a:lnSpc>
            </a:pPr>
            <a:r>
              <a:rPr lang="en-US" sz="2000" smtClean="0">
                <a:solidFill>
                  <a:srgbClr val="006600"/>
                </a:solidFill>
              </a:rPr>
              <a:t>General ATBD</a:t>
            </a:r>
          </a:p>
          <a:p>
            <a:pPr marL="863600" lvl="1" eaLnBrk="1" hangingPunct="1">
              <a:lnSpc>
                <a:spcPct val="90000"/>
              </a:lnSpc>
            </a:pPr>
            <a:r>
              <a:rPr lang="en-US" sz="2000" smtClean="0">
                <a:solidFill>
                  <a:srgbClr val="006600"/>
                </a:solidFill>
              </a:rPr>
              <a:t>Purpose, Options, Selection, Implementation</a:t>
            </a:r>
          </a:p>
          <a:p>
            <a:pPr marL="863600" lvl="1" eaLnBrk="1" hangingPunct="1">
              <a:lnSpc>
                <a:spcPct val="90000"/>
              </a:lnSpc>
            </a:pPr>
            <a:r>
              <a:rPr lang="en-US" sz="2000" smtClean="0">
                <a:solidFill>
                  <a:srgbClr val="006600"/>
                </a:solidFill>
              </a:rPr>
              <a:t>Details for individual pairs on http://www.star.nesdis.noaa.gov/smcd/spb/calibration/icvs/GSICS/index.php</a:t>
            </a:r>
          </a:p>
        </p:txBody>
      </p:sp>
      <p:pic>
        <p:nvPicPr>
          <p:cNvPr id="4101" name="Picture 4" descr="GsicsImpl"/>
          <p:cNvPicPr>
            <a:picLocks noChangeAspect="1" noChangeArrowheads="1"/>
          </p:cNvPicPr>
          <p:nvPr/>
        </p:nvPicPr>
        <p:blipFill>
          <a:blip r:embed="rId3" cstate="print"/>
          <a:srcRect/>
          <a:stretch>
            <a:fillRect/>
          </a:stretch>
        </p:blipFill>
        <p:spPr bwMode="auto">
          <a:xfrm>
            <a:off x="130175" y="1524000"/>
            <a:ext cx="8969375" cy="455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7267F02B-BB01-4A05-A7E6-4975ECA7354B}" type="slidenum">
              <a:rPr lang="en-US" smtClean="0"/>
              <a:pPr/>
              <a:t>4</a:t>
            </a:fld>
            <a:endParaRPr lang="en-US" smtClean="0"/>
          </a:p>
        </p:txBody>
      </p:sp>
      <p:sp>
        <p:nvSpPr>
          <p:cNvPr id="5123" name="Rectangle 2"/>
          <p:cNvSpPr>
            <a:spLocks noGrp="1" noChangeArrowheads="1"/>
          </p:cNvSpPr>
          <p:nvPr>
            <p:ph type="title"/>
          </p:nvPr>
        </p:nvSpPr>
        <p:spPr bwMode="auto">
          <a:xfrm>
            <a:off x="2154238" y="450850"/>
            <a:ext cx="6784975" cy="5921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3200" smtClean="0">
                <a:solidFill>
                  <a:schemeClr val="accent2"/>
                </a:solidFill>
              </a:rPr>
              <a:t>What Data Sets are on the Servers</a:t>
            </a:r>
            <a:endParaRPr lang="en-US" sz="3200" smtClean="0">
              <a:solidFill>
                <a:schemeClr val="accent2"/>
              </a:solidFill>
            </a:endParaRPr>
          </a:p>
        </p:txBody>
      </p:sp>
      <p:sp>
        <p:nvSpPr>
          <p:cNvPr id="5124" name="Rectangle 5"/>
          <p:cNvSpPr>
            <a:spLocks noGrp="1" noChangeArrowheads="1"/>
          </p:cNvSpPr>
          <p:nvPr>
            <p:ph type="body" idx="1"/>
          </p:nvPr>
        </p:nvSpPr>
        <p:spPr>
          <a:xfrm>
            <a:off x="457200" y="1290638"/>
            <a:ext cx="8359775" cy="4829175"/>
          </a:xfrm>
          <a:noFill/>
        </p:spPr>
        <p:txBody>
          <a:bodyPr/>
          <a:lstStyle/>
          <a:p>
            <a:pPr eaLnBrk="1" hangingPunct="1">
              <a:lnSpc>
                <a:spcPct val="80000"/>
              </a:lnSpc>
            </a:pPr>
            <a:r>
              <a:rPr lang="en-GB" sz="2000" smtClean="0"/>
              <a:t>Source Data Sets from EUMETSAT:</a:t>
            </a:r>
          </a:p>
          <a:p>
            <a:pPr eaLnBrk="1" hangingPunct="1">
              <a:lnSpc>
                <a:spcPct val="80000"/>
              </a:lnSpc>
            </a:pPr>
            <a:endParaRPr lang="en-GB" sz="2000" smtClean="0"/>
          </a:p>
          <a:p>
            <a:pPr lvl="1" eaLnBrk="1" hangingPunct="1">
              <a:lnSpc>
                <a:spcPct val="80000"/>
              </a:lnSpc>
            </a:pPr>
            <a:r>
              <a:rPr lang="en-GB" sz="2000" smtClean="0">
                <a:solidFill>
                  <a:srgbClr val="0000FF"/>
                </a:solidFill>
              </a:rPr>
              <a:t>MET7 MVIRI netCDF data sets (20 days rolling archive)</a:t>
            </a:r>
          </a:p>
          <a:p>
            <a:pPr lvl="1" eaLnBrk="1" hangingPunct="1">
              <a:lnSpc>
                <a:spcPct val="80000"/>
              </a:lnSpc>
            </a:pPr>
            <a:r>
              <a:rPr lang="en-GB" sz="2000" smtClean="0">
                <a:solidFill>
                  <a:srgbClr val="0000FF"/>
                </a:solidFill>
              </a:rPr>
              <a:t>MSG1 SEVIRI netCDF data sets (20 days rolling archive)</a:t>
            </a:r>
          </a:p>
          <a:p>
            <a:pPr lvl="1" eaLnBrk="1" hangingPunct="1">
              <a:lnSpc>
                <a:spcPct val="80000"/>
              </a:lnSpc>
            </a:pPr>
            <a:r>
              <a:rPr lang="en-GB" sz="2000" smtClean="0">
                <a:solidFill>
                  <a:srgbClr val="0000FF"/>
                </a:solidFill>
              </a:rPr>
              <a:t>MSG2 SEVIRI netCDF data sets (20 days rolling archive)</a:t>
            </a:r>
          </a:p>
          <a:p>
            <a:pPr lvl="1" eaLnBrk="1" hangingPunct="1">
              <a:lnSpc>
                <a:spcPct val="80000"/>
              </a:lnSpc>
            </a:pPr>
            <a:r>
              <a:rPr lang="en-GB" sz="2000" smtClean="0">
                <a:solidFill>
                  <a:srgbClr val="0000FF"/>
                </a:solidFill>
              </a:rPr>
              <a:t>MetOp-A IASI netCDF data sets (20 days rolling archive)</a:t>
            </a:r>
          </a:p>
          <a:p>
            <a:pPr lvl="1" eaLnBrk="1" hangingPunct="1">
              <a:lnSpc>
                <a:spcPct val="80000"/>
              </a:lnSpc>
            </a:pPr>
            <a:endParaRPr lang="en-GB" sz="2000" smtClean="0"/>
          </a:p>
          <a:p>
            <a:pPr eaLnBrk="1" hangingPunct="1">
              <a:lnSpc>
                <a:spcPct val="80000"/>
              </a:lnSpc>
              <a:buFont typeface="Wingdings" pitchFamily="2" charset="2"/>
              <a:buNone/>
            </a:pPr>
            <a:r>
              <a:rPr lang="en-GB" sz="2000" smtClean="0"/>
              <a:t>	The EUMETSAT server is currently being upgraded to expand the size of the rolling archive as well as the number of GSICS products that can be stored on it.</a:t>
            </a:r>
          </a:p>
          <a:p>
            <a:pPr eaLnBrk="1" hangingPunct="1">
              <a:lnSpc>
                <a:spcPct val="80000"/>
              </a:lnSpc>
            </a:pPr>
            <a:endParaRPr lang="en-GB" sz="2000" smtClean="0"/>
          </a:p>
          <a:p>
            <a:pPr eaLnBrk="1" hangingPunct="1">
              <a:lnSpc>
                <a:spcPct val="80000"/>
              </a:lnSpc>
            </a:pPr>
            <a:r>
              <a:rPr lang="en-GB" sz="2000" smtClean="0"/>
              <a:t>Intermediate Data Sets from JMA to support the comparisons:</a:t>
            </a:r>
          </a:p>
          <a:p>
            <a:pPr eaLnBrk="1" hangingPunct="1">
              <a:lnSpc>
                <a:spcPct val="80000"/>
              </a:lnSpc>
            </a:pPr>
            <a:endParaRPr lang="en-GB" sz="2000" smtClean="0"/>
          </a:p>
          <a:p>
            <a:pPr lvl="1" eaLnBrk="1" hangingPunct="1">
              <a:lnSpc>
                <a:spcPct val="80000"/>
              </a:lnSpc>
            </a:pPr>
            <a:r>
              <a:rPr lang="en-GB" sz="1600" smtClean="0">
                <a:solidFill>
                  <a:srgbClr val="008000"/>
                </a:solidFill>
              </a:rPr>
              <a:t>MTSAT2 Imager – MetOpA IASI collocated netCDF data sets (Since 2010-09-09)</a:t>
            </a:r>
          </a:p>
          <a:p>
            <a:pPr lvl="1" eaLnBrk="1" hangingPunct="1">
              <a:lnSpc>
                <a:spcPct val="80000"/>
              </a:lnSpc>
            </a:pPr>
            <a:r>
              <a:rPr lang="en-GB" sz="1600" smtClean="0">
                <a:solidFill>
                  <a:srgbClr val="008000"/>
                </a:solidFill>
              </a:rPr>
              <a:t>MTSAT2 Imager – Aqua AIRS collocated netCDF data sets (Since 2010-09-09)</a:t>
            </a:r>
          </a:p>
          <a:p>
            <a:pPr eaLnBrk="1" hangingPunct="1">
              <a:lnSpc>
                <a:spcPct val="80000"/>
              </a:lnSpc>
            </a:pPr>
            <a:endParaRPr lang="en-GB" sz="1400" smtClean="0"/>
          </a:p>
          <a:p>
            <a:pPr eaLnBrk="1" hangingPunct="1">
              <a:lnSpc>
                <a:spcPct val="80000"/>
              </a:lnSpc>
            </a:pPr>
            <a:endParaRPr lang="en-GB" sz="1400" smtClean="0"/>
          </a:p>
          <a:p>
            <a:pPr eaLnBrk="1" hangingPunct="1">
              <a:lnSpc>
                <a:spcPct val="80000"/>
              </a:lnSpc>
            </a:pPr>
            <a:endParaRPr lang="en-GB"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2084388" y="469900"/>
            <a:ext cx="6905625" cy="598488"/>
          </a:xfrm>
          <a:noFill/>
          <a:ln>
            <a:miter lim="800000"/>
            <a:headEnd/>
            <a:tailEnd/>
          </a:ln>
        </p:spPr>
        <p:txBody>
          <a:bodyPr vert="horz" wrap="square" lIns="91440" tIns="45720" rIns="91440" bIns="45720" numCol="1" anchor="t" anchorCtr="0" compatLnSpc="1">
            <a:prstTxWarp prst="textNoShape">
              <a:avLst/>
            </a:prstTxWarp>
          </a:bodyPr>
          <a:lstStyle/>
          <a:p>
            <a:r>
              <a:rPr lang="en-GB" sz="3200" smtClean="0">
                <a:solidFill>
                  <a:schemeClr val="accent2"/>
                </a:solidFill>
              </a:rPr>
              <a:t>What Products are on the Servers</a:t>
            </a:r>
            <a:endParaRPr lang="en-GB" sz="3200" smtClean="0"/>
          </a:p>
        </p:txBody>
      </p:sp>
      <p:sp>
        <p:nvSpPr>
          <p:cNvPr id="6147" name="Content Placeholder 2"/>
          <p:cNvSpPr>
            <a:spLocks noGrp="1"/>
          </p:cNvSpPr>
          <p:nvPr>
            <p:ph idx="1"/>
          </p:nvPr>
        </p:nvSpPr>
        <p:spPr>
          <a:xfrm>
            <a:off x="282575" y="1238250"/>
            <a:ext cx="8699500" cy="4905375"/>
          </a:xfrm>
        </p:spPr>
        <p:txBody>
          <a:bodyPr/>
          <a:lstStyle/>
          <a:p>
            <a:pPr eaLnBrk="1" hangingPunct="1">
              <a:lnSpc>
                <a:spcPct val="80000"/>
              </a:lnSpc>
              <a:defRPr/>
            </a:pPr>
            <a:r>
              <a:rPr lang="en-GB" sz="1400" dirty="0" smtClean="0"/>
              <a:t>NTRC and RAC Demo Products (</a:t>
            </a:r>
            <a:r>
              <a:rPr lang="en-GB" sz="1400" dirty="0" smtClean="0">
                <a:solidFill>
                  <a:srgbClr val="0000FF"/>
                </a:solidFill>
              </a:rPr>
              <a:t>Monitored Instrument </a:t>
            </a:r>
            <a:r>
              <a:rPr lang="en-GB" sz="1400" dirty="0" smtClean="0"/>
              <a:t>– </a:t>
            </a:r>
            <a:r>
              <a:rPr lang="en-GB" sz="1400" dirty="0" smtClean="0">
                <a:solidFill>
                  <a:srgbClr val="FF0000"/>
                </a:solidFill>
              </a:rPr>
              <a:t>Reference Instrument</a:t>
            </a:r>
            <a:r>
              <a:rPr lang="en-GB" sz="1400" dirty="0" smtClean="0"/>
              <a:t>):</a:t>
            </a:r>
          </a:p>
          <a:p>
            <a:pPr eaLnBrk="1" hangingPunct="1">
              <a:lnSpc>
                <a:spcPct val="80000"/>
              </a:lnSpc>
              <a:defRPr/>
            </a:pPr>
            <a:endParaRPr lang="en-GB" sz="1400" dirty="0" smtClean="0"/>
          </a:p>
          <a:p>
            <a:pPr marL="623888" lvl="1" indent="-265113" eaLnBrk="1" hangingPunct="1">
              <a:lnSpc>
                <a:spcPct val="80000"/>
              </a:lnSpc>
              <a:defRPr/>
            </a:pPr>
            <a:r>
              <a:rPr lang="en-GB" sz="1400" dirty="0" smtClean="0">
                <a:solidFill>
                  <a:srgbClr val="0000FF"/>
                </a:solidFill>
              </a:rPr>
              <a:t>MET7 MVIRI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008000"/>
                </a:solidFill>
              </a:rPr>
              <a:t>NRTC</a:t>
            </a:r>
            <a:r>
              <a:rPr lang="en-GB" sz="1400" dirty="0" smtClean="0"/>
              <a:t> demo product (since 2010-09-08). </a:t>
            </a:r>
          </a:p>
          <a:p>
            <a:pPr marL="623888" lvl="1" indent="-265113" eaLnBrk="1" hangingPunct="1">
              <a:lnSpc>
                <a:spcPct val="80000"/>
              </a:lnSpc>
              <a:defRPr/>
            </a:pPr>
            <a:r>
              <a:rPr lang="en-GB" sz="1400" dirty="0" smtClean="0">
                <a:solidFill>
                  <a:srgbClr val="0000FF"/>
                </a:solidFill>
              </a:rPr>
              <a:t>MSG1 SEVIRI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008000"/>
                </a:solidFill>
              </a:rPr>
              <a:t>NRTC</a:t>
            </a:r>
            <a:r>
              <a:rPr lang="en-GB" sz="1400" dirty="0" smtClean="0"/>
              <a:t> demo product (since 2010-11-08). </a:t>
            </a:r>
          </a:p>
          <a:p>
            <a:pPr marL="623888" lvl="1" indent="-265113" eaLnBrk="1" hangingPunct="1">
              <a:lnSpc>
                <a:spcPct val="80000"/>
              </a:lnSpc>
              <a:defRPr/>
            </a:pPr>
            <a:r>
              <a:rPr lang="en-GB" sz="1400" dirty="0" smtClean="0">
                <a:solidFill>
                  <a:srgbClr val="0000FF"/>
                </a:solidFill>
              </a:rPr>
              <a:t>MSG2 SEVIRI </a:t>
            </a:r>
            <a:r>
              <a:rPr lang="en-GB" sz="1400" dirty="0" smtClean="0"/>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008000"/>
                </a:solidFill>
              </a:rPr>
              <a:t>NRTC</a:t>
            </a:r>
            <a:r>
              <a:rPr lang="en-GB" sz="1400" dirty="0" smtClean="0"/>
              <a:t> demo product (since 2011-01-14). </a:t>
            </a:r>
          </a:p>
          <a:p>
            <a:pPr marL="623888" lvl="1" indent="-265113" eaLnBrk="1" hangingPunct="1">
              <a:lnSpc>
                <a:spcPct val="80000"/>
              </a:lnSpc>
              <a:defRPr/>
            </a:pPr>
            <a:r>
              <a:rPr lang="en-GB" sz="1400" dirty="0" err="1" smtClean="0">
                <a:solidFill>
                  <a:srgbClr val="0000FF"/>
                </a:solidFill>
              </a:rPr>
              <a:t>MetOpA</a:t>
            </a:r>
            <a:r>
              <a:rPr lang="en-GB" sz="1400" dirty="0" smtClean="0">
                <a:solidFill>
                  <a:srgbClr val="0000FF"/>
                </a:solidFill>
              </a:rPr>
              <a:t> HIRS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008000"/>
                </a:solidFill>
              </a:rPr>
              <a:t>NRTC</a:t>
            </a:r>
            <a:r>
              <a:rPr lang="en-GB" sz="1400" dirty="0" smtClean="0"/>
              <a:t> demo product (since 2011-12-12).</a:t>
            </a:r>
          </a:p>
          <a:p>
            <a:pPr marL="623888" lvl="1" indent="-265113" eaLnBrk="1" hangingPunct="1">
              <a:lnSpc>
                <a:spcPct val="80000"/>
              </a:lnSpc>
              <a:defRPr/>
            </a:pPr>
            <a:r>
              <a:rPr lang="en-GB" sz="1400" dirty="0" smtClean="0">
                <a:solidFill>
                  <a:srgbClr val="0000FF"/>
                </a:solidFill>
              </a:rPr>
              <a:t>MTSAT2 Imager </a:t>
            </a:r>
            <a:r>
              <a:rPr lang="en-GB" sz="1400" dirty="0" smtClean="0"/>
              <a:t>- </a:t>
            </a:r>
            <a:r>
              <a:rPr lang="en-GB" sz="1400" dirty="0" smtClean="0">
                <a:solidFill>
                  <a:srgbClr val="FF0000"/>
                </a:solidFill>
              </a:rPr>
              <a:t>Aqua AIRS </a:t>
            </a:r>
            <a:r>
              <a:rPr lang="en-GB" sz="1400" dirty="0" smtClean="0">
                <a:solidFill>
                  <a:srgbClr val="008000"/>
                </a:solidFill>
              </a:rPr>
              <a:t>NRTC</a:t>
            </a:r>
            <a:r>
              <a:rPr lang="en-GB" sz="1400" dirty="0" smtClean="0"/>
              <a:t> demo product (since 2012-02-15).</a:t>
            </a:r>
          </a:p>
          <a:p>
            <a:pPr marL="623888" lvl="1" indent="-265113" eaLnBrk="1" hangingPunct="1">
              <a:lnSpc>
                <a:spcPct val="80000"/>
              </a:lnSpc>
              <a:defRPr/>
            </a:pPr>
            <a:r>
              <a:rPr lang="en-GB" sz="1400" dirty="0" smtClean="0">
                <a:solidFill>
                  <a:srgbClr val="0000FF"/>
                </a:solidFill>
              </a:rPr>
              <a:t>MTSAT2 Imager </a:t>
            </a:r>
            <a:r>
              <a:rPr lang="en-GB" sz="1400" dirty="0" smtClean="0"/>
              <a:t>- </a:t>
            </a:r>
            <a:r>
              <a:rPr lang="en-GB" sz="1400" dirty="0" smtClean="0">
                <a:solidFill>
                  <a:srgbClr val="FF0000"/>
                </a:solidFill>
              </a:rPr>
              <a:t>Aqua AIRS </a:t>
            </a:r>
            <a:r>
              <a:rPr lang="en-GB" sz="1400" dirty="0" smtClean="0"/>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008000"/>
                </a:solidFill>
              </a:rPr>
              <a:t>NRTC</a:t>
            </a:r>
            <a:r>
              <a:rPr lang="en-GB" sz="1400" dirty="0" smtClean="0"/>
              <a:t> demo product (since 2012-02-15).</a:t>
            </a:r>
          </a:p>
          <a:p>
            <a:pPr marL="623888" lvl="1" indent="-265113" eaLnBrk="1" hangingPunct="1">
              <a:lnSpc>
                <a:spcPct val="80000"/>
              </a:lnSpc>
              <a:defRPr/>
            </a:pPr>
            <a:r>
              <a:rPr lang="en-GB" sz="1400" dirty="0" smtClean="0">
                <a:solidFill>
                  <a:srgbClr val="0000FF"/>
                </a:solidFill>
              </a:rPr>
              <a:t>MTSAT2 Imager </a:t>
            </a:r>
            <a:r>
              <a:rPr lang="en-GB" sz="1400" dirty="0" smtClean="0"/>
              <a:t>- </a:t>
            </a:r>
            <a:r>
              <a:rPr lang="en-GB" sz="1400" dirty="0" err="1" smtClean="0">
                <a:solidFill>
                  <a:srgbClr val="FF0000"/>
                </a:solidFill>
              </a:rPr>
              <a:t>MetOpA</a:t>
            </a:r>
            <a:r>
              <a:rPr lang="en-GB" sz="1400" dirty="0" smtClean="0">
                <a:solidFill>
                  <a:srgbClr val="FF0000"/>
                </a:solidFill>
              </a:rPr>
              <a:t> IASI</a:t>
            </a:r>
            <a:r>
              <a:rPr lang="en-GB" sz="1400" dirty="0" smtClean="0"/>
              <a:t> </a:t>
            </a:r>
            <a:r>
              <a:rPr lang="en-GB" sz="1400" dirty="0" smtClean="0">
                <a:solidFill>
                  <a:srgbClr val="008000"/>
                </a:solidFill>
              </a:rPr>
              <a:t>NRTC</a:t>
            </a:r>
            <a:r>
              <a:rPr lang="en-GB" sz="1400" dirty="0" smtClean="0"/>
              <a:t> demo product (since 2012-02-15).</a:t>
            </a:r>
          </a:p>
          <a:p>
            <a:pPr marL="623888" lvl="1" indent="-265113" eaLnBrk="1" hangingPunct="1">
              <a:lnSpc>
                <a:spcPct val="80000"/>
              </a:lnSpc>
              <a:defRPr/>
            </a:pPr>
            <a:endParaRPr lang="en-GB" sz="1400" dirty="0" smtClean="0"/>
          </a:p>
          <a:p>
            <a:pPr marL="623888" lvl="1" indent="-265113" eaLnBrk="1" hangingPunct="1">
              <a:lnSpc>
                <a:spcPct val="80000"/>
              </a:lnSpc>
              <a:defRPr/>
            </a:pPr>
            <a:r>
              <a:rPr lang="en-GB" sz="1400" dirty="0" smtClean="0">
                <a:solidFill>
                  <a:srgbClr val="0000FF"/>
                </a:solidFill>
              </a:rPr>
              <a:t>MET7 MVIRI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7030A0"/>
                </a:solidFill>
              </a:rPr>
              <a:t>RAC</a:t>
            </a:r>
            <a:r>
              <a:rPr lang="en-GB" sz="1400" dirty="0" smtClean="0"/>
              <a:t> demo product (since 2008-06-01). </a:t>
            </a:r>
          </a:p>
          <a:p>
            <a:pPr marL="623888" lvl="1" indent="-265113" eaLnBrk="1" hangingPunct="1">
              <a:lnSpc>
                <a:spcPct val="80000"/>
              </a:lnSpc>
              <a:defRPr/>
            </a:pPr>
            <a:r>
              <a:rPr lang="en-GB" sz="1400" dirty="0" smtClean="0">
                <a:solidFill>
                  <a:srgbClr val="0000FF"/>
                </a:solidFill>
              </a:rPr>
              <a:t>MSG1 SEVIRI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7030A0"/>
                </a:solidFill>
              </a:rPr>
              <a:t>RAC</a:t>
            </a:r>
            <a:r>
              <a:rPr lang="en-GB" sz="1400" dirty="0" smtClean="0"/>
              <a:t> demo product (since 2008-06-01). </a:t>
            </a:r>
          </a:p>
          <a:p>
            <a:pPr marL="623888" lvl="1" indent="-265113" eaLnBrk="1" hangingPunct="1">
              <a:lnSpc>
                <a:spcPct val="80000"/>
              </a:lnSpc>
              <a:defRPr/>
            </a:pPr>
            <a:r>
              <a:rPr lang="en-GB" sz="1400" dirty="0" smtClean="0">
                <a:solidFill>
                  <a:srgbClr val="0000FF"/>
                </a:solidFill>
              </a:rPr>
              <a:t>MSG2 SEVIRI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7030A0"/>
                </a:solidFill>
              </a:rPr>
              <a:t>RAC</a:t>
            </a:r>
            <a:r>
              <a:rPr lang="en-GB" sz="1400" dirty="0" smtClean="0"/>
              <a:t> demo product (since 2008-06-01).</a:t>
            </a:r>
          </a:p>
          <a:p>
            <a:pPr marL="623888" lvl="1" indent="-265113" eaLnBrk="1" hangingPunct="1">
              <a:lnSpc>
                <a:spcPct val="80000"/>
              </a:lnSpc>
              <a:defRPr/>
            </a:pPr>
            <a:r>
              <a:rPr lang="en-GB" sz="1400" dirty="0" err="1" smtClean="0">
                <a:solidFill>
                  <a:srgbClr val="0000FF"/>
                </a:solidFill>
              </a:rPr>
              <a:t>MetOp</a:t>
            </a:r>
            <a:r>
              <a:rPr lang="en-GB" sz="1400" dirty="0" smtClean="0">
                <a:solidFill>
                  <a:srgbClr val="0000FF"/>
                </a:solidFill>
              </a:rPr>
              <a:t>-A HIRS </a:t>
            </a:r>
            <a:r>
              <a:rPr lang="en-GB" sz="1400" dirty="0" smtClean="0"/>
              <a:t>-</a:t>
            </a:r>
            <a:r>
              <a:rPr lang="en-GB" sz="1400" dirty="0" smtClean="0">
                <a:solidFill>
                  <a:srgbClr val="0000FF"/>
                </a:solidFill>
              </a:rPr>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7030A0"/>
                </a:solidFill>
              </a:rPr>
              <a:t>RAC</a:t>
            </a:r>
            <a:r>
              <a:rPr lang="en-GB" sz="1400" dirty="0" smtClean="0"/>
              <a:t> demo product (since 2009-05-13).</a:t>
            </a:r>
          </a:p>
          <a:p>
            <a:pPr marL="623888" lvl="1" indent="-265113" eaLnBrk="1" hangingPunct="1">
              <a:lnSpc>
                <a:spcPct val="80000"/>
              </a:lnSpc>
              <a:defRPr/>
            </a:pPr>
            <a:r>
              <a:rPr lang="en-GB" sz="1400" dirty="0" smtClean="0">
                <a:solidFill>
                  <a:srgbClr val="0000FF"/>
                </a:solidFill>
              </a:rPr>
              <a:t>MTSAT2 Imager </a:t>
            </a:r>
            <a:r>
              <a:rPr lang="en-GB" sz="1400" dirty="0" smtClean="0"/>
              <a:t>- </a:t>
            </a:r>
            <a:r>
              <a:rPr lang="en-GB" sz="1400" dirty="0" smtClean="0">
                <a:solidFill>
                  <a:srgbClr val="FF0000"/>
                </a:solidFill>
              </a:rPr>
              <a:t>Aqua AIRS </a:t>
            </a:r>
            <a:r>
              <a:rPr lang="en-GB" sz="1400" dirty="0" smtClean="0">
                <a:solidFill>
                  <a:srgbClr val="7030A0"/>
                </a:solidFill>
              </a:rPr>
              <a:t>RAC</a:t>
            </a:r>
            <a:r>
              <a:rPr lang="en-GB" sz="1400" dirty="0" smtClean="0"/>
              <a:t> demo product (since 2011-10-04).</a:t>
            </a:r>
          </a:p>
          <a:p>
            <a:pPr marL="623888" lvl="1" indent="-265113" eaLnBrk="1" hangingPunct="1">
              <a:lnSpc>
                <a:spcPct val="80000"/>
              </a:lnSpc>
              <a:defRPr/>
            </a:pPr>
            <a:r>
              <a:rPr lang="en-GB" sz="1400" dirty="0" smtClean="0">
                <a:solidFill>
                  <a:srgbClr val="0000FF"/>
                </a:solidFill>
              </a:rPr>
              <a:t>MTSAT2 Imager </a:t>
            </a:r>
            <a:r>
              <a:rPr lang="en-GB" sz="1400" dirty="0" smtClean="0"/>
              <a:t>- </a:t>
            </a:r>
            <a:r>
              <a:rPr lang="en-GB" sz="1400" dirty="0" smtClean="0">
                <a:solidFill>
                  <a:srgbClr val="FF0000"/>
                </a:solidFill>
              </a:rPr>
              <a:t>Aqua AIRS </a:t>
            </a:r>
            <a:r>
              <a:rPr lang="en-GB" sz="1400" dirty="0" smtClean="0"/>
              <a:t>- </a:t>
            </a:r>
            <a:r>
              <a:rPr lang="en-GB" sz="1400" dirty="0" err="1" smtClean="0">
                <a:solidFill>
                  <a:srgbClr val="FF0000"/>
                </a:solidFill>
              </a:rPr>
              <a:t>MetOpA</a:t>
            </a:r>
            <a:r>
              <a:rPr lang="en-GB" sz="1400" dirty="0" smtClean="0">
                <a:solidFill>
                  <a:srgbClr val="FF0000"/>
                </a:solidFill>
              </a:rPr>
              <a:t> IASI </a:t>
            </a:r>
            <a:r>
              <a:rPr lang="en-GB" sz="1400" dirty="0" smtClean="0">
                <a:solidFill>
                  <a:srgbClr val="7030A0"/>
                </a:solidFill>
              </a:rPr>
              <a:t>RAC</a:t>
            </a:r>
            <a:r>
              <a:rPr lang="en-GB" sz="1400" dirty="0" smtClean="0"/>
              <a:t> demo product (since 2010-09-08).</a:t>
            </a:r>
          </a:p>
          <a:p>
            <a:pPr marL="623888" lvl="1" indent="-265113" eaLnBrk="1" hangingPunct="1">
              <a:lnSpc>
                <a:spcPct val="80000"/>
              </a:lnSpc>
              <a:defRPr/>
            </a:pPr>
            <a:r>
              <a:rPr lang="en-GB" sz="1400" dirty="0" smtClean="0">
                <a:solidFill>
                  <a:srgbClr val="0000FF"/>
                </a:solidFill>
              </a:rPr>
              <a:t>MTSAT2 Imager </a:t>
            </a:r>
            <a:r>
              <a:rPr lang="en-GB" sz="1400" dirty="0" smtClean="0"/>
              <a:t>- </a:t>
            </a:r>
            <a:r>
              <a:rPr lang="en-GB" sz="1400" dirty="0" err="1" smtClean="0">
                <a:solidFill>
                  <a:srgbClr val="FF0000"/>
                </a:solidFill>
              </a:rPr>
              <a:t>MetOpA</a:t>
            </a:r>
            <a:r>
              <a:rPr lang="en-GB" sz="1400" dirty="0" smtClean="0">
                <a:solidFill>
                  <a:srgbClr val="FF0000"/>
                </a:solidFill>
              </a:rPr>
              <a:t> IASI</a:t>
            </a:r>
            <a:r>
              <a:rPr lang="en-GB" sz="1400" dirty="0" smtClean="0"/>
              <a:t> </a:t>
            </a:r>
            <a:r>
              <a:rPr lang="en-GB" sz="1400" dirty="0" smtClean="0">
                <a:solidFill>
                  <a:srgbClr val="7030A0"/>
                </a:solidFill>
              </a:rPr>
              <a:t>RAC</a:t>
            </a:r>
            <a:r>
              <a:rPr lang="en-GB" sz="1400" dirty="0" smtClean="0"/>
              <a:t> demo product (since 2010-09-08).</a:t>
            </a:r>
          </a:p>
          <a:p>
            <a:pPr marL="623888" lvl="1" indent="-265113" eaLnBrk="1" hangingPunct="1">
              <a:lnSpc>
                <a:spcPct val="80000"/>
              </a:lnSpc>
              <a:defRPr/>
            </a:pPr>
            <a:endParaRPr lang="en-GB" sz="1400" dirty="0" smtClean="0"/>
          </a:p>
          <a:p>
            <a:pPr marL="623888" lvl="1" indent="-265113" eaLnBrk="1" hangingPunct="1">
              <a:lnSpc>
                <a:spcPct val="80000"/>
              </a:lnSpc>
              <a:buFont typeface="Wingdings" pitchFamily="2" charset="2"/>
              <a:buNone/>
              <a:defRPr/>
            </a:pPr>
            <a:r>
              <a:rPr lang="en-GB" sz="1400" dirty="0" smtClean="0">
                <a:solidFill>
                  <a:srgbClr val="008000"/>
                </a:solidFill>
              </a:rPr>
              <a:t>NRTC</a:t>
            </a:r>
            <a:r>
              <a:rPr lang="en-GB" sz="1400" dirty="0" smtClean="0"/>
              <a:t> – Near Real Time Correction.</a:t>
            </a:r>
          </a:p>
          <a:p>
            <a:pPr marL="623888" lvl="1" indent="-265113" eaLnBrk="1" hangingPunct="1">
              <a:lnSpc>
                <a:spcPct val="80000"/>
              </a:lnSpc>
              <a:buFont typeface="Wingdings" pitchFamily="2" charset="2"/>
              <a:buNone/>
              <a:defRPr/>
            </a:pPr>
            <a:r>
              <a:rPr lang="en-GB" sz="1400" dirty="0" smtClean="0">
                <a:solidFill>
                  <a:srgbClr val="7030A0"/>
                </a:solidFill>
              </a:rPr>
              <a:t>RAC</a:t>
            </a:r>
            <a:r>
              <a:rPr lang="en-GB" sz="1400" dirty="0" smtClean="0"/>
              <a:t> – Re-Analysis Correction.</a:t>
            </a:r>
          </a:p>
          <a:p>
            <a:pPr eaLnBrk="1" hangingPunct="1">
              <a:lnSpc>
                <a:spcPct val="80000"/>
              </a:lnSpc>
              <a:defRPr/>
            </a:pPr>
            <a:endParaRPr lang="en-GB" sz="1400" dirty="0" smtClean="0"/>
          </a:p>
          <a:p>
            <a:pPr eaLnBrk="1" hangingPunct="1">
              <a:lnSpc>
                <a:spcPct val="80000"/>
              </a:lnSpc>
              <a:defRPr/>
            </a:pPr>
            <a:r>
              <a:rPr lang="en-GB" sz="1400" dirty="0" smtClean="0"/>
              <a:t>Validation of these products is done according to the Product Acceptance Procedure.  Work is needed in the definition and application of this validation process.</a:t>
            </a:r>
          </a:p>
          <a:p>
            <a:pPr eaLnBrk="1" hangingPunct="1">
              <a:lnSpc>
                <a:spcPct val="80000"/>
              </a:lnSpc>
              <a:defRPr/>
            </a:pPr>
            <a:endParaRPr lang="en-GB" sz="1600" dirty="0" smtClean="0"/>
          </a:p>
          <a:p>
            <a:pPr lvl="1" eaLnBrk="1" hangingPunct="1">
              <a:lnSpc>
                <a:spcPct val="80000"/>
              </a:lnSpc>
              <a:buFont typeface="Wingdings" pitchFamily="2" charset="2"/>
              <a:buNone/>
              <a:defRPr/>
            </a:pPr>
            <a:endParaRPr lang="en-GB" sz="1600" dirty="0" smtClean="0"/>
          </a:p>
        </p:txBody>
      </p:sp>
      <p:sp>
        <p:nvSpPr>
          <p:cNvPr id="6148" name="Slide Number Placeholder 3"/>
          <p:cNvSpPr>
            <a:spLocks noGrp="1"/>
          </p:cNvSpPr>
          <p:nvPr>
            <p:ph type="sldNum" sz="quarter" idx="10"/>
          </p:nvPr>
        </p:nvSpPr>
        <p:spPr>
          <a:noFill/>
        </p:spPr>
        <p:txBody>
          <a:bodyPr/>
          <a:lstStyle/>
          <a:p>
            <a:fld id="{6F2BAB47-6210-4CF3-BA4C-E286D30439C9}"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7F496B21-EB55-4ACA-A108-F2A8419D9FE5}" type="slidenum">
              <a:rPr lang="en-US" smtClean="0"/>
              <a:pPr/>
              <a:t>6</a:t>
            </a:fld>
            <a:endParaRPr lang="en-US" smtClean="0"/>
          </a:p>
        </p:txBody>
      </p:sp>
      <p:sp>
        <p:nvSpPr>
          <p:cNvPr id="7171" name="Rectangle 2"/>
          <p:cNvSpPr>
            <a:spLocks noGrp="1" noChangeArrowheads="1"/>
          </p:cNvSpPr>
          <p:nvPr>
            <p:ph type="title"/>
          </p:nvPr>
        </p:nvSpPr>
        <p:spPr bwMode="auto">
          <a:xfrm>
            <a:off x="2162175" y="598488"/>
            <a:ext cx="6691313" cy="4191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1600" smtClean="0">
                <a:solidFill>
                  <a:srgbClr val="0000FF"/>
                </a:solidFill>
              </a:rPr>
              <a:t>What GSICS Data and Products Servers Documentation is available ?</a:t>
            </a:r>
            <a:endParaRPr lang="en-US" sz="1600" smtClean="0">
              <a:solidFill>
                <a:srgbClr val="0000FF"/>
              </a:solidFill>
            </a:endParaRPr>
          </a:p>
        </p:txBody>
      </p:sp>
      <p:sp>
        <p:nvSpPr>
          <p:cNvPr id="7172" name="Rectangle 5"/>
          <p:cNvSpPr>
            <a:spLocks noGrp="1" noChangeArrowheads="1"/>
          </p:cNvSpPr>
          <p:nvPr>
            <p:ph type="body" idx="1"/>
          </p:nvPr>
        </p:nvSpPr>
        <p:spPr>
          <a:xfrm>
            <a:off x="457200" y="1384300"/>
            <a:ext cx="8229600" cy="4741863"/>
          </a:xfrm>
          <a:noFill/>
        </p:spPr>
        <p:txBody>
          <a:bodyPr/>
          <a:lstStyle/>
          <a:p>
            <a:pPr eaLnBrk="1" hangingPunct="1">
              <a:lnSpc>
                <a:spcPct val="80000"/>
              </a:lnSpc>
            </a:pPr>
            <a:r>
              <a:rPr lang="en-GB" sz="2400" smtClean="0"/>
              <a:t>The following documents have been presented on the GSICS mailing lists (http://groups.google.com/group/gsics-data-wg?hl=en):</a:t>
            </a:r>
          </a:p>
          <a:p>
            <a:pPr lvl="1" eaLnBrk="1" hangingPunct="1">
              <a:lnSpc>
                <a:spcPct val="80000"/>
              </a:lnSpc>
            </a:pPr>
            <a:endParaRPr lang="en-GB" sz="2000" smtClean="0"/>
          </a:p>
          <a:p>
            <a:pPr lvl="1" eaLnBrk="1" hangingPunct="1">
              <a:lnSpc>
                <a:spcPct val="80000"/>
              </a:lnSpc>
            </a:pPr>
            <a:r>
              <a:rPr lang="en-GB" sz="2000" b="1" smtClean="0"/>
              <a:t>GSICS Data Management Server User Guide</a:t>
            </a:r>
            <a:r>
              <a:rPr lang="en-GB" sz="2000" smtClean="0"/>
              <a:t>, Draft.</a:t>
            </a:r>
          </a:p>
          <a:p>
            <a:pPr lvl="1" eaLnBrk="1" hangingPunct="1">
              <a:lnSpc>
                <a:spcPct val="80000"/>
              </a:lnSpc>
            </a:pPr>
            <a:r>
              <a:rPr lang="en-GB" sz="2000" b="1" smtClean="0"/>
              <a:t>GSICS Data Management Server Operations Service Specification</a:t>
            </a:r>
            <a:r>
              <a:rPr lang="en-GB" sz="2000" smtClean="0"/>
              <a:t> (and supporting documentation) Action GDWG 03_22, Draft.</a:t>
            </a:r>
          </a:p>
          <a:p>
            <a:pPr lvl="1" eaLnBrk="1" hangingPunct="1">
              <a:lnSpc>
                <a:spcPct val="80000"/>
              </a:lnSpc>
            </a:pPr>
            <a:r>
              <a:rPr lang="en-GB" sz="2000" b="1" smtClean="0"/>
              <a:t>EUMETSAT Archive NetCDF Format Proposal</a:t>
            </a:r>
            <a:r>
              <a:rPr lang="en-GB" sz="2000" smtClean="0"/>
              <a:t>, Draft.</a:t>
            </a:r>
          </a:p>
          <a:p>
            <a:pPr eaLnBrk="1" hangingPunct="1">
              <a:lnSpc>
                <a:spcPct val="80000"/>
              </a:lnSpc>
            </a:pPr>
            <a:endParaRPr lang="en-GB" sz="2400" smtClean="0"/>
          </a:p>
          <a:p>
            <a:pPr eaLnBrk="1" hangingPunct="1">
              <a:lnSpc>
                <a:spcPct val="80000"/>
              </a:lnSpc>
            </a:pPr>
            <a:r>
              <a:rPr lang="en-GB" sz="2400" smtClean="0"/>
              <a:t>EUMETSAT netCDF format guide is available via the EUMETSAT website:</a:t>
            </a:r>
          </a:p>
          <a:p>
            <a:pPr eaLnBrk="1" hangingPunct="1">
              <a:lnSpc>
                <a:spcPct val="80000"/>
              </a:lnSpc>
            </a:pPr>
            <a:endParaRPr lang="en-GB" sz="2400" smtClean="0"/>
          </a:p>
          <a:p>
            <a:pPr eaLnBrk="1" hangingPunct="1">
              <a:lnSpc>
                <a:spcPct val="80000"/>
              </a:lnSpc>
              <a:buFont typeface="Wingdings" pitchFamily="2" charset="2"/>
              <a:buNone/>
            </a:pPr>
            <a:r>
              <a:rPr lang="en-GB" sz="2400" smtClean="0"/>
              <a:t>	</a:t>
            </a:r>
            <a:r>
              <a:rPr lang="en-GB" sz="1400" smtClean="0">
                <a:hlinkClick r:id="rId3"/>
              </a:rPr>
              <a:t>http://www.eumetsat.int/Home/Main/DataProducts/Resources/index.htm#formatGuides</a:t>
            </a:r>
            <a:endParaRPr lang="en-GB" sz="1400" smtClean="0"/>
          </a:p>
          <a:p>
            <a:pPr eaLnBrk="1" hangingPunct="1">
              <a:lnSpc>
                <a:spcPct val="80000"/>
              </a:lnSpc>
            </a:pPr>
            <a:endParaRPr lang="en-GB" sz="2400" smtClean="0"/>
          </a:p>
          <a:p>
            <a:pPr eaLnBrk="1" hangingPunct="1">
              <a:lnSpc>
                <a:spcPct val="80000"/>
              </a:lnSpc>
            </a:pPr>
            <a:endParaRPr lang="en-GB" sz="2400" smtClean="0"/>
          </a:p>
          <a:p>
            <a:pPr eaLnBrk="1" hangingPunct="1">
              <a:lnSpc>
                <a:spcPct val="80000"/>
              </a:lnSpc>
            </a:pPr>
            <a:endParaRPr lang="en-GB"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B1CF1F11-FAAB-41A8-BCD8-4DB9FC097B55}" type="slidenum">
              <a:rPr lang="en-US" smtClean="0"/>
              <a:pPr/>
              <a:t>7</a:t>
            </a:fld>
            <a:endParaRPr lang="en-US" smtClean="0"/>
          </a:p>
        </p:txBody>
      </p:sp>
      <p:sp>
        <p:nvSpPr>
          <p:cNvPr id="8195" name="Rectangle 2"/>
          <p:cNvSpPr>
            <a:spLocks noGrp="1" noChangeArrowheads="1"/>
          </p:cNvSpPr>
          <p:nvPr>
            <p:ph type="title"/>
          </p:nvPr>
        </p:nvSpPr>
        <p:spPr bwMode="auto">
          <a:xfrm>
            <a:off x="2101850" y="547688"/>
            <a:ext cx="6657975" cy="4603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400" smtClean="0">
                <a:solidFill>
                  <a:schemeClr val="accent2"/>
                </a:solidFill>
              </a:rPr>
              <a:t>Data and Products Servers:</a:t>
            </a:r>
            <a:r>
              <a:rPr lang="en-GB" sz="2400" smtClean="0"/>
              <a:t> </a:t>
            </a:r>
            <a:r>
              <a:rPr lang="en-GB" sz="2400" smtClean="0">
                <a:solidFill>
                  <a:srgbClr val="FF3300"/>
                </a:solidFill>
              </a:rPr>
              <a:t>Planned Activities</a:t>
            </a:r>
            <a:endParaRPr lang="en-US" sz="2400" smtClean="0">
              <a:solidFill>
                <a:srgbClr val="FF3300"/>
              </a:solidFill>
            </a:endParaRPr>
          </a:p>
        </p:txBody>
      </p:sp>
      <p:sp>
        <p:nvSpPr>
          <p:cNvPr id="8196" name="Rectangle 3"/>
          <p:cNvSpPr>
            <a:spLocks noGrp="1" noChangeArrowheads="1"/>
          </p:cNvSpPr>
          <p:nvPr>
            <p:ph type="body" idx="1"/>
          </p:nvPr>
        </p:nvSpPr>
        <p:spPr>
          <a:xfrm>
            <a:off x="466725" y="1427163"/>
            <a:ext cx="8229600" cy="4733925"/>
          </a:xfrm>
          <a:noFill/>
        </p:spPr>
        <p:txBody>
          <a:bodyPr/>
          <a:lstStyle/>
          <a:p>
            <a:pPr eaLnBrk="1" hangingPunct="1">
              <a:lnSpc>
                <a:spcPct val="80000"/>
              </a:lnSpc>
              <a:buFont typeface="Wingdings" pitchFamily="2" charset="2"/>
              <a:buNone/>
            </a:pPr>
            <a:r>
              <a:rPr lang="en-GB" sz="2400" b="1" smtClean="0"/>
              <a:t>Planned activities:</a:t>
            </a:r>
          </a:p>
          <a:p>
            <a:pPr eaLnBrk="1" hangingPunct="1">
              <a:lnSpc>
                <a:spcPct val="80000"/>
              </a:lnSpc>
            </a:pPr>
            <a:endParaRPr lang="en-GB" sz="2400" smtClean="0"/>
          </a:p>
          <a:p>
            <a:pPr eaLnBrk="1" hangingPunct="1">
              <a:lnSpc>
                <a:spcPct val="80000"/>
              </a:lnSpc>
            </a:pPr>
            <a:r>
              <a:rPr lang="en-GB" sz="2400" smtClean="0"/>
              <a:t>Collaboration Servers Data Exchange (products only; transfer mechanism? Push or Pull ?).</a:t>
            </a:r>
          </a:p>
          <a:p>
            <a:pPr eaLnBrk="1" hangingPunct="1">
              <a:lnSpc>
                <a:spcPct val="80000"/>
              </a:lnSpc>
            </a:pPr>
            <a:endParaRPr lang="en-GB" sz="2400" smtClean="0"/>
          </a:p>
          <a:p>
            <a:pPr eaLnBrk="1" hangingPunct="1">
              <a:lnSpc>
                <a:spcPct val="80000"/>
              </a:lnSpc>
            </a:pPr>
            <a:r>
              <a:rPr lang="en-GB" sz="2400" smtClean="0"/>
              <a:t>Development of a GSICS products’ plotting tool.</a:t>
            </a:r>
          </a:p>
          <a:p>
            <a:pPr eaLnBrk="1" hangingPunct="1">
              <a:lnSpc>
                <a:spcPct val="80000"/>
              </a:lnSpc>
            </a:pPr>
            <a:endParaRPr lang="en-GB" sz="2400" smtClean="0"/>
          </a:p>
          <a:p>
            <a:pPr eaLnBrk="1" hangingPunct="1">
              <a:lnSpc>
                <a:spcPct val="80000"/>
              </a:lnSpc>
            </a:pPr>
            <a:r>
              <a:rPr lang="en-GB" sz="2400" smtClean="0"/>
              <a:t>Satellite CF conventions specification for GSICS netCDF files.</a:t>
            </a:r>
          </a:p>
          <a:p>
            <a:pPr eaLnBrk="1" hangingPunct="1">
              <a:lnSpc>
                <a:spcPct val="80000"/>
              </a:lnSpc>
            </a:pPr>
            <a:endParaRPr lang="en-GB" sz="2400" smtClean="0"/>
          </a:p>
          <a:p>
            <a:r>
              <a:rPr lang="en-GB" sz="2400" smtClean="0"/>
              <a:t>Using ISO 19115 to register GSICS products with external database systems that following this catalogue inter-operability standard.</a:t>
            </a:r>
          </a:p>
          <a:p>
            <a:pPr eaLnBrk="1" hangingPunct="1">
              <a:lnSpc>
                <a:spcPct val="80000"/>
              </a:lnSpc>
            </a:pPr>
            <a:endParaRPr lang="en-GB"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187575" y="333375"/>
            <a:ext cx="6499225" cy="752475"/>
          </a:xfrm>
          <a:noFill/>
          <a:ln>
            <a:miter lim="800000"/>
            <a:headEnd/>
            <a:tailEnd/>
          </a:ln>
        </p:spPr>
        <p:txBody>
          <a:bodyPr vert="horz" wrap="square" lIns="91440" tIns="45720" rIns="91440" bIns="45720" numCol="1" anchor="t" anchorCtr="0" compatLnSpc="1">
            <a:prstTxWarp prst="textNoShape">
              <a:avLst/>
            </a:prstTxWarp>
          </a:bodyPr>
          <a:lstStyle/>
          <a:p>
            <a:r>
              <a:rPr lang="en-GB" smtClean="0"/>
              <a:t>Products Plotting Tool(1)</a:t>
            </a:r>
          </a:p>
        </p:txBody>
      </p:sp>
      <p:sp>
        <p:nvSpPr>
          <p:cNvPr id="9219" name="Content Placeholder 2"/>
          <p:cNvSpPr>
            <a:spLocks noGrp="1"/>
          </p:cNvSpPr>
          <p:nvPr>
            <p:ph idx="1"/>
          </p:nvPr>
        </p:nvSpPr>
        <p:spPr>
          <a:xfrm>
            <a:off x="457200" y="1162050"/>
            <a:ext cx="8447088" cy="5051425"/>
          </a:xfrm>
        </p:spPr>
        <p:txBody>
          <a:bodyPr/>
          <a:lstStyle/>
          <a:p>
            <a:r>
              <a:rPr lang="en-GB" altLang="ja-JP" sz="1400" smtClean="0">
                <a:solidFill>
                  <a:srgbClr val="FF0000"/>
                </a:solidFill>
                <a:ea typeface="ＭＳ Ｐゴシック" pitchFamily="50" charset="-128"/>
              </a:rPr>
              <a:t>Tentative requirements </a:t>
            </a:r>
            <a:r>
              <a:rPr lang="en-GB" altLang="ja-JP" sz="1400" smtClean="0">
                <a:ea typeface="ＭＳ Ｐゴシック" pitchFamily="50" charset="-128"/>
              </a:rPr>
              <a:t>for plotting the GSICS GEO-LEO IR results in the netCDF products were discussed between GRWG and GDWG in a teleconference at the end of 2010.</a:t>
            </a:r>
          </a:p>
          <a:p>
            <a:endParaRPr lang="en-GB" altLang="ja-JP" sz="1400" smtClean="0">
              <a:ea typeface="ＭＳ Ｐゴシック" pitchFamily="50" charset="-128"/>
            </a:endParaRPr>
          </a:p>
          <a:p>
            <a:r>
              <a:rPr lang="en-GB" sz="1400" smtClean="0">
                <a:solidFill>
                  <a:srgbClr val="FF0000"/>
                </a:solidFill>
              </a:rPr>
              <a:t>JMA</a:t>
            </a:r>
            <a:r>
              <a:rPr lang="en-GB" sz="1400" smtClean="0"/>
              <a:t> with support from the </a:t>
            </a:r>
            <a:r>
              <a:rPr lang="en-GB" sz="1400" smtClean="0">
                <a:solidFill>
                  <a:srgbClr val="FF0000"/>
                </a:solidFill>
              </a:rPr>
              <a:t>GSICS GCC </a:t>
            </a:r>
            <a:r>
              <a:rPr lang="en-GB" sz="1400" smtClean="0"/>
              <a:t>developed a prototype for a</a:t>
            </a:r>
            <a:r>
              <a:rPr lang="en-GB" altLang="ja-JP" sz="1400" smtClean="0">
                <a:ea typeface="ＭＳ Ｐゴシック" pitchFamily="50" charset="-128"/>
              </a:rPr>
              <a:t> unified web page</a:t>
            </a:r>
            <a:r>
              <a:rPr lang="en-GB" altLang="ja-JP" sz="1400" b="1" smtClean="0">
                <a:ea typeface="ＭＳ Ｐゴシック" pitchFamily="50" charset="-128"/>
              </a:rPr>
              <a:t> </a:t>
            </a:r>
            <a:r>
              <a:rPr lang="en-GB" altLang="ja-JP" sz="1400" smtClean="0">
                <a:ea typeface="ＭＳ Ｐゴシック" pitchFamily="50" charset="-128"/>
              </a:rPr>
              <a:t>to display these results. </a:t>
            </a:r>
            <a:r>
              <a:rPr lang="en-GB" sz="1400" smtClean="0"/>
              <a:t>The prototype fulfil the tentative requirements discussed but could not be developed for operations as the method for displaying the plots was not operationally practical (over 7200 static images were required to be generated daily to display the different plot permutations).</a:t>
            </a:r>
            <a:r>
              <a:rPr lang="en-GB" sz="1600" smtClean="0"/>
              <a:t/>
            </a:r>
            <a:br>
              <a:rPr lang="en-GB" sz="1600" smtClean="0"/>
            </a:br>
            <a:endParaRPr lang="en-GB" sz="1600" smtClean="0"/>
          </a:p>
          <a:p>
            <a:pPr>
              <a:buFont typeface="Wingdings" pitchFamily="2" charset="2"/>
              <a:buNone/>
            </a:pPr>
            <a:endParaRPr lang="en-GB" sz="1600" smtClean="0"/>
          </a:p>
        </p:txBody>
      </p:sp>
      <p:sp>
        <p:nvSpPr>
          <p:cNvPr id="9220" name="Slide Number Placeholder 3"/>
          <p:cNvSpPr>
            <a:spLocks noGrp="1"/>
          </p:cNvSpPr>
          <p:nvPr>
            <p:ph type="sldNum" sz="quarter" idx="10"/>
          </p:nvPr>
        </p:nvSpPr>
        <p:spPr>
          <a:noFill/>
        </p:spPr>
        <p:txBody>
          <a:bodyPr/>
          <a:lstStyle/>
          <a:p>
            <a:fld id="{48C33D4C-71DC-4746-A32F-991608EC489F}" type="slidenum">
              <a:rPr lang="en-US" smtClean="0"/>
              <a:pPr/>
              <a:t>8</a:t>
            </a:fld>
            <a:endParaRPr lang="en-US" smtClean="0"/>
          </a:p>
        </p:txBody>
      </p:sp>
      <p:pic>
        <p:nvPicPr>
          <p:cNvPr id="5" name="Picture 2"/>
          <p:cNvPicPr>
            <a:picLocks noChangeAspect="1" noChangeArrowheads="1"/>
          </p:cNvPicPr>
          <p:nvPr/>
        </p:nvPicPr>
        <p:blipFill>
          <a:blip r:embed="rId2" cstate="print"/>
          <a:srcRect/>
          <a:stretch>
            <a:fillRect/>
          </a:stretch>
        </p:blipFill>
        <p:spPr bwMode="auto">
          <a:xfrm>
            <a:off x="641350" y="3238500"/>
            <a:ext cx="3500438" cy="2879725"/>
          </a:xfrm>
          <a:prstGeom prst="rect">
            <a:avLst/>
          </a:prstGeom>
          <a:ln>
            <a:noFill/>
          </a:ln>
          <a:effectLst>
            <a:outerShdw blurRad="292100" dist="139700" dir="2700000" algn="tl" rotWithShape="0">
              <a:srgbClr val="333333">
                <a:alpha val="65000"/>
              </a:srgbClr>
            </a:outerShdw>
          </a:effectLst>
        </p:spPr>
      </p:pic>
      <p:grpSp>
        <p:nvGrpSpPr>
          <p:cNvPr id="9222" name="Group 8"/>
          <p:cNvGrpSpPr>
            <a:grpSpLocks/>
          </p:cNvGrpSpPr>
          <p:nvPr/>
        </p:nvGrpSpPr>
        <p:grpSpPr bwMode="auto">
          <a:xfrm>
            <a:off x="4503738" y="3109913"/>
            <a:ext cx="4246562" cy="3022600"/>
            <a:chOff x="228600" y="1323975"/>
            <a:chExt cx="8167688" cy="5467350"/>
          </a:xfrm>
        </p:grpSpPr>
        <p:pic>
          <p:nvPicPr>
            <p:cNvPr id="10" name="Picture 2"/>
            <p:cNvPicPr>
              <a:picLocks noChangeAspect="1" noChangeArrowheads="1"/>
            </p:cNvPicPr>
            <p:nvPr/>
          </p:nvPicPr>
          <p:blipFill>
            <a:blip r:embed="rId3" cstate="print"/>
            <a:srcRect/>
            <a:stretch>
              <a:fillRect/>
            </a:stretch>
          </p:blipFill>
          <p:spPr bwMode="auto">
            <a:xfrm>
              <a:off x="1468257" y="1323975"/>
              <a:ext cx="6928031" cy="5467350"/>
            </a:xfrm>
            <a:prstGeom prst="rect">
              <a:avLst/>
            </a:prstGeom>
            <a:ln>
              <a:noFill/>
            </a:ln>
            <a:effectLst>
              <a:outerShdw blurRad="292100" dist="139700" dir="2700000" algn="tl" rotWithShape="0">
                <a:srgbClr val="333333">
                  <a:alpha val="65000"/>
                </a:srgbClr>
              </a:outerShdw>
            </a:effectLst>
          </p:spPr>
        </p:pic>
        <p:sp>
          <p:nvSpPr>
            <p:cNvPr id="11" name="左中かっこ 3"/>
            <p:cNvSpPr/>
            <p:nvPr/>
          </p:nvSpPr>
          <p:spPr>
            <a:xfrm>
              <a:off x="1953737" y="2515650"/>
              <a:ext cx="867149" cy="3399865"/>
            </a:xfrm>
            <a:prstGeom prst="leftBrace">
              <a:avLst>
                <a:gd name="adj1" fmla="val 101437"/>
                <a:gd name="adj2" fmla="val 50000"/>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kumimoji="1" lang="ja-JP" altLang="en-US"/>
            </a:p>
          </p:txBody>
        </p:sp>
        <p:sp>
          <p:nvSpPr>
            <p:cNvPr id="12" name="正方形/長方形 5"/>
            <p:cNvSpPr/>
            <p:nvPr/>
          </p:nvSpPr>
          <p:spPr>
            <a:xfrm>
              <a:off x="228600" y="3371359"/>
              <a:ext cx="1657964" cy="1656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en-US" altLang="ja-JP" sz="1100" i="1" dirty="0">
                  <a:solidFill>
                    <a:srgbClr val="FFFFFF"/>
                  </a:solidFill>
                </a:rPr>
                <a:t>7200 files </a:t>
              </a:r>
              <a:r>
                <a:rPr kumimoji="1" lang="en-US" altLang="ja-JP" sz="1100" dirty="0">
                  <a:solidFill>
                    <a:srgbClr val="FFFFFF"/>
                  </a:solidFill>
                </a:rPr>
                <a:t>per 1 day in case of 1 MTSAT !</a:t>
              </a:r>
              <a:endParaRPr kumimoji="1" lang="ja-JP" altLang="en-US" sz="1100">
                <a:solidFill>
                  <a:srgbClr val="FFFFFF"/>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2187575" y="333375"/>
            <a:ext cx="6499225" cy="752475"/>
          </a:xfrm>
          <a:noFill/>
          <a:ln>
            <a:miter lim="800000"/>
            <a:headEnd/>
            <a:tailEnd/>
          </a:ln>
        </p:spPr>
        <p:txBody>
          <a:bodyPr vert="horz" wrap="square" lIns="91440" tIns="45720" rIns="91440" bIns="45720" numCol="1" anchor="t" anchorCtr="0" compatLnSpc="1">
            <a:prstTxWarp prst="textNoShape">
              <a:avLst/>
            </a:prstTxWarp>
          </a:bodyPr>
          <a:lstStyle/>
          <a:p>
            <a:r>
              <a:rPr lang="en-GB" smtClean="0"/>
              <a:t>Products Plotting Tool(2)</a:t>
            </a:r>
          </a:p>
        </p:txBody>
      </p:sp>
      <p:sp>
        <p:nvSpPr>
          <p:cNvPr id="10243" name="Slide Number Placeholder 3"/>
          <p:cNvSpPr>
            <a:spLocks noGrp="1"/>
          </p:cNvSpPr>
          <p:nvPr>
            <p:ph type="sldNum" sz="quarter" idx="10"/>
          </p:nvPr>
        </p:nvSpPr>
        <p:spPr>
          <a:noFill/>
        </p:spPr>
        <p:txBody>
          <a:bodyPr/>
          <a:lstStyle/>
          <a:p>
            <a:fld id="{57ADDBB4-E05D-4DAA-AA48-DADE2C0CC6D3}" type="slidenum">
              <a:rPr lang="en-US" smtClean="0"/>
              <a:pPr/>
              <a:t>9</a:t>
            </a:fld>
            <a:endParaRPr lang="en-US" smtClean="0"/>
          </a:p>
        </p:txBody>
      </p:sp>
      <p:sp>
        <p:nvSpPr>
          <p:cNvPr id="10244" name="Content Placeholder 12"/>
          <p:cNvSpPr>
            <a:spLocks noGrp="1"/>
          </p:cNvSpPr>
          <p:nvPr>
            <p:ph idx="1"/>
          </p:nvPr>
        </p:nvSpPr>
        <p:spPr>
          <a:xfrm>
            <a:off x="179388" y="1179513"/>
            <a:ext cx="8836025" cy="5160962"/>
          </a:xfrm>
        </p:spPr>
        <p:txBody>
          <a:bodyPr/>
          <a:lstStyle/>
          <a:p>
            <a:r>
              <a:rPr lang="en-GB" altLang="ja-JP" sz="1600" smtClean="0">
                <a:solidFill>
                  <a:srgbClr val="FF0000"/>
                </a:solidFill>
                <a:ea typeface="ＭＳ Ｐゴシック" pitchFamily="50" charset="-128"/>
              </a:rPr>
              <a:t>EUMETSAT </a:t>
            </a:r>
            <a:r>
              <a:rPr lang="en-GB" altLang="ja-JP" sz="1600" smtClean="0">
                <a:ea typeface="ＭＳ Ｐゴシック" pitchFamily="50" charset="-128"/>
              </a:rPr>
              <a:t>has formalised the tentative requirements discussed into a GSICS document containing the following requirements categories:</a:t>
            </a:r>
          </a:p>
          <a:p>
            <a:endParaRPr lang="en-GB" altLang="ja-JP" sz="800" smtClean="0">
              <a:ea typeface="ＭＳ Ｐゴシック" pitchFamily="50" charset="-128"/>
            </a:endParaRPr>
          </a:p>
          <a:p>
            <a:pPr marL="623888" lvl="1"/>
            <a:r>
              <a:rPr lang="en-GB" sz="1200" smtClean="0">
                <a:ea typeface="ＭＳ Ｐゴシック" pitchFamily="50" charset="-128"/>
              </a:rPr>
              <a:t>Portability</a:t>
            </a:r>
          </a:p>
          <a:p>
            <a:pPr marL="623888" lvl="1"/>
            <a:r>
              <a:rPr lang="en-GB" sz="1200" smtClean="0">
                <a:ea typeface="ＭＳ Ｐゴシック" pitchFamily="50" charset="-128"/>
              </a:rPr>
              <a:t>Download and Installation</a:t>
            </a:r>
          </a:p>
          <a:p>
            <a:pPr marL="623888" lvl="1"/>
            <a:r>
              <a:rPr lang="en-GB" sz="1200" smtClean="0">
                <a:ea typeface="ＭＳ Ｐゴシック" pitchFamily="50" charset="-128"/>
              </a:rPr>
              <a:t>General Operation of the tool</a:t>
            </a:r>
          </a:p>
          <a:p>
            <a:pPr marL="623888" lvl="1"/>
            <a:r>
              <a:rPr lang="en-GB" sz="1200" smtClean="0">
                <a:ea typeface="ＭＳ Ｐゴシック" pitchFamily="50" charset="-128"/>
              </a:rPr>
              <a:t>General Plot Attributes</a:t>
            </a:r>
          </a:p>
          <a:p>
            <a:pPr marL="623888" lvl="1"/>
            <a:r>
              <a:rPr lang="en-GB" sz="1200" smtClean="0">
                <a:ea typeface="ＭＳ Ｐゴシック" pitchFamily="50" charset="-128"/>
              </a:rPr>
              <a:t>Time Series Plot Attributes</a:t>
            </a:r>
          </a:p>
          <a:p>
            <a:pPr marL="623888" lvl="1"/>
            <a:r>
              <a:rPr lang="en-GB" sz="1200" smtClean="0">
                <a:ea typeface="ＭＳ Ｐゴシック" pitchFamily="50" charset="-128"/>
              </a:rPr>
              <a:t>Documentation</a:t>
            </a:r>
          </a:p>
          <a:p>
            <a:pPr marL="623888" lvl="1"/>
            <a:r>
              <a:rPr lang="en-GB" sz="1200" smtClean="0">
                <a:ea typeface="ＭＳ Ｐゴシック" pitchFamily="50" charset="-128"/>
              </a:rPr>
              <a:t>Enhancements</a:t>
            </a:r>
          </a:p>
          <a:p>
            <a:pPr marL="623888" lvl="1"/>
            <a:endParaRPr lang="en-GB" sz="800" smtClean="0">
              <a:ea typeface="ＭＳ Ｐゴシック" pitchFamily="50" charset="-128"/>
            </a:endParaRPr>
          </a:p>
          <a:p>
            <a:r>
              <a:rPr lang="en-GB" sz="1600" smtClean="0">
                <a:ea typeface="ＭＳ Ｐゴシック" pitchFamily="50" charset="-128"/>
              </a:rPr>
              <a:t>This </a:t>
            </a:r>
            <a:r>
              <a:rPr lang="en-GB" sz="1600" smtClean="0">
                <a:solidFill>
                  <a:srgbClr val="FF0000"/>
                </a:solidFill>
                <a:ea typeface="ＭＳ Ｐゴシック" pitchFamily="50" charset="-128"/>
              </a:rPr>
              <a:t>draft document </a:t>
            </a:r>
            <a:r>
              <a:rPr lang="en-GB" sz="1600" smtClean="0">
                <a:ea typeface="ＭＳ Ｐゴシック" pitchFamily="50" charset="-128"/>
              </a:rPr>
              <a:t>was used to develop a </a:t>
            </a:r>
            <a:r>
              <a:rPr lang="en-GB" sz="1600" smtClean="0">
                <a:solidFill>
                  <a:srgbClr val="FF0000"/>
                </a:solidFill>
                <a:ea typeface="ＭＳ Ｐゴシック" pitchFamily="50" charset="-128"/>
              </a:rPr>
              <a:t>proto-type based on the JMA and GCC proto-type</a:t>
            </a:r>
            <a:r>
              <a:rPr lang="en-GB" sz="1600" smtClean="0">
                <a:ea typeface="ＭＳ Ｐゴシック" pitchFamily="50" charset="-128"/>
              </a:rPr>
              <a:t> but replacing the plot generation method with </a:t>
            </a:r>
            <a:r>
              <a:rPr lang="en-GB" sz="1600" smtClean="0">
                <a:solidFill>
                  <a:srgbClr val="FF0000"/>
                </a:solidFill>
                <a:ea typeface="ＭＳ Ｐゴシック" pitchFamily="50" charset="-128"/>
              </a:rPr>
              <a:t>real-time generations </a:t>
            </a:r>
            <a:r>
              <a:rPr lang="en-GB" sz="1600" smtClean="0">
                <a:ea typeface="ＭＳ Ｐゴシック" pitchFamily="50" charset="-128"/>
              </a:rPr>
              <a:t>of the plots using the </a:t>
            </a:r>
            <a:r>
              <a:rPr lang="en-GB" sz="1600" smtClean="0">
                <a:solidFill>
                  <a:srgbClr val="FF0000"/>
                </a:solidFill>
                <a:ea typeface="ＭＳ Ｐゴシック" pitchFamily="50" charset="-128"/>
              </a:rPr>
              <a:t>data stored in the GSICS products</a:t>
            </a:r>
            <a:r>
              <a:rPr lang="en-GB" sz="1600" smtClean="0">
                <a:ea typeface="ＭＳ Ｐゴシック" pitchFamily="50" charset="-128"/>
              </a:rPr>
              <a:t>.</a:t>
            </a:r>
          </a:p>
          <a:p>
            <a:endParaRPr lang="en-GB" sz="1600" smtClean="0">
              <a:ea typeface="ＭＳ Ｐゴシック" pitchFamily="50" charset="-128"/>
            </a:endParaRPr>
          </a:p>
          <a:p>
            <a:r>
              <a:rPr lang="en-GB" sz="1600" smtClean="0"/>
              <a:t>The draft requirements document and the proto-type will be discussed in the GDWG breakout session.  Since the </a:t>
            </a:r>
            <a:r>
              <a:rPr lang="en-GB" sz="1600" smtClean="0">
                <a:solidFill>
                  <a:srgbClr val="FF0000"/>
                </a:solidFill>
              </a:rPr>
              <a:t>plotting tool </a:t>
            </a:r>
            <a:r>
              <a:rPr lang="en-GB" sz="1600" smtClean="0"/>
              <a:t>is the </a:t>
            </a:r>
            <a:r>
              <a:rPr lang="en-GB" sz="1600" smtClean="0">
                <a:solidFill>
                  <a:srgbClr val="FF0000"/>
                </a:solidFill>
              </a:rPr>
              <a:t>first ‘customer’ </a:t>
            </a:r>
            <a:r>
              <a:rPr lang="en-GB" sz="1600" smtClean="0"/>
              <a:t>of the </a:t>
            </a:r>
            <a:r>
              <a:rPr lang="en-GB" sz="1600" smtClean="0">
                <a:solidFill>
                  <a:srgbClr val="FF0000"/>
                </a:solidFill>
              </a:rPr>
              <a:t>GSICS products</a:t>
            </a:r>
            <a:r>
              <a:rPr lang="en-GB" sz="1600" smtClean="0"/>
              <a:t>, it was observed that their contents are required to be </a:t>
            </a:r>
            <a:r>
              <a:rPr lang="en-GB" sz="1600" smtClean="0">
                <a:solidFill>
                  <a:srgbClr val="FF0000"/>
                </a:solidFill>
              </a:rPr>
              <a:t>re-examined by the GRWG </a:t>
            </a:r>
            <a:r>
              <a:rPr lang="en-GB" sz="1600" smtClean="0"/>
              <a:t>as additional information was needed for the plotting which was not contained in the product itself (e.g. Lookup tables for unit conversions).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24009</TotalTime>
  <Words>1149</Words>
  <Application>Microsoft Office PowerPoint</Application>
  <PresentationFormat>On-screen Show (4:3)</PresentationFormat>
  <Paragraphs>164</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Wingdings</vt:lpstr>
      <vt:lpstr>Times New Roman</vt:lpstr>
      <vt:lpstr>宋体</vt:lpstr>
      <vt:lpstr>ＭＳ Ｐゴシック</vt:lpstr>
      <vt:lpstr>Default Design</vt:lpstr>
      <vt:lpstr>The GSICS Collaboration Servers, a Vehicle for the International Collaboration  Status: 2012</vt:lpstr>
      <vt:lpstr>GSICS Collaboration Servers</vt:lpstr>
      <vt:lpstr>GSICS Data and Products Server: Design Overview</vt:lpstr>
      <vt:lpstr>What Data Sets are on the Servers</vt:lpstr>
      <vt:lpstr>What Products are on the Servers</vt:lpstr>
      <vt:lpstr>What GSICS Data and Products Servers Documentation is available ?</vt:lpstr>
      <vt:lpstr>Data and Products Servers: Planned Activities</vt:lpstr>
      <vt:lpstr>Products Plotting Tool(1)</vt:lpstr>
      <vt:lpstr>Products Plotting Tool(2)</vt:lpstr>
      <vt:lpstr>Products Plotting Tool(3)</vt:lpstr>
      <vt:lpstr>Quick Demo of the Plotting Tool</vt:lpstr>
      <vt:lpstr>Support is needed to resolve the following Concerns </vt:lpstr>
      <vt:lpstr>End of Presentation: Thank you for your attention</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Peter Miu</cp:lastModifiedBy>
  <cp:revision>301</cp:revision>
  <dcterms:created xsi:type="dcterms:W3CDTF">2004-06-10T15:46:18Z</dcterms:created>
  <dcterms:modified xsi:type="dcterms:W3CDTF">2012-02-23T15:23:26Z</dcterms:modified>
</cp:coreProperties>
</file>