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14" r:id="rId2"/>
    <p:sldId id="805" r:id="rId3"/>
    <p:sldId id="804" r:id="rId4"/>
    <p:sldId id="806" r:id="rId5"/>
    <p:sldId id="807" r:id="rId6"/>
    <p:sldId id="808" r:id="rId7"/>
    <p:sldId id="809" r:id="rId8"/>
    <p:sldId id="678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00"/>
    <a:srgbClr val="0000FF"/>
    <a:srgbClr val="5F5F5F"/>
    <a:srgbClr val="333333"/>
    <a:srgbClr val="CC3300"/>
    <a:srgbClr val="80008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87949" autoAdjust="0"/>
  </p:normalViewPr>
  <p:slideViewPr>
    <p:cSldViewPr snapToGrid="0">
      <p:cViewPr varScale="1">
        <p:scale>
          <a:sx n="110" d="100"/>
          <a:sy n="110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01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31338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4BE8A44-C2B7-4EE2-97A7-B6C00108B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31338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B7847B60-2A64-4137-9486-AA605B25E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CD442-ECC7-4E5B-AD9A-4B553E66BB0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13F06-85E1-480C-8159-F50300A25C7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DD398-6EB4-4F2A-9E3B-F392E1468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60219-C98E-40C3-8B36-21DDC7890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E601D-10FD-418C-8CA4-A1EC82477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447DB-86FA-455D-BA5C-8D5C40AAF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E3B1C-1EC6-4BFD-9BF2-3D6452C64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09D68-6CE3-4BA5-9029-4E27B61AB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7867F-6875-4762-8FF9-1035BEC13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F9939-1887-4746-A437-93DA9DC6E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5971B-AE1E-41C6-9A63-3F0CBE4D2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87C9D-E27B-4FF3-8049-9ABD44DD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7EFB3-D0CA-4A28-BEF7-D1B774B0C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31B440A-5142-4EBD-A670-C071055D5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41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2012 GSICS Joint Meeting</a:t>
            </a:r>
            <a:r>
              <a:rPr lang="en-US" sz="1000" b="1" dirty="0"/>
              <a:t>, </a:t>
            </a:r>
            <a:r>
              <a:rPr lang="en-GB" sz="1000" b="1" dirty="0"/>
              <a:t>Beijing</a:t>
            </a:r>
            <a:r>
              <a:rPr lang="en-US" sz="1000" b="1" dirty="0"/>
              <a:t>, China, 05-08 March 2012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 descr="H:\DESKTOP\GSICS_logo_OPE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313" y="293688"/>
            <a:ext cx="2147887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193.17.10.43/GSICSCalPlott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wmo.i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star.nesdis.noaa.gov/thredds/catalog/gsics/" TargetMode="External"/><Relationship Id="rId4" Type="http://schemas.openxmlformats.org/officeDocument/2006/relationships/hyperlink" Target="http://gsics.eumetsat.i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64D1657-60FB-42D8-9043-562BE56A9B2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93738" y="1676400"/>
            <a:ext cx="7772400" cy="13700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smtClean="0">
                <a:solidFill>
                  <a:srgbClr val="0000FF"/>
                </a:solidFill>
              </a:rPr>
              <a:t>Additional Metadata Requirements for GSICS Bias Monitor</a:t>
            </a:r>
            <a:br>
              <a:rPr lang="en-GB" sz="3200" smtClean="0">
                <a:solidFill>
                  <a:srgbClr val="0000FF"/>
                </a:solidFill>
              </a:rPr>
            </a:br>
            <a:endParaRPr lang="en-US" sz="3200" smtClean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>
                <a:latin typeface="Times New Roman" pitchFamily="18" charset="0"/>
                <a:ea typeface="宋体" pitchFamily="2" charset="-122"/>
              </a:rPr>
              <a:t>Peter Miu (EUMETSAT)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smtClean="0">
                <a:solidFill>
                  <a:srgbClr val="008000"/>
                </a:solidFill>
                <a:latin typeface="Times New Roman" pitchFamily="18" charset="0"/>
                <a:ea typeface="宋体" pitchFamily="2" charset="-122"/>
              </a:rPr>
              <a:t>CMA, EUMETSAT, JMA, KMA, NOAA/NESDIS, WMO</a:t>
            </a:r>
            <a:endParaRPr lang="en-US" sz="2400" b="1" smtClean="0">
              <a:solidFill>
                <a:srgbClr val="008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2187575" y="333375"/>
            <a:ext cx="6499225" cy="75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Products Plotting Tool(2)</a:t>
            </a: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8ED7301-A757-44C9-8B15-CD3A9693390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6" name="Content Placeholder 12"/>
          <p:cNvSpPr>
            <a:spLocks noGrp="1"/>
          </p:cNvSpPr>
          <p:nvPr>
            <p:ph idx="1"/>
          </p:nvPr>
        </p:nvSpPr>
        <p:spPr>
          <a:xfrm>
            <a:off x="179388" y="1179513"/>
            <a:ext cx="8836025" cy="5160962"/>
          </a:xfrm>
        </p:spPr>
        <p:txBody>
          <a:bodyPr/>
          <a:lstStyle/>
          <a:p>
            <a:r>
              <a:rPr lang="en-GB" altLang="ja-JP" sz="800" smtClean="0">
                <a:solidFill>
                  <a:srgbClr val="FF0000"/>
                </a:solidFill>
                <a:ea typeface="ＭＳ Ｐゴシック" pitchFamily="50" charset="-128"/>
              </a:rPr>
              <a:t>EUMETSAT </a:t>
            </a:r>
            <a:r>
              <a:rPr lang="en-GB" altLang="ja-JP" sz="800" smtClean="0">
                <a:ea typeface="ＭＳ Ｐゴシック" pitchFamily="50" charset="-128"/>
              </a:rPr>
              <a:t>has formalised the tentative requirements discussed into a GSICS document containing the following requirements categories:</a:t>
            </a:r>
          </a:p>
          <a:p>
            <a:endParaRPr lang="en-GB" altLang="ja-JP" sz="800" smtClean="0">
              <a:ea typeface="ＭＳ Ｐゴシック" pitchFamily="50" charset="-128"/>
            </a:endParaRPr>
          </a:p>
          <a:p>
            <a:pPr marL="623888" lvl="1"/>
            <a:r>
              <a:rPr lang="en-GB" sz="800" smtClean="0">
                <a:ea typeface="ＭＳ Ｐゴシック" pitchFamily="50" charset="-128"/>
              </a:rPr>
              <a:t>Portability</a:t>
            </a:r>
          </a:p>
          <a:p>
            <a:pPr marL="623888" lvl="1"/>
            <a:r>
              <a:rPr lang="en-GB" sz="800" smtClean="0">
                <a:ea typeface="ＭＳ Ｐゴシック" pitchFamily="50" charset="-128"/>
              </a:rPr>
              <a:t>Download and Installation</a:t>
            </a:r>
          </a:p>
          <a:p>
            <a:pPr marL="623888" lvl="1"/>
            <a:r>
              <a:rPr lang="en-GB" sz="800" smtClean="0">
                <a:ea typeface="ＭＳ Ｐゴシック" pitchFamily="50" charset="-128"/>
              </a:rPr>
              <a:t>General Operation of the tool</a:t>
            </a:r>
          </a:p>
          <a:p>
            <a:pPr marL="623888" lvl="1"/>
            <a:r>
              <a:rPr lang="en-GB" sz="800" smtClean="0">
                <a:ea typeface="ＭＳ Ｐゴシック" pitchFamily="50" charset="-128"/>
              </a:rPr>
              <a:t>General Plot Attributes</a:t>
            </a:r>
          </a:p>
          <a:p>
            <a:pPr marL="623888" lvl="1"/>
            <a:r>
              <a:rPr lang="en-GB" sz="800" smtClean="0">
                <a:ea typeface="ＭＳ Ｐゴシック" pitchFamily="50" charset="-128"/>
              </a:rPr>
              <a:t>Time Series Plot Attributes</a:t>
            </a:r>
          </a:p>
          <a:p>
            <a:pPr marL="623888" lvl="1"/>
            <a:r>
              <a:rPr lang="en-GB" sz="800" smtClean="0">
                <a:ea typeface="ＭＳ Ｐゴシック" pitchFamily="50" charset="-128"/>
              </a:rPr>
              <a:t>Documentation</a:t>
            </a:r>
          </a:p>
          <a:p>
            <a:pPr marL="623888" lvl="1"/>
            <a:r>
              <a:rPr lang="en-GB" sz="800" smtClean="0">
                <a:ea typeface="ＭＳ Ｐゴシック" pitchFamily="50" charset="-128"/>
              </a:rPr>
              <a:t>Enhancements</a:t>
            </a:r>
          </a:p>
          <a:p>
            <a:pPr marL="623888" lvl="1"/>
            <a:endParaRPr lang="en-GB" sz="800" smtClean="0">
              <a:ea typeface="ＭＳ Ｐゴシック" pitchFamily="50" charset="-128"/>
            </a:endParaRPr>
          </a:p>
          <a:p>
            <a:r>
              <a:rPr lang="en-GB" sz="800" smtClean="0">
                <a:ea typeface="ＭＳ Ｐゴシック" pitchFamily="50" charset="-128"/>
              </a:rPr>
              <a:t>This </a:t>
            </a:r>
            <a:r>
              <a:rPr lang="en-GB" sz="800" smtClean="0">
                <a:solidFill>
                  <a:srgbClr val="FF0000"/>
                </a:solidFill>
                <a:ea typeface="ＭＳ Ｐゴシック" pitchFamily="50" charset="-128"/>
              </a:rPr>
              <a:t>draft document </a:t>
            </a:r>
            <a:r>
              <a:rPr lang="en-GB" sz="800" smtClean="0">
                <a:ea typeface="ＭＳ Ｐゴシック" pitchFamily="50" charset="-128"/>
              </a:rPr>
              <a:t>was used to develop a </a:t>
            </a:r>
            <a:r>
              <a:rPr lang="en-GB" sz="800" smtClean="0">
                <a:solidFill>
                  <a:srgbClr val="FF0000"/>
                </a:solidFill>
                <a:ea typeface="ＭＳ Ｐゴシック" pitchFamily="50" charset="-128"/>
              </a:rPr>
              <a:t>proto-type based on the JMA and GCC proto-type</a:t>
            </a:r>
            <a:r>
              <a:rPr lang="en-GB" sz="800" smtClean="0">
                <a:ea typeface="ＭＳ Ｐゴシック" pitchFamily="50" charset="-128"/>
              </a:rPr>
              <a:t> but replacing the plot generation method with </a:t>
            </a:r>
            <a:r>
              <a:rPr lang="en-GB" sz="800" smtClean="0">
                <a:solidFill>
                  <a:srgbClr val="FF0000"/>
                </a:solidFill>
                <a:ea typeface="ＭＳ Ｐゴシック" pitchFamily="50" charset="-128"/>
              </a:rPr>
              <a:t>real-time generations </a:t>
            </a:r>
            <a:r>
              <a:rPr lang="en-GB" sz="800" smtClean="0">
                <a:ea typeface="ＭＳ Ｐゴシック" pitchFamily="50" charset="-128"/>
              </a:rPr>
              <a:t>of the plots using the </a:t>
            </a:r>
            <a:r>
              <a:rPr lang="en-GB" sz="800" smtClean="0">
                <a:solidFill>
                  <a:srgbClr val="FF0000"/>
                </a:solidFill>
                <a:ea typeface="ＭＳ Ｐゴシック" pitchFamily="50" charset="-128"/>
              </a:rPr>
              <a:t>data stored in the GSICS products</a:t>
            </a:r>
            <a:r>
              <a:rPr lang="en-GB" sz="800" smtClean="0">
                <a:ea typeface="ＭＳ Ｐゴシック" pitchFamily="50" charset="-128"/>
              </a:rPr>
              <a:t>.</a:t>
            </a:r>
          </a:p>
          <a:p>
            <a:endParaRPr lang="en-GB" sz="1600" smtClean="0">
              <a:ea typeface="ＭＳ Ｐゴシック" pitchFamily="50" charset="-128"/>
            </a:endParaRPr>
          </a:p>
          <a:p>
            <a:r>
              <a:rPr lang="en-GB" sz="1600" smtClean="0"/>
              <a:t>The draft requirements document and the proto-type will be discussed in the GDWG breakout session.  </a:t>
            </a:r>
            <a:r>
              <a:rPr lang="en-GB" sz="2400" b="1" smtClean="0"/>
              <a:t>Since the </a:t>
            </a:r>
            <a:r>
              <a:rPr lang="en-GB" sz="2400" b="1" smtClean="0">
                <a:solidFill>
                  <a:srgbClr val="FF0000"/>
                </a:solidFill>
              </a:rPr>
              <a:t>plotting tool </a:t>
            </a:r>
            <a:r>
              <a:rPr lang="en-GB" sz="2400" b="1" smtClean="0"/>
              <a:t>is the </a:t>
            </a:r>
            <a:r>
              <a:rPr lang="en-GB" sz="2400" b="1" smtClean="0">
                <a:solidFill>
                  <a:srgbClr val="FF0000"/>
                </a:solidFill>
              </a:rPr>
              <a:t>first ‘customer’ </a:t>
            </a:r>
            <a:r>
              <a:rPr lang="en-GB" sz="2400" b="1" smtClean="0"/>
              <a:t>of the </a:t>
            </a:r>
            <a:r>
              <a:rPr lang="en-GB" sz="2400" b="1" smtClean="0">
                <a:solidFill>
                  <a:srgbClr val="FF0000"/>
                </a:solidFill>
              </a:rPr>
              <a:t>GSICS products</a:t>
            </a:r>
            <a:r>
              <a:rPr lang="en-GB" sz="2400" b="1" smtClean="0"/>
              <a:t>, it was observed that their contents are required to be </a:t>
            </a:r>
            <a:r>
              <a:rPr lang="en-GB" sz="2400" b="1" smtClean="0">
                <a:solidFill>
                  <a:srgbClr val="FF0000"/>
                </a:solidFill>
              </a:rPr>
              <a:t>re-examined by the GRWG </a:t>
            </a:r>
            <a:r>
              <a:rPr lang="en-GB" sz="2400" b="1" smtClean="0"/>
              <a:t>as additional information was needed for the plotting which was not contained in the product itself (e.g. Lookup tables for unit conversions)</a:t>
            </a:r>
            <a:r>
              <a:rPr lang="en-GB" sz="16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4845050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10D314-7273-4F12-A716-FF3F7B5F4BF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 bwMode="auto">
          <a:xfrm>
            <a:off x="2205038" y="376238"/>
            <a:ext cx="6489700" cy="75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Products Plotting Tool(3)</a:t>
            </a:r>
          </a:p>
        </p:txBody>
      </p:sp>
      <p:pic>
        <p:nvPicPr>
          <p:cNvPr id="4101" name="Picture 6" descr="H:\DESKTOP\ScreenHunter_07 Feb. 23 15.5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75" y="1128713"/>
            <a:ext cx="8950325" cy="51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179638" y="452438"/>
            <a:ext cx="6507162" cy="615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smtClean="0"/>
              <a:t>Quick Demo of the Plotting Tool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39838"/>
            <a:ext cx="8229600" cy="4886325"/>
          </a:xfrm>
        </p:spPr>
        <p:txBody>
          <a:bodyPr/>
          <a:lstStyle/>
          <a:p>
            <a:r>
              <a:rPr lang="en-GB" sz="2400" smtClean="0"/>
              <a:t>The Plotting Tool is located on the EUMETSAT VALIDATION GSICS Data and Products Server:</a:t>
            </a:r>
          </a:p>
          <a:p>
            <a:pPr>
              <a:buFont typeface="Wingdings" pitchFamily="2" charset="2"/>
              <a:buNone/>
            </a:pPr>
            <a:endParaRPr lang="en-GB" sz="2400" smtClean="0">
              <a:hlinkClick r:id="rId2"/>
            </a:endParaRPr>
          </a:p>
          <a:p>
            <a:pPr algn="ctr">
              <a:buFont typeface="Wingdings" pitchFamily="2" charset="2"/>
              <a:buNone/>
            </a:pPr>
            <a:r>
              <a:rPr lang="en-GB" sz="2400" smtClean="0">
                <a:hlinkClick r:id="rId2"/>
              </a:rPr>
              <a:t>http://193.17.10.43/GSICSCalPlotter/</a:t>
            </a:r>
            <a:endParaRPr lang="en-GB" sz="2400" smtClean="0"/>
          </a:p>
          <a:p>
            <a:endParaRPr lang="en-GB" sz="2400" smtClean="0"/>
          </a:p>
          <a:p>
            <a:endParaRPr lang="en-GB" sz="2400" smtClean="0"/>
          </a:p>
          <a:p>
            <a:endParaRPr lang="en-GB" sz="2400" smtClean="0"/>
          </a:p>
          <a:p>
            <a:endParaRPr lang="en-GB" sz="2400" smtClean="0"/>
          </a:p>
          <a:p>
            <a:pPr>
              <a:buFont typeface="Wingdings" pitchFamily="2" charset="2"/>
              <a:buNone/>
            </a:pPr>
            <a:endParaRPr lang="en-GB" sz="2400" smtClean="0"/>
          </a:p>
          <a:p>
            <a:pPr>
              <a:buFont typeface="Wingdings" pitchFamily="2" charset="2"/>
              <a:buNone/>
            </a:pPr>
            <a:endParaRPr lang="en-GB" sz="2400" smtClean="0"/>
          </a:p>
          <a:p>
            <a:pPr>
              <a:buFont typeface="Wingdings" pitchFamily="2" charset="2"/>
              <a:buNone/>
            </a:pPr>
            <a:endParaRPr lang="en-GB" sz="240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721D86-7064-4A1B-AF6B-E5F26647832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119313" y="274638"/>
            <a:ext cx="65674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So What is Wrong 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988"/>
            <a:ext cx="8229600" cy="4956175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The plots shown are </a:t>
            </a:r>
            <a:r>
              <a:rPr lang="en-GB" sz="2000" dirty="0" smtClean="0">
                <a:solidFill>
                  <a:srgbClr val="FF0000"/>
                </a:solidFill>
              </a:rPr>
              <a:t>technically correct </a:t>
            </a:r>
            <a:r>
              <a:rPr lang="en-GB" sz="2000" dirty="0" smtClean="0"/>
              <a:t>but it is not so useful for the user community as the units change so much from one channel to another.</a:t>
            </a:r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 It would be better to plot radiance-brightness temperatures but this requires additional coefficients for the conversion process.  These coefficients are NOT in the current GSICS product netCDF files.</a:t>
            </a:r>
          </a:p>
          <a:p>
            <a:pPr>
              <a:buFont typeface="Wingdings" pitchFamily="2" charset="2"/>
              <a:buNone/>
              <a:defRPr/>
            </a:pPr>
            <a:endParaRPr lang="en-GB" sz="2000" dirty="0" smtClean="0"/>
          </a:p>
          <a:p>
            <a:pPr marL="0" indent="19050">
              <a:buFont typeface="Wingdings" pitchFamily="2" charset="2"/>
              <a:buNone/>
              <a:defRPr/>
            </a:pPr>
            <a:r>
              <a:rPr lang="en-GB" sz="2000" dirty="0" smtClean="0"/>
              <a:t>So What, user can find these coefficients </a:t>
            </a:r>
            <a:r>
              <a:rPr lang="en-GB" sz="2000" dirty="0" smtClean="0">
                <a:solidFill>
                  <a:srgbClr val="FF0000"/>
                </a:solidFill>
              </a:rPr>
              <a:t>themselves</a:t>
            </a:r>
            <a:r>
              <a:rPr lang="en-GB" sz="2000" dirty="0" smtClean="0"/>
              <a:t> and do the conversions </a:t>
            </a:r>
            <a:r>
              <a:rPr lang="en-GB" sz="2000" dirty="0" smtClean="0">
                <a:solidFill>
                  <a:srgbClr val="FF0000"/>
                </a:solidFill>
              </a:rPr>
              <a:t>themselves</a:t>
            </a:r>
            <a:r>
              <a:rPr lang="en-GB" sz="2000" dirty="0" smtClean="0"/>
              <a:t> ...</a:t>
            </a:r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To </a:t>
            </a:r>
            <a:r>
              <a:rPr lang="en-GB" sz="2000" dirty="0" smtClean="0">
                <a:solidFill>
                  <a:srgbClr val="FF0000"/>
                </a:solidFill>
              </a:rPr>
              <a:t>add value </a:t>
            </a:r>
            <a:r>
              <a:rPr lang="en-GB" sz="2000" dirty="0" smtClean="0"/>
              <a:t>to the data, it should be </a:t>
            </a:r>
            <a:r>
              <a:rPr lang="en-GB" sz="2000" dirty="0" smtClean="0">
                <a:solidFill>
                  <a:srgbClr val="FF0000"/>
                </a:solidFill>
              </a:rPr>
              <a:t>in most popular units expected </a:t>
            </a:r>
            <a:r>
              <a:rPr lang="en-GB" sz="2000" dirty="0" smtClean="0"/>
              <a:t>(defined by the target user community) or at least the netCDF file should </a:t>
            </a:r>
            <a:r>
              <a:rPr lang="en-GB" sz="2000" dirty="0" smtClean="0">
                <a:solidFill>
                  <a:srgbClr val="FF3300"/>
                </a:solidFill>
              </a:rPr>
              <a:t>provide all the information needed</a:t>
            </a:r>
            <a:r>
              <a:rPr lang="en-GB" sz="2000" dirty="0" smtClean="0"/>
              <a:t> for the </a:t>
            </a:r>
            <a:r>
              <a:rPr lang="en-GB" sz="2000" dirty="0" smtClean="0">
                <a:solidFill>
                  <a:srgbClr val="FF3300"/>
                </a:solidFill>
              </a:rPr>
              <a:t>unit conversion process</a:t>
            </a:r>
            <a:r>
              <a:rPr lang="en-GB" sz="2000" dirty="0" smtClean="0"/>
              <a:t>.</a:t>
            </a:r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FB6DC9D-A04A-4733-9B58-4D9C7680E0B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2155825" y="533400"/>
            <a:ext cx="6781800" cy="587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000" smtClean="0"/>
              <a:t>Proposed GSICS Products netCDF Requirements Update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50938"/>
            <a:ext cx="8229600" cy="5137150"/>
          </a:xfrm>
        </p:spPr>
        <p:txBody>
          <a:bodyPr/>
          <a:lstStyle/>
          <a:p>
            <a:r>
              <a:rPr lang="en-GB" sz="2000" smtClean="0"/>
              <a:t>There are 2 options from a Data Management point of view:</a:t>
            </a:r>
          </a:p>
          <a:p>
            <a:endParaRPr lang="en-GB" sz="1200" smtClean="0"/>
          </a:p>
          <a:p>
            <a:pPr lvl="1"/>
            <a:r>
              <a:rPr lang="en-GB" sz="1600" smtClean="0"/>
              <a:t>Change the data in the netCDF arrays to be in the </a:t>
            </a:r>
            <a:r>
              <a:rPr lang="en-GB" sz="1600" i="1" smtClean="0">
                <a:solidFill>
                  <a:srgbClr val="FF0000"/>
                </a:solidFill>
              </a:rPr>
              <a:t>expected</a:t>
            </a:r>
            <a:r>
              <a:rPr lang="en-GB" sz="1600" smtClean="0"/>
              <a:t> units.</a:t>
            </a:r>
          </a:p>
          <a:p>
            <a:pPr lvl="1"/>
            <a:endParaRPr lang="en-GB" sz="1600" smtClean="0"/>
          </a:p>
          <a:p>
            <a:pPr lvl="2">
              <a:buFont typeface="Wingdings" pitchFamily="2" charset="2"/>
              <a:buChar char="ü"/>
            </a:pPr>
            <a:r>
              <a:rPr lang="en-GB" sz="1200" smtClean="0">
                <a:solidFill>
                  <a:srgbClr val="008000"/>
                </a:solidFill>
              </a:rPr>
              <a:t>Target user community can immediately use the data. </a:t>
            </a:r>
          </a:p>
          <a:p>
            <a:pPr lvl="2">
              <a:buFont typeface="Wingdings" pitchFamily="2" charset="2"/>
              <a:buChar char="ü"/>
            </a:pPr>
            <a:r>
              <a:rPr lang="en-GB" sz="1200" smtClean="0">
                <a:solidFill>
                  <a:srgbClr val="008000"/>
                </a:solidFill>
              </a:rPr>
              <a:t>Data sets are still in demo/pre-operational status thus the impact of this update should be low.</a:t>
            </a:r>
          </a:p>
          <a:p>
            <a:pPr lvl="2">
              <a:buFont typeface="Wingdings" pitchFamily="2" charset="2"/>
              <a:buChar char="ü"/>
            </a:pPr>
            <a:endParaRPr lang="en-GB" sz="1200" smtClean="0"/>
          </a:p>
          <a:p>
            <a:pPr lvl="2">
              <a:buFont typeface="Arial" charset="0"/>
              <a:buChar char="x"/>
            </a:pPr>
            <a:r>
              <a:rPr lang="en-GB" sz="1200" smtClean="0">
                <a:solidFill>
                  <a:srgbClr val="FF3300"/>
                </a:solidFill>
              </a:rPr>
              <a:t>All existing netCDF file are required to be ‘reprocessed’ into the new format.</a:t>
            </a:r>
          </a:p>
          <a:p>
            <a:pPr lvl="2">
              <a:buFont typeface="Arial" charset="0"/>
              <a:buChar char="x"/>
            </a:pPr>
            <a:r>
              <a:rPr lang="en-GB" sz="1200" smtClean="0">
                <a:solidFill>
                  <a:srgbClr val="FF3300"/>
                </a:solidFill>
              </a:rPr>
              <a:t>Some users may want keep the current units.</a:t>
            </a:r>
          </a:p>
          <a:p>
            <a:pPr lvl="2">
              <a:buFontTx/>
              <a:buNone/>
            </a:pPr>
            <a:endParaRPr lang="en-GB" sz="1200" smtClean="0"/>
          </a:p>
          <a:p>
            <a:pPr lvl="1"/>
            <a:r>
              <a:rPr lang="en-GB" sz="1600" smtClean="0"/>
              <a:t>Update the netCDF file to include additional meta-data to support the conversion.</a:t>
            </a:r>
          </a:p>
          <a:p>
            <a:pPr lvl="1"/>
            <a:endParaRPr lang="en-GB" sz="1600" smtClean="0"/>
          </a:p>
          <a:p>
            <a:pPr lvl="2">
              <a:buFont typeface="Wingdings" pitchFamily="2" charset="2"/>
              <a:buChar char="ü"/>
            </a:pPr>
            <a:r>
              <a:rPr lang="en-GB" sz="1200" smtClean="0">
                <a:solidFill>
                  <a:srgbClr val="008000"/>
                </a:solidFill>
              </a:rPr>
              <a:t>Should not affect existing users (if there are any other than the plotting tool) as software using the existing data sets are not affected.</a:t>
            </a:r>
          </a:p>
          <a:p>
            <a:pPr lvl="2">
              <a:buFont typeface="Wingdings" pitchFamily="2" charset="2"/>
              <a:buChar char="ü"/>
            </a:pPr>
            <a:r>
              <a:rPr lang="en-GB" sz="1200" smtClean="0">
                <a:solidFill>
                  <a:srgbClr val="008000"/>
                </a:solidFill>
              </a:rPr>
              <a:t>Users have a choice of units to used.</a:t>
            </a:r>
          </a:p>
          <a:p>
            <a:pPr lvl="2">
              <a:buFont typeface="Wingdings" pitchFamily="2" charset="2"/>
              <a:buChar char="ü"/>
            </a:pPr>
            <a:r>
              <a:rPr lang="en-GB" sz="1200" smtClean="0">
                <a:solidFill>
                  <a:srgbClr val="008000"/>
                </a:solidFill>
              </a:rPr>
              <a:t>No reprocessing is needed for the combined RAC product as it will be replaced with the new netCDF version.</a:t>
            </a:r>
          </a:p>
          <a:p>
            <a:pPr lvl="2">
              <a:buFont typeface="Wingdings" pitchFamily="2" charset="2"/>
              <a:buChar char="ü"/>
            </a:pPr>
            <a:endParaRPr lang="en-GB" sz="1200" smtClean="0"/>
          </a:p>
          <a:p>
            <a:pPr lvl="2">
              <a:buFont typeface="Arial" charset="0"/>
              <a:buChar char="x"/>
            </a:pPr>
            <a:r>
              <a:rPr lang="en-GB" sz="1200" smtClean="0">
                <a:solidFill>
                  <a:srgbClr val="FF3300"/>
                </a:solidFill>
              </a:rPr>
              <a:t>All existing NRTC products are required to be ‘reprocessed’ into the new format.</a:t>
            </a:r>
          </a:p>
          <a:p>
            <a:pPr lvl="2">
              <a:buFont typeface="Arial" charset="0"/>
              <a:buChar char="x"/>
            </a:pPr>
            <a:r>
              <a:rPr lang="en-GB" sz="1200" smtClean="0">
                <a:solidFill>
                  <a:srgbClr val="FF3300"/>
                </a:solidFill>
              </a:rPr>
              <a:t>Additional processing is required on the user side for unit conversions.</a:t>
            </a:r>
          </a:p>
          <a:p>
            <a:pPr lvl="2">
              <a:buFontTx/>
              <a:buNone/>
            </a:pPr>
            <a:endParaRPr lang="en-GB" sz="1200" smtClean="0"/>
          </a:p>
          <a:p>
            <a:pPr lvl="2"/>
            <a:endParaRPr lang="en-GB" sz="1200" smtClean="0"/>
          </a:p>
          <a:p>
            <a:endParaRPr lang="en-GB" sz="200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104A29E-A360-42CF-B5D0-296C0A0EB04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2139950" y="404813"/>
            <a:ext cx="6538913" cy="8112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New Requirements ...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41425"/>
            <a:ext cx="8229600" cy="4738688"/>
          </a:xfrm>
        </p:spPr>
        <p:txBody>
          <a:bodyPr/>
          <a:lstStyle/>
          <a:p>
            <a:r>
              <a:rPr lang="en-GB" sz="2800" smtClean="0"/>
              <a:t>To be defined by the GRWG ....</a:t>
            </a:r>
          </a:p>
          <a:p>
            <a:endParaRPr lang="en-GB" sz="2800" smtClean="0"/>
          </a:p>
          <a:p>
            <a:endParaRPr lang="en-GB" sz="2800" smtClean="0"/>
          </a:p>
          <a:p>
            <a:endParaRPr lang="en-GB" sz="280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10F9786-70FB-40BA-8773-28E0B0E867A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C3E283-ACB4-4684-BA78-C31266563F6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1850" y="450850"/>
            <a:ext cx="6923088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400" smtClean="0">
                <a:solidFill>
                  <a:srgbClr val="FF3300"/>
                </a:solidFill>
              </a:rPr>
              <a:t>End of Presentation: 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775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GB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2400" b="1" dirty="0" smtClean="0">
                <a:solidFill>
                  <a:schemeClr val="accent2"/>
                </a:solidFill>
                <a:hlinkClick r:id="rId3"/>
              </a:rPr>
              <a:t>http://gsics.wmo.int</a:t>
            </a: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2400" b="1" dirty="0" smtClean="0">
                <a:solidFill>
                  <a:schemeClr val="accent2"/>
                </a:solidFill>
                <a:hlinkClick r:id="rId4"/>
              </a:rPr>
              <a:t>http://gsics.eumetsat.int</a:t>
            </a: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2400" b="1" u="sng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http://cs.star.nesdis.noaa.gov/thredds/catalog/gsics/</a:t>
            </a:r>
            <a:endParaRPr lang="en-GB" sz="24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GB" sz="24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2400" b="1" u="sng" dirty="0" smtClean="0">
                <a:solidFill>
                  <a:schemeClr val="accent1">
                    <a:lumMod val="50000"/>
                  </a:schemeClr>
                </a:solidFill>
              </a:rPr>
              <a:t>http://gsics.cma.gov.cn/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GB" sz="5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24084</TotalTime>
  <Words>454</Words>
  <Application>Microsoft Office PowerPoint</Application>
  <PresentationFormat>On-screen Show (4:3)</PresentationFormat>
  <Paragraphs>79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Wingdings</vt:lpstr>
      <vt:lpstr>Times New Roman</vt:lpstr>
      <vt:lpstr>宋体</vt:lpstr>
      <vt:lpstr>ＭＳ Ｐゴシック</vt:lpstr>
      <vt:lpstr>Default Design</vt:lpstr>
      <vt:lpstr>Additional Metadata Requirements for GSICS Bias Monitor </vt:lpstr>
      <vt:lpstr>Products Plotting Tool(2)</vt:lpstr>
      <vt:lpstr>Products Plotting Tool(3)</vt:lpstr>
      <vt:lpstr>Quick Demo of the Plotting Tool</vt:lpstr>
      <vt:lpstr>So What is Wrong ??</vt:lpstr>
      <vt:lpstr>Proposed GSICS Products netCDF Requirements Update </vt:lpstr>
      <vt:lpstr>New Requirements ...</vt:lpstr>
      <vt:lpstr>End of Presentation: Thank you for your attention</vt:lpstr>
    </vt:vector>
  </TitlesOfParts>
  <Company>NOAA / NESDIS / 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Peter Miu</cp:lastModifiedBy>
  <cp:revision>310</cp:revision>
  <dcterms:created xsi:type="dcterms:W3CDTF">2004-06-10T15:46:18Z</dcterms:created>
  <dcterms:modified xsi:type="dcterms:W3CDTF">2012-02-27T08:52:29Z</dcterms:modified>
</cp:coreProperties>
</file>