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38" r:id="rId2"/>
    <p:sldId id="584" r:id="rId3"/>
    <p:sldId id="377" r:id="rId4"/>
    <p:sldId id="605" r:id="rId5"/>
    <p:sldId id="636" r:id="rId6"/>
    <p:sldId id="656" r:id="rId7"/>
    <p:sldId id="637" r:id="rId8"/>
    <p:sldId id="646" r:id="rId9"/>
    <p:sldId id="642" r:id="rId10"/>
    <p:sldId id="638" r:id="rId11"/>
    <p:sldId id="651" r:id="rId12"/>
    <p:sldId id="660" r:id="rId13"/>
    <p:sldId id="659" r:id="rId14"/>
    <p:sldId id="658" r:id="rId15"/>
    <p:sldId id="640" r:id="rId16"/>
  </p:sldIdLst>
  <p:sldSz cx="9144000" cy="6858000" type="screen4x3"/>
  <p:notesSz cx="6934200" cy="9232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009900"/>
    <a:srgbClr val="FFFF99"/>
    <a:srgbClr val="FF33CC"/>
    <a:srgbClr val="04FAEE"/>
    <a:srgbClr val="CEDCFE"/>
    <a:srgbClr val="49A8B5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530" autoAdjust="0"/>
  </p:normalViewPr>
  <p:slideViewPr>
    <p:cSldViewPr snapToGrid="0" snapToObjects="1">
      <p:cViewPr varScale="1">
        <p:scale>
          <a:sx n="81" d="100"/>
          <a:sy n="81" d="100"/>
        </p:scale>
        <p:origin x="-12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796" y="-96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6263"/>
            <a:ext cx="5086350" cy="415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19" tIns="44908" rIns="91419" bIns="449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8500"/>
            <a:ext cx="4600575" cy="3449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Corrected with integrated lunar</a:t>
            </a:r>
            <a:r>
              <a:rPr lang="en-US" baseline="0" dirty="0" smtClean="0"/>
              <a:t> irradiance from </a:t>
            </a:r>
            <a:r>
              <a:rPr lang="en-US" dirty="0" smtClean="0"/>
              <a:t>ROLO model.</a:t>
            </a:r>
          </a:p>
          <a:p>
            <a:r>
              <a:rPr lang="en-US" baseline="0" dirty="0" smtClean="0"/>
              <a:t>Sum over all </a:t>
            </a:r>
            <a:r>
              <a:rPr lang="en-US" baseline="0" dirty="0" err="1" smtClean="0"/>
              <a:t>dn</a:t>
            </a:r>
            <a:r>
              <a:rPr lang="en-US" baseline="0" dirty="0" smtClean="0"/>
              <a:t> with over-sample correction applied.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This is the same</a:t>
            </a:r>
            <a:r>
              <a:rPr lang="en-US" baseline="0" dirty="0" smtClean="0"/>
              <a:t> for Terra MODIS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This is the same</a:t>
            </a:r>
            <a:r>
              <a:rPr lang="en-US" baseline="0" dirty="0" smtClean="0"/>
              <a:t> for Terra MODIS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This is the same</a:t>
            </a:r>
            <a:r>
              <a:rPr lang="en-US" baseline="0" dirty="0" smtClean="0"/>
              <a:t> for Terra MODIS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RSB:</a:t>
            </a:r>
            <a:r>
              <a:rPr lang="en-US" baseline="0" dirty="0" smtClean="0"/>
              <a:t> VIS, NIR, SWIR</a:t>
            </a:r>
          </a:p>
          <a:p>
            <a:r>
              <a:rPr lang="en-US" baseline="0" dirty="0" smtClean="0"/>
              <a:t>SWIR crosstalk but very stable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Since it’s after</a:t>
            </a:r>
            <a:r>
              <a:rPr lang="en-US" baseline="0" dirty="0" smtClean="0"/>
              <a:t> general Aqua MODIS talk, only need to mention spectral bands (VIS, NIR)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RSB:</a:t>
            </a:r>
            <a:r>
              <a:rPr lang="en-US" baseline="0" dirty="0" smtClean="0"/>
              <a:t> VIS, NIR, SWIR</a:t>
            </a:r>
          </a:p>
          <a:p>
            <a:r>
              <a:rPr lang="en-US" baseline="0" dirty="0" smtClean="0"/>
              <a:t>SWIR crosstalk but very stable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RSB:</a:t>
            </a:r>
            <a:r>
              <a:rPr lang="en-US" baseline="0" dirty="0" smtClean="0"/>
              <a:t> VIS, NIR, SWIR</a:t>
            </a:r>
          </a:p>
          <a:p>
            <a:r>
              <a:rPr lang="en-US" baseline="0" dirty="0" smtClean="0"/>
              <a:t>SWIR crosstalk but very stable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575"/>
            <a:ext cx="2057400" cy="5970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575"/>
            <a:ext cx="6019800" cy="5970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5575"/>
            <a:ext cx="8229600" cy="5970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0" y="155575"/>
            <a:ext cx="6635750" cy="115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01750" y="155575"/>
            <a:ext cx="6635750" cy="1150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458200" y="6248400"/>
            <a:ext cx="533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22225" y="1784350"/>
            <a:ext cx="9096375" cy="384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342900" indent="-342900" algn="ctr" eaLnBrk="1" hangingPunct="1">
              <a:lnSpc>
                <a:spcPts val="3000"/>
              </a:lnSpc>
              <a:spcBef>
                <a:spcPts val="1200"/>
              </a:spcBef>
              <a:buSzPct val="100000"/>
              <a:defRPr/>
            </a:pPr>
            <a:r>
              <a:rPr lang="en-US" sz="3000" dirty="0">
                <a:solidFill>
                  <a:schemeClr val="accent4"/>
                </a:solidFill>
                <a:latin typeface="Cleveland Condensed" pitchFamily="18" charset="0"/>
                <a:cs typeface="+mn-cs"/>
              </a:rPr>
              <a:t>Using the Moon </a:t>
            </a:r>
            <a:r>
              <a:rPr lang="en-US" sz="3000" dirty="0" smtClean="0">
                <a:solidFill>
                  <a:schemeClr val="accent4"/>
                </a:solidFill>
                <a:latin typeface="Cleveland Condensed" pitchFamily="18" charset="0"/>
                <a:cs typeface="+mn-cs"/>
              </a:rPr>
              <a:t>for Sensor Calibration Inter-comparisons</a:t>
            </a:r>
            <a:r>
              <a:rPr lang="en-US" sz="3000" dirty="0">
                <a:latin typeface="Cleveland Condensed" pitchFamily="18" charset="0"/>
                <a:cs typeface="+mn-cs"/>
              </a:rPr>
              <a:t/>
            </a:r>
            <a:br>
              <a:rPr lang="en-US" sz="3000" dirty="0">
                <a:latin typeface="Cleveland Condensed" pitchFamily="18" charset="0"/>
                <a:cs typeface="+mn-cs"/>
              </a:rPr>
            </a:br>
            <a:endParaRPr lang="en-US" sz="3000" dirty="0" smtClean="0">
              <a:latin typeface="Cleveland Condensed" pitchFamily="18" charset="0"/>
              <a:cs typeface="+mn-cs"/>
            </a:endParaRPr>
          </a:p>
          <a:p>
            <a:pPr marL="342900" indent="-342900" algn="ctr" eaLnBrk="1" hangingPunct="1">
              <a:lnSpc>
                <a:spcPts val="3000"/>
              </a:lnSpc>
              <a:spcBef>
                <a:spcPts val="1200"/>
              </a:spcBef>
              <a:buSzPct val="100000"/>
              <a:defRPr/>
            </a:pPr>
            <a:r>
              <a:rPr lang="en-US" sz="2200" i="1" kern="0" dirty="0" smtClean="0">
                <a:latin typeface="Times" pitchFamily="18" charset="0"/>
              </a:rPr>
              <a:t>Xiaoxiong (Jack) Xiong</a:t>
            </a:r>
          </a:p>
          <a:p>
            <a:pPr marL="342900" indent="-342900" algn="ctr" eaLnBrk="1" hangingPunct="1">
              <a:lnSpc>
                <a:spcPts val="3000"/>
              </a:lnSpc>
              <a:spcBef>
                <a:spcPts val="1200"/>
              </a:spcBef>
              <a:buSzPct val="100000"/>
              <a:defRPr/>
            </a:pPr>
            <a:r>
              <a:rPr lang="en-US" sz="2000" i="1" kern="0" dirty="0" smtClean="0">
                <a:latin typeface="Times" pitchFamily="18" charset="0"/>
              </a:rPr>
              <a:t>NASA Goddard Space Flight Center (GSFC)</a:t>
            </a:r>
          </a:p>
          <a:p>
            <a:pPr algn="ctr" eaLnBrk="0" hangingPunct="0">
              <a:lnSpc>
                <a:spcPct val="120000"/>
              </a:lnSpc>
              <a:spcAft>
                <a:spcPts val="600"/>
              </a:spcAft>
              <a:defRPr/>
            </a:pPr>
            <a:endParaRPr lang="en-US" sz="1800" b="0" i="1" dirty="0">
              <a:latin typeface="+mj-lt"/>
              <a:cs typeface="+mn-cs"/>
            </a:endParaRPr>
          </a:p>
        </p:txBody>
      </p:sp>
      <p:pic>
        <p:nvPicPr>
          <p:cNvPr id="3075" name="Picture 15" descr="Light 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300" y="114300"/>
            <a:ext cx="12573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6" name="Picture 18" descr="Light vert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" y="88900"/>
            <a:ext cx="1247775" cy="111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>
            <a:off x="0" y="1297522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923" y="6324600"/>
            <a:ext cx="8991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solidFill>
                  <a:srgbClr val="FFFF66"/>
                </a:solidFill>
                <a:latin typeface="Calibri" pitchFamily="34" charset="0"/>
              </a:rPr>
              <a:t>GSICS Joint Research and Data Working Group Meeting, NSMC, CMA, Beijing, China (March 5-8, 2012)</a:t>
            </a:r>
          </a:p>
        </p:txBody>
      </p:sp>
      <p:sp>
        <p:nvSpPr>
          <p:cNvPr id="9" name="Text Box 20" descr="Light vertical"/>
          <p:cNvSpPr txBox="1">
            <a:spLocks noChangeArrowheads="1"/>
          </p:cNvSpPr>
          <p:nvPr/>
        </p:nvSpPr>
        <p:spPr bwMode="auto">
          <a:xfrm>
            <a:off x="234584" y="5705718"/>
            <a:ext cx="43725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Key Contributors: J. Sun and A.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Angle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54025" y="121885"/>
            <a:ext cx="8440738" cy="57785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Inter-comparisons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416925" y="6516688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10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5567732" y="3481753"/>
          <a:ext cx="3327031" cy="937847"/>
        </p:xfrm>
        <a:graphic>
          <a:graphicData uri="http://schemas.openxmlformats.org/presentationml/2006/ole">
            <p:oleObj spid="_x0000_s84996" name="Equation" r:id="rId4" imgW="1574640" imgH="444240" progId="">
              <p:embed/>
            </p:oleObj>
          </a:graphicData>
        </a:graphic>
      </p:graphicFrame>
      <p:grpSp>
        <p:nvGrpSpPr>
          <p:cNvPr id="28" name="Group 32"/>
          <p:cNvGrpSpPr>
            <a:grpSpLocks/>
          </p:cNvGrpSpPr>
          <p:nvPr/>
        </p:nvGrpSpPr>
        <p:grpSpPr bwMode="auto">
          <a:xfrm>
            <a:off x="168275" y="3133725"/>
            <a:ext cx="5195888" cy="3279775"/>
            <a:chOff x="106" y="2121"/>
            <a:chExt cx="3273" cy="2066"/>
          </a:xfrm>
        </p:grpSpPr>
        <p:pic>
          <p:nvPicPr>
            <p:cNvPr id="29" name="Picture 30"/>
            <p:cNvPicPr>
              <a:picLocks noChangeAspect="1" noChangeArrowheads="1"/>
            </p:cNvPicPr>
            <p:nvPr/>
          </p:nvPicPr>
          <p:blipFill>
            <a:blip r:embed="rId5" cstate="print"/>
            <a:srcRect b="-8160"/>
            <a:stretch>
              <a:fillRect/>
            </a:stretch>
          </p:blipFill>
          <p:spPr bwMode="auto">
            <a:xfrm>
              <a:off x="106" y="2121"/>
              <a:ext cx="3273" cy="206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41" y="4006"/>
              <a:ext cx="2035" cy="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SzPct val="100000"/>
              </a:pPr>
              <a:r>
                <a:rPr lang="en-US" sz="1400" dirty="0">
                  <a:solidFill>
                    <a:srgbClr val="0000FF"/>
                  </a:solidFill>
                  <a:latin typeface="Comic Sans MS" pitchFamily="66" charset="0"/>
                </a:rPr>
                <a:t>Xiong and Sun (GRSL </a:t>
              </a:r>
              <a:r>
                <a:rPr lang="en-US" sz="1400" dirty="0" smtClean="0">
                  <a:solidFill>
                    <a:srgbClr val="0000FF"/>
                  </a:solidFill>
                  <a:latin typeface="Comic Sans MS" pitchFamily="66" charset="0"/>
                </a:rPr>
                <a:t>2009) </a:t>
              </a:r>
              <a:endParaRPr lang="en-US" sz="14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</p:grp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5638070" y="4794494"/>
            <a:ext cx="2849193" cy="996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Advantages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Disadvantages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Future perspective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0" y="755650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35" name="Rectangle 2127"/>
          <p:cNvSpPr>
            <a:spLocks noChangeArrowheads="1"/>
          </p:cNvSpPr>
          <p:nvPr/>
        </p:nvSpPr>
        <p:spPr bwMode="auto">
          <a:xfrm>
            <a:off x="289903" y="1043357"/>
            <a:ext cx="8342922" cy="18053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Integrated Lunar Irradiances from Individual Sensors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Calibration and solar spectral irradiance</a:t>
            </a:r>
            <a:endParaRPr lang="en-US" sz="24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Normalization to a Common Lunar Model (e.g. ROLO)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Lunar viewing geometry difference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>
            <a:off x="0" y="755650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416925" y="6516688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11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4025" y="121885"/>
            <a:ext cx="8440738" cy="57785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Inter-comparisons</a:t>
            </a:r>
          </a:p>
        </p:txBody>
      </p:sp>
      <p:pic>
        <p:nvPicPr>
          <p:cNvPr id="21" name="Picture 20" descr="Lunar_irradiance_B1_trending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37" y="1817073"/>
            <a:ext cx="4487966" cy="22426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 descr="Lunar_irradiance_B2_trending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8648" y="1834657"/>
            <a:ext cx="4452778" cy="22250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 descr="Lunar_irradiance_B3_trending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0" y="4126521"/>
            <a:ext cx="4487966" cy="2242623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721345" y="4548553"/>
          <a:ext cx="4281977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711"/>
                <a:gridCol w="611711"/>
                <a:gridCol w="611711"/>
                <a:gridCol w="611711"/>
                <a:gridCol w="611711"/>
                <a:gridCol w="611711"/>
                <a:gridCol w="611711"/>
              </a:tblGrid>
              <a:tr h="32004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Band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Band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Band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Std.dev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Std.dev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Std.dev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Terra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1.089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Aqua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1.081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Ratio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0.992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0.0063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0.998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0.0056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1.012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1154965" y="1066800"/>
            <a:ext cx="6875340" cy="3737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 anchor="ctr" anchorCtr="0"/>
          <a:lstStyle/>
          <a:p>
            <a:pPr marL="342900" indent="-342900" algn="ctr" eaLnBrk="0" hangingPunct="0">
              <a:spcAft>
                <a:spcPts val="0"/>
              </a:spcAft>
              <a:buSzPct val="100000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Terra and Aqua MODIS Calibration Inter-comparisons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779829" y="3270391"/>
            <a:ext cx="1106435" cy="45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 anchorCtr="0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Band 1</a:t>
            </a:r>
            <a:endParaRPr lang="en-US" sz="2000" baseline="-250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>
            <a:off x="0" y="755650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416925" y="6516688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12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4025" y="121885"/>
            <a:ext cx="8440738" cy="57785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Inter-comparisons</a:t>
            </a: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152401" y="1124075"/>
            <a:ext cx="8742362" cy="3737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 anchor="ctr" anchorCtr="0"/>
          <a:lstStyle/>
          <a:p>
            <a:pPr marL="342900" indent="-342900" algn="ctr" eaLnBrk="0" hangingPunct="0">
              <a:spcAft>
                <a:spcPts val="0"/>
              </a:spcAft>
              <a:buSzPct val="100000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Using the Moon for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MODIS and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SeaWiFS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Calibration Inter-comparison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 b="35202"/>
          <a:stretch>
            <a:fillRect/>
          </a:stretch>
        </p:blipFill>
        <p:spPr bwMode="auto">
          <a:xfrm>
            <a:off x="243010" y="1664677"/>
            <a:ext cx="3923456" cy="506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66883"/>
          <a:stretch>
            <a:fillRect/>
          </a:stretch>
        </p:blipFill>
        <p:spPr bwMode="auto">
          <a:xfrm>
            <a:off x="4392733" y="1652954"/>
            <a:ext cx="4024191" cy="245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67197" y="4491061"/>
            <a:ext cx="4841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U</a:t>
            </a:r>
            <a:r>
              <a:rPr lang="en-US" sz="1800" dirty="0" smtClean="0">
                <a:solidFill>
                  <a:schemeClr val="bg1"/>
                </a:solidFill>
              </a:rPr>
              <a:t>L: Mission-long </a:t>
            </a:r>
            <a:r>
              <a:rPr lang="en-US" sz="1800" dirty="0" smtClean="0">
                <a:solidFill>
                  <a:schemeClr val="bg1"/>
                </a:solidFill>
              </a:rPr>
              <a:t>band </a:t>
            </a:r>
            <a:r>
              <a:rPr lang="en-US" sz="1800" dirty="0" smtClean="0">
                <a:solidFill>
                  <a:schemeClr val="bg1"/>
                </a:solidFill>
              </a:rPr>
              <a:t>averages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BL: </a:t>
            </a:r>
            <a:r>
              <a:rPr lang="en-US" sz="1800" dirty="0" err="1" smtClean="0">
                <a:solidFill>
                  <a:schemeClr val="bg1"/>
                </a:solidFill>
              </a:rPr>
              <a:t>SeaWiFS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and </a:t>
            </a:r>
            <a:r>
              <a:rPr lang="en-US" sz="1800" dirty="0" smtClean="0">
                <a:solidFill>
                  <a:schemeClr val="bg1"/>
                </a:solidFill>
              </a:rPr>
              <a:t>Terra MODIS Lunar CAL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U</a:t>
            </a:r>
            <a:r>
              <a:rPr lang="en-US" sz="1800" dirty="0" smtClean="0">
                <a:solidFill>
                  <a:schemeClr val="bg1"/>
                </a:solidFill>
              </a:rPr>
              <a:t>R: </a:t>
            </a:r>
            <a:r>
              <a:rPr lang="en-US" sz="1800" dirty="0" err="1" smtClean="0">
                <a:solidFill>
                  <a:schemeClr val="bg1"/>
                </a:solidFill>
              </a:rPr>
              <a:t>SeaWiFS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and </a:t>
            </a:r>
            <a:r>
              <a:rPr lang="en-US" sz="1800" dirty="0" smtClean="0">
                <a:solidFill>
                  <a:schemeClr val="bg1"/>
                </a:solidFill>
              </a:rPr>
              <a:t>Terra </a:t>
            </a:r>
            <a:r>
              <a:rPr lang="en-US" sz="1800" dirty="0" smtClean="0">
                <a:solidFill>
                  <a:schemeClr val="bg1"/>
                </a:solidFill>
              </a:rPr>
              <a:t>MODIS mission-long averages and Lunar </a:t>
            </a:r>
            <a:r>
              <a:rPr lang="en-US" sz="1800" dirty="0" smtClean="0">
                <a:solidFill>
                  <a:schemeClr val="bg1"/>
                </a:solidFill>
              </a:rPr>
              <a:t>CAL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(Eplee et </a:t>
            </a:r>
            <a:r>
              <a:rPr lang="en-US" sz="1800" dirty="0" smtClean="0">
                <a:solidFill>
                  <a:schemeClr val="bg1"/>
                </a:solidFill>
              </a:rPr>
              <a:t>al, Applied Optics, 2011)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>
            <a:off x="0" y="755650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416925" y="6516688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13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4025" y="121885"/>
            <a:ext cx="8440738" cy="57785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Inter-comparisons</a:t>
            </a: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304799" y="1194413"/>
            <a:ext cx="8589963" cy="3737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 anchor="ctr" anchorCtr="0"/>
          <a:lstStyle/>
          <a:p>
            <a:pPr marL="342900" indent="-342900" algn="ctr" eaLnBrk="0" hangingPunct="0">
              <a:spcAft>
                <a:spcPts val="0"/>
              </a:spcAft>
              <a:buSzPct val="100000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Using the Moon for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MODIS and VIIRS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Calibration Inter-comparison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2127"/>
          <p:cNvSpPr>
            <a:spLocks noChangeArrowheads="1"/>
          </p:cNvSpPr>
          <p:nvPr/>
        </p:nvSpPr>
        <p:spPr bwMode="auto">
          <a:xfrm>
            <a:off x="454025" y="1981201"/>
            <a:ext cx="8115544" cy="36458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Three scheduled lunar observations made thus far for NPP VIIRS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January to March,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2012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Preliminary results derived to support sensor on-orbit calibration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Lessons and experience from MODIS applied for VIIRS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Planning and scheduling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Strategies and methodologies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analysis tools</a:t>
            </a:r>
            <a:endParaRPr lang="en-US" sz="24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Future improvements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>
            <a:off x="0" y="755650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54025" y="121885"/>
            <a:ext cx="8440738" cy="57785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References (MODIS)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416925" y="6516688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14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293" y="1061068"/>
            <a:ext cx="8695470" cy="4647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1800" b="0" dirty="0" smtClean="0">
                <a:latin typeface="Calibri" pitchFamily="34" charset="0"/>
              </a:rPr>
              <a:t>Barnes WL, Xiong X, Eplee R, Sun J, and </a:t>
            </a:r>
            <a:r>
              <a:rPr lang="en-US" sz="1800" b="0" dirty="0" err="1" smtClean="0">
                <a:latin typeface="Calibri" pitchFamily="34" charset="0"/>
              </a:rPr>
              <a:t>Lyu</a:t>
            </a:r>
            <a:r>
              <a:rPr lang="en-US" sz="1800" b="0" dirty="0" smtClean="0">
                <a:latin typeface="Calibri" pitchFamily="34" charset="0"/>
              </a:rPr>
              <a:t> CH, “Use of the Moon for Calibration and Characterization of MODIS, </a:t>
            </a:r>
            <a:r>
              <a:rPr lang="en-US" sz="1800" b="0" dirty="0" err="1" smtClean="0">
                <a:latin typeface="Calibri" pitchFamily="34" charset="0"/>
              </a:rPr>
              <a:t>SeaWiFS</a:t>
            </a:r>
            <a:r>
              <a:rPr lang="en-US" sz="1800" b="0" dirty="0" smtClean="0">
                <a:latin typeface="Calibri" pitchFamily="34" charset="0"/>
              </a:rPr>
              <a:t>, and VIRS,” </a:t>
            </a:r>
            <a:r>
              <a:rPr lang="en-US" sz="1800" b="0" i="1" dirty="0" smtClean="0">
                <a:latin typeface="Calibri" pitchFamily="34" charset="0"/>
              </a:rPr>
              <a:t>Earth Science Satellite Remote Sensing: Data, Computational Processing, and Tools</a:t>
            </a:r>
            <a:r>
              <a:rPr lang="en-US" sz="1800" b="0" dirty="0" smtClean="0">
                <a:latin typeface="Calibri" pitchFamily="34" charset="0"/>
              </a:rPr>
              <a:t>, Vol. 2, Chapter 6, 98-119, Springer, 2006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1800" b="0" dirty="0" smtClean="0">
                <a:latin typeface="Calibri" pitchFamily="34" charset="0"/>
              </a:rPr>
              <a:t>Sun J, X. Xiong, W. Barnes, and B. Guenther, “MODIS Reflective Solar Bands On-orbit Lunar Calibration,” accepted for </a:t>
            </a:r>
            <a:r>
              <a:rPr lang="en-US" sz="1800" b="0" i="1" dirty="0" smtClean="0">
                <a:latin typeface="Calibri" pitchFamily="34" charset="0"/>
              </a:rPr>
              <a:t>IEEE Transactions on </a:t>
            </a:r>
            <a:r>
              <a:rPr lang="en-US" sz="1800" b="0" i="1" dirty="0" err="1" smtClean="0">
                <a:latin typeface="Calibri" pitchFamily="34" charset="0"/>
              </a:rPr>
              <a:t>Geoscience</a:t>
            </a:r>
            <a:r>
              <a:rPr lang="en-US" sz="1800" b="0" i="1" dirty="0" smtClean="0">
                <a:latin typeface="Calibri" pitchFamily="34" charset="0"/>
              </a:rPr>
              <a:t> and Remote Sensing</a:t>
            </a:r>
            <a:r>
              <a:rPr lang="en-US" sz="1800" b="0" dirty="0" smtClean="0">
                <a:latin typeface="Calibri" pitchFamily="34" charset="0"/>
              </a:rPr>
              <a:t>, Vol. 45, No. 7, 2383-2393, 2007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1800" b="0" dirty="0" smtClean="0">
                <a:latin typeface="Calibri" pitchFamily="34" charset="0"/>
              </a:rPr>
              <a:t>Xiong, X, J. Sun, and W. Barnes, “Inter-comparison of On-orbit Calibration Consistency between Terra and Aqua MODIS Reflective Solar Bands Using the Moon,” </a:t>
            </a:r>
            <a:r>
              <a:rPr lang="en-US" sz="1800" b="0" i="1" dirty="0" smtClean="0">
                <a:latin typeface="Calibri" pitchFamily="34" charset="0"/>
              </a:rPr>
              <a:t>IEEE </a:t>
            </a:r>
            <a:r>
              <a:rPr lang="en-US" sz="1800" b="0" i="1" dirty="0" err="1" smtClean="0">
                <a:latin typeface="Calibri" pitchFamily="34" charset="0"/>
              </a:rPr>
              <a:t>Geosci</a:t>
            </a:r>
            <a:r>
              <a:rPr lang="en-US" sz="1800" b="0" i="1" dirty="0" smtClean="0">
                <a:latin typeface="Calibri" pitchFamily="34" charset="0"/>
              </a:rPr>
              <a:t>. Remote Sens. Let.</a:t>
            </a:r>
            <a:r>
              <a:rPr lang="en-US" sz="1800" b="0" dirty="0" smtClean="0">
                <a:latin typeface="Calibri" pitchFamily="34" charset="0"/>
              </a:rPr>
              <a:t>, 5(4), 778-782, 2008 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1800" b="0" dirty="0" smtClean="0">
                <a:latin typeface="Calibri" pitchFamily="34" charset="0"/>
              </a:rPr>
              <a:t>Xiong X, C. Cao, and G. Chander, “An Overview of Sensor Calibration Inter-comparison and Applications,” </a:t>
            </a:r>
            <a:r>
              <a:rPr lang="en-US" sz="1800" b="0" i="1" dirty="0" smtClean="0">
                <a:latin typeface="Calibri" pitchFamily="34" charset="0"/>
              </a:rPr>
              <a:t>Frontiers of Earth Science in China</a:t>
            </a:r>
            <a:r>
              <a:rPr lang="en-US" sz="1800" b="0" dirty="0" smtClean="0">
                <a:latin typeface="Calibri" pitchFamily="34" charset="0"/>
              </a:rPr>
              <a:t>, 4(2): 237–252, (2010) [doi:10.1007/s11707-010-0002-z]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1800" b="0" dirty="0" smtClean="0">
                <a:latin typeface="Calibri" pitchFamily="34" charset="0"/>
              </a:rPr>
              <a:t>Eplee, RE Jr., J. Sun, G. Meister, F.S. Patt, X. Xiong, and C.R. McClain, “Cross calibration of </a:t>
            </a:r>
            <a:r>
              <a:rPr lang="en-US" sz="1800" b="0" dirty="0" err="1" smtClean="0">
                <a:latin typeface="Calibri" pitchFamily="34" charset="0"/>
              </a:rPr>
              <a:t>SeaWiFS</a:t>
            </a:r>
            <a:r>
              <a:rPr lang="en-US" sz="1800" b="0" dirty="0" smtClean="0">
                <a:latin typeface="Calibri" pitchFamily="34" charset="0"/>
              </a:rPr>
              <a:t> and MODIS using on-orbit observations of the Moon,” </a:t>
            </a:r>
            <a:r>
              <a:rPr lang="en-US" sz="1800" b="0" i="1" dirty="0" smtClean="0">
                <a:latin typeface="Calibri" pitchFamily="34" charset="0"/>
              </a:rPr>
              <a:t>Appl. Opt.</a:t>
            </a:r>
            <a:r>
              <a:rPr lang="en-US" sz="1800" b="0" dirty="0" smtClean="0">
                <a:latin typeface="Calibri" pitchFamily="34" charset="0"/>
              </a:rPr>
              <a:t> 50, 120-133, 2011 [doi:10.1364/AO.50.000120]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789382"/>
            <a:ext cx="889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A number of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SPIE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Papers on MODIS Lunar Observations and Applications on: RSB and TEB stability monitoring, calibration inter-comparisons,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spatial characterization, and optical leak and </a:t>
            </a:r>
            <a:r>
              <a:rPr lang="en-US" sz="1800" dirty="0" err="1" smtClean="0">
                <a:solidFill>
                  <a:schemeClr val="bg1"/>
                </a:solidFill>
                <a:latin typeface="Calibri" pitchFamily="34" charset="0"/>
              </a:rPr>
              <a:t>xtalk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 characterization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4"/>
          <p:cNvSpPr>
            <a:spLocks noGrp="1" noChangeArrowheads="1"/>
          </p:cNvSpPr>
          <p:nvPr>
            <p:ph type="title"/>
          </p:nvPr>
        </p:nvSpPr>
        <p:spPr>
          <a:xfrm>
            <a:off x="1466850" y="98425"/>
            <a:ext cx="6113463" cy="6016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Summary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0" y="755650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6" name="Rectangle 2070"/>
          <p:cNvSpPr>
            <a:spLocks noChangeArrowheads="1"/>
          </p:cNvSpPr>
          <p:nvPr/>
        </p:nvSpPr>
        <p:spPr bwMode="auto">
          <a:xfrm>
            <a:off x="11113" y="1208088"/>
            <a:ext cx="9080500" cy="543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eaLnBrk="0" hangingPunct="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MODIS lunar observations and applications </a:t>
            </a:r>
          </a:p>
          <a:p>
            <a:pPr marL="742950" lvl="1" indent="-285750" eaLnBrk="0" hangingPunct="0">
              <a:spcBef>
                <a:spcPts val="600"/>
              </a:spcBef>
              <a:buSzPct val="100000"/>
              <a:buFontTx/>
              <a:buChar char="–"/>
            </a:pPr>
            <a:r>
              <a:rPr lang="en-US" sz="2000" b="0" dirty="0" smtClean="0">
                <a:solidFill>
                  <a:schemeClr val="bg1"/>
                </a:solidFill>
                <a:latin typeface="Calibri" pitchFamily="34" charset="0"/>
              </a:rPr>
              <a:t>Stability monitoring (independent of OBC, no source/target degradation)</a:t>
            </a:r>
          </a:p>
          <a:p>
            <a:pPr marL="742950" lvl="1" indent="-285750" eaLnBrk="0" hangingPunct="0">
              <a:spcBef>
                <a:spcPts val="600"/>
              </a:spcBef>
              <a:buSzPct val="100000"/>
              <a:buFontTx/>
              <a:buChar char="–"/>
            </a:pPr>
            <a:r>
              <a:rPr lang="en-US" sz="2000" b="0" dirty="0" smtClean="0">
                <a:solidFill>
                  <a:schemeClr val="bg1"/>
                </a:solidFill>
                <a:latin typeface="Calibri" pitchFamily="34" charset="0"/>
              </a:rPr>
              <a:t>Calibration inter-comparisons</a:t>
            </a:r>
          </a:p>
          <a:p>
            <a:pPr marL="742950" lvl="1" indent="-285750" eaLnBrk="0" hangingPunct="0">
              <a:spcBef>
                <a:spcPts val="600"/>
              </a:spcBef>
              <a:buSzPct val="100000"/>
              <a:buFontTx/>
              <a:buChar char="–"/>
            </a:pPr>
            <a:r>
              <a:rPr lang="en-US" sz="2000" b="0" dirty="0" smtClean="0">
                <a:solidFill>
                  <a:schemeClr val="bg1"/>
                </a:solidFill>
                <a:latin typeface="Calibri" pitchFamily="34" charset="0"/>
              </a:rPr>
              <a:t>Others</a:t>
            </a:r>
          </a:p>
          <a:p>
            <a:pPr marL="342900" indent="-342900" eaLnBrk="0" hangingPunct="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Methodologies</a:t>
            </a:r>
          </a:p>
          <a:p>
            <a:pPr marL="742950" lvl="1" indent="-285750" eaLnBrk="0" hangingPunct="0">
              <a:spcBef>
                <a:spcPts val="600"/>
              </a:spcBef>
              <a:buSzPct val="100000"/>
              <a:buFontTx/>
              <a:buChar char="–"/>
            </a:pPr>
            <a:r>
              <a:rPr lang="en-US" sz="2000" b="0" dirty="0" smtClean="0">
                <a:solidFill>
                  <a:schemeClr val="bg1"/>
                </a:solidFill>
                <a:latin typeface="Calibri" pitchFamily="34" charset="0"/>
              </a:rPr>
              <a:t>Normalization to a lunar model</a:t>
            </a:r>
          </a:p>
          <a:p>
            <a:pPr marL="742950" lvl="1" indent="-285750" eaLnBrk="0" hangingPunct="0">
              <a:spcBef>
                <a:spcPts val="600"/>
              </a:spcBef>
              <a:buSzPct val="100000"/>
              <a:buFontTx/>
              <a:buChar char="–"/>
            </a:pPr>
            <a:r>
              <a:rPr lang="en-US" sz="2000" b="0" dirty="0" smtClean="0">
                <a:solidFill>
                  <a:schemeClr val="bg1"/>
                </a:solidFill>
                <a:latin typeface="Calibri" pitchFamily="34" charset="0"/>
              </a:rPr>
              <a:t>Relative approach for  bands with saturated pixels or partial views</a:t>
            </a:r>
          </a:p>
          <a:p>
            <a:pPr marL="342900" indent="-342900" eaLnBrk="0" hangingPunct="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Lunar inter-comparison results</a:t>
            </a:r>
          </a:p>
          <a:p>
            <a:pPr marL="742950" lvl="1" indent="-285750" eaLnBrk="0" hangingPunct="0">
              <a:spcBef>
                <a:spcPts val="600"/>
              </a:spcBef>
              <a:buSzPct val="100000"/>
              <a:buFontTx/>
              <a:buChar char="–"/>
            </a:pPr>
            <a:r>
              <a:rPr lang="en-US" sz="2000" b="0" dirty="0" smtClean="0">
                <a:solidFill>
                  <a:schemeClr val="bg1"/>
                </a:solidFill>
                <a:latin typeface="Calibri" pitchFamily="34" charset="0"/>
              </a:rPr>
              <a:t>Terra and Aqua </a:t>
            </a:r>
            <a:r>
              <a:rPr lang="en-US" sz="2000" b="0" dirty="0" smtClean="0">
                <a:solidFill>
                  <a:schemeClr val="bg1"/>
                </a:solidFill>
                <a:latin typeface="Calibri" pitchFamily="34" charset="0"/>
              </a:rPr>
              <a:t>MODIS, MODIS and </a:t>
            </a:r>
            <a:r>
              <a:rPr lang="en-US" sz="2000" b="0" dirty="0" err="1" smtClean="0">
                <a:solidFill>
                  <a:schemeClr val="bg1"/>
                </a:solidFill>
                <a:latin typeface="Calibri" pitchFamily="34" charset="0"/>
              </a:rPr>
              <a:t>SeaWiFS</a:t>
            </a:r>
            <a:endParaRPr lang="en-US" sz="2000" b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 eaLnBrk="0" hangingPunct="0">
              <a:spcBef>
                <a:spcPts val="600"/>
              </a:spcBef>
              <a:buSzPct val="100000"/>
              <a:buFontTx/>
              <a:buChar char="–"/>
            </a:pPr>
            <a:r>
              <a:rPr lang="en-US" sz="2000" b="0" dirty="0" smtClean="0">
                <a:solidFill>
                  <a:srgbClr val="FFFF00"/>
                </a:solidFill>
                <a:latin typeface="Calibri" pitchFamily="34" charset="0"/>
              </a:rPr>
              <a:t>MODIS and NPP VIIRS</a:t>
            </a:r>
          </a:p>
          <a:p>
            <a:pPr marL="342900" indent="-342900" eaLnBrk="0" hangingPunct="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Advantages and limitations</a:t>
            </a:r>
          </a:p>
          <a:p>
            <a:pPr marL="742950" lvl="1" indent="-285750" eaLnBrk="0" hangingPunct="0">
              <a:spcBef>
                <a:spcPts val="600"/>
              </a:spcBef>
              <a:buSzPct val="100000"/>
              <a:buFontTx/>
              <a:buChar char="–"/>
            </a:pPr>
            <a:r>
              <a:rPr lang="en-US" sz="2000" b="0" dirty="0" smtClean="0">
                <a:solidFill>
                  <a:schemeClr val="bg1"/>
                </a:solidFill>
                <a:latin typeface="Calibri" pitchFamily="34" charset="0"/>
              </a:rPr>
              <a:t>Extremely stable (same target for all sensors)</a:t>
            </a:r>
          </a:p>
          <a:p>
            <a:pPr marL="742950" lvl="1" indent="-285750" eaLnBrk="0" hangingPunct="0">
              <a:spcBef>
                <a:spcPts val="600"/>
              </a:spcBef>
              <a:buSzPct val="100000"/>
              <a:buFontTx/>
              <a:buChar char="–"/>
            </a:pPr>
            <a:r>
              <a:rPr lang="en-US" sz="2000" b="0" dirty="0" smtClean="0">
                <a:solidFill>
                  <a:schemeClr val="bg1"/>
                </a:solidFill>
                <a:latin typeface="Calibri" pitchFamily="34" charset="0"/>
              </a:rPr>
              <a:t>Satellite operation and/or sensor observation constraints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16925" y="6516688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15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0" y="76552"/>
            <a:ext cx="6546850" cy="758825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Outline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4000" y="1312863"/>
            <a:ext cx="8788400" cy="5191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SzPct val="100000"/>
            </a:pPr>
            <a:endParaRPr lang="en-US" sz="2800" b="0"/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276225" y="1397000"/>
            <a:ext cx="8721725" cy="4767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eaLnBrk="0" hangingPunct="0">
              <a:lnSpc>
                <a:spcPct val="120000"/>
              </a:lnSpc>
              <a:spcBef>
                <a:spcPts val="0"/>
              </a:spcBef>
              <a:buSzPct val="100000"/>
              <a:buFontTx/>
              <a:buChar char="•"/>
              <a:defRPr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Introduction </a:t>
            </a:r>
            <a:endParaRPr lang="en-US" sz="30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ts val="0"/>
              </a:spcBef>
              <a:buSzPct val="100000"/>
              <a:buFontTx/>
              <a:buChar char="•"/>
              <a:defRPr/>
            </a:pPr>
            <a:r>
              <a:rPr lang="en-US" sz="3000" dirty="0">
                <a:solidFill>
                  <a:schemeClr val="accent4"/>
                </a:solidFill>
                <a:latin typeface="Calibri" pitchFamily="34" charset="0"/>
              </a:rPr>
              <a:t>MODIS Lunar Observations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0"/>
              </a:spcBef>
              <a:buSzPct val="100000"/>
              <a:buFontTx/>
              <a:buChar char="•"/>
              <a:defRPr/>
            </a:pPr>
            <a:r>
              <a:rPr lang="en-US" sz="3000" dirty="0">
                <a:solidFill>
                  <a:schemeClr val="accent4"/>
                </a:solidFill>
                <a:latin typeface="Calibri" pitchFamily="34" charset="0"/>
              </a:rPr>
              <a:t>Methodology </a:t>
            </a:r>
            <a:r>
              <a:rPr lang="en-US" sz="3000" dirty="0" smtClean="0">
                <a:solidFill>
                  <a:schemeClr val="accent4"/>
                </a:solidFill>
                <a:latin typeface="Calibri" pitchFamily="34" charset="0"/>
              </a:rPr>
              <a:t> and Applications</a:t>
            </a:r>
          </a:p>
          <a:p>
            <a:pPr marL="800100" lvl="1" indent="-342900" eaLnBrk="0" hangingPunct="0">
              <a:lnSpc>
                <a:spcPct val="12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alibri" pitchFamily="34" charset="0"/>
              </a:rPr>
              <a:t>Calibration Stability Monitoring</a:t>
            </a:r>
          </a:p>
          <a:p>
            <a:pPr marL="800100" lvl="1" indent="-342900" eaLnBrk="0" hangingPunct="0">
              <a:lnSpc>
                <a:spcPct val="12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alibri" pitchFamily="34" charset="0"/>
              </a:rPr>
              <a:t>Inter-comparisons</a:t>
            </a:r>
            <a:endParaRPr lang="en-US" sz="2400" dirty="0">
              <a:solidFill>
                <a:schemeClr val="accent4"/>
              </a:solidFill>
              <a:latin typeface="Calibri" pitchFamily="34" charset="0"/>
            </a:endParaRPr>
          </a:p>
          <a:p>
            <a:pPr marL="800100" lvl="1" indent="-342900" eaLnBrk="0" hangingPunct="0">
              <a:lnSpc>
                <a:spcPct val="12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Calibri" pitchFamily="34" charset="0"/>
              </a:rPr>
              <a:t>Results and Discussions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0"/>
              </a:spcBef>
              <a:buSzPct val="100000"/>
              <a:buFontTx/>
              <a:buChar char="•"/>
              <a:defRPr/>
            </a:pPr>
            <a:r>
              <a:rPr lang="en-US" sz="3000" dirty="0">
                <a:solidFill>
                  <a:schemeClr val="accent4"/>
                </a:solidFill>
                <a:latin typeface="Calibri" pitchFamily="34" charset="0"/>
              </a:rPr>
              <a:t>Summary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879829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416925" y="6516688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2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422028" y="5847742"/>
            <a:ext cx="8393479" cy="5730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</a:rPr>
              <a:t>“Using the Moon to Track MODIS Reflective Solar Bands Calibration Stability”</a:t>
            </a:r>
            <a:endParaRPr lang="en-US" i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en-US" i="1" dirty="0" smtClean="0">
                <a:solidFill>
                  <a:schemeClr val="bg1"/>
                </a:solidFill>
              </a:rPr>
              <a:t>SPIE </a:t>
            </a:r>
            <a:r>
              <a:rPr lang="en-US" i="1" dirty="0">
                <a:solidFill>
                  <a:schemeClr val="bg1"/>
                </a:solidFill>
              </a:rPr>
              <a:t>Remote Sensing, 19-22 September 2011, Prague, Czech Republic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4"/>
          <p:cNvSpPr>
            <a:spLocks noGrp="1" noChangeArrowheads="1"/>
          </p:cNvSpPr>
          <p:nvPr>
            <p:ph type="title"/>
          </p:nvPr>
        </p:nvSpPr>
        <p:spPr>
          <a:xfrm>
            <a:off x="1466850" y="98425"/>
            <a:ext cx="6113463" cy="6016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</a:rPr>
              <a:t>Introduction</a:t>
            </a:r>
          </a:p>
        </p:txBody>
      </p:sp>
      <p:sp>
        <p:nvSpPr>
          <p:cNvPr id="5125" name="Rectangle 2127"/>
          <p:cNvSpPr>
            <a:spLocks noChangeArrowheads="1"/>
          </p:cNvSpPr>
          <p:nvPr/>
        </p:nvSpPr>
        <p:spPr bwMode="auto">
          <a:xfrm>
            <a:off x="4117364" y="1603375"/>
            <a:ext cx="4906799" cy="4041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 spectral bands (490 detectors)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0.41 – 14.4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focal plane assemblies (FPA)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VIS, NIR, S/MWIR, and LWIR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spatial resolutions (nadir)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250m, 500m, and 1km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 2 days for a complete coverage of the Earth’s surface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 40 data products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Land, oceans, and atmosphere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293511" y="5673537"/>
            <a:ext cx="8613422" cy="838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90487" tIns="44450" rIns="90487" bIns="44450" anchor="ctr" anchorCtr="0"/>
          <a:lstStyle/>
          <a:p>
            <a:pPr marL="342900" indent="-342900" algn="ctr" eaLnBrk="0" hangingPunct="0">
              <a:spcAft>
                <a:spcPts val="600"/>
              </a:spcAft>
              <a:buSzPct val="100000"/>
            </a:pP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 reflective solar bands (RSB): bands 1-19, and 26 from 0.41-2.2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</a:t>
            </a:r>
          </a:p>
          <a:p>
            <a:pPr marL="342900" indent="-342900" algn="ctr" eaLnBrk="0" hangingPunct="0">
              <a:spcAft>
                <a:spcPts val="600"/>
              </a:spcAft>
              <a:buSzPct val="100000"/>
            </a:pP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 thermal emissive bands (TEB): bands 20-25 and 27-36 from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3.5-14.4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p:pic>
        <p:nvPicPr>
          <p:cNvPr id="2" name="Picture 1035" descr="Light 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21" y="2100263"/>
            <a:ext cx="3663950" cy="293528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2" name="Rectangle 2127"/>
          <p:cNvSpPr>
            <a:spLocks noChangeArrowheads="1"/>
          </p:cNvSpPr>
          <p:nvPr/>
        </p:nvSpPr>
        <p:spPr bwMode="auto">
          <a:xfrm>
            <a:off x="87313" y="1095375"/>
            <a:ext cx="8537575" cy="417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MODIS On-board NASA EOS Terra and Aqua Spacecraft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0" y="755650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416925" y="6516688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3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4025" y="121885"/>
            <a:ext cx="8440738" cy="57785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MODIS Reflective Solar On-orbit Calibration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92313" y="2590800"/>
            <a:ext cx="4953000" cy="4114800"/>
            <a:chOff x="2286000" y="2590800"/>
            <a:chExt cx="4953000" cy="4114800"/>
          </a:xfrm>
        </p:grpSpPr>
        <p:pic>
          <p:nvPicPr>
            <p:cNvPr id="616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3810000"/>
              <a:ext cx="4953000" cy="2895600"/>
            </a:xfrm>
            <a:prstGeom prst="rect">
              <a:avLst/>
            </a:prstGeom>
            <a:noFill/>
            <a:ln w="76200" cmpd="tri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7" name="Down Arrow 6"/>
            <p:cNvSpPr/>
            <p:nvPr/>
          </p:nvSpPr>
          <p:spPr>
            <a:xfrm>
              <a:off x="4114800" y="2590800"/>
              <a:ext cx="1447800" cy="76200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7313" y="2362200"/>
            <a:ext cx="5181600" cy="2971800"/>
            <a:chOff x="152400" y="1905000"/>
            <a:chExt cx="5181600" cy="2971800"/>
          </a:xfrm>
        </p:grpSpPr>
        <p:pic>
          <p:nvPicPr>
            <p:cNvPr id="6159" name="Picture 32" descr="Light vertic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1905000"/>
              <a:ext cx="1633538" cy="1141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160" name="Picture 33" descr="Light vertic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3570288"/>
              <a:ext cx="1306513" cy="1306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3657600" y="2819400"/>
              <a:ext cx="990600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4267200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7400" y="4572000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19600" y="3810000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268913" y="3886200"/>
            <a:ext cx="1752600" cy="914400"/>
            <a:chOff x="5562600" y="3886200"/>
            <a:chExt cx="1752600" cy="914400"/>
          </a:xfrm>
        </p:grpSpPr>
        <p:sp>
          <p:nvSpPr>
            <p:cNvPr id="16" name="Oval 15"/>
            <p:cNvSpPr/>
            <p:nvPr/>
          </p:nvSpPr>
          <p:spPr>
            <a:xfrm>
              <a:off x="5562600" y="3886200"/>
              <a:ext cx="1752600" cy="533400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62600" y="4495800"/>
              <a:ext cx="1295400" cy="304800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52400" y="1063625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kern="0" dirty="0">
                <a:latin typeface="+mn-lt"/>
                <a:cs typeface="+mn-cs"/>
              </a:rPr>
              <a:t>RSB Calibration Requirements</a:t>
            </a:r>
          </a:p>
          <a:p>
            <a:pPr marL="342900" indent="-342900" eaLnBrk="0" hangingPunct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800" kern="0" dirty="0">
                <a:latin typeface="+mn-lt"/>
                <a:cs typeface="+mn-cs"/>
              </a:rPr>
              <a:t>±2% in reflectance and ±5% in radiance at </a:t>
            </a:r>
            <a:r>
              <a:rPr lang="en-US" sz="1800" kern="0" dirty="0" err="1">
                <a:latin typeface="+mn-lt"/>
                <a:cs typeface="+mn-cs"/>
              </a:rPr>
              <a:t>Ltyp</a:t>
            </a:r>
            <a:r>
              <a:rPr lang="en-US" sz="1800" kern="0" dirty="0">
                <a:latin typeface="+mn-lt"/>
                <a:cs typeface="+mn-cs"/>
              </a:rPr>
              <a:t> and scan angles within ±45º</a:t>
            </a:r>
          </a:p>
          <a:p>
            <a:pPr marL="342900" indent="-342900" eaLnBrk="0" hangingPunct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1800" kern="0" dirty="0">
                <a:latin typeface="+mn-lt"/>
                <a:cs typeface="+mn-cs"/>
              </a:rPr>
              <a:t>An </a:t>
            </a:r>
            <a:r>
              <a:rPr lang="en-US" sz="1800" kern="0" dirty="0" smtClean="0">
                <a:latin typeface="+mn-lt"/>
                <a:cs typeface="+mn-cs"/>
              </a:rPr>
              <a:t>extra </a:t>
            </a:r>
            <a:r>
              <a:rPr lang="en-US" sz="1800" kern="0" dirty="0" smtClean="0"/>
              <a:t>±</a:t>
            </a:r>
            <a:r>
              <a:rPr lang="en-US" sz="1800" kern="0" dirty="0" smtClean="0">
                <a:latin typeface="+mn-lt"/>
                <a:cs typeface="+mn-cs"/>
              </a:rPr>
              <a:t>1</a:t>
            </a:r>
            <a:r>
              <a:rPr lang="en-US" sz="1800" kern="0" dirty="0">
                <a:latin typeface="+mn-lt"/>
                <a:cs typeface="+mn-cs"/>
              </a:rPr>
              <a:t>% is applied for radiances from 0.3Ltyp to 0.9Lmax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0" y="755650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542317" y="4913313"/>
            <a:ext cx="3476625" cy="1196975"/>
            <a:chOff x="5418663" y="4913490"/>
            <a:chExt cx="3476100" cy="1196975"/>
          </a:xfrm>
        </p:grpSpPr>
        <p:pic>
          <p:nvPicPr>
            <p:cNvPr id="6153" name="Picture 13" descr="Aqua_lunar_image_2005_01_20_bw"/>
            <p:cNvPicPr>
              <a:picLocks noChangeAspect="1" noChangeArrowheads="1"/>
            </p:cNvPicPr>
            <p:nvPr/>
          </p:nvPicPr>
          <p:blipFill>
            <a:blip r:embed="rId6" cstate="print"/>
            <a:srcRect l="16220" t="14977" r="26483" b="18816"/>
            <a:stretch>
              <a:fillRect/>
            </a:stretch>
          </p:blipFill>
          <p:spPr bwMode="auto">
            <a:xfrm>
              <a:off x="7697788" y="4913490"/>
              <a:ext cx="1196975" cy="119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ight Arrow 25"/>
            <p:cNvSpPr/>
            <p:nvPr/>
          </p:nvSpPr>
          <p:spPr bwMode="auto">
            <a:xfrm>
              <a:off x="5418663" y="5192889"/>
              <a:ext cx="2133604" cy="533400"/>
            </a:xfrm>
            <a:prstGeom prst="rightArrow">
              <a:avLst/>
            </a:prstGeom>
            <a:gradFill flip="none" rotWithShape="1">
              <a:gsLst>
                <a:gs pos="0">
                  <a:srgbClr val="FFFF00"/>
                </a:gs>
                <a:gs pos="52000">
                  <a:schemeClr val="bg1">
                    <a:alpha val="51000"/>
                  </a:schemeClr>
                </a:gs>
              </a:gsLst>
              <a:lin ang="10800000" scaled="1"/>
              <a:tileRect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8416925" y="6516688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4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127"/>
          <p:cNvSpPr>
            <a:spLocks noChangeArrowheads="1"/>
          </p:cNvSpPr>
          <p:nvPr/>
        </p:nvSpPr>
        <p:spPr bwMode="auto">
          <a:xfrm>
            <a:off x="279481" y="2961328"/>
            <a:ext cx="4093226" cy="1200329"/>
          </a:xfrm>
          <a:prstGeom prst="rect">
            <a:avLst/>
          </a:prstGeom>
          <a:solidFill>
            <a:srgbClr val="0000FF"/>
          </a:solidFill>
          <a:ln w="2857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Through SV port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Fixed phase angles (±55º)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Spacecraft roll maneuvers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0" y="755650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54025" y="121885"/>
            <a:ext cx="8440738" cy="57785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latin typeface="+mn-lt"/>
              </a:rPr>
              <a:t>MODIS Lunar Observations </a:t>
            </a:r>
          </a:p>
        </p:txBody>
      </p:sp>
      <p:pic>
        <p:nvPicPr>
          <p:cNvPr id="11" name="Picture 20" descr="Aqua_lunar_image_2004_10_23_bw"/>
          <p:cNvPicPr>
            <a:picLocks noChangeAspect="1" noChangeArrowheads="1"/>
          </p:cNvPicPr>
          <p:nvPr/>
        </p:nvPicPr>
        <p:blipFill>
          <a:blip r:embed="rId3" cstate="print"/>
          <a:srcRect l="16220" t="14977" r="26483" b="18816"/>
          <a:stretch>
            <a:fillRect/>
          </a:stretch>
        </p:blipFill>
        <p:spPr bwMode="auto">
          <a:xfrm>
            <a:off x="55563" y="1441189"/>
            <a:ext cx="1050925" cy="1014412"/>
          </a:xfrm>
          <a:prstGeom prst="rect">
            <a:avLst/>
          </a:prstGeom>
          <a:noFill/>
        </p:spPr>
      </p:pic>
      <p:pic>
        <p:nvPicPr>
          <p:cNvPr id="13" name="Picture 21" descr="Aqua_lunar_image_2004_11_22_bw"/>
          <p:cNvPicPr>
            <a:picLocks noChangeAspect="1" noChangeArrowheads="1"/>
          </p:cNvPicPr>
          <p:nvPr/>
        </p:nvPicPr>
        <p:blipFill>
          <a:blip r:embed="rId4" cstate="print"/>
          <a:srcRect l="16220" t="14977" r="26483" b="18816"/>
          <a:stretch>
            <a:fillRect/>
          </a:stretch>
        </p:blipFill>
        <p:spPr bwMode="auto">
          <a:xfrm>
            <a:off x="1087438" y="1441189"/>
            <a:ext cx="1014412" cy="1014412"/>
          </a:xfrm>
          <a:prstGeom prst="rect">
            <a:avLst/>
          </a:prstGeom>
          <a:noFill/>
        </p:spPr>
      </p:pic>
      <p:pic>
        <p:nvPicPr>
          <p:cNvPr id="15" name="Picture 22" descr="Aqua_lunar_image_2004_12_21_bw"/>
          <p:cNvPicPr>
            <a:picLocks noChangeAspect="1" noChangeArrowheads="1"/>
          </p:cNvPicPr>
          <p:nvPr/>
        </p:nvPicPr>
        <p:blipFill>
          <a:blip r:embed="rId5" cstate="print"/>
          <a:srcRect l="16220" t="14977" r="26483" b="18816"/>
          <a:stretch>
            <a:fillRect/>
          </a:stretch>
        </p:blipFill>
        <p:spPr bwMode="auto">
          <a:xfrm>
            <a:off x="2089150" y="1441189"/>
            <a:ext cx="1014413" cy="1014412"/>
          </a:xfrm>
          <a:prstGeom prst="rect">
            <a:avLst/>
          </a:prstGeom>
          <a:noFill/>
        </p:spPr>
      </p:pic>
      <p:pic>
        <p:nvPicPr>
          <p:cNvPr id="16" name="Picture 23" descr="Aqua_lunar_image_2005_01_20_bw"/>
          <p:cNvPicPr>
            <a:picLocks noChangeAspect="1" noChangeArrowheads="1"/>
          </p:cNvPicPr>
          <p:nvPr/>
        </p:nvPicPr>
        <p:blipFill>
          <a:blip r:embed="rId6" cstate="print"/>
          <a:srcRect l="16220" t="14977" r="26483" b="18816"/>
          <a:stretch>
            <a:fillRect/>
          </a:stretch>
        </p:blipFill>
        <p:spPr bwMode="auto">
          <a:xfrm>
            <a:off x="3074988" y="1441189"/>
            <a:ext cx="1014412" cy="1014412"/>
          </a:xfrm>
          <a:prstGeom prst="rect">
            <a:avLst/>
          </a:prstGeom>
          <a:noFill/>
        </p:spPr>
      </p:pic>
      <p:pic>
        <p:nvPicPr>
          <p:cNvPr id="17" name="Picture 24" descr="Aqua_lunar_image_2005_02_19_bw"/>
          <p:cNvPicPr>
            <a:picLocks noChangeAspect="1" noChangeArrowheads="1"/>
          </p:cNvPicPr>
          <p:nvPr/>
        </p:nvPicPr>
        <p:blipFill>
          <a:blip r:embed="rId7" cstate="print"/>
          <a:srcRect l="16220" t="14977" r="26483" b="18816"/>
          <a:stretch>
            <a:fillRect/>
          </a:stretch>
        </p:blipFill>
        <p:spPr bwMode="auto">
          <a:xfrm>
            <a:off x="4075113" y="1441189"/>
            <a:ext cx="1014412" cy="1014412"/>
          </a:xfrm>
          <a:prstGeom prst="rect">
            <a:avLst/>
          </a:prstGeom>
          <a:noFill/>
        </p:spPr>
      </p:pic>
      <p:pic>
        <p:nvPicPr>
          <p:cNvPr id="18" name="Picture 25" descr="Aqua_lunar_image_2005_03_21_bw"/>
          <p:cNvPicPr>
            <a:picLocks noChangeAspect="1" noChangeArrowheads="1"/>
          </p:cNvPicPr>
          <p:nvPr/>
        </p:nvPicPr>
        <p:blipFill>
          <a:blip r:embed="rId8" cstate="print"/>
          <a:srcRect l="16220" t="14977" r="26483" b="18816"/>
          <a:stretch>
            <a:fillRect/>
          </a:stretch>
        </p:blipFill>
        <p:spPr bwMode="auto">
          <a:xfrm>
            <a:off x="5075238" y="1441189"/>
            <a:ext cx="1014412" cy="1014412"/>
          </a:xfrm>
          <a:prstGeom prst="rect">
            <a:avLst/>
          </a:prstGeom>
          <a:noFill/>
        </p:spPr>
      </p:pic>
      <p:pic>
        <p:nvPicPr>
          <p:cNvPr id="19" name="Picture 26" descr="Aqua_lunar_image_2005_04_19_bw"/>
          <p:cNvPicPr>
            <a:picLocks noChangeAspect="1" noChangeArrowheads="1"/>
          </p:cNvPicPr>
          <p:nvPr/>
        </p:nvPicPr>
        <p:blipFill>
          <a:blip r:embed="rId9" cstate="print"/>
          <a:srcRect l="16220" t="14977" r="26483" b="18816"/>
          <a:stretch>
            <a:fillRect/>
          </a:stretch>
        </p:blipFill>
        <p:spPr bwMode="auto">
          <a:xfrm>
            <a:off x="6075363" y="1441189"/>
            <a:ext cx="1014412" cy="1014412"/>
          </a:xfrm>
          <a:prstGeom prst="rect">
            <a:avLst/>
          </a:prstGeom>
          <a:noFill/>
        </p:spPr>
      </p:pic>
      <p:pic>
        <p:nvPicPr>
          <p:cNvPr id="20" name="Picture 27" descr="Aqua_lunar_image_2005_05_19_bw"/>
          <p:cNvPicPr>
            <a:picLocks noChangeAspect="1" noChangeArrowheads="1"/>
          </p:cNvPicPr>
          <p:nvPr/>
        </p:nvPicPr>
        <p:blipFill>
          <a:blip r:embed="rId10" cstate="print"/>
          <a:srcRect l="16220" t="14977" r="26483" b="18816"/>
          <a:stretch>
            <a:fillRect/>
          </a:stretch>
        </p:blipFill>
        <p:spPr bwMode="auto">
          <a:xfrm>
            <a:off x="7061200" y="1442776"/>
            <a:ext cx="1014413" cy="1014413"/>
          </a:xfrm>
          <a:prstGeom prst="rect">
            <a:avLst/>
          </a:prstGeom>
          <a:noFill/>
        </p:spPr>
      </p:pic>
      <p:pic>
        <p:nvPicPr>
          <p:cNvPr id="21" name="Picture 28" descr="Aqua_lunar_image_2005_06_18_bw"/>
          <p:cNvPicPr>
            <a:picLocks noChangeAspect="1" noChangeArrowheads="1"/>
          </p:cNvPicPr>
          <p:nvPr/>
        </p:nvPicPr>
        <p:blipFill>
          <a:blip r:embed="rId11" cstate="print"/>
          <a:srcRect l="16220" t="14977" r="26483" b="18816"/>
          <a:stretch>
            <a:fillRect/>
          </a:stretch>
        </p:blipFill>
        <p:spPr bwMode="auto">
          <a:xfrm>
            <a:off x="8061325" y="1442776"/>
            <a:ext cx="1014413" cy="1014413"/>
          </a:xfrm>
          <a:prstGeom prst="rect">
            <a:avLst/>
          </a:prstGeom>
          <a:noFill/>
        </p:spPr>
      </p:pic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55563" y="1015739"/>
            <a:ext cx="9020175" cy="4254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 anchorCtr="0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Aqua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MODIS (band 1) Lunar Observations (Oct 04 – Jun 05) 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416925" y="6493242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5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46539" y="4979964"/>
          <a:ext cx="8915396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551"/>
                <a:gridCol w="631077"/>
                <a:gridCol w="636814"/>
                <a:gridCol w="636814"/>
                <a:gridCol w="636814"/>
                <a:gridCol w="636814"/>
                <a:gridCol w="636814"/>
                <a:gridCol w="636814"/>
                <a:gridCol w="636814"/>
                <a:gridCol w="636814"/>
                <a:gridCol w="636814"/>
                <a:gridCol w="636814"/>
                <a:gridCol w="636814"/>
                <a:gridCol w="636814"/>
              </a:tblGrid>
              <a:tr h="482600">
                <a:tc>
                  <a:txBody>
                    <a:bodyPr/>
                    <a:lstStyle/>
                    <a:p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2000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2001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2002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2003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2004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2005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2006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2007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2008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2009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2010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2011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2012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Terra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9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10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10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9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10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8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9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9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10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8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9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8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2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Aqua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5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8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10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9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9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6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9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11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10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8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2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713084" y="2914436"/>
            <a:ext cx="3011288" cy="120032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Same approach and strategies applied to NPP VIIRS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94701" y="4525115"/>
            <a:ext cx="7982436" cy="3737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 anchorCtr="0"/>
          <a:lstStyle/>
          <a:p>
            <a:pPr marL="342900" indent="-342900" algn="ctr" eaLnBrk="0" hangingPunct="0">
              <a:spcAft>
                <a:spcPts val="0"/>
              </a:spcAft>
              <a:buSzPct val="100000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Terra and Aqua MODIS Scheduled Lunar Observations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4747845" y="3235570"/>
            <a:ext cx="703385" cy="53926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>
            <a:off x="0" y="755650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54025" y="121885"/>
            <a:ext cx="8440738" cy="57785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latin typeface="+mn-lt"/>
              </a:rPr>
              <a:t>Methodologies and Applications</a:t>
            </a:r>
          </a:p>
        </p:txBody>
      </p:sp>
      <p:sp>
        <p:nvSpPr>
          <p:cNvPr id="24" name="Rectangle 2127"/>
          <p:cNvSpPr>
            <a:spLocks noChangeArrowheads="1"/>
          </p:cNvSpPr>
          <p:nvPr/>
        </p:nvSpPr>
        <p:spPr bwMode="auto">
          <a:xfrm>
            <a:off x="454025" y="1242648"/>
            <a:ext cx="7423883" cy="46540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Methodologies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Calibration Stability Monitoring</a:t>
            </a:r>
          </a:p>
          <a:p>
            <a:pPr marL="1200150" lvl="2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Reflective Solar Bands</a:t>
            </a:r>
          </a:p>
          <a:p>
            <a:pPr marL="1200150" lvl="2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Thermal Emissive Bands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Calibration inter-comparison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Electronic Crosstalk Characterization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Optical Leak Characterization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Spatial characterization</a:t>
            </a:r>
          </a:p>
          <a:p>
            <a:pPr marL="1200150" lvl="2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Band-to-band registration (BBR)</a:t>
            </a:r>
          </a:p>
          <a:p>
            <a:pPr marL="1200150" lvl="2" indent="-285750" eaLnBrk="0" hangingPunct="0">
              <a:lnSpc>
                <a:spcPct val="11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Modulation Transfer Function (MTF)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770546" y="6189781"/>
            <a:ext cx="7607300" cy="3737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 anchor="ctr" anchorCtr="0"/>
          <a:lstStyle/>
          <a:p>
            <a:pPr marL="342900" indent="-342900" algn="ctr" eaLnBrk="0" hangingPunct="0">
              <a:spcAft>
                <a:spcPts val="0"/>
              </a:spcAft>
              <a:buSzPct val="100000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Calibration Stability and Inter-comparisons -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Reflective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416925" y="6516688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6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>
            <a:off x="0" y="755650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54025" y="121885"/>
            <a:ext cx="8440738" cy="57785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Stability Monitoring </a:t>
            </a:r>
          </a:p>
        </p:txBody>
      </p:sp>
      <p:pic>
        <p:nvPicPr>
          <p:cNvPr id="23" name="Picture 7" descr="Light vert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017" y="1289227"/>
            <a:ext cx="1739900" cy="1062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26" name="Object 9"/>
          <p:cNvGraphicFramePr>
            <a:graphicFrameLocks noChangeAspect="1"/>
          </p:cNvGraphicFramePr>
          <p:nvPr/>
        </p:nvGraphicFramePr>
        <p:xfrm>
          <a:off x="3337805" y="1430866"/>
          <a:ext cx="3405187" cy="687388"/>
        </p:xfrm>
        <a:graphic>
          <a:graphicData uri="http://schemas.openxmlformats.org/presentationml/2006/ole">
            <p:oleObj spid="_x0000_s58370" name="Equation" r:id="rId5" imgW="2146300" imgH="431800" progId="">
              <p:embed/>
            </p:oleObj>
          </a:graphicData>
        </a:graphic>
      </p:graphicFrame>
      <p:pic>
        <p:nvPicPr>
          <p:cNvPr id="27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12" y="3175174"/>
            <a:ext cx="2474912" cy="178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8" name="Line 11"/>
          <p:cNvSpPr>
            <a:spLocks noChangeShapeType="1"/>
          </p:cNvSpPr>
          <p:nvPr/>
        </p:nvSpPr>
        <p:spPr bwMode="auto">
          <a:xfrm flipV="1">
            <a:off x="1656642" y="2595739"/>
            <a:ext cx="0" cy="47483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16" descr="Light vertical"/>
          <p:cNvSpPr>
            <a:spLocks noChangeArrowheads="1"/>
          </p:cNvSpPr>
          <p:nvPr/>
        </p:nvSpPr>
        <p:spPr bwMode="auto">
          <a:xfrm>
            <a:off x="556857" y="1086026"/>
            <a:ext cx="6456362" cy="1408112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38" name="Group 37"/>
          <p:cNvGrpSpPr/>
          <p:nvPr/>
        </p:nvGrpSpPr>
        <p:grpSpPr>
          <a:xfrm>
            <a:off x="3054348" y="3197752"/>
            <a:ext cx="5840415" cy="1545383"/>
            <a:chOff x="3054348" y="3197752"/>
            <a:chExt cx="5840415" cy="1545383"/>
          </a:xfrm>
        </p:grpSpPr>
        <p:graphicFrame>
          <p:nvGraphicFramePr>
            <p:cNvPr id="29" name="Object 12"/>
            <p:cNvGraphicFramePr>
              <a:graphicFrameLocks noChangeAspect="1"/>
            </p:cNvGraphicFramePr>
            <p:nvPr/>
          </p:nvGraphicFramePr>
          <p:xfrm>
            <a:off x="5703091" y="3568580"/>
            <a:ext cx="2886867" cy="735485"/>
          </p:xfrm>
          <a:graphic>
            <a:graphicData uri="http://schemas.openxmlformats.org/presentationml/2006/ole">
              <p:oleObj spid="_x0000_s58371" name="Equation" r:id="rId7" imgW="1549400" imgH="393700" progId="">
                <p:embed/>
              </p:oleObj>
            </a:graphicData>
          </a:graphic>
        </p:graphicFrame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V="1">
              <a:off x="3054348" y="4033483"/>
              <a:ext cx="62583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7" descr="Light vertical"/>
            <p:cNvSpPr>
              <a:spLocks noChangeArrowheads="1"/>
            </p:cNvSpPr>
            <p:nvPr/>
          </p:nvSpPr>
          <p:spPr bwMode="auto">
            <a:xfrm>
              <a:off x="3793067" y="3197752"/>
              <a:ext cx="5101696" cy="154538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/>
            </a:p>
          </p:txBody>
        </p:sp>
        <p:pic>
          <p:nvPicPr>
            <p:cNvPr id="36" name="Picture 13" descr="Aqua_lunar_image_2005_01_20_bw"/>
            <p:cNvPicPr>
              <a:picLocks noChangeAspect="1" noChangeArrowheads="1"/>
            </p:cNvPicPr>
            <p:nvPr/>
          </p:nvPicPr>
          <p:blipFill>
            <a:blip r:embed="rId8" cstate="print"/>
            <a:srcRect l="16220" t="14977" r="26483" b="18816"/>
            <a:stretch>
              <a:fillRect/>
            </a:stretch>
          </p:blipFill>
          <p:spPr bwMode="auto">
            <a:xfrm>
              <a:off x="4033129" y="3414220"/>
              <a:ext cx="1159756" cy="1159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39"/>
          <p:cNvGrpSpPr/>
          <p:nvPr/>
        </p:nvGrpSpPr>
        <p:grpSpPr>
          <a:xfrm>
            <a:off x="4204847" y="4856025"/>
            <a:ext cx="4385111" cy="1560299"/>
            <a:chOff x="4204847" y="4856025"/>
            <a:chExt cx="4385111" cy="1560299"/>
          </a:xfrm>
        </p:grpSpPr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4204847" y="4961111"/>
              <a:ext cx="2365286" cy="612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342900" indent="-342900">
                <a:spcBef>
                  <a:spcPct val="20000"/>
                </a:spcBef>
                <a:buSzPct val="100000"/>
              </a:pPr>
              <a:r>
                <a:rPr lang="en-US" sz="1800" dirty="0">
                  <a:solidFill>
                    <a:schemeClr val="bg1"/>
                  </a:solidFill>
                  <a:latin typeface="Helvetica" pitchFamily="34" charset="0"/>
                </a:rPr>
                <a:t>Geometric Factors</a:t>
              </a:r>
            </a:p>
          </p:txBody>
        </p:sp>
        <p:graphicFrame>
          <p:nvGraphicFramePr>
            <p:cNvPr id="34" name="Object 18"/>
            <p:cNvGraphicFramePr>
              <a:graphicFrameLocks noChangeAspect="1"/>
            </p:cNvGraphicFramePr>
            <p:nvPr/>
          </p:nvGraphicFramePr>
          <p:xfrm>
            <a:off x="4334933" y="5620608"/>
            <a:ext cx="4255025" cy="795716"/>
          </p:xfrm>
          <a:graphic>
            <a:graphicData uri="http://schemas.openxmlformats.org/presentationml/2006/ole">
              <p:oleObj spid="_x0000_s58372" name="Equation" r:id="rId9" imgW="2247900" imgH="419100" progId="">
                <p:embed/>
              </p:oleObj>
            </a:graphicData>
          </a:graphic>
        </p:graphicFrame>
        <p:sp>
          <p:nvSpPr>
            <p:cNvPr id="37" name="Up Arrow 36"/>
            <p:cNvSpPr/>
            <p:nvPr/>
          </p:nvSpPr>
          <p:spPr bwMode="auto">
            <a:xfrm>
              <a:off x="6773339" y="4856025"/>
              <a:ext cx="361244" cy="596509"/>
            </a:xfrm>
            <a:prstGeom prst="up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226748" y="5362753"/>
            <a:ext cx="3887787" cy="1233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dirty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baseline="-25000" dirty="0">
                <a:solidFill>
                  <a:schemeClr val="bg1"/>
                </a:solidFill>
              </a:rPr>
              <a:t>SD</a:t>
            </a:r>
            <a:r>
              <a:rPr lang="en-US" dirty="0">
                <a:solidFill>
                  <a:schemeClr val="bg1"/>
                </a:solidFill>
              </a:rPr>
              <a:t>: SD degradation </a:t>
            </a:r>
            <a:r>
              <a:rPr lang="en-US" dirty="0" smtClean="0">
                <a:solidFill>
                  <a:schemeClr val="bg1"/>
                </a:solidFill>
              </a:rPr>
              <a:t>factor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dirty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baseline="-25000" dirty="0">
                <a:solidFill>
                  <a:schemeClr val="bg1"/>
                </a:solidFill>
              </a:rPr>
              <a:t>SD</a:t>
            </a:r>
            <a:r>
              <a:rPr lang="en-US" dirty="0">
                <a:solidFill>
                  <a:schemeClr val="bg1"/>
                </a:solidFill>
              </a:rPr>
              <a:t>: SD screen </a:t>
            </a:r>
            <a:r>
              <a:rPr lang="en-US" dirty="0" err="1">
                <a:solidFill>
                  <a:schemeClr val="bg1"/>
                </a:solidFill>
              </a:rPr>
              <a:t>vignetting</a:t>
            </a:r>
            <a:r>
              <a:rPr lang="en-US" dirty="0">
                <a:solidFill>
                  <a:schemeClr val="bg1"/>
                </a:solidFill>
              </a:rPr>
              <a:t> function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dirty="0">
                <a:solidFill>
                  <a:schemeClr val="bg1"/>
                </a:solidFill>
              </a:rPr>
              <a:t>d: Earth-Sun distance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dirty="0" err="1">
                <a:solidFill>
                  <a:schemeClr val="bg1"/>
                </a:solidFill>
              </a:rPr>
              <a:t>dn</a:t>
            </a:r>
            <a:r>
              <a:rPr lang="en-US" dirty="0">
                <a:solidFill>
                  <a:schemeClr val="bg1"/>
                </a:solidFill>
              </a:rPr>
              <a:t>*: Corrected digital number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dirty="0">
                <a:solidFill>
                  <a:schemeClr val="bg1"/>
                </a:solidFill>
              </a:rPr>
              <a:t>dc: Digital count of SDSM 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8416925" y="6516688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7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7212749" y="1414523"/>
            <a:ext cx="1907805" cy="6099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 anchorCtr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gain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Symbol"/>
              </a:rPr>
              <a:t>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1/m</a:t>
            </a:r>
            <a:r>
              <a:rPr lang="en-US" sz="2800" baseline="-25000" dirty="0" smtClean="0">
                <a:solidFill>
                  <a:srgbClr val="0000FF"/>
                </a:solidFill>
                <a:latin typeface="Calibri" pitchFamily="34" charset="0"/>
              </a:rPr>
              <a:t>1</a:t>
            </a:r>
            <a:endParaRPr lang="en-US" sz="2800" baseline="-250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>
            <a:off x="0" y="755650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54025" y="121885"/>
            <a:ext cx="8440738" cy="57785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Stability Monitoring </a:t>
            </a:r>
          </a:p>
        </p:txBody>
      </p:sp>
      <p:pic>
        <p:nvPicPr>
          <p:cNvPr id="23" name="Picture 7" descr="Light 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577" y="1763365"/>
            <a:ext cx="1739900" cy="1062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7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97" y="3604156"/>
            <a:ext cx="2474912" cy="178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8" name="Line 11"/>
          <p:cNvSpPr>
            <a:spLocks noChangeShapeType="1"/>
          </p:cNvSpPr>
          <p:nvPr/>
        </p:nvSpPr>
        <p:spPr bwMode="auto">
          <a:xfrm flipV="1">
            <a:off x="1261527" y="3024721"/>
            <a:ext cx="0" cy="47483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V="1">
            <a:off x="2636655" y="4507621"/>
            <a:ext cx="44521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13" descr="Aqua_lunar_image_2005_01_20_bw"/>
          <p:cNvPicPr>
            <a:picLocks noChangeAspect="1" noChangeArrowheads="1"/>
          </p:cNvPicPr>
          <p:nvPr/>
        </p:nvPicPr>
        <p:blipFill>
          <a:blip r:embed="rId5" cstate="print"/>
          <a:srcRect l="16220" t="14977" r="26483" b="18816"/>
          <a:stretch>
            <a:fillRect/>
          </a:stretch>
        </p:blipFill>
        <p:spPr bwMode="auto">
          <a:xfrm>
            <a:off x="3186454" y="4035115"/>
            <a:ext cx="1159756" cy="115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Aqua_lifetime_bandavg_gain_ms1_vis.png"/>
          <p:cNvPicPr>
            <a:picLocks noChangeAspect="1"/>
          </p:cNvPicPr>
          <p:nvPr/>
        </p:nvPicPr>
        <p:blipFill>
          <a:blip r:embed="rId6" cstate="print"/>
          <a:srcRect l="4444" r="3333" b="2667"/>
          <a:stretch>
            <a:fillRect/>
          </a:stretch>
        </p:blipFill>
        <p:spPr bwMode="auto">
          <a:xfrm>
            <a:off x="4526834" y="1361563"/>
            <a:ext cx="4553750" cy="200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Aqua_lifetime_bandavg_gain_ms1_vis_moon.png"/>
          <p:cNvPicPr>
            <a:picLocks noChangeAspect="1"/>
          </p:cNvPicPr>
          <p:nvPr/>
        </p:nvPicPr>
        <p:blipFill>
          <a:blip r:embed="rId7" cstate="print"/>
          <a:srcRect l="4444" r="3333" b="2667"/>
          <a:stretch>
            <a:fillRect/>
          </a:stretch>
        </p:blipFill>
        <p:spPr bwMode="auto">
          <a:xfrm>
            <a:off x="4517651" y="3488270"/>
            <a:ext cx="4553750" cy="200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2449694" y="1986497"/>
            <a:ext cx="1907805" cy="6099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 anchorCtr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gain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Symbol"/>
              </a:rPr>
              <a:t>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1/m</a:t>
            </a:r>
            <a:r>
              <a:rPr lang="en-US" sz="2800" baseline="-25000" dirty="0" smtClean="0">
                <a:solidFill>
                  <a:srgbClr val="0000FF"/>
                </a:solidFill>
                <a:latin typeface="Calibri" pitchFamily="34" charset="0"/>
              </a:rPr>
              <a:t>1</a:t>
            </a:r>
            <a:endParaRPr lang="en-US" sz="2800" baseline="-25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5328357" y="2059874"/>
            <a:ext cx="1117600" cy="45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 anchorCtr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Diffuser</a:t>
            </a:r>
            <a:endParaRPr lang="en-US" sz="1800" baseline="-25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5363105" y="4263888"/>
            <a:ext cx="755474" cy="45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 anchorCtr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Moon</a:t>
            </a:r>
            <a:endParaRPr lang="en-US" sz="1800" baseline="-25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8475" y="3115734"/>
            <a:ext cx="1326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AOI</a:t>
            </a:r>
            <a:r>
              <a:rPr lang="en-US" sz="2000" baseline="-25000" dirty="0" smtClean="0"/>
              <a:t>SD</a:t>
            </a:r>
            <a:r>
              <a:rPr lang="en-US" dirty="0" smtClean="0"/>
              <a:t> = </a:t>
            </a:r>
            <a:r>
              <a:rPr lang="en-US" kern="0" dirty="0" smtClean="0"/>
              <a:t>50º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36654" y="3606688"/>
            <a:ext cx="1709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AOI</a:t>
            </a:r>
            <a:r>
              <a:rPr lang="en-US" sz="2000" baseline="-25000" dirty="0" err="1" smtClean="0"/>
              <a:t>Moon</a:t>
            </a:r>
            <a:r>
              <a:rPr lang="en-US" dirty="0" smtClean="0"/>
              <a:t> = </a:t>
            </a:r>
            <a:r>
              <a:rPr lang="en-US" kern="0" dirty="0" smtClean="0"/>
              <a:t>11º</a:t>
            </a:r>
            <a:endParaRPr lang="en-US" dirty="0"/>
          </a:p>
        </p:txBody>
      </p:sp>
      <p:sp>
        <p:nvSpPr>
          <p:cNvPr id="21" name="Down Arrow 7"/>
          <p:cNvSpPr>
            <a:spLocks noChangeArrowheads="1"/>
          </p:cNvSpPr>
          <p:nvPr/>
        </p:nvSpPr>
        <p:spPr bwMode="auto">
          <a:xfrm>
            <a:off x="8199863" y="1748724"/>
            <a:ext cx="292100" cy="622300"/>
          </a:xfrm>
          <a:prstGeom prst="downArrow">
            <a:avLst>
              <a:gd name="adj1" fmla="val 50000"/>
              <a:gd name="adj2" fmla="val 49996"/>
            </a:avLst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8474501" y="1824924"/>
            <a:ext cx="59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>
                <a:solidFill>
                  <a:srgbClr val="009900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26" name="Down Arrow 7"/>
          <p:cNvSpPr>
            <a:spLocks noChangeArrowheads="1"/>
          </p:cNvSpPr>
          <p:nvPr/>
        </p:nvSpPr>
        <p:spPr bwMode="auto">
          <a:xfrm>
            <a:off x="8205847" y="3964461"/>
            <a:ext cx="292100" cy="622300"/>
          </a:xfrm>
          <a:prstGeom prst="downArrow">
            <a:avLst>
              <a:gd name="adj1" fmla="val 50000"/>
              <a:gd name="adj2" fmla="val 49996"/>
            </a:avLst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9" name="TextBox 18"/>
          <p:cNvSpPr txBox="1">
            <a:spLocks noChangeArrowheads="1"/>
          </p:cNvSpPr>
          <p:nvPr/>
        </p:nvSpPr>
        <p:spPr bwMode="auto">
          <a:xfrm>
            <a:off x="8480485" y="4040661"/>
            <a:ext cx="59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>
                <a:solidFill>
                  <a:srgbClr val="009900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8416925" y="6516688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8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352" y="5850250"/>
            <a:ext cx="8497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</a:rPr>
              <a:t>Critical information to track sensor response versus scan angle (RVS)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</a:rPr>
              <a:t>Responses are time, wavelength, AOI, and mirror side dependent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>
            <a:off x="0" y="755650"/>
            <a:ext cx="9144000" cy="0"/>
          </a:xfrm>
          <a:prstGeom prst="lin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54025" y="121885"/>
            <a:ext cx="8440738" cy="57785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Stability Monitoring </a:t>
            </a:r>
          </a:p>
        </p:txBody>
      </p:sp>
      <p:pic>
        <p:nvPicPr>
          <p:cNvPr id="15" name="Picture 3" descr="Aqua_lifetime_bandavg_gain_ms1_nir.png"/>
          <p:cNvPicPr>
            <a:picLocks noChangeAspect="1"/>
          </p:cNvPicPr>
          <p:nvPr/>
        </p:nvPicPr>
        <p:blipFill>
          <a:blip r:embed="rId4" cstate="print"/>
          <a:srcRect l="4444" r="3333" b="2667"/>
          <a:stretch>
            <a:fillRect/>
          </a:stretch>
        </p:blipFill>
        <p:spPr bwMode="auto">
          <a:xfrm>
            <a:off x="29047" y="1085893"/>
            <a:ext cx="4553624" cy="200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Aqua_lifetime_bandavg_gain_ms1_nir_moon_nonsat.png"/>
          <p:cNvPicPr>
            <a:picLocks noChangeAspect="1"/>
          </p:cNvPicPr>
          <p:nvPr/>
        </p:nvPicPr>
        <p:blipFill>
          <a:blip r:embed="rId5" cstate="print"/>
          <a:srcRect l="4444" r="3333" b="2667"/>
          <a:stretch>
            <a:fillRect/>
          </a:stretch>
        </p:blipFill>
        <p:spPr bwMode="auto">
          <a:xfrm>
            <a:off x="4596111" y="1085893"/>
            <a:ext cx="4553624" cy="200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3451631" y="2145322"/>
            <a:ext cx="1117600" cy="45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 anchorCtr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Diffuser</a:t>
            </a:r>
            <a:endParaRPr lang="en-US" sz="2000" baseline="-25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8072612" y="2145322"/>
            <a:ext cx="986396" cy="45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 anchorCtr="0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Moon</a:t>
            </a:r>
            <a:endParaRPr lang="en-US" sz="2000" baseline="-25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228852"/>
            <a:ext cx="454018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Q: Bands 13-16 responses saturate when viewing the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Moon</a:t>
            </a:r>
          </a:p>
          <a:p>
            <a:pPr>
              <a:spcBef>
                <a:spcPts val="1200"/>
              </a:spcBef>
            </a:pPr>
            <a:endParaRPr lang="en-US" sz="3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A: Normalizing non-saturated pixels in these bands to the matching pixels in the non-saturated spectral bands 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416925" y="6516688"/>
            <a:ext cx="688975" cy="2746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i="1" dirty="0">
                <a:solidFill>
                  <a:schemeClr val="bg1"/>
                </a:solidFill>
                <a:latin typeface="Times" pitchFamily="18" charset="0"/>
              </a:rPr>
              <a:t>Page </a:t>
            </a:r>
            <a:fld id="{5B79BF08-3878-4F3A-AAB6-D2F14F2C402C}" type="slidenum">
              <a:rPr lang="en-US" sz="1200" i="1">
                <a:solidFill>
                  <a:schemeClr val="bg1"/>
                </a:solidFill>
                <a:latin typeface="Times" pitchFamily="18" charset="0"/>
              </a:rPr>
              <a:pPr algn="ctr" eaLnBrk="0" hangingPunct="0"/>
              <a:t>9</a:t>
            </a:fld>
            <a:endParaRPr lang="en-US" sz="1200" i="1" dirty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28" name="Picture 6" descr="Aqua_lifetime_bandavg_gain_ms1_nir_moon.png"/>
          <p:cNvPicPr>
            <a:picLocks noChangeAspect="1"/>
          </p:cNvPicPr>
          <p:nvPr/>
        </p:nvPicPr>
        <p:blipFill>
          <a:blip r:embed="rId6" cstate="print"/>
          <a:srcRect l="4444" r="3333" b="2667"/>
          <a:stretch>
            <a:fillRect/>
          </a:stretch>
        </p:blipFill>
        <p:spPr bwMode="auto">
          <a:xfrm>
            <a:off x="4602451" y="4369058"/>
            <a:ext cx="4553750" cy="200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127122" y="5157554"/>
          <a:ext cx="1373431" cy="1463292"/>
        </p:xfrm>
        <a:graphic>
          <a:graphicData uri="http://schemas.openxmlformats.org/presentationml/2006/ole">
            <p:oleObj spid="_x0000_s93185" name="Equation" r:id="rId7" imgW="876240" imgH="888840" progId="Equation.3">
              <p:embed/>
            </p:oleObj>
          </a:graphicData>
        </a:graphic>
      </p:graphicFrame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727811" y="5465274"/>
          <a:ext cx="2668587" cy="730250"/>
        </p:xfrm>
        <a:graphic>
          <a:graphicData uri="http://schemas.openxmlformats.org/presentationml/2006/ole">
            <p:oleObj spid="_x0000_s93186" name="Equation" r:id="rId8" imgW="1625400" imgH="444240" progId="Equation.3">
              <p:embed/>
            </p:oleObj>
          </a:graphicData>
        </a:graphic>
      </p:graphicFrame>
      <p:sp>
        <p:nvSpPr>
          <p:cNvPr id="29" name="Down Arrow 28"/>
          <p:cNvSpPr/>
          <p:nvPr/>
        </p:nvSpPr>
        <p:spPr bwMode="auto">
          <a:xfrm>
            <a:off x="6224953" y="3549784"/>
            <a:ext cx="1559170" cy="494676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ltVert">
          <a:fgClr>
            <a:schemeClr val="accent1"/>
          </a:fgClr>
          <a:bgClr>
            <a:schemeClr val="bg1"/>
          </a:bgClr>
        </a:patt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ltVert">
          <a:fgClr>
            <a:schemeClr val="accent1"/>
          </a:fgClr>
          <a:bgClr>
            <a:schemeClr val="bg1"/>
          </a:bgClr>
        </a:patt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20624</TotalTime>
  <Pages>20</Pages>
  <Words>1085</Words>
  <Application>Microsoft Office PowerPoint</Application>
  <PresentationFormat>On-screen Show (4:3)</PresentationFormat>
  <Paragraphs>221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Microsoft Office 98</vt:lpstr>
      <vt:lpstr>Equation</vt:lpstr>
      <vt:lpstr>Slide 1</vt:lpstr>
      <vt:lpstr>Outline</vt:lpstr>
      <vt:lpstr>Introduction</vt:lpstr>
      <vt:lpstr>MODIS Reflective Solar On-orbit Calibration </vt:lpstr>
      <vt:lpstr>MODIS Lunar Observations </vt:lpstr>
      <vt:lpstr>Methodologies and Applications</vt:lpstr>
      <vt:lpstr>Stability Monitoring </vt:lpstr>
      <vt:lpstr>Stability Monitoring </vt:lpstr>
      <vt:lpstr>Stability Monitoring </vt:lpstr>
      <vt:lpstr>Inter-comparisons</vt:lpstr>
      <vt:lpstr>Inter-comparisons</vt:lpstr>
      <vt:lpstr>Inter-comparisons</vt:lpstr>
      <vt:lpstr>Inter-comparisons</vt:lpstr>
      <vt:lpstr>References (MODIS)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MCST Master Slide</dc:title>
  <dc:creator>MCST</dc:creator>
  <cp:lastModifiedBy>Xiaoxiong Xoing</cp:lastModifiedBy>
  <cp:revision>1081</cp:revision>
  <cp:lastPrinted>2002-09-30T18:53:06Z</cp:lastPrinted>
  <dcterms:created xsi:type="dcterms:W3CDTF">1997-10-06T13:52:17Z</dcterms:created>
  <dcterms:modified xsi:type="dcterms:W3CDTF">2012-03-06T23:18:07Z</dcterms:modified>
</cp:coreProperties>
</file>