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780" r:id="rId2"/>
    <p:sldId id="797" r:id="rId3"/>
    <p:sldId id="784" r:id="rId4"/>
    <p:sldId id="794" r:id="rId5"/>
    <p:sldId id="796" r:id="rId6"/>
    <p:sldId id="786" r:id="rId7"/>
    <p:sldId id="787" r:id="rId8"/>
    <p:sldId id="781" r:id="rId9"/>
    <p:sldId id="793" r:id="rId10"/>
    <p:sldId id="746" r:id="rId1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  <a:srgbClr val="FFFF00"/>
    <a:srgbClr val="0000FF"/>
    <a:srgbClr val="74FFF0"/>
    <a:srgbClr val="006600"/>
    <a:srgbClr val="FF1509"/>
    <a:srgbClr val="E0542F"/>
    <a:srgbClr val="AD26B1"/>
    <a:srgbClr val="FFF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4660"/>
  </p:normalViewPr>
  <p:slideViewPr>
    <p:cSldViewPr snapToGrid="0">
      <p:cViewPr>
        <p:scale>
          <a:sx n="100" d="100"/>
          <a:sy n="100" d="100"/>
        </p:scale>
        <p:origin x="-872" y="-472"/>
      </p:cViewPr>
      <p:guideLst>
        <p:guide orient="horz" pos="2143"/>
        <p:guide pos="2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D1B859-F24A-48BA-A92F-676FA04D64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de banner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767"/>
          <a:stretch/>
        </p:blipFill>
        <p:spPr bwMode="auto">
          <a:xfrm>
            <a:off x="0" y="0"/>
            <a:ext cx="1210962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meatball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1363" y="111125"/>
            <a:ext cx="635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6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6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Zapf Dingba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D37CE4-2F84-48F0-B826-95671A53ED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83B5C-A591-484C-8E3E-CC66FDE01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6913" y="165100"/>
            <a:ext cx="2020887" cy="638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9488" y="165100"/>
            <a:ext cx="5915025" cy="638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97299-916B-46D8-AA48-BD57CC6D5A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44AC2-C0A1-4E7E-A1D9-466D1AC84E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A7727-0425-4125-B3E5-866FE1109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219" y="946739"/>
            <a:ext cx="3967162" cy="550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781" y="946739"/>
            <a:ext cx="3968750" cy="550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07688-96CA-4E6C-8C86-C9191044F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5E3CA-78AE-4B8D-A4EC-D17DC5382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5B0B8-1444-441E-956A-EEEB35AE8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A9E73-0049-4C7E-AAAB-38A062BC0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CC635-9CB7-4AF4-A534-8AC9B905F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9D6D6-F55E-47F5-BAE9-147DCB305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6450" y="120650"/>
            <a:ext cx="71802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846138"/>
            <a:ext cx="8243888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91525" y="6551613"/>
            <a:ext cx="4810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70038078-F3E8-4417-8059-96E2E8A311F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9" name="Picture 17" descr="meatbal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463" y="130175"/>
            <a:ext cx="635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8" descr="Untitled-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463" y="655638"/>
            <a:ext cx="740092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1" descr="slide banner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4244"/>
          <a:stretch/>
        </p:blipFill>
        <p:spPr bwMode="auto">
          <a:xfrm flipH="1">
            <a:off x="7926387" y="0"/>
            <a:ext cx="1217612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ヒラギノ角ゴ Pro W3" charset="-128"/>
          <a:cs typeface="ヒラギノ角ゴ Pro W3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ヒラギノ角ゴ Pro W3" charset="-128"/>
          <a:cs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ヒラギノ角ゴ Pro W3" charset="-128"/>
          <a:cs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ヒラギノ角ゴ Pro W3" charset="-128"/>
          <a:cs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033CC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lr>
          <a:srgbClr val="950103"/>
        </a:buClr>
        <a:buSzPct val="75000"/>
        <a:buFont typeface="Zapf Dingbats" charset="2"/>
        <a:buChar char="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630238" indent="-284163" algn="l" rtl="0" eaLnBrk="0" fontAlgn="base" hangingPunct="0">
        <a:spcBef>
          <a:spcPct val="20000"/>
        </a:spcBef>
        <a:spcAft>
          <a:spcPct val="0"/>
        </a:spcAft>
        <a:buClr>
          <a:srgbClr val="270094"/>
        </a:buClr>
        <a:buSzPct val="75000"/>
        <a:buFont typeface="Zapf Dingbats" charset="2"/>
        <a:buChar char=""/>
        <a:defRPr i="1">
          <a:solidFill>
            <a:schemeClr val="tx1"/>
          </a:solidFill>
          <a:latin typeface="+mn-lt"/>
          <a:ea typeface="ヒラギノ角ゴ Pro W3" charset="-128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Clr>
          <a:srgbClr val="359E11"/>
        </a:buClr>
        <a:buSzPct val="75000"/>
        <a:buFont typeface="Symbol" charset="2"/>
        <a:buChar char=""/>
        <a:defRPr sz="1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3pPr>
      <a:lvl4pPr marL="1371600" indent="-284163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1657350" indent="-1714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5pPr>
      <a:lvl6pPr marL="2114550" indent="-171450" algn="l" rtl="0" fontAlgn="base">
        <a:spcBef>
          <a:spcPct val="20000"/>
        </a:spcBef>
        <a:spcAft>
          <a:spcPct val="0"/>
        </a:spcAft>
        <a:buFont typeface="Wingdings" charset="2"/>
        <a:buChar char="Ø"/>
        <a:defRPr sz="1200">
          <a:solidFill>
            <a:schemeClr val="tx1"/>
          </a:solidFill>
          <a:latin typeface="+mn-lt"/>
          <a:ea typeface="ヒラギノ角ゴ Pro W3" charset="-128"/>
        </a:defRPr>
      </a:lvl6pPr>
      <a:lvl7pPr marL="2571750" indent="-171450" algn="l" rtl="0" fontAlgn="base">
        <a:spcBef>
          <a:spcPct val="20000"/>
        </a:spcBef>
        <a:spcAft>
          <a:spcPct val="0"/>
        </a:spcAft>
        <a:buFont typeface="Wingdings" charset="2"/>
        <a:buChar char="Ø"/>
        <a:defRPr sz="1200">
          <a:solidFill>
            <a:schemeClr val="tx1"/>
          </a:solidFill>
          <a:latin typeface="+mn-lt"/>
          <a:ea typeface="ヒラギノ角ゴ Pro W3" charset="-128"/>
        </a:defRPr>
      </a:lvl7pPr>
      <a:lvl8pPr marL="3028950" indent="-171450" algn="l" rtl="0" fontAlgn="base">
        <a:spcBef>
          <a:spcPct val="20000"/>
        </a:spcBef>
        <a:spcAft>
          <a:spcPct val="0"/>
        </a:spcAft>
        <a:buFont typeface="Wingdings" charset="2"/>
        <a:buChar char="Ø"/>
        <a:defRPr sz="1200">
          <a:solidFill>
            <a:schemeClr val="tx1"/>
          </a:solidFill>
          <a:latin typeface="+mn-lt"/>
          <a:ea typeface="ヒラギノ角ゴ Pro W3" charset="-128"/>
        </a:defRPr>
      </a:lvl8pPr>
      <a:lvl9pPr marL="3486150" indent="-171450" algn="l" rtl="0" fontAlgn="base">
        <a:spcBef>
          <a:spcPct val="20000"/>
        </a:spcBef>
        <a:spcAft>
          <a:spcPct val="0"/>
        </a:spcAft>
        <a:buFont typeface="Wingdings" charset="2"/>
        <a:buChar char="Ø"/>
        <a:defRPr sz="12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Mission/Measurement Overview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796" y="1105989"/>
            <a:ext cx="8273147" cy="5495107"/>
          </a:xfrm>
        </p:spPr>
        <p:txBody>
          <a:bodyPr>
            <a:normAutofit/>
          </a:bodyPr>
          <a:lstStyle/>
          <a:p>
            <a:r>
              <a:rPr lang="en-US" b="1" dirty="0" smtClean="0"/>
              <a:t>Mission Overview / Purpose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 new level of accuracy to greatly improve a wide range of </a:t>
            </a:r>
            <a:r>
              <a:rPr lang="en-US" dirty="0" smtClean="0"/>
              <a:t>climate change </a:t>
            </a:r>
            <a:r>
              <a:rPr lang="en-US" dirty="0"/>
              <a:t>observations including atmosphere, ocean, clouds, energy, </a:t>
            </a:r>
            <a:r>
              <a:rPr lang="en-US" dirty="0" smtClean="0"/>
              <a:t>land vegetation</a:t>
            </a:r>
            <a:r>
              <a:rPr lang="en-US" dirty="0"/>
              <a:t>, snow and </a:t>
            </a:r>
            <a:r>
              <a:rPr lang="en-US" dirty="0" smtClean="0"/>
              <a:t>ice</a:t>
            </a:r>
            <a:endParaRPr lang="en-US" dirty="0"/>
          </a:p>
          <a:p>
            <a:pPr lvl="1"/>
            <a:r>
              <a:rPr lang="en-US" dirty="0" smtClean="0"/>
              <a:t>Provide </a:t>
            </a:r>
            <a:r>
              <a:rPr lang="en-US" dirty="0"/>
              <a:t>the first complete spectra of the earths outgoing energy to space</a:t>
            </a:r>
            <a:r>
              <a:rPr lang="en-US" dirty="0" smtClean="0"/>
              <a:t>: a </a:t>
            </a:r>
            <a:r>
              <a:rPr lang="en-US" dirty="0"/>
              <a:t>new </a:t>
            </a:r>
            <a:r>
              <a:rPr lang="en-US" dirty="0" smtClean="0"/>
              <a:t>fingerprint </a:t>
            </a:r>
            <a:r>
              <a:rPr lang="en-US" dirty="0"/>
              <a:t>to test climate change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new accuracy and spectra will greatly improve tests of the accuracy </a:t>
            </a:r>
            <a:r>
              <a:rPr lang="en-US" dirty="0" smtClean="0"/>
              <a:t>of climate </a:t>
            </a:r>
            <a:r>
              <a:rPr lang="en-US" dirty="0"/>
              <a:t>model predictions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all of the above to enable improved climate policy </a:t>
            </a:r>
            <a:r>
              <a:rPr lang="en-US" dirty="0" smtClean="0"/>
              <a:t>decisions</a:t>
            </a:r>
          </a:p>
          <a:p>
            <a:endParaRPr lang="en-US" b="1" dirty="0" smtClean="0"/>
          </a:p>
          <a:p>
            <a:r>
              <a:rPr lang="en-US" b="1" dirty="0" smtClean="0"/>
              <a:t>Observations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Full reflected solar (RS) spectrum 350 – 2300nm, 0.3% (95%)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Full infrared (IR) emitted spectrum 200 – 2000 cm</a:t>
            </a:r>
            <a:r>
              <a:rPr lang="en-US" baseline="30000" dirty="0"/>
              <a:t>-1</a:t>
            </a:r>
            <a:r>
              <a:rPr lang="en-US" dirty="0"/>
              <a:t>, 0.1K (99%)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GNSS – Radio Occultation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Climate change detection within 20% of perfect observations</a:t>
            </a:r>
          </a:p>
          <a:p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93E513-0BEF-45F1-A65A-CC25E58815E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4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CLARREO Critical Take-</a:t>
            </a:r>
            <a:r>
              <a:rPr lang="en-US" dirty="0" err="1" smtClean="0"/>
              <a:t>Aways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13282" y="1244600"/>
            <a:ext cx="8431705" cy="5503863"/>
          </a:xfrm>
        </p:spPr>
        <p:txBody>
          <a:bodyPr/>
          <a:lstStyle/>
          <a:p>
            <a:r>
              <a:rPr lang="en-US" dirty="0" smtClean="0"/>
              <a:t>The CLARREO team is continuing to advance the goals of GSICS by assessing alternative means of achieving space-based reference calibration</a:t>
            </a:r>
          </a:p>
          <a:p>
            <a:pPr lvl="1"/>
            <a:r>
              <a:rPr lang="en-US" dirty="0" smtClean="0"/>
              <a:t>Thank you for your continued support</a:t>
            </a:r>
          </a:p>
          <a:p>
            <a:endParaRPr lang="en-US" dirty="0"/>
          </a:p>
          <a:p>
            <a:r>
              <a:rPr lang="en-US" dirty="0" smtClean="0"/>
              <a:t>Science analysis, simulation and modeling work is achieving substantial advances in CLARREO IR, RS and RO climate change science</a:t>
            </a:r>
          </a:p>
          <a:p>
            <a:endParaRPr lang="en-US" dirty="0" smtClean="0"/>
          </a:p>
          <a:p>
            <a:r>
              <a:rPr lang="en-US" dirty="0" smtClean="0"/>
              <a:t>Calibration Demonstration Systems are meeting the planned milestones in addressing the primary risks and uncertainties in the measurement and calibration approaches</a:t>
            </a:r>
          </a:p>
          <a:p>
            <a:endParaRPr lang="en-US" dirty="0" smtClean="0"/>
          </a:p>
          <a:p>
            <a:r>
              <a:rPr lang="en-US" dirty="0" smtClean="0"/>
              <a:t>Broadening of the Science </a:t>
            </a:r>
            <a:r>
              <a:rPr lang="en-US" dirty="0"/>
              <a:t>Value framework and mission trade </a:t>
            </a:r>
            <a:r>
              <a:rPr lang="en-US" dirty="0" smtClean="0"/>
              <a:t>space </a:t>
            </a:r>
            <a:r>
              <a:rPr lang="en-US" dirty="0"/>
              <a:t>is providing flexible options for mission implementation </a:t>
            </a:r>
            <a:r>
              <a:rPr lang="en-US" dirty="0" smtClean="0"/>
              <a:t>that </a:t>
            </a:r>
            <a:r>
              <a:rPr lang="en-US" dirty="0"/>
              <a:t>achieve compelling science in a cost effective </a:t>
            </a:r>
            <a:r>
              <a:rPr lang="en-US" dirty="0" smtClean="0"/>
              <a:t>manner</a:t>
            </a:r>
          </a:p>
          <a:p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E38B3-68CA-4A22-B033-DB032324F49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CLARREO Mission Status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796" y="1626689"/>
            <a:ext cx="8273147" cy="5495107"/>
          </a:xfrm>
        </p:spPr>
        <p:txBody>
          <a:bodyPr>
            <a:normAutofit/>
          </a:bodyPr>
          <a:lstStyle/>
          <a:p>
            <a:r>
              <a:rPr lang="en-US" b="1" dirty="0"/>
              <a:t>The CLARREO Project demonstrated readiness to begin Phase A at a fully successful Mission Concept Review in November, 2010</a:t>
            </a:r>
          </a:p>
          <a:p>
            <a:pPr lvl="1"/>
            <a:r>
              <a:rPr lang="en-US" dirty="0"/>
              <a:t>A mature mission architecture that met all science, technical, and cost criteria</a:t>
            </a:r>
          </a:p>
          <a:p>
            <a:endParaRPr lang="en-US" b="1" dirty="0" smtClean="0"/>
          </a:p>
          <a:p>
            <a:r>
              <a:rPr lang="en-US" b="1" dirty="0"/>
              <a:t>The Science Definition Team (SDT) was selected in January </a:t>
            </a:r>
            <a:r>
              <a:rPr lang="en-US" b="1" dirty="0" smtClean="0"/>
              <a:t>2011</a:t>
            </a:r>
          </a:p>
          <a:p>
            <a:endParaRPr lang="en-US" b="1" dirty="0"/>
          </a:p>
          <a:p>
            <a:r>
              <a:rPr lang="en-US" b="1" dirty="0"/>
              <a:t>In February 2010, the Administration’s </a:t>
            </a:r>
            <a:r>
              <a:rPr lang="en-US" b="1" dirty="0">
                <a:cs typeface="Arial" charset="0"/>
              </a:rPr>
              <a:t>FY12 budget removed $1.2B from the proposed NASA Climate Initiative in the years FY12-15</a:t>
            </a:r>
          </a:p>
          <a:p>
            <a:pPr lvl="1"/>
            <a:r>
              <a:rPr lang="en-US" dirty="0"/>
              <a:t>NASA was directed to not proceed to Phase A for CLARREO in </a:t>
            </a:r>
            <a:r>
              <a:rPr lang="en-US" dirty="0" smtClean="0"/>
              <a:t>FY11</a:t>
            </a:r>
          </a:p>
          <a:p>
            <a:pPr lvl="1"/>
            <a:r>
              <a:rPr lang="en-US" dirty="0"/>
              <a:t>CLARREO was placed in an “Extended Pre-Phase A” from FY12-</a:t>
            </a:r>
            <a:r>
              <a:rPr lang="en-US" dirty="0" smtClean="0"/>
              <a:t>FY16</a:t>
            </a:r>
          </a:p>
          <a:p>
            <a:pPr lvl="1"/>
            <a:endParaRPr lang="en-US" b="1" dirty="0"/>
          </a:p>
          <a:p>
            <a:endParaRPr lang="en-US" b="1" dirty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93E513-0BEF-45F1-A65A-CC25E58815E1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Against ESD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99" y="1018903"/>
            <a:ext cx="8371931" cy="5686696"/>
          </a:xfrm>
        </p:spPr>
        <p:txBody>
          <a:bodyPr>
            <a:normAutofit/>
          </a:bodyPr>
          <a:lstStyle/>
          <a:p>
            <a:r>
              <a:rPr lang="en-US" b="1" dirty="0" smtClean="0"/>
              <a:t>Science Studies</a:t>
            </a:r>
          </a:p>
          <a:p>
            <a:pPr lvl="1"/>
            <a:r>
              <a:rPr lang="en-US" dirty="0" smtClean="0"/>
              <a:t>Science Definition Team has made significant advances in CLARREO climate change science (11 journal publications, five in preparation – See Next Page)</a:t>
            </a:r>
          </a:p>
          <a:p>
            <a:r>
              <a:rPr lang="en-US" b="1" dirty="0"/>
              <a:t>Calibration Demonstration Systems</a:t>
            </a:r>
          </a:p>
          <a:p>
            <a:pPr lvl="1"/>
            <a:r>
              <a:rPr lang="en-US" dirty="0"/>
              <a:t>Infrared and Reflected Solar system designs completed; all major system hardware delivered or on order, and assembly is underway</a:t>
            </a:r>
          </a:p>
          <a:p>
            <a:pPr lvl="1"/>
            <a:r>
              <a:rPr lang="en-US" dirty="0"/>
              <a:t>On-plan for completion of I&amp;T in spring of 2012</a:t>
            </a:r>
          </a:p>
          <a:p>
            <a:r>
              <a:rPr lang="en-US" b="1" dirty="0" smtClean="0"/>
              <a:t>Alternative Mission Concept Studies</a:t>
            </a:r>
          </a:p>
          <a:p>
            <a:pPr lvl="1"/>
            <a:r>
              <a:rPr lang="en-US" dirty="0" smtClean="0"/>
              <a:t>Studies encompass all mission cost drivers to find less expensive options</a:t>
            </a:r>
          </a:p>
          <a:p>
            <a:pPr lvl="2"/>
            <a:r>
              <a:rPr lang="en-US" dirty="0" smtClean="0"/>
              <a:t>Simplified instruments (reduced spectral coverage, simplified </a:t>
            </a:r>
            <a:r>
              <a:rPr lang="en-US" dirty="0" err="1" smtClean="0"/>
              <a:t>cal</a:t>
            </a:r>
            <a:r>
              <a:rPr lang="en-US" dirty="0" smtClean="0"/>
              <a:t>/</a:t>
            </a:r>
            <a:r>
              <a:rPr lang="en-US" dirty="0" err="1" smtClean="0"/>
              <a:t>val</a:t>
            </a:r>
            <a:r>
              <a:rPr lang="en-US" dirty="0" smtClean="0"/>
              <a:t> systems)</a:t>
            </a:r>
          </a:p>
          <a:p>
            <a:pPr lvl="2"/>
            <a:r>
              <a:rPr lang="en-US" dirty="0" smtClean="0"/>
              <a:t>Alternative platforms &amp; orbits (e.g. ISS, </a:t>
            </a:r>
            <a:r>
              <a:rPr lang="en-US" dirty="0" err="1" smtClean="0"/>
              <a:t>FASTSat</a:t>
            </a:r>
            <a:r>
              <a:rPr lang="en-US" dirty="0" smtClean="0"/>
              <a:t>, international partners)</a:t>
            </a:r>
          </a:p>
          <a:p>
            <a:pPr lvl="2"/>
            <a:r>
              <a:rPr lang="en-US" dirty="0" smtClean="0"/>
              <a:t>Alternative access to space (e.g. rideshare (ESPA), hosted payload (Iridium NEXT))</a:t>
            </a:r>
          </a:p>
          <a:p>
            <a:pPr lvl="1"/>
            <a:r>
              <a:rPr lang="en-US" dirty="0" smtClean="0"/>
              <a:t>Have identified options that are cost-effective yet yield compelling science</a:t>
            </a:r>
          </a:p>
          <a:p>
            <a:pPr lvl="2"/>
            <a:r>
              <a:rPr lang="en-US" dirty="0" smtClean="0"/>
              <a:t>Best option to date: ISS version of the CLARREO Minimum Mission: 1 IR spectrometer, 1 RS spectrometer, GNSS-RO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</a:t>
            </a:r>
            <a:r>
              <a:rPr lang="en-US" dirty="0"/>
              <a:t>Studies </a:t>
            </a:r>
            <a:r>
              <a:rPr lang="en-US" dirty="0" smtClean="0"/>
              <a:t>- </a:t>
            </a:r>
            <a:r>
              <a:rPr lang="en-US" dirty="0"/>
              <a:t>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</a:t>
            </a:r>
            <a:r>
              <a:rPr lang="en-US" dirty="0" smtClean="0"/>
              <a:t>Definition Team </a:t>
            </a:r>
            <a:r>
              <a:rPr lang="en-US" dirty="0"/>
              <a:t>meetings in spring and fall 2011</a:t>
            </a:r>
          </a:p>
          <a:p>
            <a:r>
              <a:rPr lang="en-US" dirty="0"/>
              <a:t>Advances in climate model observing system simulation experiments </a:t>
            </a:r>
          </a:p>
          <a:p>
            <a:pPr lvl="1"/>
            <a:r>
              <a:rPr lang="en-US" dirty="0" smtClean="0"/>
              <a:t>Development </a:t>
            </a:r>
            <a:r>
              <a:rPr lang="en-US" dirty="0"/>
              <a:t>of combined reflected solar and infrared spectra OSSEs</a:t>
            </a:r>
          </a:p>
          <a:p>
            <a:pPr lvl="1"/>
            <a:r>
              <a:rPr lang="en-US" dirty="0"/>
              <a:t>100 year reflected solar IPCC scenario climate simulation (2 papers)</a:t>
            </a:r>
          </a:p>
          <a:p>
            <a:r>
              <a:rPr lang="en-US" dirty="0"/>
              <a:t>Advances in climate change simulations using current observations</a:t>
            </a:r>
          </a:p>
          <a:p>
            <a:pPr lvl="1"/>
            <a:r>
              <a:rPr lang="en-US" dirty="0" smtClean="0"/>
              <a:t>Reflected </a:t>
            </a:r>
            <a:r>
              <a:rPr lang="en-US" dirty="0"/>
              <a:t>solar simulations using 5 years of SCIAMACHY data (1 paper)</a:t>
            </a:r>
          </a:p>
          <a:p>
            <a:pPr lvl="1"/>
            <a:r>
              <a:rPr lang="en-US" dirty="0" smtClean="0"/>
              <a:t>Infrared </a:t>
            </a:r>
            <a:r>
              <a:rPr lang="en-US" dirty="0"/>
              <a:t>simulations using MODIS/CERES/CALIPSO/</a:t>
            </a:r>
            <a:r>
              <a:rPr lang="en-US" dirty="0" err="1"/>
              <a:t>Cloudsat</a:t>
            </a:r>
            <a:r>
              <a:rPr lang="en-US" dirty="0"/>
              <a:t> (1 paper)</a:t>
            </a:r>
          </a:p>
          <a:p>
            <a:r>
              <a:rPr lang="en-US" dirty="0"/>
              <a:t>Advances in climate change spectral fingerprints</a:t>
            </a:r>
          </a:p>
          <a:p>
            <a:pPr lvl="1"/>
            <a:r>
              <a:rPr lang="en-US" dirty="0" smtClean="0"/>
              <a:t>Studies </a:t>
            </a:r>
            <a:r>
              <a:rPr lang="en-US" dirty="0"/>
              <a:t>of retrievals of climate variables from infrared and reflected solar climate change spectral fingerprints: temperature, water vapor, cloud using SCIAMACHY, AIRS, and A-train data (2 papers)</a:t>
            </a:r>
          </a:p>
          <a:p>
            <a:r>
              <a:rPr lang="en-US" dirty="0"/>
              <a:t>Advances in using CLARREO as the </a:t>
            </a:r>
            <a:r>
              <a:rPr lang="en-US" dirty="0" err="1"/>
              <a:t>intercalibration</a:t>
            </a:r>
            <a:r>
              <a:rPr lang="en-US" dirty="0"/>
              <a:t> standard</a:t>
            </a:r>
          </a:p>
          <a:p>
            <a:pPr lvl="1"/>
            <a:r>
              <a:rPr lang="en-US" dirty="0" smtClean="0"/>
              <a:t>Demonstration </a:t>
            </a:r>
            <a:r>
              <a:rPr lang="en-US" dirty="0"/>
              <a:t>of methods for CLARREO to determine angle dependent polarization sensitivity of imagers: MODIS, VIIRS, and AVHRR (1 paper)</a:t>
            </a:r>
          </a:p>
          <a:p>
            <a:pPr lvl="1"/>
            <a:r>
              <a:rPr lang="en-US" dirty="0" smtClean="0"/>
              <a:t>Sampling </a:t>
            </a:r>
            <a:r>
              <a:rPr lang="en-US" dirty="0"/>
              <a:t>studies of a variety of orbits including the international space station (1 paper).</a:t>
            </a:r>
          </a:p>
          <a:p>
            <a:pPr lvl="1"/>
            <a:r>
              <a:rPr lang="en-US" dirty="0" smtClean="0"/>
              <a:t>Comparisons </a:t>
            </a:r>
            <a:r>
              <a:rPr lang="en-US" dirty="0"/>
              <a:t>of time series of matched spectral </a:t>
            </a:r>
            <a:r>
              <a:rPr lang="en-US" dirty="0" err="1"/>
              <a:t>bandpass</a:t>
            </a:r>
            <a:r>
              <a:rPr lang="en-US" dirty="0"/>
              <a:t> of SCIAMACHY to MODIS and CERES (1 paper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in Technology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316038"/>
            <a:ext cx="8243888" cy="5724525"/>
          </a:xfrm>
        </p:spPr>
        <p:txBody>
          <a:bodyPr/>
          <a:lstStyle/>
          <a:p>
            <a:r>
              <a:rPr lang="en-US" dirty="0" smtClean="0"/>
              <a:t>Three Instrument Incubator projects have successfully demonstrated the readiness of key technologies for CLARREO</a:t>
            </a:r>
          </a:p>
          <a:p>
            <a:pPr lvl="1"/>
            <a:r>
              <a:rPr lang="en-US" dirty="0" smtClean="0"/>
              <a:t>University of Wisconsin / Harvard University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New Class of Advanced Accuracy Satellite Instrumentation (AASI) for the CLARREO </a:t>
            </a:r>
            <a:r>
              <a:rPr lang="en-US" dirty="0" smtClean="0"/>
              <a:t>Mission</a:t>
            </a:r>
          </a:p>
          <a:p>
            <a:pPr lvl="1"/>
            <a:r>
              <a:rPr lang="en-US" dirty="0" smtClean="0"/>
              <a:t>University of Colorado - LASP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Hyperspectral</a:t>
            </a:r>
            <a:r>
              <a:rPr lang="en-US" dirty="0"/>
              <a:t> Imager to Meet CLARREO Goals of High Absolute Accuracy and On-Orbit SI </a:t>
            </a:r>
            <a:r>
              <a:rPr lang="en-US" dirty="0" smtClean="0"/>
              <a:t>Traceability</a:t>
            </a:r>
          </a:p>
          <a:p>
            <a:pPr lvl="1"/>
            <a:r>
              <a:rPr lang="en-US" dirty="0" smtClean="0"/>
              <a:t>NASA Langley</a:t>
            </a:r>
          </a:p>
          <a:p>
            <a:pPr lvl="2"/>
            <a:r>
              <a:rPr lang="en-US" dirty="0"/>
              <a:t>Calibrated Observations of Radiance Spectra from the Atmosphere in the far-</a:t>
            </a:r>
            <a:r>
              <a:rPr lang="en-US" dirty="0" err="1"/>
              <a:t>InfraRed</a:t>
            </a:r>
            <a:r>
              <a:rPr lang="en-US" dirty="0"/>
              <a:t> </a:t>
            </a:r>
            <a:r>
              <a:rPr lang="en-US" dirty="0" smtClean="0"/>
              <a:t>– CORSAIR</a:t>
            </a:r>
          </a:p>
          <a:p>
            <a:endParaRPr lang="en-US" dirty="0" smtClean="0"/>
          </a:p>
          <a:p>
            <a:r>
              <a:rPr lang="en-US" dirty="0" smtClean="0"/>
              <a:t>The CLARREO team is continuing technological risk </a:t>
            </a:r>
            <a:r>
              <a:rPr lang="en-US" dirty="0"/>
              <a:t>reduction for achieving on-orbit SI-</a:t>
            </a:r>
            <a:r>
              <a:rPr lang="en-US" dirty="0" smtClean="0"/>
              <a:t>traceability  </a:t>
            </a:r>
          </a:p>
          <a:p>
            <a:pPr lvl="1"/>
            <a:r>
              <a:rPr lang="en-US" dirty="0" smtClean="0"/>
              <a:t>IR Calibration Demonstration System (NASA Langley)</a:t>
            </a:r>
          </a:p>
          <a:p>
            <a:pPr lvl="1"/>
            <a:r>
              <a:rPr lang="en-US" dirty="0" smtClean="0"/>
              <a:t>RS </a:t>
            </a:r>
            <a:r>
              <a:rPr lang="en-US" dirty="0"/>
              <a:t>Calibration Demonstration System (NASA </a:t>
            </a:r>
            <a:r>
              <a:rPr lang="en-US" dirty="0" smtClean="0"/>
              <a:t>Goddard)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 Calibration </a:t>
            </a:r>
            <a:r>
              <a:rPr lang="en-US" dirty="0"/>
              <a:t>Demonstration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71" y="864692"/>
            <a:ext cx="5474528" cy="1079862"/>
          </a:xfrm>
        </p:spPr>
        <p:txBody>
          <a:bodyPr/>
          <a:lstStyle/>
          <a:p>
            <a:r>
              <a:rPr lang="en-US" b="1" dirty="0" smtClean="0"/>
              <a:t>Prototype </a:t>
            </a:r>
            <a:r>
              <a:rPr lang="en-US" b="1" dirty="0"/>
              <a:t>Optical Bench </a:t>
            </a:r>
            <a:r>
              <a:rPr lang="en-US" dirty="0" smtClean="0">
                <a:sym typeface="Wingdings" pitchFamily="2" charset="2"/>
              </a:rPr>
              <a:t>(underside)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Assembled </a:t>
            </a:r>
            <a:r>
              <a:rPr lang="en-US" dirty="0"/>
              <a:t>with thermal control electronics and tested in thermal vacuum </a:t>
            </a:r>
            <a:r>
              <a:rPr lang="en-US" dirty="0" smtClean="0"/>
              <a:t>chamber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 descr="IR CDS Optic Bench Assy-2_2011_110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5097" y="1927963"/>
            <a:ext cx="8239577" cy="4567703"/>
          </a:xfrm>
          <a:prstGeom prst="rect">
            <a:avLst/>
          </a:prstGeom>
        </p:spPr>
      </p:pic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739963" y="1179755"/>
            <a:ext cx="25099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/>
              <a:t>Optical Bench Thermal Control Electronics</a:t>
            </a:r>
            <a:endParaRPr lang="en-US" sz="1400" b="1" dirty="0"/>
          </a:p>
        </p:txBody>
      </p:sp>
      <p:cxnSp>
        <p:nvCxnSpPr>
          <p:cNvPr id="18" name="Straight Arrow Connector 17"/>
          <p:cNvCxnSpPr>
            <a:cxnSpLocks noChangeShapeType="1"/>
            <a:stCxn id="17" idx="2"/>
          </p:cNvCxnSpPr>
          <p:nvPr/>
        </p:nvCxnSpPr>
        <p:spPr bwMode="auto">
          <a:xfrm flipH="1">
            <a:off x="5634446" y="1610642"/>
            <a:ext cx="1360511" cy="78421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4136570" y="6571008"/>
            <a:ext cx="36663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/>
              <a:t>Thermistors and Heater Elements</a:t>
            </a:r>
            <a:endParaRPr lang="en-US" sz="1400" b="1" dirty="0"/>
          </a:p>
        </p:txBody>
      </p:sp>
      <p:cxnSp>
        <p:nvCxnSpPr>
          <p:cNvPr id="30" name="Straight Arrow Connector 29"/>
          <p:cNvCxnSpPr>
            <a:cxnSpLocks noChangeShapeType="1"/>
            <a:stCxn id="29" idx="0"/>
          </p:cNvCxnSpPr>
          <p:nvPr/>
        </p:nvCxnSpPr>
        <p:spPr bwMode="auto">
          <a:xfrm flipH="1" flipV="1">
            <a:off x="5895703" y="5526942"/>
            <a:ext cx="74022" cy="1044066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33" name="Straight Arrow Connector 32"/>
          <p:cNvCxnSpPr>
            <a:cxnSpLocks noChangeShapeType="1"/>
            <a:stCxn id="29" idx="0"/>
          </p:cNvCxnSpPr>
          <p:nvPr/>
        </p:nvCxnSpPr>
        <p:spPr bwMode="auto">
          <a:xfrm flipV="1">
            <a:off x="5969725" y="5004426"/>
            <a:ext cx="483326" cy="1566582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407614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 Calibration </a:t>
            </a:r>
            <a:r>
              <a:rPr lang="en-US" dirty="0"/>
              <a:t>Demonstration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35" y="946300"/>
            <a:ext cx="5129803" cy="109727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Main Housing</a:t>
            </a:r>
          </a:p>
          <a:p>
            <a:pPr lvl="1"/>
            <a:r>
              <a:rPr lang="en-US" dirty="0" smtClean="0"/>
              <a:t>Assembly completed</a:t>
            </a:r>
          </a:p>
          <a:p>
            <a:pPr lvl="1"/>
            <a:r>
              <a:rPr lang="en-US" dirty="0"/>
              <a:t>Achieved first light (with off-the-shelf detector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Mid-visible SNR exceeding requirements by &gt;</a:t>
            </a:r>
            <a:r>
              <a:rPr lang="en-US" dirty="0" smtClean="0"/>
              <a:t>10X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 descr="DSC0039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9108" y="2043579"/>
            <a:ext cx="4658443" cy="462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938417" y="4981648"/>
            <a:ext cx="747957" cy="21544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Grating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11916" y="5879940"/>
            <a:ext cx="989516" cy="430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Telescope </a:t>
            </a:r>
          </a:p>
          <a:p>
            <a:pPr algn="ctr"/>
            <a:r>
              <a:rPr lang="en-US" sz="1400" b="1" dirty="0"/>
              <a:t>Optics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216392" y="3776703"/>
            <a:ext cx="490282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Slit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484895" y="2492650"/>
            <a:ext cx="1184220" cy="430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Spectrometer </a:t>
            </a:r>
          </a:p>
          <a:p>
            <a:pPr algn="ctr"/>
            <a:r>
              <a:rPr lang="en-US" sz="1400" b="1" dirty="0"/>
              <a:t>Optics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5077005" y="5662103"/>
            <a:ext cx="762829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Off-the-Shelf</a:t>
            </a:r>
          </a:p>
          <a:p>
            <a:pPr algn="ctr"/>
            <a:r>
              <a:rPr lang="en-US" sz="1400" b="1" dirty="0"/>
              <a:t>Detector</a:t>
            </a:r>
          </a:p>
        </p:txBody>
      </p:sp>
      <p:cxnSp>
        <p:nvCxnSpPr>
          <p:cNvPr id="12" name="Straight Arrow Connector 9"/>
          <p:cNvCxnSpPr>
            <a:cxnSpLocks noChangeShapeType="1"/>
            <a:stCxn id="11" idx="1"/>
          </p:cNvCxnSpPr>
          <p:nvPr/>
        </p:nvCxnSpPr>
        <p:spPr bwMode="auto">
          <a:xfrm flipH="1">
            <a:off x="4665483" y="5985269"/>
            <a:ext cx="411522" cy="139724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3" name="Straight Arrow Connector 10"/>
          <p:cNvCxnSpPr>
            <a:cxnSpLocks noChangeShapeType="1"/>
            <a:stCxn id="9" idx="3"/>
          </p:cNvCxnSpPr>
          <p:nvPr/>
        </p:nvCxnSpPr>
        <p:spPr bwMode="auto">
          <a:xfrm>
            <a:off x="706674" y="3930592"/>
            <a:ext cx="373166" cy="427253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Straight Arrow Connector 13"/>
          <p:cNvCxnSpPr>
            <a:cxnSpLocks noChangeShapeType="1"/>
            <a:stCxn id="8" idx="3"/>
          </p:cNvCxnSpPr>
          <p:nvPr/>
        </p:nvCxnSpPr>
        <p:spPr bwMode="auto">
          <a:xfrm flipV="1">
            <a:off x="1201432" y="5568823"/>
            <a:ext cx="361570" cy="526561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" name="Straight Arrow Connector 14"/>
          <p:cNvCxnSpPr>
            <a:cxnSpLocks noChangeShapeType="1"/>
            <a:stCxn id="7" idx="1"/>
          </p:cNvCxnSpPr>
          <p:nvPr/>
        </p:nvCxnSpPr>
        <p:spPr bwMode="auto">
          <a:xfrm flipH="1" flipV="1">
            <a:off x="2918329" y="4357845"/>
            <a:ext cx="2020088" cy="7315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6" name="Straight Arrow Connector 16"/>
          <p:cNvCxnSpPr>
            <a:cxnSpLocks noChangeShapeType="1"/>
            <a:stCxn id="10" idx="1"/>
          </p:cNvCxnSpPr>
          <p:nvPr/>
        </p:nvCxnSpPr>
        <p:spPr bwMode="auto">
          <a:xfrm flipH="1">
            <a:off x="3553090" y="2708094"/>
            <a:ext cx="931805" cy="28765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7" name="Straight Arrow Connector 18"/>
          <p:cNvCxnSpPr>
            <a:cxnSpLocks noChangeShapeType="1"/>
            <a:stCxn id="10" idx="1"/>
          </p:cNvCxnSpPr>
          <p:nvPr/>
        </p:nvCxnSpPr>
        <p:spPr bwMode="auto">
          <a:xfrm flipH="1">
            <a:off x="4167113" y="2708094"/>
            <a:ext cx="317782" cy="1523327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</p:cxnSp>
      <p:pic>
        <p:nvPicPr>
          <p:cNvPr id="18" name="Picture 2" descr="DSC0039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4671" y="2259837"/>
            <a:ext cx="2769265" cy="28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191581" y="5095037"/>
            <a:ext cx="2475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GSFC-Developed Silicon Detector Array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493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</a:t>
            </a:r>
            <a:r>
              <a:rPr lang="en-US" dirty="0"/>
              <a:t>of Hosting on Existing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0" y="846138"/>
            <a:ext cx="8638903" cy="5724525"/>
          </a:xfrm>
        </p:spPr>
        <p:txBody>
          <a:bodyPr/>
          <a:lstStyle/>
          <a:p>
            <a:r>
              <a:rPr lang="en-US" sz="1800" b="1" dirty="0"/>
              <a:t>Iridium NEXT</a:t>
            </a:r>
            <a:endParaRPr lang="en-US" sz="1800" i="1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Has the advantage of numerous launch opportunities, but offers only small         payload mass and volume allocations </a:t>
            </a:r>
          </a:p>
          <a:p>
            <a:pPr lvl="1"/>
            <a:r>
              <a:rPr lang="en-US" sz="1600" dirty="0">
                <a:solidFill>
                  <a:srgbClr val="0000FF"/>
                </a:solidFill>
              </a:rPr>
              <a:t>Conclusion: Iridium NEXT is </a:t>
            </a:r>
            <a:r>
              <a:rPr lang="en-US" sz="1600" b="1" u="sng" dirty="0">
                <a:solidFill>
                  <a:srgbClr val="0000FF"/>
                </a:solidFill>
              </a:rPr>
              <a:t>not</a:t>
            </a:r>
            <a:r>
              <a:rPr lang="en-US" sz="1600" dirty="0">
                <a:solidFill>
                  <a:srgbClr val="0000FF"/>
                </a:solidFill>
              </a:rPr>
              <a:t> a viable option for either of the CLARREO    instruments (or reduced IR options) due to mass, volume, thermal </a:t>
            </a:r>
            <a:r>
              <a:rPr lang="en-US" sz="1600" dirty="0" smtClean="0">
                <a:solidFill>
                  <a:srgbClr val="0000FF"/>
                </a:solidFill>
              </a:rPr>
              <a:t>constraints</a:t>
            </a:r>
            <a:endParaRPr lang="en-US" dirty="0"/>
          </a:p>
          <a:p>
            <a:r>
              <a:rPr lang="en-US" sz="1800" b="1" dirty="0"/>
              <a:t>Small Satellites: FASTSAT (MSFC)</a:t>
            </a:r>
            <a:endParaRPr lang="en-US" sz="1800" b="1" i="1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Initial studies of the MSFC FASTSAT satellite bus indicate that the CLARREO infrared and reflected solar instruments are too large for this platform</a:t>
            </a:r>
          </a:p>
          <a:p>
            <a:pPr lvl="1"/>
            <a:r>
              <a:rPr lang="en-US" sz="1600" dirty="0"/>
              <a:t>Future studies will investigate other existing small satellite opportunities</a:t>
            </a:r>
          </a:p>
          <a:p>
            <a:pPr lvl="1"/>
            <a:r>
              <a:rPr lang="en-US" sz="1600" dirty="0">
                <a:solidFill>
                  <a:srgbClr val="0000FF"/>
                </a:solidFill>
              </a:rPr>
              <a:t>Conclusion: FASTSAT is </a:t>
            </a:r>
            <a:r>
              <a:rPr lang="en-US" sz="1600" b="1" u="sng" dirty="0">
                <a:solidFill>
                  <a:srgbClr val="0000FF"/>
                </a:solidFill>
              </a:rPr>
              <a:t>not</a:t>
            </a:r>
            <a:r>
              <a:rPr lang="en-US" sz="1600" dirty="0">
                <a:solidFill>
                  <a:srgbClr val="0000FF"/>
                </a:solidFill>
              </a:rPr>
              <a:t> a viable option for either of the </a:t>
            </a:r>
            <a:r>
              <a:rPr lang="en-US" sz="1600" dirty="0" smtClean="0">
                <a:solidFill>
                  <a:srgbClr val="0000FF"/>
                </a:solidFill>
              </a:rPr>
              <a:t>CLARREO instruments </a:t>
            </a:r>
            <a:r>
              <a:rPr lang="en-US" sz="1600" dirty="0">
                <a:solidFill>
                  <a:srgbClr val="0000FF"/>
                </a:solidFill>
              </a:rPr>
              <a:t>(or reduced IR options) due to mass and volume </a:t>
            </a:r>
            <a:r>
              <a:rPr lang="en-US" sz="1600" dirty="0" smtClean="0">
                <a:solidFill>
                  <a:srgbClr val="0000FF"/>
                </a:solidFill>
              </a:rPr>
              <a:t>constraints</a:t>
            </a:r>
            <a:endParaRPr lang="en-US" sz="1600" dirty="0"/>
          </a:p>
          <a:p>
            <a:r>
              <a:rPr lang="en-US" sz="1800" b="1" dirty="0"/>
              <a:t>ESPA (</a:t>
            </a:r>
            <a:r>
              <a:rPr lang="en-US" sz="1800" b="1" dirty="0" err="1"/>
              <a:t>DoD</a:t>
            </a:r>
            <a:r>
              <a:rPr lang="en-US" sz="1800" b="1" dirty="0"/>
              <a:t>)</a:t>
            </a:r>
            <a:endParaRPr lang="en-US" sz="1800" b="1" i="1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Offers a well known interface for small spacecraft but poses some programmatic issues</a:t>
            </a:r>
            <a:endParaRPr lang="en-US" b="1" dirty="0"/>
          </a:p>
          <a:p>
            <a:r>
              <a:rPr lang="en-US" sz="1800" b="1" dirty="0"/>
              <a:t>International Space Station</a:t>
            </a:r>
            <a:endParaRPr lang="en-US" sz="1800" b="1" i="1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Offers large payload mass and volume allocations</a:t>
            </a:r>
          </a:p>
          <a:p>
            <a:pPr lvl="1"/>
            <a:r>
              <a:rPr lang="en-US" sz="1600" dirty="0"/>
              <a:t>Logistics, access to space, and orbits have been considered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Conclusion: ISS meets CLARREO accuracy goals 50S to 50N for spectral fingerprinting of climate </a:t>
            </a:r>
            <a:r>
              <a:rPr lang="en-US" sz="1600" b="1" dirty="0" smtClean="0">
                <a:solidFill>
                  <a:srgbClr val="0000FF"/>
                </a:solidFill>
              </a:rPr>
              <a:t>change</a:t>
            </a:r>
            <a:endParaRPr lang="en-US" sz="1600" b="1" dirty="0">
              <a:solidFill>
                <a:srgbClr val="0000FF"/>
              </a:solidFill>
            </a:endParaRP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Conclusion: ISS meets the CLARREO "NIST in orbit" </a:t>
            </a:r>
            <a:r>
              <a:rPr lang="en-US" sz="1600" b="1" dirty="0" smtClean="0">
                <a:solidFill>
                  <a:srgbClr val="0000FF"/>
                </a:solidFill>
              </a:rPr>
              <a:t>requirements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8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US" sz="2800" dirty="0" smtClean="0"/>
              <a:t>Opportunities for Collaboration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846138"/>
            <a:ext cx="8453548" cy="6011862"/>
          </a:xfrm>
        </p:spPr>
        <p:txBody>
          <a:bodyPr>
            <a:normAutofit/>
          </a:bodyPr>
          <a:lstStyle/>
          <a:p>
            <a:r>
              <a:rPr lang="en-US" dirty="0" smtClean="0"/>
              <a:t>Partnerships &amp; Collaboration</a:t>
            </a:r>
          </a:p>
          <a:p>
            <a:pPr lvl="1"/>
            <a:r>
              <a:rPr lang="en-US" dirty="0"/>
              <a:t>NIST continues to be a very active and formal </a:t>
            </a:r>
            <a:r>
              <a:rPr lang="en-US" dirty="0" smtClean="0"/>
              <a:t>partner</a:t>
            </a:r>
            <a:endParaRPr lang="en-US" dirty="0"/>
          </a:p>
          <a:p>
            <a:pPr lvl="2"/>
            <a:r>
              <a:rPr lang="en-US" dirty="0"/>
              <a:t>Active participation in Calibration Demonstration Systems at GSFC (reflected solar) and LaRC (infrared)</a:t>
            </a:r>
          </a:p>
          <a:p>
            <a:pPr lvl="2"/>
            <a:r>
              <a:rPr lang="en-US" dirty="0"/>
              <a:t>NIST continues to put their own financial resources into this activity to maintain progress (extending capabilities in near infrared and far infrared wavelengths)</a:t>
            </a:r>
          </a:p>
          <a:p>
            <a:pPr lvl="1"/>
            <a:r>
              <a:rPr lang="en-US" dirty="0"/>
              <a:t>UK international agreement </a:t>
            </a:r>
          </a:p>
          <a:p>
            <a:pPr lvl="2"/>
            <a:r>
              <a:rPr lang="en-US" dirty="0"/>
              <a:t>Imperial College, NPL, and Hadley Centre are active and formal </a:t>
            </a:r>
            <a:r>
              <a:rPr lang="en-US" dirty="0" smtClean="0"/>
              <a:t>partners</a:t>
            </a:r>
            <a:endParaRPr lang="en-US" dirty="0"/>
          </a:p>
          <a:p>
            <a:pPr lvl="2"/>
            <a:r>
              <a:rPr lang="en-US" dirty="0"/>
              <a:t>UK formal agreement being updated </a:t>
            </a:r>
            <a:r>
              <a:rPr lang="en-US" dirty="0" smtClean="0"/>
              <a:t>now</a:t>
            </a:r>
            <a:endParaRPr lang="en-US" dirty="0"/>
          </a:p>
          <a:p>
            <a:pPr lvl="2"/>
            <a:r>
              <a:rPr lang="en-US" dirty="0"/>
              <a:t>Working with Nigel Fox at NPL on a UK Space agency funded study of reflected solar science requirements for a potential TRUTHS demonstration </a:t>
            </a:r>
            <a:r>
              <a:rPr lang="en-US" dirty="0" smtClean="0"/>
              <a:t>mission</a:t>
            </a:r>
          </a:p>
          <a:p>
            <a:pPr lvl="2"/>
            <a:r>
              <a:rPr lang="en-US" dirty="0" smtClean="0"/>
              <a:t>UK </a:t>
            </a:r>
            <a:r>
              <a:rPr lang="en-US" dirty="0"/>
              <a:t>Space Agency </a:t>
            </a:r>
            <a:r>
              <a:rPr lang="en-US" dirty="0" smtClean="0"/>
              <a:t>representatives are coordinating with ESA for </a:t>
            </a:r>
            <a:r>
              <a:rPr lang="en-US" dirty="0"/>
              <a:t>development of TRUTHS</a:t>
            </a:r>
          </a:p>
          <a:p>
            <a:pPr lvl="1"/>
            <a:r>
              <a:rPr lang="en-US" dirty="0" smtClean="0"/>
              <a:t>Italy informal agreement</a:t>
            </a:r>
          </a:p>
          <a:p>
            <a:pPr lvl="2"/>
            <a:r>
              <a:rPr lang="en-US" dirty="0"/>
              <a:t>Italy, with international partners including NASA LaRC, has submitted a proposal to ESA for deploying a far-IR/IR spectrometer to fly on the </a:t>
            </a:r>
            <a:r>
              <a:rPr lang="en-US" dirty="0" smtClean="0"/>
              <a:t>ISS</a:t>
            </a:r>
            <a:endParaRPr lang="en-US" dirty="0"/>
          </a:p>
          <a:p>
            <a:r>
              <a:rPr lang="en-US" dirty="0" smtClean="0"/>
              <a:t>NASA </a:t>
            </a:r>
            <a:r>
              <a:rPr lang="en-US" dirty="0"/>
              <a:t>Competitive Opportunities</a:t>
            </a:r>
            <a:endParaRPr lang="en-US" dirty="0" smtClean="0"/>
          </a:p>
          <a:p>
            <a:pPr lvl="1"/>
            <a:r>
              <a:rPr lang="en-US" dirty="0" smtClean="0"/>
              <a:t>R&amp;A </a:t>
            </a:r>
            <a:r>
              <a:rPr lang="en-US" dirty="0"/>
              <a:t>Proposals: </a:t>
            </a:r>
            <a:r>
              <a:rPr lang="en-US" dirty="0" err="1" smtClean="0"/>
              <a:t>Intercalibration</a:t>
            </a:r>
            <a:r>
              <a:rPr lang="en-US" dirty="0" smtClean="0"/>
              <a:t> and </a:t>
            </a:r>
            <a:r>
              <a:rPr lang="en-US" dirty="0"/>
              <a:t>AIST solicitations</a:t>
            </a:r>
            <a:endParaRPr lang="en-US" dirty="0" smtClean="0"/>
          </a:p>
          <a:p>
            <a:pPr lvl="1"/>
            <a:r>
              <a:rPr lang="en-US" dirty="0" smtClean="0"/>
              <a:t>EV-2 Proposals</a:t>
            </a:r>
            <a:r>
              <a:rPr lang="en-US" dirty="0"/>
              <a:t>:  </a:t>
            </a:r>
            <a:r>
              <a:rPr lang="en-US" dirty="0" err="1"/>
              <a:t>FireX</a:t>
            </a:r>
            <a:r>
              <a:rPr lang="en-US" dirty="0"/>
              <a:t> (Mlynczak), Echo (</a:t>
            </a:r>
            <a:r>
              <a:rPr lang="en-US" dirty="0" err="1"/>
              <a:t>Pilewskie</a:t>
            </a:r>
            <a:r>
              <a:rPr lang="en-US" dirty="0" smtClean="0"/>
              <a:t>) </a:t>
            </a:r>
            <a:r>
              <a:rPr lang="en-US" dirty="0"/>
              <a:t>and Zeus (Anderson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44AC2-C0A1-4E7E-A1D9-466D1AC84E3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118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22406</TotalTime>
  <Words>1250</Words>
  <Application>Microsoft Macintosh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Mission/Measurement Overview</vt:lpstr>
      <vt:lpstr>CLARREO Mission Status</vt:lpstr>
      <vt:lpstr>Progress Against ESD Direction</vt:lpstr>
      <vt:lpstr>Science Studies - Accomplishments</vt:lpstr>
      <vt:lpstr>Progress in Technology Development</vt:lpstr>
      <vt:lpstr>IR Calibration Demonstration System</vt:lpstr>
      <vt:lpstr>RS Calibration Demonstration System</vt:lpstr>
      <vt:lpstr>Evaluation of Hosting on Existing Platforms</vt:lpstr>
      <vt:lpstr>Opportunities for Collaboration</vt:lpstr>
      <vt:lpstr>CLARREO Critical Take-Aways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Science Pre-Formulation Workshop Dec11</dc:title>
  <cp:lastModifiedBy>Bruce Wielicki</cp:lastModifiedBy>
  <cp:revision>680</cp:revision>
  <cp:lastPrinted>2011-12-06T17:21:15Z</cp:lastPrinted>
  <dcterms:created xsi:type="dcterms:W3CDTF">2012-02-29T13:27:10Z</dcterms:created>
  <dcterms:modified xsi:type="dcterms:W3CDTF">2012-03-07T00:02:33Z</dcterms:modified>
</cp:coreProperties>
</file>