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sldIdLst>
    <p:sldId id="522" r:id="rId2"/>
    <p:sldId id="521" r:id="rId3"/>
    <p:sldId id="532" r:id="rId4"/>
    <p:sldId id="472" r:id="rId5"/>
    <p:sldId id="467" r:id="rId6"/>
    <p:sldId id="534" r:id="rId7"/>
    <p:sldId id="536" r:id="rId8"/>
    <p:sldId id="545" r:id="rId9"/>
    <p:sldId id="537" r:id="rId10"/>
    <p:sldId id="538" r:id="rId11"/>
    <p:sldId id="539" r:id="rId12"/>
    <p:sldId id="540" r:id="rId13"/>
    <p:sldId id="541" r:id="rId14"/>
    <p:sldId id="543" r:id="rId15"/>
    <p:sldId id="528" r:id="rId16"/>
    <p:sldId id="527" r:id="rId17"/>
    <p:sldId id="546" r:id="rId18"/>
    <p:sldId id="366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000"/>
    <a:srgbClr val="FCAC0C"/>
    <a:srgbClr val="FF9B09"/>
    <a:srgbClr val="EFA003"/>
    <a:srgbClr val="FF2323"/>
    <a:srgbClr val="0000BE"/>
    <a:srgbClr val="36174D"/>
    <a:srgbClr val="005426"/>
    <a:srgbClr val="008A3E"/>
    <a:srgbClr val="FCB52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58" autoAdjust="0"/>
    <p:restoredTop sz="94613" autoAdjust="0"/>
  </p:normalViewPr>
  <p:slideViewPr>
    <p:cSldViewPr>
      <p:cViewPr varScale="1">
        <p:scale>
          <a:sx n="71" d="100"/>
          <a:sy n="71" d="100"/>
        </p:scale>
        <p:origin x="-1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A2EF2-D87B-4769-B397-9CE19FB74B09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FD7C3-93B8-49F3-8582-0B319309A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88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1"/>
          <p:cNvSpPr>
            <a:spLocks noChangeArrowheads="1"/>
          </p:cNvSpPr>
          <p:nvPr userDrawn="1"/>
        </p:nvSpPr>
        <p:spPr bwMode="hidden">
          <a:xfrm>
            <a:off x="0" y="0"/>
            <a:ext cx="9144000" cy="2743200"/>
          </a:xfrm>
          <a:prstGeom prst="rect">
            <a:avLst/>
          </a:prstGeom>
          <a:gradFill flip="none" rotWithShape="1">
            <a:gsLst>
              <a:gs pos="0">
                <a:srgbClr val="FCAC0C"/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pic>
        <p:nvPicPr>
          <p:cNvPr id="6" name="Picture 36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00112" y="1600200"/>
            <a:ext cx="336708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7543800" cy="1066800"/>
          </a:xfrm>
          <a:prstGeom prst="rect">
            <a:avLst/>
          </a:prstGeom>
        </p:spPr>
        <p:txBody>
          <a:bodyPr/>
          <a:lstStyle>
            <a:lvl1pPr>
              <a:defRPr sz="3700">
                <a:solidFill>
                  <a:srgbClr val="A4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1981200"/>
            <a:ext cx="5943600" cy="990600"/>
          </a:xfrm>
        </p:spPr>
        <p:txBody>
          <a:bodyPr/>
          <a:lstStyle>
            <a:lvl1pPr marL="0" indent="0">
              <a:buFont typeface="Wingdings" pitchFamily="2" charset="2"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xfrm>
            <a:off x="6400800" y="5410200"/>
            <a:ext cx="2667000" cy="1066800"/>
          </a:xfrm>
          <a:prstGeom prst="rect">
            <a:avLst/>
          </a:prstGeom>
        </p:spPr>
        <p:txBody>
          <a:bodyPr/>
          <a:lstStyle>
            <a:lvl1pPr>
              <a:defRPr sz="1800" b="1" baseline="0"/>
            </a:lvl1pPr>
          </a:lstStyle>
          <a:p>
            <a:pPr>
              <a:defRPr/>
            </a:pPr>
            <a:endParaRPr lang="en-US" dirty="0" smtClean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114800" y="3276600"/>
            <a:ext cx="4648200" cy="685800"/>
          </a:xfrm>
        </p:spPr>
        <p:txBody>
          <a:bodyPr/>
          <a:lstStyle>
            <a:lvl1pPr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Affiliations</a:t>
            </a:r>
          </a:p>
        </p:txBody>
      </p:sp>
      <p:pic>
        <p:nvPicPr>
          <p:cNvPr id="14" name="Picture 10" descr="blue_white_border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447800"/>
            <a:ext cx="762001" cy="63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  <a:tileRect/>
          </a:gradFill>
        </p:spPr>
        <p:txBody>
          <a:bodyPr anchor="ctr" anchorCtr="0"/>
          <a:lstStyle>
            <a:lvl1pPr>
              <a:defRPr lang="en-US" sz="3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8382000" cy="990600"/>
          </a:xfrm>
        </p:spPr>
        <p:txBody>
          <a:bodyPr/>
          <a:lstStyle>
            <a:lvl1pPr algn="ctr">
              <a:buNone/>
              <a:defRPr sz="2800">
                <a:solidFill>
                  <a:srgbClr val="C00000"/>
                </a:solidFill>
              </a:defRPr>
            </a:lvl1pPr>
            <a:lvl2pPr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752600"/>
            <a:ext cx="8229600" cy="4419600"/>
          </a:xfrm>
        </p:spPr>
        <p:txBody>
          <a:bodyPr/>
          <a:lstStyle>
            <a:lvl1pPr>
              <a:buSzPct val="60000"/>
              <a:defRPr sz="2400" baseline="0">
                <a:latin typeface="Century Gothic" pitchFamily="34" charset="0"/>
              </a:defRPr>
            </a:lvl1pPr>
            <a:lvl2pPr>
              <a:buClr>
                <a:srgbClr val="005426"/>
              </a:buClr>
              <a:buSzPct val="60000"/>
              <a:defRPr sz="2400" baseline="0">
                <a:solidFill>
                  <a:srgbClr val="005426"/>
                </a:solidFill>
                <a:latin typeface="Century Gothic" pitchFamily="34" charset="0"/>
              </a:defRPr>
            </a:lvl2pPr>
            <a:lvl3pPr>
              <a:buSzPct val="60000"/>
              <a:defRPr sz="2400" baseline="0">
                <a:latin typeface="Century Gothic" pitchFamily="34" charset="0"/>
              </a:defRPr>
            </a:lvl3pPr>
            <a:lvl4pPr>
              <a:defRPr sz="2400">
                <a:solidFill>
                  <a:srgbClr val="C00000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0">
                <a:schemeClr val="bg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</a:gradFill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419600"/>
          </a:xfrm>
        </p:spPr>
        <p:txBody>
          <a:bodyPr/>
          <a:lstStyle>
            <a:lvl1pPr>
              <a:buSzPct val="60000"/>
              <a:defRPr sz="2400"/>
            </a:lvl1pPr>
            <a:lvl2pPr>
              <a:buClr>
                <a:srgbClr val="005426"/>
              </a:buClr>
              <a:buSzPct val="70000"/>
              <a:defRPr sz="2400">
                <a:solidFill>
                  <a:srgbClr val="005426"/>
                </a:solidFill>
              </a:defRPr>
            </a:lvl2pPr>
            <a:lvl3pPr>
              <a:buSzPct val="60000"/>
              <a:defRPr sz="2400"/>
            </a:lvl3pPr>
            <a:lvl4pPr>
              <a:defRPr sz="2400">
                <a:solidFill>
                  <a:srgbClr val="C00000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0">
                <a:schemeClr val="bg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</a:gradFill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7" name="Picture 13" descr="CLARREOimage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6223210"/>
            <a:ext cx="2133600" cy="634790"/>
          </a:xfrm>
          <a:prstGeom prst="rect">
            <a:avLst/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11" name="Picture 10" descr="blue_white_border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6400800"/>
            <a:ext cx="55075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6400800" y="64008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C7E43AF-24BE-496F-8B53-C248C238CD36}" type="slidenum">
              <a:rPr lang="en-US" sz="1200" b="0" smtClean="0">
                <a:latin typeface="Times New Roman" pitchFamily="18" charset="0"/>
                <a:cs typeface="Times New Roman" pitchFamily="18" charset="0"/>
              </a:rPr>
              <a:pPr/>
              <a:t>‹#›</a:t>
            </a:fld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339" y="6400800"/>
            <a:ext cx="112426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Owner\Desktop\npl.bmp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31160" y="6477000"/>
            <a:ext cx="1040640" cy="381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06" r:id="rId2"/>
    <p:sldLayoutId id="2147483704" r:id="rId3"/>
    <p:sldLayoutId id="2147483708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B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B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B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B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00B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00B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00B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00B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8A3E"/>
        </a:buClr>
        <a:buSzPct val="90000"/>
        <a:buFont typeface="Wingdings" pitchFamily="2" charset="2"/>
        <a:buChar char="l"/>
        <a:defRPr sz="2400">
          <a:solidFill>
            <a:srgbClr val="008A3E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BE"/>
        </a:buClr>
        <a:buFont typeface="Wingdings" pitchFamily="2" charset="2"/>
        <a:buChar char="w"/>
        <a:defRPr sz="2400">
          <a:solidFill>
            <a:srgbClr val="0000BE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9235C"/>
        </a:buClr>
        <a:buSzPct val="80000"/>
        <a:buFont typeface="Wingdings" pitchFamily="2" charset="2"/>
        <a:buChar char="¨"/>
        <a:defRPr sz="2400">
          <a:solidFill>
            <a:srgbClr val="C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¡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¡"/>
        <a:defRPr sz="24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¡"/>
        <a:defRPr sz="24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¡"/>
        <a:defRPr sz="24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¡"/>
        <a:defRPr sz="24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077200" cy="1066800"/>
          </a:xfrm>
        </p:spPr>
        <p:txBody>
          <a:bodyPr/>
          <a:lstStyle/>
          <a:p>
            <a:r>
              <a:rPr lang="en-US" sz="4000" dirty="0" smtClean="0"/>
              <a:t>CLARREO Advances in Reflected Solar Spectra Calibration Accuracy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971800" y="1981200"/>
            <a:ext cx="6096000" cy="990600"/>
          </a:xfrm>
        </p:spPr>
        <p:txBody>
          <a:bodyPr/>
          <a:lstStyle/>
          <a:p>
            <a:r>
              <a:rPr lang="en-US" dirty="0" smtClean="0"/>
              <a:t>K. Thome</a:t>
            </a:r>
            <a:r>
              <a:rPr lang="en-US" baseline="30000" dirty="0" smtClean="0"/>
              <a:t>1</a:t>
            </a:r>
            <a:r>
              <a:rPr lang="en-US" dirty="0" smtClean="0"/>
              <a:t>, N. Fox</a:t>
            </a:r>
            <a:r>
              <a:rPr lang="en-US" baseline="30000" dirty="0" smtClean="0"/>
              <a:t>2</a:t>
            </a:r>
            <a:r>
              <a:rPr lang="en-US" dirty="0" smtClean="0"/>
              <a:t>, G. Kopp</a:t>
            </a:r>
            <a:r>
              <a:rPr lang="en-US" baseline="30000" dirty="0" smtClean="0"/>
              <a:t>3</a:t>
            </a:r>
            <a:r>
              <a:rPr lang="en-US" dirty="0" smtClean="0"/>
              <a:t>, </a:t>
            </a:r>
          </a:p>
          <a:p>
            <a:r>
              <a:rPr lang="en-US" dirty="0" smtClean="0"/>
              <a:t>J. McCorkel</a:t>
            </a:r>
            <a:r>
              <a:rPr lang="en-US" baseline="30000" dirty="0" smtClean="0"/>
              <a:t>1</a:t>
            </a:r>
            <a:r>
              <a:rPr lang="en-US" dirty="0" smtClean="0"/>
              <a:t>, P. Pilewskie</a:t>
            </a:r>
            <a:r>
              <a:rPr lang="en-US" baseline="30000" dirty="0" smtClean="0"/>
              <a:t>3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aseline="30000" dirty="0" smtClean="0"/>
              <a:t>1</a:t>
            </a:r>
            <a:r>
              <a:rPr lang="en-US" dirty="0" smtClean="0"/>
              <a:t>NASA/Goddard Space Flight Center</a:t>
            </a:r>
          </a:p>
          <a:p>
            <a:r>
              <a:rPr lang="en-US" baseline="30000" dirty="0" smtClean="0"/>
              <a:t>2</a:t>
            </a:r>
            <a:r>
              <a:rPr lang="en-US" dirty="0" smtClean="0"/>
              <a:t>National Physical Laboratory</a:t>
            </a:r>
          </a:p>
          <a:p>
            <a:r>
              <a:rPr lang="en-US" baseline="30000" dirty="0" smtClean="0"/>
              <a:t>3</a:t>
            </a:r>
            <a:r>
              <a:rPr lang="en-US" dirty="0" smtClean="0"/>
              <a:t>Laboratory for Atmospheric and Space Physics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1428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Owner\Desktop\npl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895600"/>
            <a:ext cx="1040640" cy="38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685800"/>
            <a:ext cx="5257800" cy="2362200"/>
          </a:xfrm>
        </p:spPr>
        <p:txBody>
          <a:bodyPr/>
          <a:lstStyle/>
          <a:p>
            <a:r>
              <a:rPr lang="en-US" dirty="0" smtClean="0"/>
              <a:t>Implements solar cross-calibration approaches to provide on-orbit radiometric accuracy and stability tracking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514600"/>
            <a:ext cx="8534400" cy="35814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i="1" dirty="0" err="1" smtClean="0"/>
              <a:t>HyperSpectral</a:t>
            </a:r>
            <a:r>
              <a:rPr lang="en-US" i="1" dirty="0" smtClean="0"/>
              <a:t> Imager for Climate Science </a:t>
            </a:r>
            <a:r>
              <a:rPr lang="en-US" dirty="0" smtClean="0"/>
              <a:t>the follow-on to a breadboard instrument </a:t>
            </a:r>
            <a:endParaRPr lang="en-US" i="1" dirty="0" smtClean="0"/>
          </a:p>
          <a:p>
            <a:r>
              <a:rPr lang="en-US" dirty="0" smtClean="0"/>
              <a:t>Flight test a CLARREO-like </a:t>
            </a:r>
            <a:r>
              <a:rPr lang="en-US" dirty="0" err="1" smtClean="0"/>
              <a:t>hyperspectral</a:t>
            </a:r>
            <a:r>
              <a:rPr lang="en-US" dirty="0" smtClean="0"/>
              <a:t> imager</a:t>
            </a:r>
          </a:p>
          <a:p>
            <a:pPr lvl="1"/>
            <a:r>
              <a:rPr lang="en-US" dirty="0" smtClean="0"/>
              <a:t>&lt;0.2% (</a:t>
            </a:r>
            <a:r>
              <a:rPr lang="en-US" dirty="0" err="1" smtClean="0"/>
              <a:t>k</a:t>
            </a:r>
            <a:r>
              <a:rPr lang="en-US" dirty="0" smtClean="0"/>
              <a:t>=1) radiometric uncertainty</a:t>
            </a:r>
          </a:p>
          <a:p>
            <a:pPr lvl="1"/>
            <a:r>
              <a:rPr lang="en-US" dirty="0" smtClean="0"/>
              <a:t>&lt;0.13% (</a:t>
            </a:r>
            <a:r>
              <a:rPr lang="en-US" dirty="0" err="1" smtClean="0"/>
              <a:t>k</a:t>
            </a:r>
            <a:r>
              <a:rPr lang="en-US" dirty="0" smtClean="0"/>
              <a:t>=1) instrumental polarization sensitivity</a:t>
            </a:r>
          </a:p>
          <a:p>
            <a:r>
              <a:rPr lang="en-US" dirty="0" smtClean="0"/>
              <a:t>Perform two high-altitude balloon flights to demonstrate solar cross-calibration approach and to acquire sample Earth and lunar radiances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6184" y="0"/>
            <a:ext cx="3777816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HySICS</a:t>
            </a:r>
            <a:r>
              <a:rPr lang="en-US" dirty="0" smtClean="0"/>
              <a:t> provides CLARREO-like opportunities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Demonstrate feasibility of acquiring CLARREO reflected solar data with single spectrometer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Smaller, lower mass instrument</a:t>
            </a:r>
          </a:p>
          <a:p>
            <a:r>
              <a:rPr lang="en-US" dirty="0" smtClean="0"/>
              <a:t>Solar cross-calibrations under realistic conditions</a:t>
            </a:r>
          </a:p>
          <a:p>
            <a:r>
              <a:rPr lang="en-US" dirty="0" smtClean="0"/>
              <a:t>Builds on and improves needed ground test equipment</a:t>
            </a:r>
          </a:p>
          <a:p>
            <a:r>
              <a:rPr lang="en-US" dirty="0" smtClean="0"/>
              <a:t>Environmental testing after initial instrument calibration</a:t>
            </a:r>
          </a:p>
          <a:p>
            <a:pPr lvl="1"/>
            <a:r>
              <a:rPr lang="en-US" dirty="0" smtClean="0"/>
              <a:t>Vibration tests</a:t>
            </a:r>
          </a:p>
          <a:p>
            <a:pPr lvl="1"/>
            <a:r>
              <a:rPr lang="en-US" dirty="0" smtClean="0"/>
              <a:t>TVAC testing</a:t>
            </a:r>
          </a:p>
          <a:p>
            <a:pPr lvl="1"/>
            <a:r>
              <a:rPr lang="en-US" dirty="0" smtClean="0"/>
              <a:t>Post I&amp;T calibration to confirm instrument performance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cross-calibration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267200" cy="2057400"/>
          </a:xfrm>
        </p:spPr>
        <p:txBody>
          <a:bodyPr/>
          <a:lstStyle/>
          <a:p>
            <a:r>
              <a:rPr lang="en-US" dirty="0" smtClean="0"/>
              <a:t>Ratio of earth radiance to solar irradiance limits effects of instrument instability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743200"/>
            <a:ext cx="4495800" cy="3429000"/>
          </a:xfrm>
        </p:spPr>
        <p:txBody>
          <a:bodyPr/>
          <a:lstStyle/>
          <a:p>
            <a:r>
              <a:rPr lang="en-US" dirty="0" smtClean="0"/>
              <a:t>Balloon flights can test</a:t>
            </a:r>
          </a:p>
          <a:p>
            <a:pPr lvl="1"/>
            <a:r>
              <a:rPr lang="en-US" dirty="0" smtClean="0"/>
              <a:t>Flat-field calibrations</a:t>
            </a:r>
          </a:p>
          <a:p>
            <a:pPr lvl="1"/>
            <a:r>
              <a:rPr lang="en-US" dirty="0" smtClean="0"/>
              <a:t>Solar irradiance retrieval</a:t>
            </a:r>
          </a:p>
          <a:p>
            <a:pPr lvl="1"/>
            <a:r>
              <a:rPr lang="en-US" dirty="0" smtClean="0"/>
              <a:t>Filter calibrations</a:t>
            </a:r>
          </a:p>
          <a:p>
            <a:pPr lvl="1"/>
            <a:r>
              <a:rPr lang="en-US" dirty="0" smtClean="0"/>
              <a:t>Ground observations</a:t>
            </a:r>
          </a:p>
          <a:p>
            <a:r>
              <a:rPr lang="en-US" dirty="0" smtClean="0"/>
              <a:t>High altitude removes much of atmospheric influences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609600"/>
            <a:ext cx="445770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cross-calibration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3886200" cy="1447800"/>
          </a:xfrm>
        </p:spPr>
        <p:txBody>
          <a:bodyPr/>
          <a:lstStyle/>
          <a:p>
            <a:r>
              <a:rPr lang="en-US" dirty="0" smtClean="0"/>
              <a:t>Showing retrieval of reflectance is key element of </a:t>
            </a:r>
            <a:r>
              <a:rPr lang="en-US" dirty="0" err="1" smtClean="0"/>
              <a:t>HySICS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057400"/>
            <a:ext cx="3886200" cy="4343400"/>
          </a:xfrm>
        </p:spPr>
        <p:txBody>
          <a:bodyPr/>
          <a:lstStyle/>
          <a:p>
            <a:r>
              <a:rPr lang="en-US" dirty="0" smtClean="0"/>
              <a:t>Non-trivial measurement because</a:t>
            </a:r>
          </a:p>
          <a:p>
            <a:pPr lvl="1"/>
            <a:r>
              <a:rPr lang="en-US" dirty="0" smtClean="0"/>
              <a:t>Large difference between solar and terrestrial signals</a:t>
            </a:r>
          </a:p>
          <a:p>
            <a:pPr lvl="1"/>
            <a:r>
              <a:rPr lang="en-US" dirty="0" smtClean="0"/>
              <a:t>Size of source difference as well</a:t>
            </a:r>
          </a:p>
          <a:p>
            <a:r>
              <a:rPr lang="en-US" dirty="0" smtClean="0"/>
              <a:t>Breadboard demonstrated feasibility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1409" y="0"/>
            <a:ext cx="5052591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724400" cy="2209800"/>
          </a:xfrm>
        </p:spPr>
        <p:txBody>
          <a:bodyPr/>
          <a:lstStyle/>
          <a:p>
            <a:r>
              <a:rPr lang="en-US" dirty="0" smtClean="0"/>
              <a:t>Need to demonstrate that research-level efforts at metrology labs can be transferred to other facilities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895600"/>
            <a:ext cx="8991600" cy="3276600"/>
          </a:xfrm>
        </p:spPr>
        <p:txBody>
          <a:bodyPr/>
          <a:lstStyle/>
          <a:p>
            <a:r>
              <a:rPr lang="en-US" dirty="0" smtClean="0"/>
              <a:t>LASP and GSFC both have NIST-supplied traveling SIRCUS and trap detector monitors calibrated by NIST over seven orders of magnitude</a:t>
            </a:r>
          </a:p>
          <a:p>
            <a:r>
              <a:rPr lang="en-US" dirty="0" smtClean="0"/>
              <a:t>LASP has a cryogenic, electric substitution radiometer</a:t>
            </a:r>
          </a:p>
          <a:p>
            <a:r>
              <a:rPr lang="en-US" dirty="0" smtClean="0"/>
              <a:t>Uniform, stable white light sources for broadband calibrations</a:t>
            </a:r>
          </a:p>
          <a:p>
            <a:r>
              <a:rPr lang="en-US" dirty="0" smtClean="0"/>
              <a:t>LASP also has demonstrated a solar disk simulator High power laser adjusts intensity over &gt;5 orders of magnitude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533400"/>
            <a:ext cx="4191000" cy="22287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Calibration Demonstrator System</a:t>
            </a:r>
          </a:p>
        </p:txBody>
      </p:sp>
      <p:sp>
        <p:nvSpPr>
          <p:cNvPr id="148482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6096000" cy="5562600"/>
          </a:xfrm>
        </p:spPr>
        <p:txBody>
          <a:bodyPr/>
          <a:lstStyle/>
          <a:p>
            <a:pPr eaLnBrk="1" hangingPunct="1"/>
            <a:r>
              <a:rPr lang="en-US" dirty="0" err="1" smtClean="0"/>
              <a:t>SOlar</a:t>
            </a:r>
            <a:r>
              <a:rPr lang="en-US" dirty="0" smtClean="0"/>
              <a:t>, Lunar for Absolute Reflectance Imaging </a:t>
            </a:r>
            <a:r>
              <a:rPr lang="en-US" dirty="0" err="1" smtClean="0"/>
              <a:t>Spectroradiometer</a:t>
            </a:r>
            <a:r>
              <a:rPr lang="en-US" dirty="0" smtClean="0"/>
              <a:t> (SOLARIS)</a:t>
            </a:r>
          </a:p>
          <a:p>
            <a:pPr lvl="1" eaLnBrk="1" hangingPunct="1"/>
            <a:r>
              <a:rPr lang="en-US" dirty="0" smtClean="0"/>
              <a:t>Technology demonstration of </a:t>
            </a:r>
          </a:p>
          <a:p>
            <a:pPr lvl="2" eaLnBrk="1" hangingPunct="1"/>
            <a:r>
              <a:rPr lang="en-US" dirty="0" smtClean="0"/>
              <a:t>Thermal control of attenuators and detector</a:t>
            </a:r>
          </a:p>
          <a:p>
            <a:pPr lvl="2" eaLnBrk="1" hangingPunct="1">
              <a:buSzTx/>
              <a:buFontTx/>
              <a:buChar char="•"/>
            </a:pPr>
            <a:r>
              <a:rPr lang="en-US" dirty="0" smtClean="0"/>
              <a:t>Design and production of optics</a:t>
            </a:r>
          </a:p>
          <a:p>
            <a:pPr lvl="2" eaLnBrk="1" hangingPunct="1"/>
            <a:r>
              <a:rPr lang="en-US" dirty="0" smtClean="0"/>
              <a:t>Depolarizer technology</a:t>
            </a:r>
          </a:p>
          <a:p>
            <a:pPr lvl="1" eaLnBrk="1" hangingPunct="1"/>
            <a:r>
              <a:rPr lang="en-US" dirty="0" smtClean="0"/>
              <a:t>Test prelaunch calibration methods</a:t>
            </a:r>
          </a:p>
          <a:p>
            <a:pPr lvl="1" eaLnBrk="1" hangingPunct="1"/>
            <a:r>
              <a:rPr lang="en-US" dirty="0" smtClean="0"/>
              <a:t>Evaluate reflectance retrieval</a:t>
            </a:r>
          </a:p>
          <a:p>
            <a:pPr lvl="1" eaLnBrk="1" hangingPunct="1"/>
            <a:r>
              <a:rPr lang="en-US" dirty="0" smtClean="0"/>
              <a:t>Demonstrate transfer-to-orbit error budget showing SI-traceability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6572" y="1219200"/>
            <a:ext cx="297742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600200"/>
            <a:ext cx="526263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defRPr/>
            </a:pPr>
            <a:r>
              <a:rPr lang="en-US" dirty="0" smtClean="0"/>
              <a:t>Develop and check  calibration protocols and methods</a:t>
            </a:r>
          </a:p>
          <a:p>
            <a:pPr marL="457200" indent="-457200">
              <a:defRPr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67000" y="1752600"/>
            <a:ext cx="6248400" cy="1981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Path to SI traceability (source and detector standards)</a:t>
            </a:r>
          </a:p>
          <a:p>
            <a:pPr>
              <a:defRPr/>
            </a:pPr>
            <a:r>
              <a:rPr lang="en-US" dirty="0" smtClean="0"/>
              <a:t>Verifiable error budgets</a:t>
            </a:r>
          </a:p>
          <a:p>
            <a:pPr>
              <a:defRPr/>
            </a:pPr>
            <a:r>
              <a:rPr lang="en-US" dirty="0" smtClean="0"/>
              <a:t>Instrument model development and </a:t>
            </a:r>
            <a:r>
              <a:rPr lang="en-US" dirty="0" err="1" smtClean="0"/>
              <a:t>evaulation</a:t>
            </a:r>
            <a:endParaRPr lang="en-US" dirty="0" smtClean="0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 traceability and transfer to orbit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to orbit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Key element of both </a:t>
            </a:r>
            <a:r>
              <a:rPr lang="en-US" dirty="0" err="1" smtClean="0"/>
              <a:t>HySICS</a:t>
            </a:r>
            <a:r>
              <a:rPr lang="en-US" dirty="0" smtClean="0"/>
              <a:t> and SOLARIS is to demonstrate a transfer to orbit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1000" y="1752600"/>
            <a:ext cx="8763000" cy="4419600"/>
          </a:xfrm>
        </p:spPr>
        <p:txBody>
          <a:bodyPr/>
          <a:lstStyle/>
          <a:p>
            <a:r>
              <a:rPr lang="en-US" dirty="0" smtClean="0"/>
              <a:t>Traceability sun as calibration source is not at issue</a:t>
            </a:r>
          </a:p>
          <a:p>
            <a:r>
              <a:rPr lang="en-US" dirty="0" smtClean="0"/>
              <a:t>Key issues for traceability are</a:t>
            </a:r>
          </a:p>
          <a:p>
            <a:pPr lvl="1"/>
            <a:r>
              <a:rPr lang="en-US" dirty="0" smtClean="0"/>
              <a:t>Proof of transfer to orbit</a:t>
            </a:r>
          </a:p>
          <a:p>
            <a:pPr lvl="1"/>
            <a:r>
              <a:rPr lang="en-US" dirty="0" smtClean="0"/>
              <a:t>Methods to evaluate attenuator behavior with time</a:t>
            </a:r>
          </a:p>
          <a:p>
            <a:pPr lvl="1"/>
            <a:r>
              <a:rPr lang="en-US" dirty="0" smtClean="0"/>
              <a:t>Stray light</a:t>
            </a:r>
          </a:p>
          <a:p>
            <a:r>
              <a:rPr lang="en-US" dirty="0" smtClean="0"/>
              <a:t>Issues are tractable</a:t>
            </a:r>
          </a:p>
          <a:p>
            <a:pPr lvl="1"/>
            <a:r>
              <a:rPr lang="en-US" dirty="0" smtClean="0"/>
              <a:t>Absolute solar irradiance measurement</a:t>
            </a:r>
          </a:p>
          <a:p>
            <a:pPr lvl="1"/>
            <a:r>
              <a:rPr lang="en-US" dirty="0" smtClean="0"/>
              <a:t>Instrument modeling</a:t>
            </a:r>
          </a:p>
          <a:p>
            <a:pPr lvl="1"/>
            <a:r>
              <a:rPr lang="en-US" dirty="0" smtClean="0"/>
              <a:t>Lunar verification</a:t>
            </a:r>
          </a:p>
          <a:p>
            <a:r>
              <a:rPr lang="en-US" dirty="0" smtClean="0"/>
              <a:t>Error budget demonstration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8382000" cy="1371600"/>
          </a:xfrm>
        </p:spPr>
        <p:txBody>
          <a:bodyPr/>
          <a:lstStyle/>
          <a:p>
            <a:r>
              <a:rPr lang="en-US" dirty="0" err="1" smtClean="0"/>
              <a:t>HySICS</a:t>
            </a:r>
            <a:r>
              <a:rPr lang="en-US" dirty="0" smtClean="0"/>
              <a:t>, SOLARIS, and TRUTHS play a key role demonstrating CLARREO-quality error budgets are feasible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1000" y="1905000"/>
            <a:ext cx="8229600" cy="4648200"/>
          </a:xfrm>
        </p:spPr>
        <p:txBody>
          <a:bodyPr/>
          <a:lstStyle/>
          <a:p>
            <a:r>
              <a:rPr lang="en-US" dirty="0" smtClean="0"/>
              <a:t>Accuracies already being achieved in the laboratory</a:t>
            </a:r>
          </a:p>
          <a:p>
            <a:r>
              <a:rPr lang="en-US" dirty="0" smtClean="0"/>
              <a:t>Collaborative efforts with metrology laboratories (NIST, NPL) continue to be critical</a:t>
            </a:r>
          </a:p>
          <a:p>
            <a:pPr lvl="1"/>
            <a:r>
              <a:rPr lang="en-US" dirty="0" smtClean="0"/>
              <a:t>“Operational” use of detector-based methods SIRCUS</a:t>
            </a:r>
          </a:p>
          <a:p>
            <a:pPr lvl="1"/>
            <a:r>
              <a:rPr lang="en-US" dirty="0" smtClean="0"/>
              <a:t>Extension to wavelengths &gt;1 micrometer</a:t>
            </a:r>
          </a:p>
          <a:p>
            <a:pPr lvl="1"/>
            <a:r>
              <a:rPr lang="en-US" dirty="0" smtClean="0"/>
              <a:t>Broadband calibration approaches</a:t>
            </a:r>
          </a:p>
          <a:p>
            <a:pPr lvl="1">
              <a:lnSpc>
                <a:spcPct val="115000"/>
              </a:lnSpc>
            </a:pPr>
            <a:r>
              <a:rPr lang="en-US" dirty="0" smtClean="0"/>
              <a:t>Laboratory calibration protocols</a:t>
            </a:r>
          </a:p>
          <a:p>
            <a:pPr>
              <a:lnSpc>
                <a:spcPct val="115000"/>
              </a:lnSpc>
            </a:pPr>
            <a:r>
              <a:rPr lang="en-US" dirty="0" smtClean="0"/>
              <a:t>Peer review of error budgets is the critical step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High level summary of calibration advances to achieve the CLARREO RS goals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600200"/>
            <a:ext cx="8229600" cy="4572000"/>
          </a:xfrm>
        </p:spPr>
        <p:txBody>
          <a:bodyPr/>
          <a:lstStyle/>
          <a:p>
            <a:r>
              <a:rPr lang="en-US" dirty="0" smtClean="0"/>
              <a:t>Examples shown will be based on hardware and approaches developed for</a:t>
            </a:r>
          </a:p>
          <a:p>
            <a:pPr lvl="1"/>
            <a:r>
              <a:rPr lang="en-US" dirty="0" smtClean="0"/>
              <a:t>NPL’s TRUTHS</a:t>
            </a:r>
          </a:p>
          <a:p>
            <a:pPr lvl="1"/>
            <a:r>
              <a:rPr lang="en-US" dirty="0" err="1" smtClean="0"/>
              <a:t>LASP’s</a:t>
            </a:r>
            <a:r>
              <a:rPr lang="en-US" dirty="0" smtClean="0"/>
              <a:t> </a:t>
            </a:r>
            <a:r>
              <a:rPr lang="en-US" dirty="0" err="1" smtClean="0"/>
              <a:t>HySICS</a:t>
            </a:r>
            <a:endParaRPr lang="en-US" dirty="0" smtClean="0"/>
          </a:p>
          <a:p>
            <a:pPr lvl="1"/>
            <a:r>
              <a:rPr lang="en-US" dirty="0" smtClean="0"/>
              <a:t>GSFC’s SOLARIS</a:t>
            </a:r>
          </a:p>
          <a:p>
            <a:r>
              <a:rPr lang="en-US" dirty="0" smtClean="0"/>
              <a:t>Outline</a:t>
            </a:r>
          </a:p>
          <a:p>
            <a:pPr lvl="1"/>
            <a:r>
              <a:rPr lang="en-US" dirty="0" smtClean="0"/>
              <a:t>CLARREO RS and its calibration goals</a:t>
            </a:r>
          </a:p>
          <a:p>
            <a:pPr lvl="1"/>
            <a:r>
              <a:rPr lang="en-US" dirty="0" smtClean="0"/>
              <a:t>Current state of calibration for RS terrestrial imagers </a:t>
            </a:r>
          </a:p>
          <a:p>
            <a:pPr lvl="1"/>
            <a:r>
              <a:rPr lang="en-US" dirty="0" smtClean="0"/>
              <a:t>Approaches to achieve CLARREO-level accuracy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Requirements – Climate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Instrument absolute accuracy requirements are derived with the goal of achieving measurements</a:t>
            </a:r>
          </a:p>
          <a:p>
            <a:pPr lvl="1"/>
            <a:r>
              <a:rPr lang="en-US" dirty="0" smtClean="0"/>
              <a:t>Within 20% of a perfect climate observing system</a:t>
            </a:r>
          </a:p>
          <a:p>
            <a:pPr lvl="1"/>
            <a:r>
              <a:rPr lang="en-US" dirty="0" smtClean="0"/>
              <a:t>Time to detect trends within 15% of perfect observing system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0.3% uncertainty (</a:t>
            </a:r>
            <a:r>
              <a:rPr i="1" dirty="0" smtClean="0">
                <a:solidFill>
                  <a:srgbClr val="0000FF"/>
                </a:solidFill>
              </a:rPr>
              <a:t>k</a:t>
            </a:r>
            <a:r>
              <a:rPr dirty="0" smtClean="0">
                <a:solidFill>
                  <a:srgbClr val="0000FF"/>
                </a:solidFill>
              </a:rPr>
              <a:t>=2</a:t>
            </a:r>
            <a:r>
              <a:rPr lang="en-US" dirty="0" smtClean="0">
                <a:solidFill>
                  <a:srgbClr val="0000FF"/>
                </a:solidFill>
              </a:rPr>
              <a:t>) for the RS spectra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Nadir reflectance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Driven by natural variability of cloud radiative forcing, cloud fraction, cloud optical depth, particle size</a:t>
            </a:r>
          </a:p>
          <a:p>
            <a:r>
              <a:rPr lang="en-US" dirty="0" smtClean="0"/>
              <a:t>SI traceable observations needed to survive short gaps in record</a:t>
            </a:r>
          </a:p>
          <a:p>
            <a:r>
              <a:rPr lang="en-US" dirty="0" smtClean="0"/>
              <a:t>SNR requirements are driven by the verification approaches not the data itself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 Instrument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8403" y="2271890"/>
            <a:ext cx="3430797" cy="268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758529"/>
            <a:ext cx="2968262" cy="261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5" descr="two_box_instruments.jpg"/>
          <p:cNvPicPr>
            <a:picLocks noChangeAspect="1"/>
          </p:cNvPicPr>
          <p:nvPr/>
        </p:nvPicPr>
        <p:blipFill>
          <a:blip r:embed="rId4" cstate="print"/>
          <a:srcRect l="40556" t="33333" r="28535" b="34445"/>
          <a:stretch>
            <a:fillRect/>
          </a:stretch>
        </p:blipFill>
        <p:spPr bwMode="auto">
          <a:xfrm>
            <a:off x="2247065" y="1676400"/>
            <a:ext cx="255353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72000" y="76200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200" b="1" dirty="0" smtClean="0">
                <a:solidFill>
                  <a:schemeClr val="bg2"/>
                </a:solidFill>
              </a:rPr>
              <a:t>Benchmark reflectance</a:t>
            </a:r>
            <a:r>
              <a:rPr lang="en-US" sz="2200" dirty="0" smtClean="0">
                <a:solidFill>
                  <a:schemeClr val="bg2"/>
                </a:solidFill>
              </a:rPr>
              <a:t> from ratio of earth view to measurements of irradiance while viewing the sun</a:t>
            </a:r>
          </a:p>
          <a:p>
            <a:pPr eaLnBrk="1" hangingPunct="1">
              <a:defRPr/>
            </a:pPr>
            <a:endParaRPr lang="en-US" sz="2200" dirty="0" smtClean="0">
              <a:solidFill>
                <a:schemeClr val="bg2"/>
              </a:solidFill>
            </a:endParaRPr>
          </a:p>
          <a:p>
            <a:pPr eaLnBrk="1" hangingPunct="1">
              <a:defRPr/>
            </a:pPr>
            <a:r>
              <a:rPr lang="en-US" sz="2200" dirty="0" smtClean="0">
                <a:solidFill>
                  <a:schemeClr val="bg2"/>
                </a:solidFill>
              </a:rPr>
              <a:t>Lunar data provide calibration verification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" y="685800"/>
            <a:ext cx="4495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 smtClean="0"/>
              <a:t>Offner</a:t>
            </a:r>
            <a:r>
              <a:rPr lang="en-US" sz="2200" dirty="0" smtClean="0"/>
              <a:t> system covering 320 to 2300 nm with 500-m GIFOV and 100-km swath width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0" y="4988004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200" dirty="0" smtClean="0">
                <a:solidFill>
                  <a:schemeClr val="bg2"/>
                </a:solidFill>
              </a:rPr>
              <a:t>Benchmark reflectance from ratio of earth view to measurements of irradiance while viewing the sun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1948696"/>
            <a:ext cx="2590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Reflectance traceable to SI standards at an absolute uncertainty &lt;0.3%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24765"/>
            <a:ext cx="6324600" cy="540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approach</a:t>
            </a:r>
          </a:p>
        </p:txBody>
      </p:sp>
      <p:sp>
        <p:nvSpPr>
          <p:cNvPr id="6" name="Rectangle 5"/>
          <p:cNvSpPr/>
          <p:nvPr/>
        </p:nvSpPr>
        <p:spPr>
          <a:xfrm>
            <a:off x="5181600" y="5181600"/>
            <a:ext cx="388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Ensure prelaunch calibration simulates on-orbit sources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4724400"/>
            <a:ext cx="2895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Transfer to orbit through accurate prediction of sensor behavior while viewing known sources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895600" y="797004"/>
            <a:ext cx="5410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bg2"/>
                </a:solidFill>
              </a:rPr>
              <a:t>Characterize sensor to SI-traceable, absolute radiometric quantities during prelaunch calibration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191000" y="2397204"/>
            <a:ext cx="4724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bg2"/>
                </a:solidFill>
              </a:rPr>
              <a:t>Component and system level data used to develop hi fidelity sensor model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calibration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RS part of the spectrum relies primarily on lamps, diffusers, and vicarious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752600"/>
            <a:ext cx="4114800" cy="4419600"/>
          </a:xfrm>
        </p:spPr>
        <p:txBody>
          <a:bodyPr/>
          <a:lstStyle/>
          <a:p>
            <a:r>
              <a:rPr lang="en-US" dirty="0" smtClean="0"/>
              <a:t>Both pre-launch and post-launch</a:t>
            </a:r>
          </a:p>
          <a:p>
            <a:r>
              <a:rPr lang="en-US" dirty="0" smtClean="0"/>
              <a:t>Attempt to monitor the source while on orbit</a:t>
            </a:r>
          </a:p>
          <a:p>
            <a:r>
              <a:rPr lang="en-US" dirty="0" smtClean="0"/>
              <a:t>Absolute uncertainty in radiance is 4.2% (k=2)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6034" y="1524001"/>
            <a:ext cx="477796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962400"/>
            <a:ext cx="113080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8"/>
          <p:cNvGrpSpPr>
            <a:grpSpLocks noChangeAspect="1"/>
          </p:cNvGrpSpPr>
          <p:nvPr/>
        </p:nvGrpSpPr>
        <p:grpSpPr bwMode="auto">
          <a:xfrm>
            <a:off x="4876800" y="5105400"/>
            <a:ext cx="2057400" cy="1621972"/>
            <a:chOff x="2112" y="672"/>
            <a:chExt cx="3648" cy="2876"/>
          </a:xfrm>
        </p:grpSpPr>
        <p:sp>
          <p:nvSpPr>
            <p:cNvPr id="9" name="AutoShape 7"/>
            <p:cNvSpPr>
              <a:spLocks noChangeAspect="1" noChangeArrowheads="1" noTextEdit="1"/>
            </p:cNvSpPr>
            <p:nvPr/>
          </p:nvSpPr>
          <p:spPr bwMode="auto">
            <a:xfrm>
              <a:off x="2112" y="672"/>
              <a:ext cx="3648" cy="2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62" y="672"/>
              <a:ext cx="1896" cy="2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12" y="2027"/>
              <a:ext cx="1302" cy="1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927" y="2713"/>
              <a:ext cx="112" cy="131"/>
            </a:xfrm>
            <a:custGeom>
              <a:avLst/>
              <a:gdLst/>
              <a:ahLst/>
              <a:cxnLst>
                <a:cxn ang="0">
                  <a:pos x="9" y="113"/>
                </a:cxn>
                <a:cxn ang="0">
                  <a:pos x="93" y="113"/>
                </a:cxn>
                <a:cxn ang="0">
                  <a:pos x="93" y="19"/>
                </a:cxn>
                <a:cxn ang="0">
                  <a:pos x="9" y="19"/>
                </a:cxn>
                <a:cxn ang="0">
                  <a:pos x="9" y="0"/>
                </a:cxn>
                <a:cxn ang="0">
                  <a:pos x="112" y="0"/>
                </a:cxn>
                <a:cxn ang="0">
                  <a:pos x="112" y="131"/>
                </a:cxn>
                <a:cxn ang="0">
                  <a:pos x="0" y="131"/>
                </a:cxn>
                <a:cxn ang="0">
                  <a:pos x="0" y="122"/>
                </a:cxn>
                <a:cxn ang="0">
                  <a:pos x="9" y="113"/>
                </a:cxn>
              </a:cxnLst>
              <a:rect l="0" t="0" r="r" b="b"/>
              <a:pathLst>
                <a:path w="112" h="131">
                  <a:moveTo>
                    <a:pt x="9" y="113"/>
                  </a:moveTo>
                  <a:lnTo>
                    <a:pt x="93" y="113"/>
                  </a:lnTo>
                  <a:lnTo>
                    <a:pt x="93" y="19"/>
                  </a:lnTo>
                  <a:lnTo>
                    <a:pt x="9" y="19"/>
                  </a:lnTo>
                  <a:lnTo>
                    <a:pt x="9" y="0"/>
                  </a:lnTo>
                  <a:lnTo>
                    <a:pt x="112" y="0"/>
                  </a:lnTo>
                  <a:lnTo>
                    <a:pt x="112" y="131"/>
                  </a:lnTo>
                  <a:lnTo>
                    <a:pt x="0" y="131"/>
                  </a:lnTo>
                  <a:lnTo>
                    <a:pt x="0" y="122"/>
                  </a:lnTo>
                  <a:lnTo>
                    <a:pt x="9" y="113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927" y="2713"/>
              <a:ext cx="18" cy="122"/>
            </a:xfrm>
            <a:custGeom>
              <a:avLst/>
              <a:gdLst/>
              <a:ahLst/>
              <a:cxnLst>
                <a:cxn ang="0">
                  <a:pos x="18" y="10"/>
                </a:cxn>
                <a:cxn ang="0">
                  <a:pos x="18" y="122"/>
                </a:cxn>
                <a:cxn ang="0">
                  <a:pos x="0" y="122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8" y="10"/>
                </a:cxn>
              </a:cxnLst>
              <a:rect l="0" t="0" r="r" b="b"/>
              <a:pathLst>
                <a:path w="18" h="122">
                  <a:moveTo>
                    <a:pt x="18" y="10"/>
                  </a:moveTo>
                  <a:lnTo>
                    <a:pt x="18" y="122"/>
                  </a:lnTo>
                  <a:lnTo>
                    <a:pt x="0" y="122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3400" y="2022"/>
              <a:ext cx="1527" cy="6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527" y="677"/>
                </a:cxn>
                <a:cxn ang="0">
                  <a:pos x="1517" y="696"/>
                </a:cxn>
                <a:cxn ang="0">
                  <a:pos x="0" y="19"/>
                </a:cxn>
                <a:cxn ang="0">
                  <a:pos x="10" y="0"/>
                </a:cxn>
              </a:cxnLst>
              <a:rect l="0" t="0" r="r" b="b"/>
              <a:pathLst>
                <a:path w="1527" h="696">
                  <a:moveTo>
                    <a:pt x="10" y="0"/>
                  </a:moveTo>
                  <a:lnTo>
                    <a:pt x="1527" y="677"/>
                  </a:lnTo>
                  <a:lnTo>
                    <a:pt x="1517" y="696"/>
                  </a:lnTo>
                  <a:lnTo>
                    <a:pt x="0" y="1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419" y="2830"/>
              <a:ext cx="1508" cy="720"/>
            </a:xfrm>
            <a:custGeom>
              <a:avLst/>
              <a:gdLst/>
              <a:ahLst/>
              <a:cxnLst>
                <a:cxn ang="0">
                  <a:pos x="1508" y="19"/>
                </a:cxn>
                <a:cxn ang="0">
                  <a:pos x="9" y="720"/>
                </a:cxn>
                <a:cxn ang="0">
                  <a:pos x="0" y="701"/>
                </a:cxn>
                <a:cxn ang="0">
                  <a:pos x="1498" y="0"/>
                </a:cxn>
                <a:cxn ang="0">
                  <a:pos x="1508" y="19"/>
                </a:cxn>
              </a:cxnLst>
              <a:rect l="0" t="0" r="r" b="b"/>
              <a:pathLst>
                <a:path w="1508" h="720">
                  <a:moveTo>
                    <a:pt x="1508" y="19"/>
                  </a:moveTo>
                  <a:lnTo>
                    <a:pt x="9" y="720"/>
                  </a:lnTo>
                  <a:lnTo>
                    <a:pt x="0" y="701"/>
                  </a:lnTo>
                  <a:lnTo>
                    <a:pt x="1498" y="0"/>
                  </a:lnTo>
                  <a:lnTo>
                    <a:pt x="1508" y="19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37254" y="4495800"/>
            <a:ext cx="287294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7467600" y="5029200"/>
            <a:ext cx="15135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0.2% (k=2)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relative</a:t>
            </a:r>
            <a:endParaRPr lang="en-US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4195776" y="1733490"/>
            <a:ext cx="14430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3.6% (k=2)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90800" y="5845314"/>
            <a:ext cx="274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Intercomparisons</a:t>
            </a:r>
            <a:r>
              <a:rPr lang="en-US" b="1" dirty="0" smtClean="0">
                <a:solidFill>
                  <a:srgbClr val="C00000"/>
                </a:solidFill>
              </a:rPr>
              <a:t> 1.0% (k=2) relative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0" y="4267200"/>
            <a:ext cx="2362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EFA003"/>
                </a:solidFill>
              </a:rPr>
              <a:t>Need far better for climate-quality measurements</a:t>
            </a:r>
            <a:endParaRPr lang="en-US" b="1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calibration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Methods are traceable to source-based calibration standards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Accuracy of source-based methods is limited by broadband nature of the source and ability to characterize the source stability and spatial characteristics</a:t>
            </a:r>
          </a:p>
          <a:p>
            <a:r>
              <a:rPr lang="en-US" dirty="0" smtClean="0"/>
              <a:t>Best case for absolute uncertainty of a broadband sphere source is 1% (k=2)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8100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43000" y="4135878"/>
            <a:ext cx="4038600" cy="220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0.3</a:t>
            </a:r>
            <a:r>
              <a:rPr lang="en-US" dirty="0"/>
              <a:t>% uncertainty (</a:t>
            </a:r>
            <a:r>
              <a:rPr lang="en-US" dirty="0" err="1"/>
              <a:t>k</a:t>
            </a:r>
            <a:r>
              <a:rPr lang="en-US" dirty="0"/>
              <a:t>=2)</a:t>
            </a:r>
            <a:r>
              <a:rPr lang="en-US" dirty="0" smtClean="0"/>
              <a:t> is feasible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Narrow band sphere output calibrations are achieving 0.09% (</a:t>
            </a:r>
            <a:r>
              <a:rPr lang="en-US" dirty="0" err="1" smtClean="0"/>
              <a:t>k</a:t>
            </a:r>
            <a:r>
              <a:rPr lang="en-US" dirty="0" smtClean="0"/>
              <a:t>=2)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676400"/>
            <a:ext cx="7105243" cy="38428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0" y="1828800"/>
            <a:ext cx="1981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Metrology facility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00" y="1828800"/>
            <a:ext cx="2667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Vendor or other facility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2859665"/>
            <a:ext cx="1676400" cy="14837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4419600"/>
            <a:ext cx="1676400" cy="15234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15200" y="1219200"/>
            <a:ext cx="1653864" cy="16036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TRUTHS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1447800"/>
            <a:ext cx="3810000" cy="4419600"/>
          </a:xfrm>
        </p:spPr>
        <p:txBody>
          <a:bodyPr/>
          <a:lstStyle/>
          <a:p>
            <a:r>
              <a:rPr lang="en-US" dirty="0" smtClean="0"/>
              <a:t>Primary reference is electric substitution cryogenic radiometer</a:t>
            </a:r>
          </a:p>
          <a:p>
            <a:r>
              <a:rPr lang="en-US" dirty="0" smtClean="0"/>
              <a:t>Tunable monochromatic beam calibrates other TRUTHS instruments</a:t>
            </a:r>
          </a:p>
          <a:p>
            <a:r>
              <a:rPr lang="en-US" dirty="0" smtClean="0"/>
              <a:t>Earth imager aperture illuminated by deployable diffuser</a:t>
            </a:r>
          </a:p>
          <a:p>
            <a:r>
              <a:rPr lang="en-US" dirty="0" smtClean="0"/>
              <a:t>Measures incoming and reflected solar</a:t>
            </a:r>
          </a:p>
          <a:p>
            <a:endParaRPr lang="en-US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4061" y="25669"/>
            <a:ext cx="5239940" cy="599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200" y="609600"/>
            <a:ext cx="4038600" cy="990600"/>
          </a:xfrm>
        </p:spPr>
        <p:txBody>
          <a:bodyPr/>
          <a:lstStyle/>
          <a:p>
            <a:r>
              <a:rPr lang="en-US" dirty="0" smtClean="0"/>
              <a:t>TRUTHS takes the laboratory to space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Custom 1">
      <a:majorFont>
        <a:latin typeface="Calibri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26870</TotalTime>
  <Words>908</Words>
  <Application>Microsoft Office PowerPoint</Application>
  <PresentationFormat>On-screen Show (4:3)</PresentationFormat>
  <Paragraphs>133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Pixel</vt:lpstr>
      <vt:lpstr>CLARREO Advances in Reflected Solar Spectra Calibration Accuracy</vt:lpstr>
      <vt:lpstr>Introduction</vt:lpstr>
      <vt:lpstr>Accuracy Requirements – Climate applications</vt:lpstr>
      <vt:lpstr>RS Instrument</vt:lpstr>
      <vt:lpstr>Calibration approach</vt:lpstr>
      <vt:lpstr>Current calibration approaches</vt:lpstr>
      <vt:lpstr>Current calibration approaches</vt:lpstr>
      <vt:lpstr>0.3% uncertainty (k=2) is feasible</vt:lpstr>
      <vt:lpstr>TRUTHS</vt:lpstr>
      <vt:lpstr>HySICS</vt:lpstr>
      <vt:lpstr>HySICS provides CLARREO-like opportunities</vt:lpstr>
      <vt:lpstr>Solar cross-calibration</vt:lpstr>
      <vt:lpstr>Solar cross-calibration</vt:lpstr>
      <vt:lpstr>Laboratory improvements</vt:lpstr>
      <vt:lpstr>Calibration Demonstrator System</vt:lpstr>
      <vt:lpstr>SI traceability and transfer to orbit</vt:lpstr>
      <vt:lpstr>Transfer to orbit</vt:lpstr>
      <vt:lpstr>Summary</vt:lpstr>
    </vt:vector>
  </TitlesOfParts>
  <Company>University of Arizona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Kurtis Thome</dc:creator>
  <cp:lastModifiedBy>Owner</cp:lastModifiedBy>
  <cp:revision>455</cp:revision>
  <dcterms:created xsi:type="dcterms:W3CDTF">2013-02-26T19:01:49Z</dcterms:created>
  <dcterms:modified xsi:type="dcterms:W3CDTF">2013-03-04T02:20:31Z</dcterms:modified>
</cp:coreProperties>
</file>