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85" r:id="rId4"/>
    <p:sldId id="279" r:id="rId5"/>
    <p:sldId id="280" r:id="rId6"/>
    <p:sldId id="281" r:id="rId7"/>
    <p:sldId id="278" r:id="rId8"/>
    <p:sldId id="275" r:id="rId9"/>
    <p:sldId id="261" r:id="rId10"/>
    <p:sldId id="262" r:id="rId11"/>
    <p:sldId id="263" r:id="rId12"/>
    <p:sldId id="284" r:id="rId13"/>
    <p:sldId id="268" r:id="rId14"/>
    <p:sldId id="259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B9A59-8B90-2746-80EE-F53DB8DC8B5E}" type="datetimeFigureOut">
              <a:rPr lang="en-US" smtClean="0"/>
              <a:t>3/7/13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1D6B5-E3F4-904B-B9B9-13CF34CA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3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1D6B5-E3F4-904B-B9B9-13CF34CA72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8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1D6B5-E3F4-904B-B9B9-13CF34CA72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4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1D6B5-E3F4-904B-B9B9-13CF34CA72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E6DD-61AA-814F-A90B-51D60539F3C4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4C11-BEFE-BE48-BCA4-12A35B41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E6DD-61AA-814F-A90B-51D60539F3C4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4C11-BEFE-BE48-BCA4-12A35B41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E6DD-61AA-814F-A90B-51D60539F3C4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4C11-BEFE-BE48-BCA4-12A35B41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E6DD-61AA-814F-A90B-51D60539F3C4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4C11-BEFE-BE48-BCA4-12A35B41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4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E6DD-61AA-814F-A90B-51D60539F3C4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4C11-BEFE-BE48-BCA4-12A35B41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E6DD-61AA-814F-A90B-51D60539F3C4}" type="datetimeFigureOut">
              <a:rPr lang="en-US" smtClean="0"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4C11-BEFE-BE48-BCA4-12A35B41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4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E6DD-61AA-814F-A90B-51D60539F3C4}" type="datetimeFigureOut">
              <a:rPr lang="en-US" smtClean="0"/>
              <a:t>3/7/13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4C11-BEFE-BE48-BCA4-12A35B41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9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E6DD-61AA-814F-A90B-51D60539F3C4}" type="datetimeFigureOut">
              <a:rPr lang="en-US" smtClean="0"/>
              <a:t>3/7/13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4C11-BEFE-BE48-BCA4-12A35B41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E6DD-61AA-814F-A90B-51D60539F3C4}" type="datetimeFigureOut">
              <a:rPr lang="en-US" smtClean="0"/>
              <a:t>3/7/13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4C11-BEFE-BE48-BCA4-12A35B41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E6DD-61AA-814F-A90B-51D60539F3C4}" type="datetimeFigureOut">
              <a:rPr lang="en-US" smtClean="0"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4C11-BEFE-BE48-BCA4-12A35B41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0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E6DD-61AA-814F-A90B-51D60539F3C4}" type="datetimeFigureOut">
              <a:rPr lang="en-US" smtClean="0"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4C11-BEFE-BE48-BCA4-12A35B41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8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2E6DD-61AA-814F-A90B-51D60539F3C4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E4C11-BEFE-BE48-BCA4-12A35B41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0911"/>
            <a:ext cx="7772400" cy="264541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Multi-Instrument </a:t>
            </a:r>
            <a:r>
              <a:rPr lang="en-US" sz="3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Inter</a:t>
            </a:r>
            <a:r>
              <a:rPr lang="en-US" sz="3600" dirty="0" err="1">
                <a:latin typeface="Times New Roman"/>
                <a:cs typeface="Times New Roman"/>
              </a:rPr>
              <a:t>c</a:t>
            </a:r>
            <a:r>
              <a:rPr lang="en-US" sz="3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alibration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Framework </a:t>
            </a:r>
            <a:b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3600" dirty="0">
                <a:latin typeface="Times New Roman"/>
                <a:cs typeface="Times New Roman"/>
              </a:rPr>
              <a:t/>
            </a:r>
            <a:br>
              <a:rPr lang="en-US" sz="3600" dirty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GSICS Meeting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>March, 2013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94" y="4091687"/>
            <a:ext cx="8629999" cy="1998529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Aron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Bartle (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Mechdyne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James Gallagher (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OPeNDAP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), Dave Johnson (SSAI)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Constantine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Lukashin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Dave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Doelling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(NASA)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Carlos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Roithmayr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Chris Currey (NASA)</a:t>
            </a:r>
          </a:p>
          <a:p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wathgrid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8390" r="-18390"/>
          <a:stretch>
            <a:fillRect/>
          </a:stretch>
        </p:blipFill>
        <p:spPr>
          <a:xfrm>
            <a:off x="-1054100" y="1600200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20" y="76200"/>
            <a:ext cx="8817280" cy="57097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/>
                <a:cs typeface="Times New Roman"/>
              </a:rPr>
              <a:t>Points to be Checked for Angle Matching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25800" y="2146300"/>
            <a:ext cx="145893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/>
              <a:t>LEO S/C</a:t>
            </a:r>
            <a:endParaRPr lang="en-US" sz="2400" i="1"/>
          </a:p>
        </p:txBody>
      </p:sp>
      <p:grpSp>
        <p:nvGrpSpPr>
          <p:cNvPr id="14" name="Group 13"/>
          <p:cNvGrpSpPr/>
          <p:nvPr/>
        </p:nvGrpSpPr>
        <p:grpSpPr>
          <a:xfrm>
            <a:off x="1284264" y="1283037"/>
            <a:ext cx="2765472" cy="1248896"/>
            <a:chOff x="1284264" y="1105237"/>
            <a:chExt cx="2765472" cy="1248896"/>
          </a:xfrm>
        </p:grpSpPr>
        <p:sp>
          <p:nvSpPr>
            <p:cNvPr id="12" name="TextBox 11"/>
            <p:cNvSpPr txBox="1"/>
            <p:nvPr/>
          </p:nvSpPr>
          <p:spPr>
            <a:xfrm>
              <a:off x="1284264" y="1105237"/>
              <a:ext cx="2765472" cy="83099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gridded instrument crosstrack swath</a:t>
              </a:r>
              <a:endParaRPr lang="en-US" sz="2400" i="1">
                <a:solidFill>
                  <a:srgbClr val="0000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rot="5400000">
              <a:off x="2460198" y="2145268"/>
              <a:ext cx="415667" cy="20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4100653" y="5325765"/>
            <a:ext cx="3840004" cy="461665"/>
            <a:chOff x="4151453" y="5325765"/>
            <a:chExt cx="3840004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5225985" y="5325765"/>
              <a:ext cx="2765472" cy="46166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swath target point</a:t>
              </a:r>
              <a:endParaRPr lang="en-US" sz="2400" i="1">
                <a:solidFill>
                  <a:srgbClr val="0000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4151453" y="5562599"/>
              <a:ext cx="1064090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697436" y="1080272"/>
            <a:ext cx="4294164" cy="36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Viewing Angles</a:t>
            </a:r>
          </a:p>
          <a:p>
            <a:pPr marL="692150" lvl="1" indent="-234950" defTabSz="914400" fontAlgn="base">
              <a:spcBef>
                <a:spcPts val="3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kern="0" dirty="0">
                <a:latin typeface="Times New Roman"/>
                <a:cs typeface="Times New Roman"/>
              </a:rPr>
              <a:t>Viewing Zenith Angle (VZA)</a:t>
            </a:r>
          </a:p>
          <a:p>
            <a:pPr marL="692150" lvl="1" indent="-234950" defTabSz="914400" fontAlgn="base">
              <a:spcBef>
                <a:spcPts val="300"/>
              </a:spcBef>
              <a:spcAft>
                <a:spcPts val="600"/>
              </a:spcAft>
              <a:buFontTx/>
              <a:buChar char="•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Solar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 Zenith Angle (SZA)</a:t>
            </a:r>
          </a:p>
          <a:p>
            <a:pPr marL="692150" lvl="1" indent="-234950" defTabSz="914400" fontAlgn="base">
              <a:spcBef>
                <a:spcPts val="3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kern="0" baseline="0" dirty="0">
                <a:latin typeface="Times New Roman"/>
                <a:cs typeface="Times New Roman"/>
              </a:rPr>
              <a:t>Relative</a:t>
            </a:r>
            <a:r>
              <a:rPr lang="en-US" kern="0" dirty="0">
                <a:latin typeface="Times New Roman"/>
                <a:cs typeface="Times New Roman"/>
              </a:rPr>
              <a:t> Azimuth Angle (RAZ)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At each instant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, for each target point, calculate viewing angles for </a:t>
            </a:r>
          </a:p>
          <a:p>
            <a:pPr marL="692150" lvl="1" indent="-234950" defTabSz="914400" fontAlgn="base">
              <a:spcBef>
                <a:spcPts val="3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kern="0" noProof="0" dirty="0">
                <a:latin typeface="Times New Roman"/>
                <a:cs typeface="Times New Roman"/>
              </a:rPr>
              <a:t>LEO S/C</a:t>
            </a:r>
          </a:p>
          <a:p>
            <a:pPr marL="692150" lvl="1" indent="-234950" defTabSz="914400" fontAlgn="base">
              <a:spcBef>
                <a:spcPts val="300"/>
              </a:spcBef>
              <a:spcAft>
                <a:spcPts val="600"/>
              </a:spcAft>
              <a:buFontTx/>
              <a:buChar char="•"/>
              <a:defRPr/>
            </a:pP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GEO S/C</a:t>
            </a:r>
          </a:p>
          <a:p>
            <a:pPr marL="234950" indent="-234950" defTabSz="914400" fontAlgn="base">
              <a:spcBef>
                <a:spcPts val="3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000" kern="0" dirty="0">
                <a:latin typeface="Times New Roman"/>
                <a:cs typeface="Times New Roman"/>
              </a:rPr>
              <a:t>Then calculate viewing angle differences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cs typeface="Times New Roman"/>
              </a:rPr>
              <a:t>: D </a:t>
            </a:r>
            <a:r>
              <a:rPr lang="en-US" sz="2000" kern="0" dirty="0">
                <a:latin typeface="Times New Roman"/>
                <a:cs typeface="Times New Roman"/>
              </a:rPr>
              <a:t>VZA,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cs typeface="Times New Roman"/>
              </a:rPr>
              <a:t>D </a:t>
            </a:r>
            <a:r>
              <a:rPr lang="en-US" sz="2000" kern="0" dirty="0">
                <a:latin typeface="Times New Roman"/>
                <a:cs typeface="Times New Roman"/>
              </a:rPr>
              <a:t>RAZ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kern="0" dirty="0">
                <a:latin typeface="Times New Roman"/>
                <a:cs typeface="Times New Roman"/>
              </a:rPr>
              <a:t> </a:t>
            </a: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qua.vs.G13.01.01.2011.vza10.raz20.sb.a.pdf"/>
          <p:cNvPicPr>
            <a:picLocks noGrp="1" noChangeAspect="1"/>
          </p:cNvPicPr>
          <p:nvPr>
            <p:ph idx="1"/>
          </p:nvPr>
        </p:nvPicPr>
        <p:blipFill>
          <a:blip r:embed="rId3"/>
          <a:srcRect l="-18390" r="-18390"/>
          <a:stretch>
            <a:fillRect/>
          </a:stretch>
        </p:blipFill>
        <p:spPr>
          <a:xfrm>
            <a:off x="-1227369" y="990600"/>
            <a:ext cx="9125877" cy="5018881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05" y="105403"/>
            <a:ext cx="7586701" cy="570971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latin typeface="Times New Roman"/>
                <a:cs typeface="Times New Roman"/>
              </a:rPr>
              <a:t>Inter</a:t>
            </a:r>
            <a:r>
              <a:rPr lang="en-US" sz="3200" dirty="0" err="1">
                <a:latin typeface="Times New Roman"/>
                <a:cs typeface="Times New Roman"/>
              </a:rPr>
              <a:t>c</a:t>
            </a:r>
            <a:r>
              <a:rPr lang="en-US" sz="3200" dirty="0" err="1" smtClean="0">
                <a:latin typeface="Times New Roman"/>
                <a:cs typeface="Times New Roman"/>
              </a:rPr>
              <a:t>alibration</a:t>
            </a:r>
            <a:r>
              <a:rPr lang="en-US" sz="3200" dirty="0" smtClean="0">
                <a:latin typeface="Times New Roman"/>
                <a:cs typeface="Times New Roman"/>
              </a:rPr>
              <a:t> Event Prediction Results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67587" y="1874520"/>
            <a:ext cx="3297423" cy="36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4950" indent="-234950" defTabSz="914400" fontAlgn="base">
              <a:spcBef>
                <a:spcPts val="3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400" kern="0" dirty="0"/>
              <a:t>•  •  Aqua ground track</a:t>
            </a:r>
            <a:endParaRPr lang="en-US" sz="2200" kern="0" dirty="0"/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Aqua swath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29C6"/>
                </a:solidFill>
                <a:effectLst/>
                <a:uLnTx/>
                <a:uFillTx/>
                <a:latin typeface="Symbol"/>
                <a:ea typeface="+mn-ea"/>
                <a:cs typeface="+mn-cs"/>
              </a:rPr>
              <a:t>|D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29C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VZA| ≤ 10°</a:t>
            </a:r>
          </a:p>
          <a:p>
            <a:pPr marL="234950" indent="-234950" defTabSz="914400" fontAlgn="base">
              <a:spcBef>
                <a:spcPts val="3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400" kern="0" dirty="0">
                <a:solidFill>
                  <a:srgbClr val="22BFFF"/>
                </a:solidFill>
                <a:latin typeface="Symbol"/>
              </a:rPr>
              <a:t>|D</a:t>
            </a:r>
            <a:r>
              <a:rPr lang="en-US" sz="2400" kern="0" dirty="0">
                <a:solidFill>
                  <a:srgbClr val="22BFFF"/>
                </a:solidFill>
              </a:rPr>
              <a:t> RAZ| ≤ 20°</a:t>
            </a:r>
          </a:p>
          <a:p>
            <a:pPr marL="234950" lvl="0" indent="-234950" defTabSz="914400" fontAlgn="base">
              <a:spcBef>
                <a:spcPts val="3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400" kern="0" dirty="0">
                <a:solidFill>
                  <a:srgbClr val="0000FF"/>
                </a:solidFill>
                <a:latin typeface="Symbol"/>
              </a:rPr>
              <a:t>|D</a:t>
            </a:r>
            <a:r>
              <a:rPr lang="en-US" sz="2400" kern="0" dirty="0">
                <a:solidFill>
                  <a:srgbClr val="0000FF"/>
                </a:solidFill>
              </a:rPr>
              <a:t> VZA| ≤ 10° and         |</a:t>
            </a:r>
            <a:r>
              <a:rPr lang="en-US" sz="2400" kern="0" dirty="0">
                <a:solidFill>
                  <a:srgbClr val="0000FF"/>
                </a:solidFill>
                <a:latin typeface="Symbol"/>
              </a:rPr>
              <a:t>D</a:t>
            </a:r>
            <a:r>
              <a:rPr lang="en-US" sz="2400" kern="0" dirty="0">
                <a:solidFill>
                  <a:srgbClr val="0000FF"/>
                </a:solidFill>
              </a:rPr>
              <a:t> RAZ| ≤ 20°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575300" y="2501900"/>
            <a:ext cx="1980353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562600" y="2897982"/>
            <a:ext cx="1980353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71" y="274638"/>
            <a:ext cx="8808357" cy="637453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OPeNDAP</a:t>
            </a:r>
            <a:r>
              <a:rPr lang="en-US" sz="2600" dirty="0" smtClean="0"/>
              <a:t> Server w/ MIIC Server-side Functions</a:t>
            </a:r>
            <a:endParaRPr lang="en-US" sz="2600" dirty="0"/>
          </a:p>
        </p:txBody>
      </p:sp>
      <p:pic>
        <p:nvPicPr>
          <p:cNvPr id="4" name="Content Placeholder 3" descr="hyrax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50" b="-5850"/>
          <a:stretch>
            <a:fillRect/>
          </a:stretch>
        </p:blipFill>
        <p:spPr>
          <a:xfrm>
            <a:off x="457200" y="986333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63071" y="5474360"/>
            <a:ext cx="8808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MIIC client retrieves DAP2 objects (</a:t>
            </a:r>
            <a:r>
              <a:rPr lang="en-US" dirty="0" err="1" smtClean="0"/>
              <a:t>DataDDS</a:t>
            </a:r>
            <a:r>
              <a:rPr lang="en-US" dirty="0" smtClean="0"/>
              <a:t>) over network (http protocol)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MIIC client queries THREDDS for list of</a:t>
            </a:r>
            <a:r>
              <a:rPr lang="en-US" dirty="0"/>
              <a:t> </a:t>
            </a:r>
            <a:r>
              <a:rPr lang="en-US" dirty="0" smtClean="0"/>
              <a:t>available files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Build 2 sever-side functions to be separate dynamic linkable modules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Build 1 tested with latest Hyrax 1.8.8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7429499" y="1328964"/>
            <a:ext cx="970644" cy="42635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HDF4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7429499" y="1818822"/>
            <a:ext cx="970644" cy="4445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Freeform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700816" y="2126599"/>
            <a:ext cx="1016000" cy="54428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Build 1 Functions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7429499" y="3507345"/>
            <a:ext cx="1034144" cy="58964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Build 2 Modules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>
            <a:off x="6740071" y="2736272"/>
            <a:ext cx="689428" cy="106589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63643" y="1818822"/>
            <a:ext cx="607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GEO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400143" y="1441894"/>
            <a:ext cx="72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MODIS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249714" y="1078218"/>
            <a:ext cx="72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Java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2757" y="1079455"/>
            <a:ext cx="72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C++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8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961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/>
                <a:cs typeface="Times New Roman"/>
              </a:rPr>
              <a:t>OPeNDAP</a:t>
            </a:r>
            <a:r>
              <a:rPr lang="en-US" sz="3200" dirty="0" smtClean="0">
                <a:latin typeface="Times New Roman"/>
                <a:cs typeface="Times New Roman"/>
              </a:rPr>
              <a:t> Data Tier:  B1 Server-side Functions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C:\Users\Aron\Downloads\MIIC_Build1.png"/>
          <p:cNvPicPr>
            <a:picLocks noChangeAspect="1" noChangeArrowheads="1"/>
          </p:cNvPicPr>
          <p:nvPr/>
        </p:nvPicPr>
        <p:blipFill>
          <a:blip r:embed="rId3"/>
          <a:srcRect l="47123" b="56080"/>
          <a:stretch>
            <a:fillRect/>
          </a:stretch>
        </p:blipFill>
        <p:spPr bwMode="auto">
          <a:xfrm>
            <a:off x="4839034" y="1074842"/>
            <a:ext cx="4191301" cy="2298201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" y="1733851"/>
            <a:ext cx="4601277" cy="2003564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spcBef>
                <a:spcPct val="20000"/>
              </a:spcBef>
            </a:pPr>
            <a:r>
              <a:rPr lang="en-US" sz="2200" dirty="0" smtClean="0">
                <a:cs typeface="Arial" charset="0"/>
              </a:rPr>
              <a:t> </a:t>
            </a:r>
          </a:p>
          <a:p>
            <a:pPr marL="457200" lvl="0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cs typeface="Arial" charset="0"/>
              </a:rPr>
              <a:t>Server-side functions are HTTP query strings after data URL</a:t>
            </a:r>
          </a:p>
          <a:p>
            <a:pPr marL="457200" lvl="0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cs typeface="Arial" charset="0"/>
              </a:rPr>
              <a:t>Functions to grid files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" y="3840053"/>
            <a:ext cx="9143998" cy="2599361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cs typeface="Arial" charset="0"/>
              </a:rPr>
              <a:t>http://…/MCIDAS.G-13.2011.01.01.2145.08K.bin.dods </a:t>
            </a:r>
            <a:r>
              <a:rPr lang="en-US" sz="220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 data URL</a:t>
            </a:r>
            <a:r>
              <a:rPr lang="en-US" sz="2200" dirty="0" smtClean="0">
                <a:cs typeface="Arial" charset="0"/>
              </a:rPr>
              <a:t/>
            </a:r>
            <a:br>
              <a:rPr lang="en-US" sz="2200" dirty="0" smtClean="0">
                <a:cs typeface="Arial" charset="0"/>
              </a:rPr>
            </a:br>
            <a:r>
              <a:rPr lang="en-US" sz="2200" dirty="0" smtClean="0">
                <a:cs typeface="Arial" charset="0"/>
              </a:rPr>
              <a:t>?</a:t>
            </a:r>
            <a:r>
              <a:rPr lang="en-US" sz="2200" dirty="0" err="1" smtClean="0">
                <a:cs typeface="Arial" charset="0"/>
              </a:rPr>
              <a:t>eageogrid</a:t>
            </a:r>
            <a:r>
              <a:rPr lang="en-US" sz="2200" dirty="0" smtClean="0">
                <a:cs typeface="Arial" charset="0"/>
              </a:rPr>
              <a:t>(.5,  </a:t>
            </a:r>
            <a:r>
              <a:rPr lang="en-US" sz="220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 equal angle GEO grid, ½ degree</a:t>
            </a:r>
            <a:r>
              <a:rPr lang="en-US" sz="2200" dirty="0" smtClean="0">
                <a:cs typeface="Arial" charset="0"/>
              </a:rPr>
              <a:t/>
            </a:r>
            <a:br>
              <a:rPr lang="en-US" sz="2200" dirty="0" smtClean="0">
                <a:cs typeface="Arial" charset="0"/>
              </a:rPr>
            </a:br>
            <a:r>
              <a:rPr lang="en-US" sz="2200" dirty="0" smtClean="0">
                <a:cs typeface="Arial" charset="0"/>
              </a:rPr>
              <a:t>GRID_VAR,TIME, </a:t>
            </a:r>
            <a:r>
              <a:rPr lang="en-US" sz="220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 scan time included in grid</a:t>
            </a:r>
            <a:r>
              <a:rPr lang="en-US" sz="2200" dirty="0" smtClean="0">
                <a:cs typeface="Arial" charset="0"/>
              </a:rPr>
              <a:t/>
            </a:r>
            <a:br>
              <a:rPr lang="en-US" sz="2200" dirty="0" smtClean="0">
                <a:cs typeface="Arial" charset="0"/>
              </a:rPr>
            </a:br>
            <a:r>
              <a:rPr lang="en-US" sz="2200" dirty="0" smtClean="0">
                <a:cs typeface="Arial" charset="0"/>
              </a:rPr>
              <a:t>GRID_VAR, latitude, GRID_VAR, longitude, </a:t>
            </a:r>
            <a:br>
              <a:rPr lang="en-US" sz="2200" dirty="0" smtClean="0">
                <a:cs typeface="Arial" charset="0"/>
              </a:rPr>
            </a:br>
            <a:r>
              <a:rPr lang="en-US" sz="2200" dirty="0" smtClean="0">
                <a:cs typeface="Arial" charset="0"/>
              </a:rPr>
              <a:t>GRID_VAR, channel_data,"0", -99, </a:t>
            </a:r>
            <a:r>
              <a:rPr lang="en-US" sz="220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 channel 0, -99 is miss </a:t>
            </a:r>
            <a:r>
              <a:rPr lang="en-US" sz="2200" dirty="0" err="1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val</a:t>
            </a:r>
            <a:r>
              <a:rPr lang="en-US" sz="2200" dirty="0" smtClean="0">
                <a:cs typeface="Arial" charset="0"/>
              </a:rPr>
              <a:t/>
            </a:r>
            <a:br>
              <a:rPr lang="en-US" sz="2200" dirty="0" smtClean="0">
                <a:cs typeface="Arial" charset="0"/>
              </a:rPr>
            </a:br>
            <a:r>
              <a:rPr lang="en-US" sz="2200" dirty="0" smtClean="0">
                <a:cs typeface="Arial" charset="0"/>
              </a:rPr>
              <a:t>FILTER_VAR, latitude,-35,10, </a:t>
            </a:r>
            <a:r>
              <a:rPr lang="en-US" sz="220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 include only lat from -35 to 10 </a:t>
            </a:r>
            <a:r>
              <a:rPr lang="en-US" sz="2200" dirty="0" smtClean="0">
                <a:cs typeface="Arial" charset="0"/>
              </a:rPr>
              <a:t/>
            </a:r>
            <a:br>
              <a:rPr lang="en-US" sz="2200" dirty="0" smtClean="0">
                <a:cs typeface="Arial" charset="0"/>
              </a:rPr>
            </a:br>
            <a:r>
              <a:rPr lang="en-US" sz="2200" dirty="0" smtClean="0">
                <a:cs typeface="Arial" charset="0"/>
              </a:rPr>
              <a:t>FILTER_VAR, longitude, -133,-104)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81316" cy="70224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LEO/GEO Matched Event Sample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5" name="Picture 4" descr="MODIS_grids_covering__-39_50_-73_-29.dods_EV_250_Aggr1km_RefSB_1_M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0" y="1487744"/>
            <a:ext cx="3995165" cy="3995165"/>
          </a:xfrm>
          <a:prstGeom prst="rect">
            <a:avLst/>
          </a:prstGeom>
        </p:spPr>
      </p:pic>
      <p:pic>
        <p:nvPicPr>
          <p:cNvPr id="6" name="Picture 5" descr="MCIDAS.G-13.2011.01.01.1645.08K.bin_-39_50_-73_-29.dods_mcidas_data_0_ME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45" y="1487744"/>
            <a:ext cx="4006395" cy="4006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678928"/>
            <a:ext cx="400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MODIS EV_250_Aggr1km_RefSB band 1 (620-670 nm), 2011-01-01 hour 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3038" y="5678928"/>
            <a:ext cx="400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GOES-13 0.65 um , GOES-13 time 1645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64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LEO/GEO Calibration </a:t>
            </a:r>
            <a:r>
              <a:rPr lang="en-US" sz="3200" dirty="0">
                <a:latin typeface="Times New Roman"/>
                <a:cs typeface="Times New Roman"/>
              </a:rPr>
              <a:t>W</a:t>
            </a:r>
            <a:r>
              <a:rPr lang="en-US" sz="3200" dirty="0" smtClean="0">
                <a:latin typeface="Times New Roman"/>
                <a:cs typeface="Times New Roman"/>
              </a:rPr>
              <a:t>ork in </a:t>
            </a:r>
            <a:r>
              <a:rPr lang="en-US" sz="3200" dirty="0">
                <a:latin typeface="Times New Roman"/>
                <a:cs typeface="Times New Roman"/>
              </a:rPr>
              <a:t>P</a:t>
            </a:r>
            <a:r>
              <a:rPr lang="en-US" sz="3200" dirty="0" smtClean="0">
                <a:latin typeface="Times New Roman"/>
                <a:cs typeface="Times New Roman"/>
              </a:rPr>
              <a:t>rogress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Picture 3" descr="regression.png_MODIS_GEO_vza5_raz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" y="1616448"/>
            <a:ext cx="2937513" cy="29375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763138"/>
            <a:ext cx="243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/>
              <a:t>One</a:t>
            </a:r>
            <a:r>
              <a:rPr lang="de-DE" sz="1200" dirty="0"/>
              <a:t> Day </a:t>
            </a:r>
            <a:r>
              <a:rPr lang="de-DE" sz="1200" dirty="0" smtClean="0"/>
              <a:t>Regression FILTERING:</a:t>
            </a:r>
            <a:endParaRPr lang="de-DE" sz="1200" dirty="0"/>
          </a:p>
          <a:p>
            <a:r>
              <a:rPr lang="de-DE" sz="1200" dirty="0"/>
              <a:t>        </a:t>
            </a:r>
            <a:r>
              <a:rPr lang="de-DE" sz="1200" dirty="0" err="1"/>
              <a:t>Nsamples</a:t>
            </a:r>
            <a:r>
              <a:rPr lang="de-DE" sz="1200" dirty="0"/>
              <a:t>:  </a:t>
            </a:r>
            <a:r>
              <a:rPr lang="de-DE" sz="1200" dirty="0" smtClean="0"/>
              <a:t>555</a:t>
            </a:r>
            <a:endParaRPr lang="de-DE" sz="1200" dirty="0"/>
          </a:p>
          <a:p>
            <a:r>
              <a:rPr lang="de-DE" sz="1200" dirty="0"/>
              <a:t>        </a:t>
            </a:r>
            <a:r>
              <a:rPr lang="de-DE" sz="1200" dirty="0" err="1"/>
              <a:t>Filtering</a:t>
            </a:r>
            <a:r>
              <a:rPr lang="de-DE" sz="1200" dirty="0"/>
              <a:t>:  </a:t>
            </a:r>
            <a:r>
              <a:rPr lang="de-DE" sz="1200" dirty="0" smtClean="0"/>
              <a:t>-vza5 –raz15</a:t>
            </a:r>
            <a:endParaRPr lang="de-DE" sz="1200" dirty="0"/>
          </a:p>
          <a:p>
            <a:r>
              <a:rPr lang="de-DE" sz="1200" dirty="0"/>
              <a:t>        R </a:t>
            </a:r>
            <a:r>
              <a:rPr lang="de-DE" sz="1200" dirty="0" err="1"/>
              <a:t>squared</a:t>
            </a:r>
            <a:r>
              <a:rPr lang="de-DE" sz="1200" dirty="0"/>
              <a:t>: </a:t>
            </a:r>
            <a:r>
              <a:rPr lang="de-DE" sz="1200" dirty="0" smtClean="0"/>
              <a:t>0.981</a:t>
            </a:r>
            <a:endParaRPr lang="de-DE" sz="1200" dirty="0"/>
          </a:p>
          <a:p>
            <a:r>
              <a:rPr lang="de-DE" sz="1200" dirty="0"/>
              <a:t>        Parameter </a:t>
            </a:r>
            <a:r>
              <a:rPr lang="de-DE" sz="1200" dirty="0" err="1"/>
              <a:t>Estimate</a:t>
            </a:r>
            <a:r>
              <a:rPr lang="de-DE" sz="1200" dirty="0"/>
              <a:t>: </a:t>
            </a:r>
            <a:r>
              <a:rPr lang="de-DE" sz="1200" dirty="0" smtClean="0"/>
              <a:t>41.925</a:t>
            </a:r>
            <a:endParaRPr lang="de-DE" sz="1200" dirty="0"/>
          </a:p>
          <a:p>
            <a:r>
              <a:rPr lang="de-DE" sz="1200" dirty="0"/>
              <a:t>        Parameter </a:t>
            </a:r>
            <a:r>
              <a:rPr lang="de-DE" sz="1200" dirty="0" err="1"/>
              <a:t>Estimate</a:t>
            </a:r>
            <a:r>
              <a:rPr lang="de-DE" sz="1200" dirty="0"/>
              <a:t>: </a:t>
            </a:r>
            <a:r>
              <a:rPr lang="de-DE" sz="1200" dirty="0" smtClean="0"/>
              <a:t>671.610</a:t>
            </a:r>
            <a:endParaRPr lang="de-DE" sz="1200" dirty="0"/>
          </a:p>
        </p:txBody>
      </p:sp>
      <p:pic>
        <p:nvPicPr>
          <p:cNvPr id="6" name="Picture 5" descr="regressionHeatMap.png_MODIS_GEO_Jan_20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8" y="1518449"/>
            <a:ext cx="3123641" cy="31236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5249" y="4760397"/>
            <a:ext cx="2463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One</a:t>
            </a:r>
            <a:r>
              <a:rPr lang="de-DE" sz="1200" dirty="0" smtClean="0"/>
              <a:t> </a:t>
            </a:r>
            <a:r>
              <a:rPr lang="de-DE" sz="1200" dirty="0" err="1" smtClean="0"/>
              <a:t>Month</a:t>
            </a:r>
            <a:r>
              <a:rPr lang="de-DE" sz="1200" dirty="0" smtClean="0"/>
              <a:t> Regression NO </a:t>
            </a:r>
            <a:r>
              <a:rPr lang="de-DE" sz="1200" dirty="0" err="1" smtClean="0"/>
              <a:t>Filtering</a:t>
            </a:r>
            <a:r>
              <a:rPr lang="de-DE" sz="1200" dirty="0" smtClean="0"/>
              <a:t>:</a:t>
            </a:r>
          </a:p>
          <a:p>
            <a:r>
              <a:rPr lang="de-DE" sz="1200" dirty="0"/>
              <a:t> </a:t>
            </a:r>
            <a:r>
              <a:rPr lang="de-DE" sz="1200" dirty="0" smtClean="0"/>
              <a:t>       </a:t>
            </a:r>
            <a:r>
              <a:rPr lang="de-DE" sz="1200" dirty="0" err="1" smtClean="0"/>
              <a:t>Nsamples</a:t>
            </a:r>
            <a:r>
              <a:rPr lang="de-DE" sz="1200" dirty="0"/>
              <a:t>:  </a:t>
            </a:r>
            <a:r>
              <a:rPr lang="de-DE" sz="1200" dirty="0" smtClean="0"/>
              <a:t>941242</a:t>
            </a:r>
          </a:p>
          <a:p>
            <a:r>
              <a:rPr lang="de-DE" sz="1200" dirty="0" smtClean="0"/>
              <a:t>        </a:t>
            </a:r>
            <a:r>
              <a:rPr lang="de-DE" sz="1200" dirty="0" err="1" smtClean="0"/>
              <a:t>Filtering</a:t>
            </a:r>
            <a:r>
              <a:rPr lang="de-DE" sz="1200" dirty="0"/>
              <a:t>:  </a:t>
            </a:r>
            <a:r>
              <a:rPr lang="de-DE" sz="1200" dirty="0" err="1"/>
              <a:t>disabled</a:t>
            </a:r>
            <a:endParaRPr lang="de-DE" sz="1200" dirty="0"/>
          </a:p>
          <a:p>
            <a:r>
              <a:rPr lang="de-DE" sz="1200" dirty="0"/>
              <a:t>        R </a:t>
            </a:r>
            <a:r>
              <a:rPr lang="de-DE" sz="1200" dirty="0" err="1"/>
              <a:t>squared</a:t>
            </a:r>
            <a:r>
              <a:rPr lang="de-DE" sz="1200" dirty="0"/>
              <a:t>: </a:t>
            </a:r>
            <a:r>
              <a:rPr lang="de-DE" sz="1200" dirty="0" smtClean="0"/>
              <a:t>0.892</a:t>
            </a:r>
            <a:endParaRPr lang="de-DE" sz="1200" dirty="0"/>
          </a:p>
          <a:p>
            <a:r>
              <a:rPr lang="de-DE" sz="1200" dirty="0"/>
              <a:t>        Parameter </a:t>
            </a:r>
            <a:r>
              <a:rPr lang="de-DE" sz="1200" dirty="0" err="1"/>
              <a:t>Estimate</a:t>
            </a:r>
            <a:r>
              <a:rPr lang="de-DE" sz="1200" dirty="0"/>
              <a:t>: </a:t>
            </a:r>
            <a:r>
              <a:rPr lang="de-DE" sz="1200" dirty="0" smtClean="0"/>
              <a:t>44.748</a:t>
            </a:r>
            <a:endParaRPr lang="de-DE" sz="1200" dirty="0"/>
          </a:p>
          <a:p>
            <a:r>
              <a:rPr lang="de-DE" sz="1200" dirty="0"/>
              <a:t>        Parameter </a:t>
            </a:r>
            <a:r>
              <a:rPr lang="de-DE" sz="1200" dirty="0" err="1"/>
              <a:t>Estimate</a:t>
            </a:r>
            <a:r>
              <a:rPr lang="de-DE" sz="1200" dirty="0"/>
              <a:t>: </a:t>
            </a:r>
            <a:r>
              <a:rPr lang="de-DE" sz="1200" dirty="0" smtClean="0"/>
              <a:t>665.123</a:t>
            </a:r>
            <a:endParaRPr lang="de-DE" sz="1200" dirty="0"/>
          </a:p>
        </p:txBody>
      </p:sp>
      <p:pic>
        <p:nvPicPr>
          <p:cNvPr id="8" name="Picture 7" descr="Screen shot 2011-05-20 at 11.14.57 AM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6143589" y="1518449"/>
            <a:ext cx="3000411" cy="31236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4540" y="4763138"/>
            <a:ext cx="246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What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we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need</a:t>
            </a:r>
            <a:r>
              <a:rPr lang="de-DE" sz="1200" b="1" dirty="0" smtClean="0"/>
              <a:t>!  </a:t>
            </a:r>
            <a:r>
              <a:rPr lang="de-DE" sz="1200" dirty="0" err="1" smtClean="0"/>
              <a:t>Trending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Monthly</a:t>
            </a:r>
            <a:r>
              <a:rPr lang="de-DE" sz="1200" dirty="0" smtClean="0"/>
              <a:t> </a:t>
            </a:r>
            <a:r>
              <a:rPr lang="de-DE" sz="1200" dirty="0" err="1" smtClean="0"/>
              <a:t>Calibration</a:t>
            </a:r>
            <a:r>
              <a:rPr lang="de-DE" sz="1200" dirty="0" smtClean="0"/>
              <a:t> </a:t>
            </a:r>
            <a:r>
              <a:rPr lang="de-DE" sz="1200" dirty="0" err="1" smtClean="0"/>
              <a:t>Coefficients</a:t>
            </a:r>
            <a:r>
              <a:rPr lang="de-DE" sz="1200" dirty="0" smtClean="0"/>
              <a:t> + </a:t>
            </a:r>
            <a:r>
              <a:rPr lang="de-DE" sz="1200" dirty="0" err="1" smtClean="0"/>
              <a:t>better</a:t>
            </a:r>
            <a:r>
              <a:rPr lang="de-DE" sz="1200" dirty="0" smtClean="0"/>
              <a:t> </a:t>
            </a:r>
            <a:r>
              <a:rPr lang="de-DE" sz="1200" dirty="0" err="1" smtClean="0"/>
              <a:t>filtering</a:t>
            </a:r>
            <a:r>
              <a:rPr lang="de-DE" sz="1200" dirty="0" smtClean="0"/>
              <a:t> (</a:t>
            </a:r>
            <a:r>
              <a:rPr lang="de-DE" sz="1200" dirty="0" err="1" smtClean="0"/>
              <a:t>ref</a:t>
            </a:r>
            <a:r>
              <a:rPr lang="de-DE" sz="1200" dirty="0" smtClean="0"/>
              <a:t>. MIIC </a:t>
            </a:r>
            <a:r>
              <a:rPr lang="de-DE" sz="1200" dirty="0" err="1" smtClean="0"/>
              <a:t>Proposal</a:t>
            </a:r>
            <a:r>
              <a:rPr lang="de-DE" sz="1200" dirty="0" smtClean="0"/>
              <a:t>)</a:t>
            </a:r>
          </a:p>
          <a:p>
            <a:r>
              <a:rPr lang="de-DE" sz="1200" dirty="0" smtClean="0"/>
              <a:t>      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63449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14" y="274638"/>
            <a:ext cx="8525898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How Extendable is the MIIC Framework? 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Added server-side function to grid CERES SSF hdf44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Event predictor works for CERES-Aqua and GOES-13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Performed one month of Aqua-CERES with GOES-13 IC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Added client-side Instrument class and runtime configuration file to select LEO and GEO instrument filtering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and band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Can select any parameters within file and perform regression (CERES SW flux vs. GOES-13 imager 0.65 um )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Tested GERB (</a:t>
            </a:r>
            <a:r>
              <a:rPr lang="en-US" sz="2400" dirty="0" err="1" smtClean="0">
                <a:latin typeface="Times New Roman"/>
                <a:cs typeface="Times New Roman"/>
              </a:rPr>
              <a:t>hdf</a:t>
            </a:r>
            <a:r>
              <a:rPr lang="en-US" sz="2400" dirty="0" smtClean="0">
                <a:latin typeface="Times New Roman"/>
                <a:cs typeface="Times New Roman"/>
              </a:rPr>
              <a:t>), OSSE (</a:t>
            </a:r>
            <a:r>
              <a:rPr lang="en-US" sz="2400" dirty="0" err="1" smtClean="0">
                <a:latin typeface="Times New Roman"/>
                <a:cs typeface="Times New Roman"/>
              </a:rPr>
              <a:t>hdf</a:t>
            </a:r>
            <a:r>
              <a:rPr lang="en-US" sz="2400" dirty="0" smtClean="0">
                <a:latin typeface="Times New Roman"/>
                <a:cs typeface="Times New Roman"/>
              </a:rPr>
              <a:t>), MERRA (</a:t>
            </a:r>
            <a:r>
              <a:rPr lang="en-US" sz="2400" dirty="0" err="1" smtClean="0">
                <a:latin typeface="Times New Roman"/>
                <a:cs typeface="Times New Roman"/>
              </a:rPr>
              <a:t>netCDF</a:t>
            </a:r>
            <a:r>
              <a:rPr lang="en-US" sz="2400" dirty="0" smtClean="0">
                <a:latin typeface="Times New Roman"/>
                <a:cs typeface="Times New Roman"/>
              </a:rPr>
              <a:t>), ….</a:t>
            </a: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243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MIIC Framework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51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The Multi-Instrument </a:t>
            </a:r>
            <a:r>
              <a:rPr lang="en-US" sz="1800" dirty="0" err="1" smtClean="0">
                <a:latin typeface="Times New Roman"/>
                <a:cs typeface="Times New Roman"/>
              </a:rPr>
              <a:t>Inter</a:t>
            </a:r>
            <a:r>
              <a:rPr lang="en-US" sz="1800" dirty="0" err="1">
                <a:latin typeface="Times New Roman"/>
                <a:cs typeface="Times New Roman"/>
              </a:rPr>
              <a:t>c</a:t>
            </a:r>
            <a:r>
              <a:rPr lang="en-US" sz="1800" dirty="0" err="1" smtClean="0">
                <a:latin typeface="Times New Roman"/>
                <a:cs typeface="Times New Roman"/>
              </a:rPr>
              <a:t>alibration</a:t>
            </a:r>
            <a:r>
              <a:rPr lang="en-US" sz="1800" dirty="0" smtClean="0">
                <a:latin typeface="Times New Roman"/>
                <a:cs typeface="Times New Roman"/>
              </a:rPr>
              <a:t> Framework is a collection of software designed to work in a distributed collaborative environment to provide LEO-GEO and LEO-LEO </a:t>
            </a:r>
            <a:r>
              <a:rPr lang="en-US" sz="1800" dirty="0" err="1" smtClean="0">
                <a:latin typeface="Times New Roman"/>
                <a:cs typeface="Times New Roman"/>
              </a:rPr>
              <a:t>intercalibration</a:t>
            </a:r>
            <a:r>
              <a:rPr lang="en-US" sz="1800" dirty="0" smtClean="0">
                <a:latin typeface="Times New Roman"/>
                <a:cs typeface="Times New Roman"/>
              </a:rPr>
              <a:t> services.  The MIIC Framework leverages the </a:t>
            </a:r>
            <a:r>
              <a:rPr lang="en-US" sz="1800" dirty="0" err="1" smtClean="0">
                <a:latin typeface="Times New Roman"/>
                <a:cs typeface="Times New Roman"/>
              </a:rPr>
              <a:t>OPeNDAP</a:t>
            </a:r>
            <a:r>
              <a:rPr lang="en-US" sz="1800" dirty="0" smtClean="0">
                <a:latin typeface="Times New Roman"/>
                <a:cs typeface="Times New Roman"/>
              </a:rPr>
              <a:t> network protocol and server-side functions to efficiently access IC event data from large volumes of distributed datasets housed within NASA’s collection of Earth science data systems.  </a:t>
            </a:r>
          </a:p>
          <a:p>
            <a:pPr marL="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Funded by ROSES-2011 Advancing Collaborative Connections for Earth System Science (ACCESS), two year effort</a:t>
            </a:r>
          </a:p>
          <a:p>
            <a:pPr marL="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Spinoff of CLARREO </a:t>
            </a:r>
            <a:r>
              <a:rPr lang="en-US" sz="1800" dirty="0" err="1" smtClean="0">
                <a:latin typeface="Times New Roman"/>
                <a:cs typeface="Times New Roman"/>
              </a:rPr>
              <a:t>Intercalibration</a:t>
            </a:r>
            <a:r>
              <a:rPr lang="en-US" sz="1800" dirty="0" smtClean="0">
                <a:latin typeface="Times New Roman"/>
                <a:cs typeface="Times New Roman"/>
              </a:rPr>
              <a:t> Science Data System mission concept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824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37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MIIC System Architecture</a:t>
            </a:r>
            <a:endParaRPr lang="en-US" sz="3600" dirty="0"/>
          </a:p>
        </p:txBody>
      </p:sp>
      <p:pic>
        <p:nvPicPr>
          <p:cNvPr id="4" name="Picture 3" descr="MIIC(8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337"/>
            <a:ext cx="9144000" cy="518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4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MIIC Framework </a:t>
            </a:r>
            <a:r>
              <a:rPr lang="en-US" sz="3600" dirty="0" smtClean="0">
                <a:latin typeface="Times New Roman"/>
                <a:cs typeface="Times New Roman"/>
              </a:rPr>
              <a:t>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>
                <a:latin typeface="Times New Roman"/>
                <a:cs typeface="Times New Roman"/>
              </a:rPr>
              <a:t>The MIIC Framework predicts near co-incident measurements </a:t>
            </a:r>
            <a:r>
              <a:rPr lang="en-US" sz="2200" dirty="0" smtClean="0">
                <a:latin typeface="Times New Roman"/>
                <a:cs typeface="Times New Roman"/>
              </a:rPr>
              <a:t>with matched </a:t>
            </a:r>
            <a:r>
              <a:rPr lang="en-US" sz="2200" dirty="0">
                <a:latin typeface="Times New Roman"/>
                <a:cs typeface="Times New Roman"/>
              </a:rPr>
              <a:t>viewing geometries for instruments on separate spacecraft </a:t>
            </a:r>
            <a:r>
              <a:rPr lang="en-US" sz="2200" dirty="0" smtClean="0">
                <a:latin typeface="Times New Roman"/>
                <a:cs typeface="Times New Roman"/>
              </a:rPr>
              <a:t>and efficiently </a:t>
            </a:r>
            <a:r>
              <a:rPr lang="en-US" sz="2200" dirty="0">
                <a:latin typeface="Times New Roman"/>
                <a:cs typeface="Times New Roman"/>
              </a:rPr>
              <a:t>acquires these data from remote data servers using </a:t>
            </a:r>
            <a:r>
              <a:rPr lang="en-US" sz="2200" dirty="0" err="1">
                <a:latin typeface="Times New Roman"/>
                <a:cs typeface="Times New Roman"/>
              </a:rPr>
              <a:t>OPeNDAP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and server</a:t>
            </a:r>
            <a:r>
              <a:rPr lang="en-US" sz="2200" dirty="0">
                <a:latin typeface="Times New Roman"/>
                <a:cs typeface="Times New Roman"/>
              </a:rPr>
              <a:t>-side functions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>
                <a:latin typeface="Times New Roman"/>
                <a:cs typeface="Times New Roman"/>
              </a:rPr>
              <a:t>New </a:t>
            </a:r>
            <a:r>
              <a:rPr lang="en-US" sz="2200" dirty="0" err="1" smtClean="0">
                <a:latin typeface="Times New Roman"/>
                <a:cs typeface="Times New Roman"/>
              </a:rPr>
              <a:t>OPeNDAP</a:t>
            </a:r>
            <a:r>
              <a:rPr lang="en-US" sz="2200" dirty="0" smtClean="0">
                <a:latin typeface="Times New Roman"/>
                <a:cs typeface="Times New Roman"/>
              </a:rPr>
              <a:t> server</a:t>
            </a:r>
            <a:r>
              <a:rPr lang="en-US" sz="2200" dirty="0">
                <a:latin typeface="Times New Roman"/>
                <a:cs typeface="Times New Roman"/>
              </a:rPr>
              <a:t>-side functions </a:t>
            </a:r>
            <a:r>
              <a:rPr lang="en-US" sz="2200" dirty="0" smtClean="0">
                <a:latin typeface="Times New Roman"/>
                <a:cs typeface="Times New Roman"/>
              </a:rPr>
              <a:t>complement </a:t>
            </a:r>
            <a:r>
              <a:rPr lang="en-US" sz="2200" dirty="0">
                <a:latin typeface="Times New Roman"/>
                <a:cs typeface="Times New Roman"/>
              </a:rPr>
              <a:t>those </a:t>
            </a:r>
            <a:r>
              <a:rPr lang="en-US" sz="2200" dirty="0" smtClean="0">
                <a:latin typeface="Times New Roman"/>
                <a:cs typeface="Times New Roman"/>
              </a:rPr>
              <a:t>in </a:t>
            </a:r>
            <a:r>
              <a:rPr lang="en-US" sz="2200" dirty="0">
                <a:latin typeface="Times New Roman"/>
                <a:cs typeface="Times New Roman"/>
              </a:rPr>
              <a:t>place for </a:t>
            </a:r>
            <a:r>
              <a:rPr lang="en-US" sz="2200" dirty="0" smtClean="0">
                <a:latin typeface="Times New Roman"/>
                <a:cs typeface="Times New Roman"/>
              </a:rPr>
              <a:t>format translation </a:t>
            </a:r>
            <a:r>
              <a:rPr lang="en-US" sz="2200" dirty="0">
                <a:latin typeface="Times New Roman"/>
                <a:cs typeface="Times New Roman"/>
              </a:rPr>
              <a:t>and subset selection to minimize the computation and </a:t>
            </a:r>
            <a:r>
              <a:rPr lang="en-US" sz="2200" dirty="0" smtClean="0">
                <a:latin typeface="Times New Roman"/>
                <a:cs typeface="Times New Roman"/>
              </a:rPr>
              <a:t>network demands </a:t>
            </a:r>
            <a:r>
              <a:rPr lang="en-US" sz="2200" dirty="0">
                <a:latin typeface="Times New Roman"/>
                <a:cs typeface="Times New Roman"/>
              </a:rPr>
              <a:t>placed on instrument teams that perform multi-instrument </a:t>
            </a:r>
            <a:r>
              <a:rPr lang="en-US" sz="2200" dirty="0" err="1" smtClean="0">
                <a:latin typeface="Times New Roman"/>
                <a:cs typeface="Times New Roman"/>
              </a:rPr>
              <a:t>intercalibration</a:t>
            </a:r>
            <a:r>
              <a:rPr lang="en-US" sz="2200" dirty="0" smtClean="0">
                <a:latin typeface="Times New Roman"/>
                <a:cs typeface="Times New Roman"/>
              </a:rPr>
              <a:t> in </a:t>
            </a:r>
            <a:r>
              <a:rPr lang="en-US" sz="2200" dirty="0">
                <a:latin typeface="Times New Roman"/>
                <a:cs typeface="Times New Roman"/>
              </a:rPr>
              <a:t>the distributed and heterogeneous context of the NASA </a:t>
            </a:r>
            <a:r>
              <a:rPr lang="en-US" sz="2200" dirty="0" smtClean="0">
                <a:latin typeface="Times New Roman"/>
                <a:cs typeface="Times New Roman"/>
              </a:rPr>
              <a:t>Earth Science data system infrastructure</a:t>
            </a:r>
            <a:r>
              <a:rPr lang="en-US" sz="2200" dirty="0">
                <a:latin typeface="Times New Roman"/>
                <a:cs typeface="Times New Roman"/>
              </a:rPr>
              <a:t>.</a:t>
            </a:r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465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782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MIIC Framework Features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846"/>
            <a:ext cx="8229600" cy="4812318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Times New Roman"/>
                <a:cs typeface="Times New Roman"/>
              </a:rPr>
              <a:t>Intelligent Event Prediction </a:t>
            </a:r>
            <a:r>
              <a:rPr lang="en-US" sz="2200" b="1" dirty="0" smtClean="0">
                <a:latin typeface="Times New Roman"/>
                <a:cs typeface="Times New Roman"/>
              </a:rPr>
              <a:t>software</a:t>
            </a:r>
            <a:endParaRPr lang="en-US" sz="2200" b="1" dirty="0">
              <a:latin typeface="Times New Roman"/>
              <a:cs typeface="Times New Roman"/>
            </a:endParaRP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Use </a:t>
            </a:r>
            <a:r>
              <a:rPr lang="en-US" sz="1800" dirty="0">
                <a:latin typeface="Times New Roman"/>
                <a:cs typeface="Times New Roman"/>
              </a:rPr>
              <a:t>SGP4 orbit propagator (Java </a:t>
            </a:r>
            <a:r>
              <a:rPr lang="en-US" sz="1800" dirty="0" smtClean="0">
                <a:latin typeface="Times New Roman"/>
                <a:cs typeface="Times New Roman"/>
              </a:rPr>
              <a:t>version)</a:t>
            </a:r>
            <a:endParaRPr lang="en-US" sz="1800" dirty="0">
              <a:latin typeface="Times New Roman"/>
              <a:cs typeface="Times New Roman"/>
            </a:endParaRP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Predict matched viewing conditions from two spacecraft instruments </a:t>
            </a:r>
          </a:p>
          <a:p>
            <a:pPr lvl="1"/>
            <a:r>
              <a:rPr lang="en-US" sz="1800" dirty="0" err="1" smtClean="0">
                <a:latin typeface="Times New Roman"/>
                <a:cs typeface="Times New Roman"/>
              </a:rPr>
              <a:t>Geolocate</a:t>
            </a:r>
            <a:r>
              <a:rPr lang="en-US" sz="1800" dirty="0" smtClean="0">
                <a:latin typeface="Times New Roman"/>
                <a:cs typeface="Times New Roman"/>
              </a:rPr>
              <a:t> arbitrary pointing vectors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dirty="0" smtClean="0">
                <a:latin typeface="Times New Roman"/>
                <a:cs typeface="Times New Roman"/>
              </a:rPr>
              <a:t>sensor </a:t>
            </a:r>
            <a:r>
              <a:rPr lang="en-US" sz="1800" dirty="0">
                <a:latin typeface="Times New Roman"/>
                <a:cs typeface="Times New Roman"/>
              </a:rPr>
              <a:t>scan plane (+/- 50°</a:t>
            </a:r>
            <a:r>
              <a:rPr lang="en-US" sz="1800" dirty="0" smtClean="0">
                <a:latin typeface="Times New Roman"/>
                <a:cs typeface="Times New Roman"/>
              </a:rPr>
              <a:t>) then calculating </a:t>
            </a:r>
            <a:r>
              <a:rPr lang="en-US" sz="1800" dirty="0">
                <a:latin typeface="Times New Roman"/>
                <a:cs typeface="Times New Roman"/>
              </a:rPr>
              <a:t>viewing </a:t>
            </a:r>
            <a:r>
              <a:rPr lang="en-US" sz="1800" dirty="0" smtClean="0">
                <a:latin typeface="Times New Roman"/>
                <a:cs typeface="Times New Roman"/>
              </a:rPr>
              <a:t>angles </a:t>
            </a:r>
            <a:r>
              <a:rPr lang="en-US" sz="1800" dirty="0">
                <a:latin typeface="Times New Roman"/>
                <a:cs typeface="Times New Roman"/>
              </a:rPr>
              <a:t>relative to both </a:t>
            </a:r>
            <a:r>
              <a:rPr lang="en-US" sz="1800" dirty="0" smtClean="0">
                <a:latin typeface="Times New Roman"/>
                <a:cs typeface="Times New Roman"/>
              </a:rPr>
              <a:t>spacecraft and sun 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Identify </a:t>
            </a:r>
            <a:r>
              <a:rPr lang="en-US" sz="1800" dirty="0">
                <a:latin typeface="Times New Roman"/>
                <a:cs typeface="Times New Roman"/>
              </a:rPr>
              <a:t>data filenames and </a:t>
            </a:r>
            <a:r>
              <a:rPr lang="en-US" sz="1800" dirty="0" err="1">
                <a:latin typeface="Times New Roman"/>
                <a:cs typeface="Times New Roman"/>
              </a:rPr>
              <a:t>Lat</a:t>
            </a:r>
            <a:r>
              <a:rPr lang="en-US" sz="1800" dirty="0">
                <a:latin typeface="Times New Roman"/>
                <a:cs typeface="Times New Roman"/>
              </a:rPr>
              <a:t>-Lon bounding </a:t>
            </a:r>
            <a:r>
              <a:rPr lang="en-US" sz="1800" dirty="0" smtClean="0">
                <a:latin typeface="Times New Roman"/>
                <a:cs typeface="Times New Roman"/>
              </a:rPr>
              <a:t>boxes to subset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Predict LEO-LEO and LEO-GEO IC events</a:t>
            </a:r>
          </a:p>
          <a:p>
            <a:pPr marL="457200" lvl="1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r>
              <a:rPr lang="en-US" sz="2200" b="1" dirty="0">
                <a:latin typeface="Times New Roman"/>
                <a:cs typeface="Times New Roman"/>
              </a:rPr>
              <a:t>Efficient access to remote data based </a:t>
            </a:r>
            <a:r>
              <a:rPr lang="en-US" sz="2200" b="1" dirty="0" smtClean="0">
                <a:latin typeface="Times New Roman"/>
                <a:cs typeface="Times New Roman"/>
              </a:rPr>
              <a:t>on </a:t>
            </a:r>
            <a:r>
              <a:rPr lang="en-US" sz="2200" b="1" dirty="0" err="1" smtClean="0">
                <a:latin typeface="Times New Roman"/>
                <a:cs typeface="Times New Roman"/>
              </a:rPr>
              <a:t>OPeNDAP</a:t>
            </a:r>
            <a:endParaRPr lang="en-US" sz="2200" b="1" dirty="0">
              <a:latin typeface="Times New Roman"/>
              <a:cs typeface="Times New Roman"/>
            </a:endParaRP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Achieve significant reduction in data volume transfer by smart selection and server-side processing </a:t>
            </a:r>
            <a:r>
              <a:rPr lang="en-US" sz="1800" dirty="0">
                <a:latin typeface="Times New Roman"/>
              </a:rPr>
              <a:t>(typically &lt; 0.1 % total data volume </a:t>
            </a:r>
            <a:r>
              <a:rPr lang="en-US" sz="1800" dirty="0" smtClean="0">
                <a:latin typeface="Times New Roman"/>
              </a:rPr>
              <a:t>required for IC)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Develop server</a:t>
            </a:r>
            <a:r>
              <a:rPr lang="en-US" sz="1800" dirty="0">
                <a:latin typeface="Times New Roman"/>
                <a:cs typeface="Times New Roman"/>
              </a:rPr>
              <a:t>-side functions (gridding, </a:t>
            </a:r>
            <a:r>
              <a:rPr lang="en-US" sz="1800" dirty="0" smtClean="0">
                <a:latin typeface="Times New Roman"/>
                <a:cs typeface="Times New Roman"/>
              </a:rPr>
              <a:t>spectral and spatial </a:t>
            </a:r>
            <a:r>
              <a:rPr lang="en-US" sz="1800" dirty="0">
                <a:latin typeface="Times New Roman"/>
                <a:cs typeface="Times New Roman"/>
              </a:rPr>
              <a:t>convolution</a:t>
            </a:r>
            <a:r>
              <a:rPr lang="en-US" sz="1800" dirty="0" smtClean="0">
                <a:latin typeface="Times New Roman"/>
                <a:cs typeface="Times New Roman"/>
              </a:rPr>
              <a:t>)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Currently using </a:t>
            </a:r>
            <a:r>
              <a:rPr lang="en-US" sz="1800" dirty="0" err="1">
                <a:latin typeface="Times New Roman"/>
                <a:cs typeface="Times New Roman"/>
              </a:rPr>
              <a:t>OPeNDAP</a:t>
            </a:r>
            <a:r>
              <a:rPr lang="en-US" sz="1800" dirty="0">
                <a:latin typeface="Times New Roman"/>
                <a:cs typeface="Times New Roman"/>
              </a:rPr>
              <a:t> Hyrax </a:t>
            </a:r>
            <a:r>
              <a:rPr lang="en-US" sz="1800" dirty="0" smtClean="0">
                <a:latin typeface="Times New Roman"/>
                <a:cs typeface="Times New Roman"/>
              </a:rPr>
              <a:t>server, Freeform </a:t>
            </a:r>
            <a:r>
              <a:rPr lang="en-US" sz="1800" dirty="0">
                <a:latin typeface="Times New Roman"/>
                <a:cs typeface="Times New Roman"/>
              </a:rPr>
              <a:t>and HDF4 </a:t>
            </a:r>
            <a:r>
              <a:rPr lang="en-US" sz="1800" dirty="0" smtClean="0">
                <a:latin typeface="Times New Roman"/>
                <a:cs typeface="Times New Roman"/>
              </a:rPr>
              <a:t>handlers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Supports </a:t>
            </a:r>
            <a:r>
              <a:rPr lang="en-US" sz="1800" dirty="0" err="1" smtClean="0">
                <a:latin typeface="Times New Roman"/>
                <a:cs typeface="Times New Roman"/>
              </a:rPr>
              <a:t>netCDF</a:t>
            </a:r>
            <a:endParaRPr lang="en-US" sz="18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957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MIIC Framework Features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>
                <a:latin typeface="Times New Roman"/>
                <a:cs typeface="Times New Roman"/>
              </a:rPr>
              <a:t>Client-side </a:t>
            </a:r>
            <a:r>
              <a:rPr lang="en-US" sz="2200" b="1" dirty="0" smtClean="0">
                <a:latin typeface="Times New Roman"/>
                <a:cs typeface="Times New Roman"/>
              </a:rPr>
              <a:t>filtering </a:t>
            </a:r>
            <a:r>
              <a:rPr lang="en-US" sz="2200" b="1" dirty="0">
                <a:latin typeface="Times New Roman"/>
                <a:cs typeface="Times New Roman"/>
              </a:rPr>
              <a:t>and science algorithm processing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Web interface to allow users to </a:t>
            </a:r>
            <a:r>
              <a:rPr lang="en-US" sz="1800" dirty="0" smtClean="0">
                <a:latin typeface="Times New Roman"/>
                <a:cs typeface="Times New Roman"/>
              </a:rPr>
              <a:t>specify selection </a:t>
            </a:r>
            <a:r>
              <a:rPr lang="en-US" sz="1800" dirty="0">
                <a:latin typeface="Times New Roman"/>
                <a:cs typeface="Times New Roman"/>
              </a:rPr>
              <a:t>criteria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Automatically </a:t>
            </a:r>
            <a:r>
              <a:rPr lang="en-US" sz="1800" dirty="0" smtClean="0">
                <a:latin typeface="Times New Roman"/>
                <a:cs typeface="Times New Roman"/>
              </a:rPr>
              <a:t>execute </a:t>
            </a:r>
            <a:r>
              <a:rPr lang="en-US" sz="1800" dirty="0" err="1" smtClean="0">
                <a:latin typeface="Times New Roman"/>
                <a:cs typeface="Times New Roman"/>
              </a:rPr>
              <a:t>intercalibration</a:t>
            </a:r>
            <a:r>
              <a:rPr lang="en-US" sz="1800" dirty="0" smtClean="0">
                <a:latin typeface="Times New Roman"/>
                <a:cs typeface="Times New Roman"/>
              </a:rPr>
              <a:t> plans end-to-end (build IC plan, </a:t>
            </a:r>
            <a:r>
              <a:rPr lang="en-US" sz="1800" dirty="0" err="1" smtClean="0">
                <a:latin typeface="Times New Roman"/>
                <a:cs typeface="Times New Roman"/>
              </a:rPr>
              <a:t>aquire</a:t>
            </a:r>
            <a:r>
              <a:rPr lang="en-US" sz="1800" dirty="0" smtClean="0">
                <a:latin typeface="Times New Roman"/>
                <a:cs typeface="Times New Roman"/>
              </a:rPr>
              <a:t> and process events, calculate and persist calibration coefficients)</a:t>
            </a:r>
            <a:endParaRPr lang="en-US" sz="1800" dirty="0">
              <a:latin typeface="Times New Roman"/>
              <a:cs typeface="Times New Roman"/>
            </a:endParaRP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Caches </a:t>
            </a:r>
            <a:r>
              <a:rPr lang="en-US" sz="1800" dirty="0">
                <a:latin typeface="Times New Roman"/>
                <a:cs typeface="Times New Roman"/>
              </a:rPr>
              <a:t>matched </a:t>
            </a:r>
            <a:r>
              <a:rPr lang="en-US" sz="1800" dirty="0" smtClean="0">
                <a:latin typeface="Times New Roman"/>
                <a:cs typeface="Times New Roman"/>
              </a:rPr>
              <a:t>event data </a:t>
            </a:r>
            <a:r>
              <a:rPr lang="en-US" sz="1800" dirty="0">
                <a:latin typeface="Times New Roman"/>
                <a:cs typeface="Times New Roman"/>
              </a:rPr>
              <a:t>on client-side for further processing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Extend </a:t>
            </a:r>
            <a:r>
              <a:rPr lang="en-US" sz="1800" dirty="0">
                <a:latin typeface="Times New Roman"/>
                <a:cs typeface="Times New Roman"/>
              </a:rPr>
              <a:t>science library for </a:t>
            </a:r>
            <a:r>
              <a:rPr lang="en-US" sz="1800" dirty="0" smtClean="0">
                <a:latin typeface="Times New Roman"/>
                <a:cs typeface="Times New Roman"/>
              </a:rPr>
              <a:t>comparative analysis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Template for future distributed 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collaborative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science 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data systems</a:t>
            </a:r>
          </a:p>
          <a:p>
            <a:pPr marL="457200" lvl="1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168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Provide MIIC Web Services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502"/>
            <a:ext cx="8229600" cy="5071368"/>
          </a:xfrm>
        </p:spPr>
        <p:txBody>
          <a:bodyPr>
            <a:normAutofit/>
          </a:bodyPr>
          <a:lstStyle/>
          <a:p>
            <a:pPr marL="228600"/>
            <a:r>
              <a:rPr lang="en-US" sz="2400" dirty="0" err="1" smtClean="0">
                <a:latin typeface="Times New Roman"/>
                <a:cs typeface="Times New Roman"/>
              </a:rPr>
              <a:t>RESTful</a:t>
            </a:r>
            <a:r>
              <a:rPr lang="en-US" sz="2400" dirty="0" smtClean="0">
                <a:latin typeface="Times New Roman"/>
                <a:cs typeface="Times New Roman"/>
              </a:rPr>
              <a:t> Web </a:t>
            </a:r>
            <a:r>
              <a:rPr lang="en-US" sz="2400" dirty="0">
                <a:latin typeface="Times New Roman"/>
                <a:cs typeface="Times New Roman"/>
              </a:rPr>
              <a:t>S</a:t>
            </a:r>
            <a:r>
              <a:rPr lang="en-US" sz="2400" dirty="0" smtClean="0">
                <a:latin typeface="Times New Roman"/>
                <a:cs typeface="Times New Roman"/>
              </a:rPr>
              <a:t>ervices </a:t>
            </a:r>
          </a:p>
          <a:p>
            <a:pPr marL="914400">
              <a:buFont typeface="Lucida Grande"/>
              <a:buChar char="-"/>
            </a:pPr>
            <a:r>
              <a:rPr lang="en-US" sz="2000" dirty="0" smtClean="0">
                <a:latin typeface="Times New Roman"/>
                <a:cs typeface="Times New Roman"/>
              </a:rPr>
              <a:t>Allows software outside of application tier to access MIIC services</a:t>
            </a:r>
          </a:p>
          <a:p>
            <a:pPr marL="914400">
              <a:buFont typeface="Lucida Grande"/>
              <a:buChar char="-"/>
            </a:pPr>
            <a:r>
              <a:rPr lang="en-US" sz="2000" dirty="0" smtClean="0">
                <a:latin typeface="Times New Roman"/>
                <a:cs typeface="Times New Roman"/>
              </a:rPr>
              <a:t>Use HTTP methods to acquire services, specify URL </a:t>
            </a:r>
          </a:p>
          <a:p>
            <a:pPr marL="0" lvl="1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Event </a:t>
            </a:r>
            <a:r>
              <a:rPr lang="en-US" sz="2400" dirty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rediction Service to Acquire Data</a:t>
            </a:r>
          </a:p>
          <a:p>
            <a:pPr marL="914400" lvl="1" indent="-342900">
              <a:buFont typeface="Lucida Grande"/>
              <a:buChar char="-"/>
            </a:pPr>
            <a:r>
              <a:rPr lang="en-US" sz="2000" dirty="0" smtClean="0">
                <a:latin typeface="Times New Roman"/>
                <a:cs typeface="Times New Roman"/>
              </a:rPr>
              <a:t>Specify satellite instruments, time range, viewing geometry, etc.</a:t>
            </a:r>
          </a:p>
          <a:p>
            <a:pPr marL="914400" lvl="1" indent="-342900">
              <a:buFont typeface="Lucida Grande"/>
              <a:buChar char="-"/>
            </a:pPr>
            <a:r>
              <a:rPr lang="en-US" sz="2000" dirty="0" smtClean="0">
                <a:latin typeface="Times New Roman"/>
                <a:cs typeface="Times New Roman"/>
              </a:rPr>
              <a:t>Service creates IC Plan and returns data</a:t>
            </a:r>
            <a:endParaRPr lang="en-US" sz="2000" dirty="0">
              <a:latin typeface="Times New Roman"/>
              <a:cs typeface="Times New Roman"/>
            </a:endParaRPr>
          </a:p>
          <a:p>
            <a:pPr marL="914400" lvl="1" indent="-342900">
              <a:buFont typeface="Lucida Grande"/>
              <a:buChar char="-"/>
            </a:pPr>
            <a:r>
              <a:rPr lang="en-US" sz="2000" dirty="0" smtClean="0">
                <a:latin typeface="Times New Roman"/>
                <a:cs typeface="Times New Roman"/>
              </a:rPr>
              <a:t>Useful for users that what tool to acquire data, run own algorithms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Inter-Calibration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ervice</a:t>
            </a:r>
          </a:p>
          <a:p>
            <a:pPr marL="914400" lvl="1" indent="-342900">
              <a:buFont typeface="Lucida Grande"/>
              <a:buChar char="-"/>
            </a:pPr>
            <a:r>
              <a:rPr lang="en-US" sz="2000" dirty="0" smtClean="0">
                <a:latin typeface="Times New Roman"/>
                <a:cs typeface="Times New Roman"/>
              </a:rPr>
              <a:t>Create IC Plan, acquire and process data</a:t>
            </a:r>
          </a:p>
          <a:p>
            <a:pPr marL="914400" lvl="1" indent="-342900">
              <a:buFont typeface="Lucida Grande"/>
              <a:buChar char="-"/>
            </a:pPr>
            <a:r>
              <a:rPr lang="en-US" sz="2000" dirty="0" smtClean="0">
                <a:latin typeface="Times New Roman"/>
                <a:cs typeface="Times New Roman"/>
              </a:rPr>
              <a:t>User gets Calibration correction coefficients, plots, final results</a:t>
            </a:r>
          </a:p>
          <a:p>
            <a:pPr marL="914400" lvl="1" indent="-342900">
              <a:buFont typeface="Lucida Grande"/>
              <a:buChar char="-"/>
            </a:pPr>
            <a:r>
              <a:rPr lang="en-US" sz="2000" dirty="0" smtClean="0">
                <a:latin typeface="Times New Roman"/>
                <a:cs typeface="Times New Roman"/>
              </a:rPr>
              <a:t>Results saved in database 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167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993" y="129284"/>
            <a:ext cx="6867024" cy="58117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rial Black"/>
                <a:cs typeface="Arial Black"/>
              </a:rPr>
              <a:t>MIIC Framework Build Plan</a:t>
            </a:r>
            <a:endParaRPr lang="en-US" sz="2000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62" y="967990"/>
            <a:ext cx="8229600" cy="565598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1</a:t>
            </a:r>
            <a:r>
              <a:rPr lang="en-US" sz="1700" dirty="0" smtClean="0">
                <a:solidFill>
                  <a:srgbClr val="FF0000"/>
                </a:solidFill>
                <a:latin typeface="Arial Black"/>
                <a:cs typeface="Arial Black"/>
              </a:rPr>
              <a:t>. MIIC Framework, Build 1 (2012):</a:t>
            </a:r>
          </a:p>
          <a:p>
            <a:pPr>
              <a:buNone/>
            </a:pPr>
            <a:endParaRPr lang="en-US" sz="1200" dirty="0" smtClean="0">
              <a:latin typeface="Arial Black"/>
              <a:cs typeface="Arial Black"/>
            </a:endParaRPr>
          </a:p>
          <a:p>
            <a:pPr marL="228600">
              <a:buFont typeface="Lucida Grande"/>
              <a:buChar char="-"/>
            </a:pPr>
            <a:r>
              <a:rPr lang="en-US" sz="2300" dirty="0" smtClean="0">
                <a:latin typeface="Times New Roman"/>
                <a:cs typeface="Times New Roman"/>
              </a:rPr>
              <a:t>Implement </a:t>
            </a:r>
            <a:r>
              <a:rPr lang="en-US" sz="23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LEO-GEO </a:t>
            </a:r>
            <a:r>
              <a:rPr lang="en-US" sz="2300" dirty="0" smtClean="0">
                <a:latin typeface="Times New Roman"/>
                <a:cs typeface="Times New Roman"/>
              </a:rPr>
              <a:t>orbital </a:t>
            </a:r>
            <a:r>
              <a:rPr lang="en-US" sz="2300" dirty="0" err="1" smtClean="0">
                <a:latin typeface="Times New Roman"/>
                <a:cs typeface="Times New Roman"/>
              </a:rPr>
              <a:t>intercalibration</a:t>
            </a:r>
            <a:r>
              <a:rPr lang="en-US" sz="2300" dirty="0" smtClean="0">
                <a:latin typeface="Times New Roman"/>
                <a:cs typeface="Times New Roman"/>
              </a:rPr>
              <a:t> Event Predictor </a:t>
            </a:r>
          </a:p>
          <a:p>
            <a:pPr marL="228600">
              <a:buFont typeface="Lucida Grande"/>
              <a:buChar char="-"/>
            </a:pPr>
            <a:r>
              <a:rPr lang="en-US" sz="2300" dirty="0" smtClean="0">
                <a:latin typeface="Times New Roman"/>
                <a:cs typeface="Times New Roman"/>
              </a:rPr>
              <a:t>Develop equal angle server-side gridding functions (</a:t>
            </a:r>
            <a:r>
              <a:rPr lang="en-US" sz="2300" dirty="0" err="1" smtClean="0">
                <a:latin typeface="Times New Roman"/>
                <a:cs typeface="Times New Roman"/>
              </a:rPr>
              <a:t>OPeNDAP</a:t>
            </a:r>
            <a:r>
              <a:rPr lang="en-US" sz="2300" dirty="0" smtClean="0">
                <a:latin typeface="Times New Roman"/>
                <a:cs typeface="Times New Roman"/>
              </a:rPr>
              <a:t> Server)</a:t>
            </a:r>
          </a:p>
          <a:p>
            <a:pPr marL="228600">
              <a:buFont typeface="Lucida Grande"/>
              <a:buChar char="-"/>
            </a:pPr>
            <a:r>
              <a:rPr lang="en-US" sz="2300" dirty="0" smtClean="0">
                <a:latin typeface="Times New Roman"/>
                <a:cs typeface="Times New Roman"/>
              </a:rPr>
              <a:t>Acquire IC events from remote servers, Filter and Merge</a:t>
            </a:r>
          </a:p>
          <a:p>
            <a:pPr marL="228600">
              <a:buFont typeface="Lucida Grande"/>
              <a:buChar char="-"/>
            </a:pPr>
            <a:r>
              <a:rPr lang="en-US" sz="2300" dirty="0" smtClean="0">
                <a:latin typeface="Times New Roman"/>
                <a:cs typeface="Times New Roman"/>
              </a:rPr>
              <a:t>Perform Linear regression on monthly collection of IC events </a:t>
            </a:r>
          </a:p>
          <a:p>
            <a:pPr marL="228600">
              <a:buFont typeface="Lucida Grande"/>
              <a:buChar char="-"/>
            </a:pPr>
            <a:r>
              <a:rPr lang="en-US" sz="2300" dirty="0" smtClean="0">
                <a:latin typeface="Times New Roman"/>
                <a:cs typeface="Times New Roman"/>
              </a:rPr>
              <a:t>Test performance on CLARREO and ASDC servers</a:t>
            </a:r>
          </a:p>
          <a:p>
            <a:pPr>
              <a:buFont typeface="Lucida Grande"/>
              <a:buChar char="-"/>
            </a:pPr>
            <a:endParaRPr lang="en-US" sz="1200" dirty="0">
              <a:latin typeface="Arial Black"/>
              <a:cs typeface="Arial Black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r>
              <a:rPr lang="en-US" sz="1700" dirty="0" smtClean="0">
                <a:solidFill>
                  <a:srgbClr val="FF0000"/>
                </a:solidFill>
                <a:latin typeface="Arial Black"/>
                <a:cs typeface="Arial Black"/>
              </a:rPr>
              <a:t>. </a:t>
            </a:r>
            <a:r>
              <a:rPr lang="en-US" sz="1700" dirty="0">
                <a:solidFill>
                  <a:srgbClr val="FF0000"/>
                </a:solidFill>
                <a:latin typeface="Arial Black"/>
                <a:cs typeface="Arial Black"/>
              </a:rPr>
              <a:t>MIIC Framework, Build 2 (2013):</a:t>
            </a:r>
          </a:p>
          <a:p>
            <a:pPr>
              <a:buNone/>
            </a:pPr>
            <a:endParaRPr lang="en-US" sz="1700" dirty="0">
              <a:latin typeface="Arial Black"/>
              <a:cs typeface="Arial Black"/>
            </a:endParaRPr>
          </a:p>
          <a:p>
            <a:pPr>
              <a:buFont typeface="Lucida Grande"/>
              <a:buChar char="-"/>
            </a:pPr>
            <a:r>
              <a:rPr lang="en-US" sz="2300" dirty="0">
                <a:latin typeface="Times New Roman"/>
                <a:cs typeface="Times New Roman"/>
              </a:rPr>
              <a:t>Implement </a:t>
            </a:r>
            <a:r>
              <a:rPr lang="en-US" sz="2300" dirty="0">
                <a:solidFill>
                  <a:srgbClr val="3366FF"/>
                </a:solidFill>
                <a:latin typeface="Times New Roman"/>
                <a:cs typeface="Times New Roman"/>
              </a:rPr>
              <a:t>LEO-LEO </a:t>
            </a:r>
            <a:r>
              <a:rPr lang="en-US" sz="2300" dirty="0">
                <a:latin typeface="Times New Roman"/>
                <a:cs typeface="Times New Roman"/>
              </a:rPr>
              <a:t>orbital </a:t>
            </a:r>
            <a:r>
              <a:rPr lang="en-US" sz="2300" dirty="0" err="1" smtClean="0">
                <a:latin typeface="Times New Roman"/>
                <a:cs typeface="Times New Roman"/>
              </a:rPr>
              <a:t>intercalibration</a:t>
            </a:r>
            <a:r>
              <a:rPr lang="en-US" sz="2300" dirty="0" smtClean="0">
                <a:latin typeface="Times New Roman"/>
                <a:cs typeface="Times New Roman"/>
              </a:rPr>
              <a:t> Event Predictor </a:t>
            </a:r>
            <a:endParaRPr lang="en-US" sz="2300" dirty="0">
              <a:latin typeface="Times New Roman"/>
              <a:cs typeface="Times New Roman"/>
            </a:endParaRPr>
          </a:p>
          <a:p>
            <a:pPr>
              <a:buFont typeface="Lucida Grande"/>
              <a:buChar char="-"/>
            </a:pPr>
            <a:r>
              <a:rPr lang="en-US" sz="2300" dirty="0">
                <a:latin typeface="Times New Roman"/>
                <a:cs typeface="Times New Roman"/>
              </a:rPr>
              <a:t>Develop spectral and spatial convolution functions (</a:t>
            </a:r>
            <a:r>
              <a:rPr lang="en-US" sz="2300" dirty="0" err="1">
                <a:latin typeface="Times New Roman"/>
                <a:cs typeface="Times New Roman"/>
              </a:rPr>
              <a:t>OPeNDAP</a:t>
            </a:r>
            <a:r>
              <a:rPr lang="en-US" sz="2300" dirty="0">
                <a:latin typeface="Times New Roman"/>
                <a:cs typeface="Times New Roman"/>
              </a:rPr>
              <a:t> Server)</a:t>
            </a:r>
          </a:p>
          <a:p>
            <a:pPr>
              <a:buFont typeface="Lucida Grande"/>
              <a:buChar char="-"/>
            </a:pPr>
            <a:r>
              <a:rPr lang="en-US" sz="2300" dirty="0">
                <a:latin typeface="Times New Roman"/>
                <a:cs typeface="Times New Roman"/>
              </a:rPr>
              <a:t>Implement cookie-cutting </a:t>
            </a:r>
            <a:r>
              <a:rPr lang="en-US" sz="2300" dirty="0" smtClean="0">
                <a:latin typeface="Times New Roman"/>
                <a:cs typeface="Times New Roman"/>
              </a:rPr>
              <a:t>sampling – MODIS pixels convolved on SCIAMACHY IFOVs</a:t>
            </a:r>
          </a:p>
          <a:p>
            <a:pPr>
              <a:buFont typeface="Lucida Grande"/>
              <a:buChar char="-"/>
            </a:pPr>
            <a:r>
              <a:rPr lang="en-US" sz="2300" dirty="0" smtClean="0">
                <a:latin typeface="Times New Roman"/>
                <a:cs typeface="Times New Roman"/>
              </a:rPr>
              <a:t>Develop </a:t>
            </a:r>
            <a:r>
              <a:rPr lang="en-US" sz="2300" dirty="0">
                <a:latin typeface="Times New Roman"/>
                <a:cs typeface="Times New Roman"/>
              </a:rPr>
              <a:t>MIIC </a:t>
            </a:r>
            <a:r>
              <a:rPr lang="en-US" sz="2300" dirty="0" smtClean="0">
                <a:latin typeface="Times New Roman"/>
                <a:cs typeface="Times New Roman"/>
              </a:rPr>
              <a:t>web services interface </a:t>
            </a:r>
          </a:p>
          <a:p>
            <a:pPr>
              <a:buFont typeface="Lucida Grande"/>
              <a:buChar char="-"/>
            </a:pPr>
            <a:r>
              <a:rPr lang="en-US" sz="2300" dirty="0" smtClean="0">
                <a:latin typeface="Times New Roman"/>
                <a:cs typeface="Times New Roman"/>
              </a:rPr>
              <a:t>Persist calibration results in database</a:t>
            </a:r>
          </a:p>
          <a:p>
            <a:pPr>
              <a:buFont typeface="Lucida Grande"/>
              <a:buChar char="-"/>
            </a:pPr>
            <a:r>
              <a:rPr lang="en-US" sz="2300" dirty="0">
                <a:latin typeface="Times New Roman"/>
                <a:cs typeface="Times New Roman"/>
              </a:rPr>
              <a:t>Improve user interface: control and graphics </a:t>
            </a:r>
            <a:r>
              <a:rPr lang="en-US" sz="2300" dirty="0" smtClean="0">
                <a:latin typeface="Times New Roman"/>
                <a:cs typeface="Times New Roman"/>
              </a:rPr>
              <a:t>(web page)</a:t>
            </a:r>
          </a:p>
          <a:p>
            <a:pPr>
              <a:buFont typeface="Lucida Grande"/>
              <a:buChar char="-"/>
            </a:pPr>
            <a:r>
              <a:rPr lang="en-US" sz="2300" dirty="0" smtClean="0">
                <a:latin typeface="Times New Roman"/>
                <a:cs typeface="Times New Roman"/>
              </a:rPr>
              <a:t>Define plugin interface for Earth </a:t>
            </a:r>
            <a:r>
              <a:rPr lang="en-US" sz="2300" dirty="0">
                <a:latin typeface="Times New Roman"/>
                <a:cs typeface="Times New Roman"/>
              </a:rPr>
              <a:t>Science Data Analysis </a:t>
            </a:r>
            <a:r>
              <a:rPr lang="en-US" sz="2300" dirty="0" smtClean="0">
                <a:latin typeface="Times New Roman"/>
                <a:cs typeface="Times New Roman"/>
              </a:rPr>
              <a:t>algorithms</a:t>
            </a:r>
            <a:endParaRPr lang="en-US" sz="2300" dirty="0">
              <a:latin typeface="Times New Roman"/>
              <a:cs typeface="Times New Roman"/>
            </a:endParaRPr>
          </a:p>
          <a:p>
            <a:pPr>
              <a:buFont typeface="Lucida Grande"/>
              <a:buChar char="-"/>
            </a:pPr>
            <a:r>
              <a:rPr lang="en-US" sz="2300" dirty="0">
                <a:latin typeface="Times New Roman"/>
                <a:cs typeface="Times New Roman"/>
              </a:rPr>
              <a:t>Test performance on CLARREO and ASDC </a:t>
            </a:r>
            <a:r>
              <a:rPr lang="en-US" sz="2300" dirty="0" smtClean="0">
                <a:latin typeface="Times New Roman"/>
                <a:cs typeface="Times New Roman"/>
              </a:rPr>
              <a:t>servers + </a:t>
            </a:r>
            <a:r>
              <a:rPr lang="en-US" sz="2300" dirty="0">
                <a:latin typeface="Times New Roman"/>
                <a:cs typeface="Times New Roman"/>
              </a:rPr>
              <a:t>recommend deployment architecture</a:t>
            </a:r>
          </a:p>
          <a:p>
            <a:pPr>
              <a:buNone/>
            </a:pPr>
            <a:endParaRPr lang="en-US" sz="1200" dirty="0">
              <a:latin typeface="Arial Black"/>
              <a:cs typeface="Arial Black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3. </a:t>
            </a:r>
            <a:r>
              <a:rPr lang="en-US" sz="1700" dirty="0">
                <a:solidFill>
                  <a:srgbClr val="FF0000"/>
                </a:solidFill>
                <a:latin typeface="Arial Black"/>
                <a:cs typeface="Arial Black"/>
              </a:rPr>
              <a:t>MIIC Framework future plans:</a:t>
            </a:r>
          </a:p>
          <a:p>
            <a:pPr>
              <a:buNone/>
            </a:pPr>
            <a:endParaRPr lang="en-US" sz="1200" dirty="0">
              <a:latin typeface="Arial Black"/>
              <a:cs typeface="Arial Black"/>
            </a:endParaRPr>
          </a:p>
          <a:p>
            <a:pPr>
              <a:buFont typeface="Lucida Grande"/>
              <a:buChar char="-"/>
            </a:pPr>
            <a:r>
              <a:rPr lang="en-US" sz="2300" dirty="0" smtClean="0">
                <a:latin typeface="Times New Roman"/>
                <a:cs typeface="Times New Roman"/>
              </a:rPr>
              <a:t>Extend </a:t>
            </a:r>
            <a:r>
              <a:rPr lang="en-US" sz="2300" dirty="0">
                <a:latin typeface="Times New Roman"/>
                <a:cs typeface="Times New Roman"/>
              </a:rPr>
              <a:t>F</a:t>
            </a:r>
            <a:r>
              <a:rPr lang="en-US" sz="2300" dirty="0" smtClean="0">
                <a:latin typeface="Times New Roman"/>
                <a:cs typeface="Times New Roman"/>
              </a:rPr>
              <a:t>ramework </a:t>
            </a:r>
            <a:r>
              <a:rPr lang="en-US" sz="2300" dirty="0">
                <a:latin typeface="Times New Roman"/>
                <a:cs typeface="Times New Roman"/>
              </a:rPr>
              <a:t>for Comparative Data Analysis (observations and climate models)</a:t>
            </a:r>
          </a:p>
          <a:p>
            <a:pPr>
              <a:buFont typeface="Lucida Grande"/>
              <a:buChar char="-"/>
            </a:pPr>
            <a:r>
              <a:rPr lang="en-US" sz="2300" dirty="0">
                <a:solidFill>
                  <a:srgbClr val="3366FF"/>
                </a:solidFill>
                <a:latin typeface="Times New Roman"/>
                <a:cs typeface="Times New Roman"/>
              </a:rPr>
              <a:t>Implement Histogram classes</a:t>
            </a:r>
            <a:r>
              <a:rPr lang="en-US" sz="2300" dirty="0">
                <a:latin typeface="Times New Roman"/>
                <a:cs typeface="Times New Roman"/>
              </a:rPr>
              <a:t>: 1D and 2D, both distributions and averages </a:t>
            </a:r>
          </a:p>
          <a:p>
            <a:pPr>
              <a:buFont typeface="Lucida Grande"/>
              <a:buChar char="-"/>
            </a:pPr>
            <a:r>
              <a:rPr lang="en-US" sz="2300" dirty="0" smtClean="0">
                <a:latin typeface="Times New Roman"/>
                <a:cs typeface="Times New Roman"/>
              </a:rPr>
              <a:t>Implement science </a:t>
            </a:r>
            <a:r>
              <a:rPr lang="en-US" sz="2300" dirty="0">
                <a:latin typeface="Times New Roman"/>
                <a:cs typeface="Times New Roman"/>
              </a:rPr>
              <a:t>work flow engine for </a:t>
            </a:r>
            <a:r>
              <a:rPr lang="en-US" sz="2300" dirty="0" smtClean="0">
                <a:latin typeface="Times New Roman"/>
                <a:cs typeface="Times New Roman"/>
              </a:rPr>
              <a:t>HPC cluster </a:t>
            </a:r>
            <a:endParaRPr lang="en-US" sz="23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>
              <a:buFont typeface="Lucida Grande"/>
              <a:buChar char="-"/>
            </a:pPr>
            <a:r>
              <a:rPr lang="en-US" sz="2300" dirty="0" smtClean="0">
                <a:latin typeface="Times New Roman"/>
                <a:cs typeface="Times New Roman"/>
              </a:rPr>
              <a:t>Eclipse UI with MIIC plugins</a:t>
            </a:r>
            <a:endParaRPr lang="en-US" sz="23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5648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02" y="76200"/>
            <a:ext cx="7545550" cy="57097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Build 1 - </a:t>
            </a:r>
            <a:r>
              <a:rPr lang="en-US" sz="3200" dirty="0" err="1" smtClean="0">
                <a:latin typeface="Times New Roman"/>
                <a:cs typeface="Times New Roman"/>
              </a:rPr>
              <a:t>Intercal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Cone (GEO vs. LEO)</a:t>
            </a:r>
          </a:p>
        </p:txBody>
      </p:sp>
      <p:pic>
        <p:nvPicPr>
          <p:cNvPr id="17" name="Content Placeholder 16" descr="geocon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8390" r="-18390"/>
          <a:stretch>
            <a:fillRect/>
          </a:stretch>
        </p:blipFill>
        <p:spPr>
          <a:xfrm>
            <a:off x="-978747" y="1699418"/>
            <a:ext cx="8229600" cy="4525963"/>
          </a:xfrm>
        </p:spPr>
      </p:pic>
      <p:sp>
        <p:nvSpPr>
          <p:cNvPr id="18" name="TextBox 17"/>
          <p:cNvSpPr txBox="1"/>
          <p:nvPr/>
        </p:nvSpPr>
        <p:spPr>
          <a:xfrm>
            <a:off x="2679700" y="2654300"/>
            <a:ext cx="145893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/>
              <a:t>LEO S/C</a:t>
            </a:r>
            <a:endParaRPr lang="en-US" sz="2400" i="1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7503723" y="4051300"/>
            <a:ext cx="1064090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292785" y="3807767"/>
            <a:ext cx="121093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/>
              <a:t>to </a:t>
            </a:r>
            <a:r>
              <a:rPr lang="en-US" sz="2400">
                <a:solidFill>
                  <a:srgbClr val="0000FF"/>
                </a:solidFill>
              </a:rPr>
              <a:t>GEO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80831" y="5202535"/>
            <a:ext cx="233985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GEO FOV cone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5039569" y="5011003"/>
            <a:ext cx="415667" cy="2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215542" y="1486237"/>
            <a:ext cx="3674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Intercal</a:t>
            </a:r>
            <a:r>
              <a:rPr lang="en-US" sz="2000" dirty="0">
                <a:latin typeface="Times New Roman"/>
                <a:cs typeface="Times New Roman"/>
              </a:rPr>
              <a:t> can take place when angle between LEO and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GEO</a:t>
            </a:r>
            <a:r>
              <a:rPr lang="en-US" sz="2000" dirty="0">
                <a:latin typeface="Times New Roman"/>
                <a:cs typeface="Times New Roman"/>
              </a:rPr>
              <a:t> S/C position vectors is </a:t>
            </a:r>
            <a:r>
              <a:rPr lang="en-US" sz="2000" kern="0" dirty="0">
                <a:latin typeface="Times New Roman"/>
                <a:cs typeface="Times New Roman"/>
              </a:rPr>
              <a:t>≤</a:t>
            </a:r>
            <a:r>
              <a:rPr lang="en-US" sz="2000" dirty="0">
                <a:latin typeface="Times New Roman"/>
                <a:cs typeface="Times New Roman"/>
              </a:rPr>
              <a:t> half-angle of </a:t>
            </a:r>
            <a:r>
              <a:rPr lang="en-US" sz="2000" dirty="0">
                <a:solidFill>
                  <a:srgbClr val="05DCBC"/>
                </a:solidFill>
                <a:latin typeface="Times New Roman"/>
                <a:cs typeface="Times New Roman"/>
              </a:rPr>
              <a:t>Earth-centered (teal)</a:t>
            </a:r>
            <a:r>
              <a:rPr lang="en-US" sz="2000" dirty="0">
                <a:solidFill>
                  <a:srgbClr val="3FFF9A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5DCBC"/>
                </a:solidFill>
                <a:latin typeface="Times New Roman"/>
                <a:cs typeface="Times New Roman"/>
              </a:rPr>
              <a:t>cone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797" y="882134"/>
            <a:ext cx="7407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When is LEO </a:t>
            </a:r>
            <a:r>
              <a:rPr lang="en-US" sz="2400" dirty="0" err="1">
                <a:latin typeface="Times New Roman"/>
                <a:cs typeface="Times New Roman"/>
              </a:rPr>
              <a:t>subsatellite</a:t>
            </a:r>
            <a:r>
              <a:rPr lang="en-US" sz="2400" dirty="0">
                <a:latin typeface="Times New Roman"/>
                <a:cs typeface="Times New Roman"/>
              </a:rPr>
              <a:t> point within GEO field of view?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1195</Words>
  <Application>Microsoft Macintosh PowerPoint</Application>
  <PresentationFormat>On-screen Show (4:3)</PresentationFormat>
  <Paragraphs>148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Multi-Instrument Intercalibration Framework   GSICS Meeting March, 2013</vt:lpstr>
      <vt:lpstr>MIIC Framework</vt:lpstr>
      <vt:lpstr>MIIC System Architecture</vt:lpstr>
      <vt:lpstr>MIIC Framework Objectives</vt:lpstr>
      <vt:lpstr>MIIC Framework Features</vt:lpstr>
      <vt:lpstr>MIIC Framework Features</vt:lpstr>
      <vt:lpstr>Provide MIIC Web Services</vt:lpstr>
      <vt:lpstr>MIIC Framework Build Plan</vt:lpstr>
      <vt:lpstr>Build 1 - Intercal Cone (GEO vs. LEO)</vt:lpstr>
      <vt:lpstr>Points to be Checked for Angle Matching</vt:lpstr>
      <vt:lpstr>Intercalibration Event Prediction Results</vt:lpstr>
      <vt:lpstr>OPeNDAP Server w/ MIIC Server-side Functions</vt:lpstr>
      <vt:lpstr>OPeNDAP Data Tier:  B1 Server-side Functions</vt:lpstr>
      <vt:lpstr>LEO/GEO Matched Event Sample</vt:lpstr>
      <vt:lpstr>LEO/GEO Calibration Work in Progress</vt:lpstr>
      <vt:lpstr>How Extendable is the MIIC Framework? 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Slides</dc:title>
  <dc:creator>Chris Currey</dc:creator>
  <cp:lastModifiedBy>Chris Currey</cp:lastModifiedBy>
  <cp:revision>191</cp:revision>
  <cp:lastPrinted>2013-03-07T14:23:56Z</cp:lastPrinted>
  <dcterms:created xsi:type="dcterms:W3CDTF">2013-02-25T17:28:41Z</dcterms:created>
  <dcterms:modified xsi:type="dcterms:W3CDTF">2013-03-07T14:25:57Z</dcterms:modified>
</cp:coreProperties>
</file>