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7" r:id="rId2"/>
    <p:sldId id="721" r:id="rId3"/>
    <p:sldId id="722" r:id="rId4"/>
    <p:sldId id="747" r:id="rId5"/>
    <p:sldId id="748" r:id="rId6"/>
    <p:sldId id="749" r:id="rId7"/>
    <p:sldId id="751" r:id="rId8"/>
    <p:sldId id="727" r:id="rId9"/>
    <p:sldId id="752" r:id="rId10"/>
    <p:sldId id="744" r:id="rId11"/>
    <p:sldId id="739" r:id="rId12"/>
    <p:sldId id="740" r:id="rId13"/>
    <p:sldId id="750" r:id="rId14"/>
    <p:sldId id="741" r:id="rId15"/>
    <p:sldId id="726" r:id="rId16"/>
    <p:sldId id="725" r:id="rId17"/>
  </p:sldIdLst>
  <p:sldSz cx="9144000" cy="6858000" type="screen4x3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99FF"/>
    <a:srgbClr val="006600"/>
    <a:srgbClr val="3366FF"/>
    <a:srgbClr val="F0FEAC"/>
    <a:srgbClr val="E9FD8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494" autoAdjust="0"/>
  </p:normalViewPr>
  <p:slideViewPr>
    <p:cSldViewPr snapToGrid="0" snapToObjects="1">
      <p:cViewPr>
        <p:scale>
          <a:sx n="70" d="100"/>
          <a:sy n="70" d="100"/>
        </p:scale>
        <p:origin x="-2820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notesViewPr>
    <p:cSldViewPr snapToGrid="0" snapToObjects="1">
      <p:cViewPr varScale="1">
        <p:scale>
          <a:sx n="116" d="100"/>
          <a:sy n="116" d="100"/>
        </p:scale>
        <p:origin x="-2104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9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19" tIns="44908" rIns="91419" bIns="44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8500"/>
            <a:ext cx="4600575" cy="344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28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575"/>
            <a:ext cx="2057400" cy="597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575"/>
            <a:ext cx="6019800" cy="597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155575"/>
            <a:ext cx="6635750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155575"/>
            <a:ext cx="6635750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0" y="155575"/>
            <a:ext cx="6635750" cy="1150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58200" y="6248400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 descr="Light vertical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0688" y="1600200"/>
            <a:ext cx="8321675" cy="4489450"/>
          </a:xfrm>
          <a:ln w="12700"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3200" b="1" dirty="0" smtClean="0">
                <a:latin typeface="Footlight MT Light" pitchFamily="18" charset="0"/>
              </a:rPr>
              <a:t>Aqua MODIS Reflective Solar Bands (RSB)</a:t>
            </a:r>
          </a:p>
          <a:p>
            <a:pPr algn="ctr">
              <a:buNone/>
            </a:pPr>
            <a:r>
              <a:rPr lang="en-US" sz="3200" b="1" dirty="0" smtClean="0">
                <a:latin typeface="Footlight MT Light" pitchFamily="18" charset="0"/>
              </a:rPr>
              <a:t>Calibration Improvements in Collection 6</a:t>
            </a:r>
          </a:p>
          <a:p>
            <a:pPr algn="ctr">
              <a:buNone/>
            </a:pPr>
            <a:endParaRPr lang="en-US" sz="3200" b="1" dirty="0">
              <a:latin typeface="Footlight MT Light" pitchFamily="18" charset="0"/>
            </a:endParaRPr>
          </a:p>
          <a:p>
            <a:pPr algn="ctr">
              <a:buNone/>
            </a:pPr>
            <a:endParaRPr lang="en-US" sz="2200" b="1" dirty="0" smtClean="0">
              <a:latin typeface="Footlight MT Light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Footlight MT Light" pitchFamily="18" charset="0"/>
              </a:rPr>
              <a:t>Amit </a:t>
            </a:r>
            <a:r>
              <a:rPr lang="en-US" sz="2200" b="1" dirty="0" err="1" smtClean="0">
                <a:latin typeface="Footlight MT Light" pitchFamily="18" charset="0"/>
              </a:rPr>
              <a:t>Angal</a:t>
            </a:r>
            <a:r>
              <a:rPr lang="en-US" sz="2200" b="1" dirty="0" smtClean="0">
                <a:latin typeface="Footlight MT Light" pitchFamily="18" charset="0"/>
              </a:rPr>
              <a:t>,  </a:t>
            </a:r>
            <a:r>
              <a:rPr lang="en-US" sz="2200" b="1" dirty="0" err="1" smtClean="0">
                <a:latin typeface="Footlight MT Light" pitchFamily="18" charset="0"/>
              </a:rPr>
              <a:t>Junqiang</a:t>
            </a:r>
            <a:r>
              <a:rPr lang="en-US" sz="2200" b="1" dirty="0" smtClean="0">
                <a:latin typeface="Footlight MT Light" pitchFamily="18" charset="0"/>
              </a:rPr>
              <a:t> Sun, </a:t>
            </a:r>
            <a:r>
              <a:rPr lang="en-US" sz="2200" b="1" dirty="0" err="1" smtClean="0">
                <a:latin typeface="Footlight MT Light" pitchFamily="18" charset="0"/>
              </a:rPr>
              <a:t>Hongda</a:t>
            </a:r>
            <a:r>
              <a:rPr lang="en-US" sz="2200" b="1" dirty="0" smtClean="0">
                <a:latin typeface="Footlight MT Light" pitchFamily="18" charset="0"/>
              </a:rPr>
              <a:t> Chen, and  Jack </a:t>
            </a:r>
            <a:r>
              <a:rPr lang="en-US" sz="2200" b="1" dirty="0" err="1" smtClean="0">
                <a:latin typeface="Footlight MT Light" pitchFamily="18" charset="0"/>
              </a:rPr>
              <a:t>Xiong</a:t>
            </a:r>
            <a:r>
              <a:rPr lang="en-US" sz="2200" b="1" dirty="0">
                <a:latin typeface="Footlight MT Light" pitchFamily="18" charset="0"/>
              </a:rPr>
              <a:t> </a:t>
            </a:r>
            <a:endParaRPr lang="en-US" sz="2200" b="1" dirty="0" smtClean="0">
              <a:latin typeface="Footlight MT Light" pitchFamily="18" charset="0"/>
            </a:endParaRPr>
          </a:p>
          <a:p>
            <a:pPr algn="ctr">
              <a:buNone/>
            </a:pPr>
            <a:r>
              <a:rPr lang="en-US" sz="2200" b="1" dirty="0">
                <a:latin typeface="Footlight MT Light" pitchFamily="18" charset="0"/>
              </a:rPr>
              <a:t>&amp;</a:t>
            </a:r>
            <a:endParaRPr lang="en-US" sz="2200" b="1" dirty="0" smtClean="0">
              <a:latin typeface="Footlight MT Light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Footlight MT Light" pitchFamily="18" charset="0"/>
              </a:rPr>
              <a:t>MODIS Characterization Support Team (MCST)</a:t>
            </a:r>
          </a:p>
          <a:p>
            <a:pPr algn="ctr">
              <a:buNone/>
            </a:pPr>
            <a:endParaRPr lang="en-US" sz="2200" b="1" dirty="0">
              <a:latin typeface="Footlight MT Light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Footlight MT Light" pitchFamily="18" charset="0"/>
            </a:endParaRPr>
          </a:p>
          <a:p>
            <a:pPr algn="ctr">
              <a:buNone/>
            </a:pPr>
            <a:endParaRPr lang="en-US" sz="3200" dirty="0" smtClean="0">
              <a:latin typeface="Footlight MT Light" pitchFamily="18" charset="0"/>
            </a:endParaRPr>
          </a:p>
          <a:p>
            <a:pPr algn="ctr">
              <a:buFontTx/>
              <a:buNone/>
              <a:defRPr/>
            </a:pPr>
            <a:endParaRPr lang="en-US" sz="1600" b="1" i="1" dirty="0" smtClean="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4CD59559-0EBC-4A5F-AA70-917C541DE33C}" type="slidenum">
              <a:rPr lang="en-US" sz="1200" b="1" i="1">
                <a:latin typeface="Times" pitchFamily="18" charset="0"/>
              </a:rPr>
              <a:pPr algn="ctr"/>
              <a:t>1</a:t>
            </a:fld>
            <a:endParaRPr lang="en-US" sz="1200" b="1" i="1">
              <a:latin typeface="Times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63513" y="6172200"/>
            <a:ext cx="6359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 i="1" dirty="0">
                <a:solidFill>
                  <a:srgbClr val="0000CC"/>
                </a:solidFill>
                <a:latin typeface="Footlight MT Light" pitchFamily="18" charset="0"/>
              </a:rPr>
              <a:t>GRWG/GDWG Annual Meeting 2013-03-04/08 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5126" name="Picture 6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127" name="Picture 7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EV Response Trending for VIS bands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2700"/>
            <a:ext cx="4827319" cy="528376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>
                <a:latin typeface="Footlight MT Light" pitchFamily="18" charset="0"/>
              </a:rPr>
              <a:t>A linear approximation is used to estimate the gain change at AOI other than the SD (50.25°) and SV (11.25°)</a:t>
            </a:r>
          </a:p>
          <a:p>
            <a:endParaRPr lang="en-US" sz="2000" dirty="0" smtClean="0">
              <a:latin typeface="Footlight MT Light" pitchFamily="18" charset="0"/>
            </a:endParaRPr>
          </a:p>
          <a:p>
            <a:r>
              <a:rPr lang="en-US" sz="2000" dirty="0" smtClean="0">
                <a:latin typeface="Footlight MT Light" pitchFamily="18" charset="0"/>
              </a:rPr>
              <a:t>A long-term bias is also evident for </a:t>
            </a:r>
            <a:r>
              <a:rPr lang="en-US" sz="2000" u="sng" dirty="0" smtClean="0">
                <a:latin typeface="Footlight MT Light" pitchFamily="18" charset="0"/>
              </a:rPr>
              <a:t>selected VIS bands </a:t>
            </a:r>
            <a:r>
              <a:rPr lang="en-US" sz="2000" dirty="0" smtClean="0">
                <a:latin typeface="Footlight MT Light" pitchFamily="18" charset="0"/>
              </a:rPr>
              <a:t>at the SD AOI</a:t>
            </a:r>
          </a:p>
          <a:p>
            <a:endParaRPr lang="en-US" sz="2000" dirty="0" smtClean="0">
              <a:latin typeface="Footlight MT Light" pitchFamily="18" charset="0"/>
            </a:endParaRPr>
          </a:p>
          <a:p>
            <a:r>
              <a:rPr lang="en-US" sz="2000" dirty="0" smtClean="0">
                <a:latin typeface="Footlight MT Light" pitchFamily="18" charset="0"/>
              </a:rPr>
              <a:t>In order to supplement the on-board SD and lunar measurements, EV response trending from pseudo-invariant desert targets was used to track the gain change at all AOI</a:t>
            </a:r>
          </a:p>
          <a:p>
            <a:pPr lvl="1"/>
            <a:r>
              <a:rPr lang="en-US" sz="1600" dirty="0" smtClean="0">
                <a:latin typeface="Footlight MT Light" pitchFamily="18" charset="0"/>
              </a:rPr>
              <a:t>Libya-4, Libya-1 and Libya-2</a:t>
            </a:r>
          </a:p>
          <a:p>
            <a:endParaRPr lang="en-US" dirty="0" smtClean="0">
              <a:latin typeface="Footlight MT Light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5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 cstate="print"/>
          <a:srcRect l="7941"/>
          <a:stretch>
            <a:fillRect/>
          </a:stretch>
        </p:blipFill>
        <p:spPr bwMode="auto">
          <a:xfrm>
            <a:off x="5457825" y="1315199"/>
            <a:ext cx="3559176" cy="286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5" cstate="print"/>
          <a:srcRect l="7513"/>
          <a:stretch>
            <a:fillRect/>
          </a:stretch>
        </p:blipFill>
        <p:spPr bwMode="auto">
          <a:xfrm>
            <a:off x="5448141" y="4146744"/>
            <a:ext cx="3533235" cy="28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4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Results: C5- C6 Difference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5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" y="1331913"/>
            <a:ext cx="4796681" cy="2798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2" y="1306513"/>
            <a:ext cx="4796681" cy="2798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936"/>
            <a:ext cx="4796681" cy="27980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2502" y="4162565"/>
            <a:ext cx="3753134" cy="246221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ootlight MT Light" pitchFamily="18" charset="0"/>
              </a:rPr>
              <a:t>Similar improvements observed at other AOI</a:t>
            </a:r>
          </a:p>
          <a:p>
            <a:endParaRPr lang="en-US" sz="2200" dirty="0">
              <a:latin typeface="Footlight MT Light" pitchFamily="18" charset="0"/>
            </a:endParaRPr>
          </a:p>
          <a:p>
            <a:r>
              <a:rPr lang="en-US" sz="2200" dirty="0" smtClean="0">
                <a:latin typeface="Footlight MT Light" pitchFamily="18" charset="0"/>
              </a:rPr>
              <a:t>Long-term bias reduced for all the bands using this approach (Terra bands 1-4, 8, 9 and Aqua bands 8 and 9)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221" y="1787855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   </a:t>
            </a:r>
            <a:r>
              <a:rPr lang="en-US" dirty="0" smtClean="0">
                <a:solidFill>
                  <a:srgbClr val="0000CC"/>
                </a:solidFill>
              </a:rPr>
              <a:t>C6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946" y="5465846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   </a:t>
            </a:r>
            <a:r>
              <a:rPr lang="en-US" dirty="0" smtClean="0">
                <a:solidFill>
                  <a:srgbClr val="0000CC"/>
                </a:solidFill>
              </a:rPr>
              <a:t>C6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869" y="1787855"/>
            <a:ext cx="152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   </a:t>
            </a:r>
            <a:r>
              <a:rPr lang="en-US" dirty="0" smtClean="0">
                <a:solidFill>
                  <a:srgbClr val="0000CC"/>
                </a:solidFill>
              </a:rPr>
              <a:t>C6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Results: C5- C6 Difference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5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2290" name="Picture 2" descr="Terra_ev_radiance_Band8_m1_Moon"/>
          <p:cNvPicPr>
            <a:picLocks noChangeAspect="1" noChangeArrowheads="1"/>
          </p:cNvPicPr>
          <p:nvPr/>
        </p:nvPicPr>
        <p:blipFill>
          <a:blip r:embed="rId4" cstate="print"/>
          <a:srcRect l="5922"/>
          <a:stretch>
            <a:fillRect/>
          </a:stretch>
        </p:blipFill>
        <p:spPr bwMode="auto">
          <a:xfrm>
            <a:off x="-11867" y="1225300"/>
            <a:ext cx="4527883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Terra_ev_radiance_Band8_m1_Moon_c6"/>
          <p:cNvPicPr>
            <a:picLocks noChangeAspect="1" noChangeArrowheads="1"/>
          </p:cNvPicPr>
          <p:nvPr/>
        </p:nvPicPr>
        <p:blipFill>
          <a:blip r:embed="rId5" cstate="print"/>
          <a:srcRect l="6592"/>
          <a:stretch>
            <a:fillRect/>
          </a:stretch>
        </p:blipFill>
        <p:spPr bwMode="auto">
          <a:xfrm>
            <a:off x="4548265" y="1260662"/>
            <a:ext cx="4495642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erra_ev_radiance_Band8_m1_Nad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48416" y="3993014"/>
            <a:ext cx="4796681" cy="2798064"/>
          </a:xfrm>
          <a:prstGeom prst="rect">
            <a:avLst/>
          </a:prstGeom>
        </p:spPr>
      </p:pic>
      <p:pic>
        <p:nvPicPr>
          <p:cNvPr id="13" name="Picture 12" descr="Terra_ev_radiance_Band8_m1_Nadir_c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0320" y="4028639"/>
            <a:ext cx="4796681" cy="27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C5-C6 Difference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pic>
        <p:nvPicPr>
          <p:cNvPr id="7" name="Picture 6" descr="Aqua_m1_rvs_frame_17.png"/>
          <p:cNvPicPr>
            <a:picLocks noChangeAspect="1"/>
          </p:cNvPicPr>
          <p:nvPr/>
        </p:nvPicPr>
        <p:blipFill>
          <a:blip r:embed="rId2" cstate="print"/>
          <a:srcRect l="7407" r="4146" b="5556"/>
          <a:stretch>
            <a:fillRect/>
          </a:stretch>
        </p:blipFill>
        <p:spPr>
          <a:xfrm>
            <a:off x="302623" y="1143000"/>
            <a:ext cx="4040777" cy="2209800"/>
          </a:xfrm>
          <a:prstGeom prst="rect">
            <a:avLst/>
          </a:prstGeom>
        </p:spPr>
      </p:pic>
      <p:pic>
        <p:nvPicPr>
          <p:cNvPr id="8" name="Picture 7" descr="Aqua_m1_rvs_frame_677.png"/>
          <p:cNvPicPr>
            <a:picLocks noChangeAspect="1"/>
          </p:cNvPicPr>
          <p:nvPr/>
        </p:nvPicPr>
        <p:blipFill>
          <a:blip r:embed="rId3" cstate="print"/>
          <a:srcRect l="7407" r="4630" b="3968"/>
          <a:stretch>
            <a:fillRect/>
          </a:stretch>
        </p:blipFill>
        <p:spPr>
          <a:xfrm>
            <a:off x="4572000" y="1143000"/>
            <a:ext cx="4191000" cy="2286000"/>
          </a:xfrm>
          <a:prstGeom prst="rect">
            <a:avLst/>
          </a:prstGeom>
        </p:spPr>
      </p:pic>
      <p:pic>
        <p:nvPicPr>
          <p:cNvPr id="9" name="Picture 8" descr="Aqua_m1_rvs_frame_978.png"/>
          <p:cNvPicPr>
            <a:picLocks noChangeAspect="1"/>
          </p:cNvPicPr>
          <p:nvPr/>
        </p:nvPicPr>
        <p:blipFill>
          <a:blip r:embed="rId4" cstate="print"/>
          <a:srcRect l="7407" r="4630" b="3968"/>
          <a:stretch>
            <a:fillRect/>
          </a:stretch>
        </p:blipFill>
        <p:spPr>
          <a:xfrm>
            <a:off x="152400" y="3429001"/>
            <a:ext cx="4191000" cy="2669006"/>
          </a:xfrm>
          <a:prstGeom prst="rect">
            <a:avLst/>
          </a:prstGeom>
        </p:spPr>
      </p:pic>
      <p:pic>
        <p:nvPicPr>
          <p:cNvPr id="10" name="Picture 9" descr="Aqua_m1_rvs_frame_1250.png"/>
          <p:cNvPicPr>
            <a:picLocks noChangeAspect="1"/>
          </p:cNvPicPr>
          <p:nvPr/>
        </p:nvPicPr>
        <p:blipFill>
          <a:blip r:embed="rId5" cstate="print"/>
          <a:srcRect l="6481" r="3704" b="5556"/>
          <a:stretch>
            <a:fillRect/>
          </a:stretch>
        </p:blipFill>
        <p:spPr>
          <a:xfrm>
            <a:off x="4419600" y="3429000"/>
            <a:ext cx="4352851" cy="2670048"/>
          </a:xfrm>
          <a:prstGeom prst="rect">
            <a:avLst/>
          </a:prstGeom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12" name="Picture 6" descr="Light vertic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" name="Picture 7" descr="Light vertica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031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Summary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782"/>
          </a:xfrm>
          <a:solidFill>
            <a:schemeClr val="lt1"/>
          </a:solidFill>
        </p:spPr>
        <p:txBody>
          <a:bodyPr/>
          <a:lstStyle/>
          <a:p>
            <a:r>
              <a:rPr lang="en-US" dirty="0" smtClean="0">
                <a:latin typeface="Footlight MT Light" pitchFamily="18" charset="0"/>
              </a:rPr>
              <a:t>Collection 6 RSB m1 and RVS LUT have been developed for the MODIS L1B products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  <a:latin typeface="Footlight MT Light" pitchFamily="18" charset="0"/>
              </a:rPr>
              <a:t>Long-term drift observed in Terra bands 1-4, 8-9 and Aqua bands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Footlight MT Light" pitchFamily="18" charset="0"/>
              </a:rPr>
              <a:t>    8-9 significantly reduced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  <a:latin typeface="Footlight MT Light" pitchFamily="18" charset="0"/>
              </a:rPr>
              <a:t>Time-dependent RVS applied to bands 13-16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  <a:latin typeface="Footlight MT Light" pitchFamily="18" charset="0"/>
              </a:rPr>
              <a:t>Detector-dependent RVS for Terra bands 3, 8-12 and Aqua bands 8-12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  <a:latin typeface="Footlight MT Light" pitchFamily="18" charset="0"/>
              </a:rPr>
              <a:t>C6 RSB uncertainty algorithm provides an improved characterization of the AOI and time-dependence of the RVS</a:t>
            </a:r>
          </a:p>
          <a:p>
            <a:r>
              <a:rPr lang="en-US" dirty="0" smtClean="0">
                <a:latin typeface="Footlight MT Light" pitchFamily="18" charset="0"/>
              </a:rPr>
              <a:t>Challenges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Polarization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Stability of the EV targets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Aging instruments: Terra  13+ years and Aqua 11+  years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5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92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lt1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Backup Slides</a:t>
            </a:r>
            <a:endParaRPr lang="en-US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8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3700" y="1438275"/>
            <a:ext cx="8256588" cy="5016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defTabSz="114300">
              <a:buFontTx/>
              <a:buNone/>
            </a:pPr>
            <a:endParaRPr lang="en-US" sz="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algn="just" defTabSz="114300">
              <a:buFontTx/>
              <a:buNone/>
            </a:pPr>
            <a:endParaRPr lang="en-US"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301750" y="274638"/>
            <a:ext cx="6635750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dirty="0">
                <a:latin typeface="Footlight MT Light" pitchFamily="18" charset="0"/>
              </a:rPr>
              <a:t>RSB LUT Summary</a:t>
            </a:r>
          </a:p>
          <a:p>
            <a:pPr algn="ctr"/>
            <a:endParaRPr lang="en-US" sz="2400" i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solidFill>
                  <a:srgbClr val="0000FF"/>
                </a:solidFill>
                <a:latin typeface="Times" pitchFamily="18" charset="0"/>
              </a:rPr>
              <a:t>Page </a:t>
            </a:r>
            <a:fld id="{7037DEFC-02F5-47D7-A230-E2F3F1E05C5A}" type="slidenum">
              <a:rPr lang="en-US" sz="1200" b="1" i="1">
                <a:solidFill>
                  <a:srgbClr val="0000FF"/>
                </a:solidFill>
                <a:latin typeface="Times" pitchFamily="18" charset="0"/>
              </a:rPr>
              <a:pPr algn="ctr"/>
              <a:t>16</a:t>
            </a:fld>
            <a:endParaRPr lang="en-US" sz="1200" b="1" i="1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10246" name="Text Box 13" descr="Light vertical"/>
          <p:cNvSpPr txBox="1">
            <a:spLocks noChangeArrowheads="1"/>
          </p:cNvSpPr>
          <p:nvPr/>
        </p:nvSpPr>
        <p:spPr bwMode="auto">
          <a:xfrm>
            <a:off x="-60325" y="1830388"/>
            <a:ext cx="9080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Footlight MT Light" pitchFamily="18" charset="0"/>
              </a:rPr>
              <a:t>Terra</a:t>
            </a:r>
          </a:p>
        </p:txBody>
      </p:sp>
      <p:sp>
        <p:nvSpPr>
          <p:cNvPr id="10247" name="Text Box 14" descr="Light vertical"/>
          <p:cNvSpPr txBox="1">
            <a:spLocks noChangeArrowheads="1"/>
          </p:cNvSpPr>
          <p:nvPr/>
        </p:nvSpPr>
        <p:spPr bwMode="auto">
          <a:xfrm>
            <a:off x="0" y="3978234"/>
            <a:ext cx="9080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Footlight MT Light" pitchFamily="18" charset="0"/>
              </a:rPr>
              <a:t>Aqua</a:t>
            </a:r>
          </a:p>
        </p:txBody>
      </p:sp>
      <p:sp>
        <p:nvSpPr>
          <p:cNvPr id="10248" name="TextBox 18"/>
          <p:cNvSpPr txBox="1">
            <a:spLocks noChangeArrowheads="1"/>
          </p:cNvSpPr>
          <p:nvPr/>
        </p:nvSpPr>
        <p:spPr bwMode="auto">
          <a:xfrm>
            <a:off x="85725" y="5053975"/>
            <a:ext cx="89789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Footlight MT Light" pitchFamily="18" charset="0"/>
              </a:rPr>
              <a:t>RVS </a:t>
            </a:r>
            <a:r>
              <a:rPr lang="en-US" sz="1100" baseline="30000" dirty="0">
                <a:latin typeface="Footlight MT Light" pitchFamily="18" charset="0"/>
              </a:rPr>
              <a:t>pl</a:t>
            </a:r>
            <a:r>
              <a:rPr lang="en-US" sz="1100" dirty="0">
                <a:latin typeface="Footlight MT Light" pitchFamily="18" charset="0"/>
              </a:rPr>
              <a:t> : Pre-launch RVS</a:t>
            </a:r>
          </a:p>
          <a:p>
            <a:r>
              <a:rPr lang="en-US" sz="1100" dirty="0">
                <a:latin typeface="Footlight MT Light" pitchFamily="18" charset="0"/>
              </a:rPr>
              <a:t>RVS</a:t>
            </a:r>
            <a:r>
              <a:rPr lang="en-US" sz="1100" baseline="30000" dirty="0">
                <a:latin typeface="Footlight MT Light" pitchFamily="18" charset="0"/>
              </a:rPr>
              <a:t>*</a:t>
            </a:r>
            <a:r>
              <a:rPr lang="en-US" sz="1100" dirty="0">
                <a:latin typeface="Footlight MT Light" pitchFamily="18" charset="0"/>
              </a:rPr>
              <a:t> : Time-dependent RVS using SD and Moon for MS#1. MS#2 RVS derived using MS#1 as a reference and using EV and SRCA mirror side ratios.</a:t>
            </a:r>
          </a:p>
          <a:p>
            <a:r>
              <a:rPr lang="en-US" sz="1100" dirty="0">
                <a:latin typeface="Footlight MT Light" pitchFamily="18" charset="0"/>
              </a:rPr>
              <a:t>RVS</a:t>
            </a:r>
            <a:r>
              <a:rPr lang="en-US" sz="1100" baseline="30000" dirty="0">
                <a:latin typeface="Footlight MT Light" pitchFamily="18" charset="0"/>
              </a:rPr>
              <a:t>**</a:t>
            </a:r>
            <a:r>
              <a:rPr lang="en-US" sz="1100" dirty="0">
                <a:latin typeface="Footlight MT Light" pitchFamily="18" charset="0"/>
              </a:rPr>
              <a:t>: Time-dependent RVS using SD and Moon for both MS#2 (2-point RVS). On-orbit RVS applied since 08/10/2010 in C5 and for entire mission in C6.</a:t>
            </a:r>
          </a:p>
          <a:p>
            <a:r>
              <a:rPr lang="en-US" sz="1100" dirty="0">
                <a:latin typeface="Footlight MT Light" pitchFamily="18" charset="0"/>
              </a:rPr>
              <a:t>RVS</a:t>
            </a:r>
            <a:r>
              <a:rPr lang="en-US" sz="1100" baseline="30000" dirty="0">
                <a:latin typeface="Footlight MT Light" pitchFamily="18" charset="0"/>
              </a:rPr>
              <a:t>***</a:t>
            </a:r>
            <a:r>
              <a:rPr lang="en-US" sz="1100" dirty="0">
                <a:latin typeface="Footlight MT Light" pitchFamily="18" charset="0"/>
              </a:rPr>
              <a:t>: Time-dependent RVS using SD, SRCA and Moon for MS#1. MS#2 RVS derived using MS#1 as a reference</a:t>
            </a:r>
          </a:p>
          <a:p>
            <a:r>
              <a:rPr lang="en-US" sz="1100" dirty="0">
                <a:latin typeface="Footlight MT Light" pitchFamily="18" charset="0"/>
              </a:rPr>
              <a:t>RVS</a:t>
            </a:r>
            <a:r>
              <a:rPr lang="en-US" sz="1100" baseline="30000" dirty="0">
                <a:latin typeface="Footlight MT Light" pitchFamily="18" charset="0"/>
              </a:rPr>
              <a:t>EV</a:t>
            </a:r>
            <a:r>
              <a:rPr lang="en-US" sz="1100" dirty="0">
                <a:latin typeface="Footlight MT Light" pitchFamily="18" charset="0"/>
              </a:rPr>
              <a:t>: Time-dependent RVS using the Moon and earth-scene measurements from pseudo-invariant desert targets at various AOI.</a:t>
            </a:r>
          </a:p>
          <a:p>
            <a:r>
              <a:rPr lang="en-US" sz="1100" dirty="0">
                <a:latin typeface="Footlight MT Light" pitchFamily="18" charset="0"/>
              </a:rPr>
              <a:t>Additional correction for the SDSM D9 degradation has been applied to all bands except SWIR starting 01/01/2009. </a:t>
            </a:r>
          </a:p>
          <a:p>
            <a:r>
              <a:rPr lang="en-US" sz="1100" dirty="0">
                <a:latin typeface="Footlight MT Light" pitchFamily="18" charset="0"/>
              </a:rPr>
              <a:t>Detector-dependent RVS applied for Bands 8-12 starting C6.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47725" y="1279525"/>
          <a:ext cx="7656042" cy="1955178"/>
        </p:xfrm>
        <a:graphic>
          <a:graphicData uri="http://schemas.openxmlformats.org/drawingml/2006/table">
            <a:tbl>
              <a:tblPr/>
              <a:tblGrid>
                <a:gridCol w="1276007"/>
                <a:gridCol w="1276007"/>
                <a:gridCol w="1276007"/>
                <a:gridCol w="1276007"/>
                <a:gridCol w="1276007"/>
                <a:gridCol w="1276007"/>
              </a:tblGrid>
              <a:tr h="324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Version/Bands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1-4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5-7, 26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8-12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13-16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17-19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***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C5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C6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m1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/RVS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</a:t>
                      </a:r>
                      <a:r>
                        <a:rPr lang="en-US" sz="1400" baseline="300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/RVS</a:t>
                      </a:r>
                      <a:r>
                        <a:rPr lang="en-US" sz="1400" baseline="300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r>
                        <a:rPr lang="en-US" sz="1400" baseline="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(B8,9</a:t>
                      </a: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400" baseline="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B10-12)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47725" y="3232728"/>
          <a:ext cx="7681248" cy="1837185"/>
        </p:xfrm>
        <a:graphic>
          <a:graphicData uri="http://schemas.openxmlformats.org/drawingml/2006/table">
            <a:tbl>
              <a:tblPr/>
              <a:tblGrid>
                <a:gridCol w="1280208"/>
                <a:gridCol w="1280208"/>
                <a:gridCol w="1280208"/>
                <a:gridCol w="1280208"/>
                <a:gridCol w="1280208"/>
                <a:gridCol w="1280208"/>
              </a:tblGrid>
              <a:tr h="285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Version/Bands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1-4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5-7, 26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8-12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13-16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Footlight MT Light" pitchFamily="18" charset="0"/>
                          <a:ea typeface="Calibri"/>
                          <a:cs typeface="Times New Roman"/>
                        </a:rPr>
                        <a:t>Bands 17-19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C5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C6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m1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400">
                          <a:latin typeface="Footlight MT Light" pitchFamily="18" charset="0"/>
                          <a:ea typeface="Calibri"/>
                          <a:cs typeface="Times New Roman"/>
                        </a:rPr>
                        <a:t>/RVS</a:t>
                      </a:r>
                      <a:r>
                        <a:rPr lang="en-US" sz="1400" baseline="3000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40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</a:t>
                      </a:r>
                      <a:r>
                        <a:rPr lang="en-US" sz="14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RVS</a:t>
                      </a:r>
                      <a:r>
                        <a:rPr lang="en-US" sz="1400" baseline="30000" dirty="0" err="1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pl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EV</a:t>
                      </a: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 (B8,9)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Footlight MT Light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B10-12)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m1/RVS</a:t>
                      </a:r>
                      <a:r>
                        <a:rPr lang="en-US" sz="1400" baseline="30000" dirty="0">
                          <a:latin typeface="Footlight MT Light" pitchFamily="18" charset="0"/>
                          <a:ea typeface="Calibri"/>
                          <a:cs typeface="Times New Roman"/>
                        </a:rPr>
                        <a:t>**</a:t>
                      </a:r>
                      <a:endParaRPr lang="en-US" sz="1400" dirty="0">
                        <a:latin typeface="Footlight MT Light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15" name="Picture 6" descr="Light vertic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7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301750" y="155575"/>
            <a:ext cx="663575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b="1" dirty="0">
                <a:latin typeface="Footlight MT Light" pitchFamily="18" charset="0"/>
              </a:rPr>
              <a:t>Outline</a:t>
            </a: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714375" y="1214612"/>
            <a:ext cx="7793038" cy="507930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>
                <a:latin typeface="Footlight MT Light" pitchFamily="18" charset="0"/>
              </a:rPr>
              <a:t>Introduction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Footlight MT Light" pitchFamily="18" charset="0"/>
              </a:rPr>
              <a:t>Overview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Footlight MT Light" pitchFamily="18" charset="0"/>
              </a:rPr>
              <a:t>Reflective Solar Bands (RSB) calibration &amp; Performance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Footlight MT Light" pitchFamily="18" charset="0"/>
              </a:rPr>
              <a:t>RSB LUT Timeline</a:t>
            </a:r>
          </a:p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Footlight MT Light" pitchFamily="18" charset="0"/>
              </a:rPr>
              <a:t>Collection 6 (C6) Algorithm Formulation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  <a:latin typeface="Footlight MT Light" pitchFamily="18" charset="0"/>
              </a:rPr>
              <a:t>Sensor response (m1) 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  <a:latin typeface="Footlight MT Light" pitchFamily="18" charset="0"/>
              </a:rPr>
              <a:t>Sensor response versus scan-angle (RVS)</a:t>
            </a:r>
          </a:p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Footlight MT Light" pitchFamily="18" charset="0"/>
              </a:rPr>
              <a:t>C6 Performance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Footlight MT Light" pitchFamily="18" charset="0"/>
              </a:rPr>
              <a:t>C5-C6 Comparison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Footlight MT Light" pitchFamily="18" charset="0"/>
              </a:rPr>
              <a:t>Improvements to the L1B product (long-term drift, detector-detector striping)</a:t>
            </a:r>
          </a:p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Footlight MT Light" pitchFamily="18" charset="0"/>
              </a:rPr>
              <a:t>Summary</a:t>
            </a:r>
            <a:endParaRPr lang="en-US" sz="1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29EE07EB-2DB9-4B6E-B83B-52E92E3926DA}" type="slidenum">
              <a:rPr lang="en-US" sz="1200" b="1" i="1">
                <a:latin typeface="Times" pitchFamily="18" charset="0"/>
              </a:rPr>
              <a:pPr algn="ctr"/>
              <a:t>2</a:t>
            </a:fld>
            <a:endParaRPr lang="en-US" sz="1200" b="1" i="1">
              <a:latin typeface="Times" pitchFamily="18" charset="0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6150" name="Picture 6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51" name="Picture 7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332511" y="1160463"/>
            <a:ext cx="5604164" cy="556189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2000" b="1" dirty="0">
                <a:latin typeface="Footlight MT Light" pitchFamily="18" charset="0"/>
                <a:cs typeface="Times New Roman" pitchFamily="18" charset="0"/>
              </a:rPr>
              <a:t>RSB EV Reflectance</a:t>
            </a:r>
          </a:p>
          <a:p>
            <a:pPr marL="342900" indent="-342900">
              <a:spcBef>
                <a:spcPts val="600"/>
              </a:spcBef>
              <a:buSzPct val="100000"/>
            </a:pPr>
            <a:endParaRPr lang="en-US" sz="2400" b="1" i="1" dirty="0" smtClean="0"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SzPct val="100000"/>
            </a:pPr>
            <a:endParaRPr lang="en-US" sz="2000" b="1" i="1" dirty="0"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endParaRPr lang="en-US" sz="2000" b="1" dirty="0"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2000" b="1" dirty="0" smtClean="0">
                <a:latin typeface="Footlight MT Light" pitchFamily="18" charset="0"/>
                <a:cs typeface="Times New Roman" pitchFamily="18" charset="0"/>
              </a:rPr>
              <a:t>Key Look-Up-Tables (LUT) for </a:t>
            </a:r>
            <a:r>
              <a:rPr lang="en-US" sz="2000" b="1" dirty="0">
                <a:latin typeface="Footlight MT Light" pitchFamily="18" charset="0"/>
                <a:cs typeface="Times New Roman" pitchFamily="18" charset="0"/>
              </a:rPr>
              <a:t>RSB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m1: Inversely proportion to gain at the AOI of SD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RVS: Sensor Response versus Scan angle (normalized to SD view AOI to the scan mirror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Footlight MT Light" pitchFamily="18" charset="0"/>
                <a:cs typeface="Times New Roman" pitchFamily="18" charset="0"/>
              </a:rPr>
              <a:t>Uncertainty</a:t>
            </a:r>
            <a:endParaRPr lang="en-US" sz="1800" dirty="0">
              <a:solidFill>
                <a:schemeClr val="tx1"/>
              </a:solidFill>
              <a:latin typeface="Footlight MT Light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2000" b="1" dirty="0">
                <a:latin typeface="Footlight MT Light" pitchFamily="18" charset="0"/>
                <a:cs typeface="Times New Roman" pitchFamily="18" charset="0"/>
              </a:rPr>
              <a:t>Calibration </a:t>
            </a:r>
            <a:r>
              <a:rPr lang="en-US" sz="2000" b="1" dirty="0" smtClean="0">
                <a:latin typeface="Footlight MT Light" pitchFamily="18" charset="0"/>
                <a:cs typeface="Times New Roman" pitchFamily="18" charset="0"/>
              </a:rPr>
              <a:t>Sources</a:t>
            </a:r>
            <a:endParaRPr lang="en-US" sz="2000" b="1" dirty="0">
              <a:latin typeface="Footlight MT Light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SD/SDSM calibration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Lunar 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observation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SRCA 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and EV mirror side (MS) ratios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Selected EV targets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582613" y="1455738"/>
            <a:ext cx="812006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01750" y="155575"/>
            <a:ext cx="663575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b="1" dirty="0" smtClean="0">
                <a:latin typeface="Footlight MT Light" pitchFamily="18" charset="0"/>
              </a:rPr>
              <a:t>Overview</a:t>
            </a:r>
            <a:endParaRPr lang="en-US" b="1" dirty="0">
              <a:latin typeface="Footlight MT Light" pitchFamily="18" charset="0"/>
            </a:endParaRPr>
          </a:p>
        </p:txBody>
      </p:sp>
      <p:pic>
        <p:nvPicPr>
          <p:cNvPr id="1031" name="Picture 9" descr="scanmirror_s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611313"/>
            <a:ext cx="2249487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65600"/>
            <a:ext cx="2395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1" descr="Light vertical"/>
          <p:cNvSpPr>
            <a:spLocks noChangeArrowheads="1"/>
          </p:cNvSpPr>
          <p:nvPr/>
        </p:nvSpPr>
        <p:spPr bwMode="auto">
          <a:xfrm>
            <a:off x="5499100" y="6081713"/>
            <a:ext cx="34432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r"/>
                <a:tab pos="2743200" algn="ctr"/>
                <a:tab pos="5486400" algn="r"/>
              </a:tabLst>
            </a:pPr>
            <a:r>
              <a:rPr lang="en-US" sz="1400" b="1" dirty="0">
                <a:solidFill>
                  <a:srgbClr val="0000FF"/>
                </a:solidFill>
                <a:latin typeface="Footlight MT Light" pitchFamily="18" charset="0"/>
                <a:cs typeface="Times New Roman" pitchFamily="18" charset="0"/>
              </a:rPr>
              <a:t>Angle of Incidence (AOI)</a:t>
            </a:r>
            <a:endParaRPr lang="en-US" sz="1400" b="1" dirty="0">
              <a:solidFill>
                <a:srgbClr val="0000FF"/>
              </a:solidFill>
              <a:latin typeface="Footlight MT Light" pitchFamily="18" charset="0"/>
            </a:endParaRPr>
          </a:p>
        </p:txBody>
      </p:sp>
      <p:sp>
        <p:nvSpPr>
          <p:cNvPr id="1034" name="Rectangle 11" descr="Light vertical"/>
          <p:cNvSpPr>
            <a:spLocks noChangeArrowheads="1"/>
          </p:cNvSpPr>
          <p:nvPr/>
        </p:nvSpPr>
        <p:spPr bwMode="auto">
          <a:xfrm>
            <a:off x="6140450" y="3794125"/>
            <a:ext cx="21383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r"/>
                <a:tab pos="2743200" algn="ctr"/>
                <a:tab pos="5486400" algn="r"/>
              </a:tabLst>
            </a:pPr>
            <a:r>
              <a:rPr lang="en-US" sz="1400" b="1" dirty="0">
                <a:solidFill>
                  <a:srgbClr val="0000FF"/>
                </a:solidFill>
                <a:latin typeface="Footlight MT Light" pitchFamily="18" charset="0"/>
                <a:cs typeface="Times New Roman" pitchFamily="18" charset="0"/>
              </a:rPr>
              <a:t>MODIS scan mirror</a:t>
            </a:r>
            <a:endParaRPr lang="en-US" sz="1400" b="1" dirty="0">
              <a:solidFill>
                <a:srgbClr val="0000FF"/>
              </a:solidFill>
              <a:latin typeface="Footlight MT Light" pitchFamily="18" charset="0"/>
            </a:endParaRPr>
          </a:p>
        </p:txBody>
      </p:sp>
      <p:sp>
        <p:nvSpPr>
          <p:cNvPr id="1035" name="Rectangle 14" descr="Light vertical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78503"/>
              </p:ext>
            </p:extLst>
          </p:nvPr>
        </p:nvGraphicFramePr>
        <p:xfrm>
          <a:off x="1104900" y="1715583"/>
          <a:ext cx="37274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6" imgW="2298700" imgH="482600" progId="Equation.3">
                  <p:embed/>
                </p:oleObj>
              </mc:Choice>
              <mc:Fallback>
                <p:oleObj name="Equation" r:id="rId6" imgW="2298700" imgH="4826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715583"/>
                        <a:ext cx="37274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 bwMode="auto">
          <a:xfrm flipV="1">
            <a:off x="6659563" y="4359275"/>
            <a:ext cx="512762" cy="3222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7" name="TextBox 20"/>
          <p:cNvSpPr txBox="1">
            <a:spLocks noChangeArrowheads="1"/>
          </p:cNvSpPr>
          <p:nvPr/>
        </p:nvSpPr>
        <p:spPr bwMode="auto">
          <a:xfrm>
            <a:off x="6673850" y="4405313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Helvetica" pitchFamily="34" charset="0"/>
              </a:rPr>
              <a:t>11.25</a:t>
            </a:r>
          </a:p>
        </p:txBody>
      </p:sp>
      <p:sp>
        <p:nvSpPr>
          <p:cNvPr id="1038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087155FA-91E2-436A-896D-6CE9D67D4578}" type="slidenum">
              <a:rPr lang="en-US" sz="1200" b="1" i="1">
                <a:latin typeface="Times" pitchFamily="18" charset="0"/>
              </a:rPr>
              <a:pPr algn="ctr"/>
              <a:t>3</a:t>
            </a:fld>
            <a:endParaRPr lang="en-US" sz="1200" b="1" i="1">
              <a:latin typeface="Times" pitchFamily="18" charset="0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19" name="Picture 6" descr="Light vertic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" name="Picture 7" descr="Light vertic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1301750" y="155575"/>
            <a:ext cx="6635750" cy="890588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Footlight MT Light" pitchFamily="18" charset="0"/>
              </a:rPr>
              <a:t>MODIS RSB Calibration Using SD/SDSM</a:t>
            </a:r>
          </a:p>
        </p:txBody>
      </p:sp>
      <p:graphicFrame>
        <p:nvGraphicFramePr>
          <p:cNvPr id="614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3025" y="3938588"/>
          <a:ext cx="10525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Equation" r:id="rId4" imgW="748975" imgH="482391" progId="">
                  <p:embed/>
                </p:oleObj>
              </mc:Choice>
              <mc:Fallback>
                <p:oleObj name="Equation" r:id="rId4" imgW="748975" imgH="482391" progId="">
                  <p:embed/>
                  <p:pic>
                    <p:nvPicPr>
                      <p:cNvPr id="0" name="Picture 1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3938588"/>
                        <a:ext cx="1052513" cy="677862"/>
                      </a:xfrm>
                      <a:prstGeom prst="rect">
                        <a:avLst/>
                      </a:prstGeom>
                      <a:solidFill>
                        <a:srgbClr val="3EE3F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30213" y="5280025"/>
            <a:ext cx="2284412" cy="374650"/>
          </a:xfrm>
          <a:prstGeom prst="rect">
            <a:avLst/>
          </a:prstGeom>
          <a:solidFill>
            <a:srgbClr val="29F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Footlight MT Light" pitchFamily="18" charset="0"/>
              </a:rPr>
              <a:t>Scan Mirror (MODIS)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947863" y="2643188"/>
            <a:ext cx="1679575" cy="161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5748338" y="2643188"/>
            <a:ext cx="1679575" cy="161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rot="19320000" flipV="1">
            <a:off x="4724400" y="4668838"/>
            <a:ext cx="0" cy="146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rot="16800000" flipV="1">
            <a:off x="3970338" y="4570413"/>
            <a:ext cx="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 rot="8460000">
            <a:off x="3917950" y="4257675"/>
            <a:ext cx="247650" cy="53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4148138" y="2643188"/>
            <a:ext cx="479425" cy="1635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3052763" y="4116388"/>
            <a:ext cx="914400" cy="3190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3730625" y="3594100"/>
            <a:ext cx="249238" cy="53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2462213" y="3917950"/>
            <a:ext cx="627062" cy="690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V="1">
            <a:off x="5170488" y="2970213"/>
            <a:ext cx="0" cy="293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5630863" y="20050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4564063" y="20050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8"/>
          <p:cNvSpPr txBox="1">
            <a:spLocks noChangeArrowheads="1"/>
          </p:cNvSpPr>
          <p:nvPr/>
        </p:nvSpPr>
        <p:spPr bwMode="auto">
          <a:xfrm>
            <a:off x="4524375" y="1571625"/>
            <a:ext cx="5143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Footlight MT Light" pitchFamily="18" charset="0"/>
              </a:rPr>
              <a:t>Sun</a:t>
            </a:r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3857625" y="2757488"/>
            <a:ext cx="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1579563" y="3219450"/>
            <a:ext cx="1346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1409F5"/>
                </a:solidFill>
                <a:latin typeface="Footlight MT Light" pitchFamily="18" charset="0"/>
              </a:rPr>
              <a:t>1.44% Screen</a:t>
            </a:r>
          </a:p>
        </p:txBody>
      </p:sp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2481263" y="4095750"/>
            <a:ext cx="766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Footlight MT Light" pitchFamily="18" charset="0"/>
              </a:rPr>
              <a:t>SDSM</a:t>
            </a:r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5348288" y="6115050"/>
            <a:ext cx="461962" cy="374650"/>
          </a:xfrm>
          <a:prstGeom prst="rect">
            <a:avLst/>
          </a:prstGeom>
          <a:solidFill>
            <a:srgbClr val="CC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Footlight MT Light" pitchFamily="18" charset="0"/>
              </a:rPr>
              <a:t>SD</a:t>
            </a:r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4081463" y="2014538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4327525" y="2001838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4810125" y="200501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5081588" y="200501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5348288" y="2009775"/>
            <a:ext cx="0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8"/>
          <p:cNvSpPr>
            <a:spLocks noChangeShapeType="1"/>
          </p:cNvSpPr>
          <p:nvPr/>
        </p:nvSpPr>
        <p:spPr bwMode="auto">
          <a:xfrm>
            <a:off x="4584700" y="2668588"/>
            <a:ext cx="1206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Line 29"/>
          <p:cNvSpPr>
            <a:spLocks noChangeShapeType="1"/>
          </p:cNvSpPr>
          <p:nvPr/>
        </p:nvSpPr>
        <p:spPr bwMode="auto">
          <a:xfrm flipH="1" flipV="1">
            <a:off x="5630863" y="2819400"/>
            <a:ext cx="655637" cy="655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30"/>
          <p:cNvSpPr>
            <a:spLocks noChangeShapeType="1"/>
          </p:cNvSpPr>
          <p:nvPr/>
        </p:nvSpPr>
        <p:spPr bwMode="auto">
          <a:xfrm flipV="1">
            <a:off x="3089275" y="2770188"/>
            <a:ext cx="700088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31"/>
          <p:cNvSpPr txBox="1">
            <a:spLocks noChangeArrowheads="1"/>
          </p:cNvSpPr>
          <p:nvPr/>
        </p:nvSpPr>
        <p:spPr bwMode="auto">
          <a:xfrm>
            <a:off x="6451600" y="3238500"/>
            <a:ext cx="20240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1409F5"/>
                </a:solidFill>
                <a:latin typeface="Footlight MT Light" pitchFamily="18" charset="0"/>
              </a:rPr>
              <a:t>Optional 7.8% Screen</a:t>
            </a:r>
          </a:p>
        </p:txBody>
      </p:sp>
      <p:sp>
        <p:nvSpPr>
          <p:cNvPr id="6175" name="Line 32"/>
          <p:cNvSpPr>
            <a:spLocks noChangeShapeType="1"/>
          </p:cNvSpPr>
          <p:nvPr/>
        </p:nvSpPr>
        <p:spPr bwMode="auto">
          <a:xfrm>
            <a:off x="3789363" y="2014538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33"/>
          <p:cNvSpPr>
            <a:spLocks noChangeShapeType="1"/>
          </p:cNvSpPr>
          <p:nvPr/>
        </p:nvSpPr>
        <p:spPr bwMode="auto">
          <a:xfrm>
            <a:off x="3522663" y="2662238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7" name="Picture 34" descr="Light vertic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170488"/>
            <a:ext cx="1431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78" name="Object 3"/>
          <p:cNvGraphicFramePr>
            <a:graphicFrameLocks noChangeAspect="1"/>
          </p:cNvGraphicFramePr>
          <p:nvPr/>
        </p:nvGraphicFramePr>
        <p:xfrm>
          <a:off x="5600700" y="3803650"/>
          <a:ext cx="31718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7" imgW="2146300" imgH="431800" progId="">
                  <p:embed/>
                </p:oleObj>
              </mc:Choice>
              <mc:Fallback>
                <p:oleObj name="Equation" r:id="rId7" imgW="2146300" imgH="43180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803650"/>
                        <a:ext cx="3171825" cy="641350"/>
                      </a:xfrm>
                      <a:prstGeom prst="rect">
                        <a:avLst/>
                      </a:prstGeom>
                      <a:solidFill>
                        <a:srgbClr val="78EBF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9" name="Line 36"/>
          <p:cNvSpPr>
            <a:spLocks noChangeShapeType="1"/>
          </p:cNvSpPr>
          <p:nvPr/>
        </p:nvSpPr>
        <p:spPr bwMode="auto">
          <a:xfrm flipH="1">
            <a:off x="5018088" y="5649913"/>
            <a:ext cx="368300" cy="6905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Line 37"/>
          <p:cNvSpPr>
            <a:spLocks noChangeShapeType="1"/>
          </p:cNvSpPr>
          <p:nvPr/>
        </p:nvSpPr>
        <p:spPr bwMode="auto">
          <a:xfrm flipV="1">
            <a:off x="6759575" y="4552950"/>
            <a:ext cx="0" cy="4683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Rectangle 38"/>
          <p:cNvSpPr>
            <a:spLocks noChangeArrowheads="1"/>
          </p:cNvSpPr>
          <p:nvPr/>
        </p:nvSpPr>
        <p:spPr bwMode="auto">
          <a:xfrm>
            <a:off x="993775" y="1046163"/>
            <a:ext cx="2322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1800" i="1">
                <a:solidFill>
                  <a:schemeClr val="hlink"/>
                </a:solidFill>
                <a:latin typeface="Footlight MT Light" pitchFamily="18" charset="0"/>
              </a:rPr>
              <a:t>Reflectance Factor</a:t>
            </a:r>
          </a:p>
        </p:txBody>
      </p:sp>
      <p:graphicFrame>
        <p:nvGraphicFramePr>
          <p:cNvPr id="6182" name="Object 4"/>
          <p:cNvGraphicFramePr>
            <a:graphicFrameLocks noChangeAspect="1"/>
          </p:cNvGraphicFramePr>
          <p:nvPr/>
        </p:nvGraphicFramePr>
        <p:xfrm>
          <a:off x="3389313" y="1084263"/>
          <a:ext cx="39084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9" imgW="2895600" imgH="279400" progId="">
                  <p:embed/>
                </p:oleObj>
              </mc:Choice>
              <mc:Fallback>
                <p:oleObj name="Equation" r:id="rId9" imgW="2895600" imgH="27940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1084263"/>
                        <a:ext cx="3908425" cy="377825"/>
                      </a:xfrm>
                      <a:prstGeom prst="rect">
                        <a:avLst/>
                      </a:prstGeom>
                      <a:solidFill>
                        <a:srgbClr val="78EBF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83" name="Group 40"/>
          <p:cNvGrpSpPr>
            <a:grpSpLocks/>
          </p:cNvGrpSpPr>
          <p:nvPr/>
        </p:nvGrpSpPr>
        <p:grpSpPr bwMode="auto">
          <a:xfrm>
            <a:off x="0" y="38100"/>
            <a:ext cx="9004300" cy="1293813"/>
            <a:chOff x="0" y="24"/>
            <a:chExt cx="5672" cy="815"/>
          </a:xfrm>
        </p:grpSpPr>
        <p:pic>
          <p:nvPicPr>
            <p:cNvPr id="6187" name="Picture 41" descr="Light vertic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2" descr="Light vertica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" y="56"/>
              <a:ext cx="51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4" name="Rectangle 43"/>
          <p:cNvSpPr>
            <a:spLocks noChangeArrowheads="1"/>
          </p:cNvSpPr>
          <p:nvPr/>
        </p:nvSpPr>
        <p:spPr bwMode="auto">
          <a:xfrm>
            <a:off x="31750" y="5953125"/>
            <a:ext cx="4810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400" b="1" baseline="-25000">
                <a:solidFill>
                  <a:srgbClr val="0000FF"/>
                </a:solidFill>
                <a:latin typeface="Helvetica" pitchFamily="34" charset="0"/>
              </a:rPr>
              <a:t>SD</a:t>
            </a: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:</a:t>
            </a:r>
            <a:r>
              <a:rPr lang="en-US" sz="140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Footlight MT Light" pitchFamily="18" charset="0"/>
              </a:rPr>
              <a:t>SD degradation factor;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400" b="1" baseline="-25000">
                <a:solidFill>
                  <a:srgbClr val="0000FF"/>
                </a:solidFill>
                <a:latin typeface="Helvetica" pitchFamily="34" charset="0"/>
              </a:rPr>
              <a:t>SD</a:t>
            </a: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:</a:t>
            </a:r>
            <a:r>
              <a:rPr lang="en-US" sz="140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Footlight MT Light" pitchFamily="18" charset="0"/>
              </a:rPr>
              <a:t>SD screen vignetting function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d:</a:t>
            </a:r>
            <a:r>
              <a:rPr lang="en-US" sz="1400">
                <a:solidFill>
                  <a:srgbClr val="0000FF"/>
                </a:solidFill>
                <a:latin typeface="Helvetica" pitchFamily="34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Footlight MT Light" pitchFamily="18" charset="0"/>
              </a:rPr>
              <a:t>Earth-Sun distance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SzPct val="100000"/>
            </a:pPr>
            <a:r>
              <a:rPr lang="en-US" sz="1400" b="1">
                <a:solidFill>
                  <a:srgbClr val="0000FF"/>
                </a:solidFill>
                <a:latin typeface="Helvetica" pitchFamily="34" charset="0"/>
              </a:rPr>
              <a:t>dn*:</a:t>
            </a:r>
            <a:r>
              <a:rPr lang="en-US" sz="140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Footlight MT Light" pitchFamily="18" charset="0"/>
              </a:rPr>
              <a:t>Corrected digital number; </a:t>
            </a:r>
            <a:r>
              <a:rPr lang="en-US" sz="1400" b="1">
                <a:solidFill>
                  <a:srgbClr val="0000FF"/>
                </a:solidFill>
                <a:latin typeface="Footlight MT Light" pitchFamily="18" charset="0"/>
              </a:rPr>
              <a:t>dc</a:t>
            </a:r>
            <a:r>
              <a:rPr lang="en-US" sz="1400">
                <a:solidFill>
                  <a:srgbClr val="0000FF"/>
                </a:solidFill>
                <a:latin typeface="Footlight MT Light" pitchFamily="18" charset="0"/>
              </a:rPr>
              <a:t>: Digital count of SDSM </a:t>
            </a:r>
          </a:p>
        </p:txBody>
      </p:sp>
      <p:sp>
        <p:nvSpPr>
          <p:cNvPr id="6185" name="Line 44"/>
          <p:cNvSpPr>
            <a:spLocks noChangeShapeType="1"/>
          </p:cNvSpPr>
          <p:nvPr/>
        </p:nvSpPr>
        <p:spPr bwMode="auto">
          <a:xfrm flipH="1" flipV="1">
            <a:off x="1154113" y="4279900"/>
            <a:ext cx="4095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6" name="Picture 45" descr="Light ver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821113"/>
            <a:ext cx="871538" cy="87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9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1463"/>
            <a:ext cx="7989888" cy="477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40"/>
          <p:cNvGrpSpPr>
            <a:grpSpLocks/>
          </p:cNvGrpSpPr>
          <p:nvPr/>
        </p:nvGrpSpPr>
        <p:grpSpPr bwMode="auto">
          <a:xfrm>
            <a:off x="0" y="38100"/>
            <a:ext cx="9004300" cy="1293813"/>
            <a:chOff x="0" y="24"/>
            <a:chExt cx="5672" cy="815"/>
          </a:xfrm>
        </p:grpSpPr>
        <p:pic>
          <p:nvPicPr>
            <p:cNvPr id="7173" name="Picture 41" descr="Light vertic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42" descr="Light vertic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" y="56"/>
              <a:ext cx="51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/>
          <p:cNvSpPr txBox="1">
            <a:spLocks/>
          </p:cNvSpPr>
          <p:nvPr/>
        </p:nvSpPr>
        <p:spPr>
          <a:xfrm>
            <a:off x="1301750" y="155575"/>
            <a:ext cx="6635750" cy="1150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latin typeface="Footlight MT Light" pitchFamily="18" charset="0"/>
                <a:ea typeface="+mj-ea"/>
                <a:cs typeface="+mj-cs"/>
              </a:rPr>
              <a:t>MODIS Lunar Calibration</a:t>
            </a:r>
          </a:p>
        </p:txBody>
      </p:sp>
    </p:spTree>
    <p:extLst>
      <p:ext uri="{BB962C8B-B14F-4D97-AF65-F5344CB8AC3E}">
        <p14:creationId xmlns:p14="http://schemas.microsoft.com/office/powerpoint/2010/main" val="9852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ootlight MT Light" pitchFamily="18" charset="0"/>
              </a:rPr>
              <a:t>RSB Performance</a:t>
            </a:r>
          </a:p>
        </p:txBody>
      </p:sp>
      <p:grpSp>
        <p:nvGrpSpPr>
          <p:cNvPr id="8196" name="Group 40"/>
          <p:cNvGrpSpPr>
            <a:grpSpLocks/>
          </p:cNvGrpSpPr>
          <p:nvPr/>
        </p:nvGrpSpPr>
        <p:grpSpPr bwMode="auto">
          <a:xfrm>
            <a:off x="0" y="38100"/>
            <a:ext cx="9004300" cy="1293813"/>
            <a:chOff x="0" y="24"/>
            <a:chExt cx="5672" cy="815"/>
          </a:xfrm>
        </p:grpSpPr>
        <p:pic>
          <p:nvPicPr>
            <p:cNvPr id="8207" name="Picture 41" descr="Light vertic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42" descr="Light vertic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" y="56"/>
              <a:ext cx="51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34" descr="aqua_sd_degrad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b="2667"/>
          <a:stretch>
            <a:fillRect/>
          </a:stretch>
        </p:blipFill>
        <p:spPr bwMode="auto">
          <a:xfrm>
            <a:off x="8291" y="1410289"/>
            <a:ext cx="44545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7" descr="aqua_degradation_w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667"/>
          <a:stretch>
            <a:fillRect/>
          </a:stretch>
        </p:blipFill>
        <p:spPr bwMode="auto">
          <a:xfrm>
            <a:off x="-19004" y="3621726"/>
            <a:ext cx="4468073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20" descr="Light vertical"/>
          <p:cNvSpPr txBox="1">
            <a:spLocks noChangeArrowheads="1"/>
          </p:cNvSpPr>
          <p:nvPr/>
        </p:nvSpPr>
        <p:spPr bwMode="auto">
          <a:xfrm>
            <a:off x="727869" y="5739790"/>
            <a:ext cx="8077200" cy="1107996"/>
          </a:xfrm>
          <a:prstGeom prst="rect">
            <a:avLst/>
          </a:prstGeom>
          <a:solidFill>
            <a:schemeClr val="l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200" dirty="0">
                <a:latin typeface="Footlight MT Light" pitchFamily="18" charset="0"/>
                <a:cs typeface="Arial" charset="0"/>
              </a:rPr>
              <a:t>Larger SD BRF degradation at shorter (VIS) wavelength</a:t>
            </a:r>
          </a:p>
          <a:p>
            <a:pPr algn="ctr"/>
            <a:r>
              <a:rPr lang="en-US" sz="2200" dirty="0" smtClean="0">
                <a:latin typeface="Footlight MT Light" pitchFamily="18" charset="0"/>
              </a:rPr>
              <a:t>Changes </a:t>
            </a:r>
            <a:r>
              <a:rPr lang="en-US" sz="2200" dirty="0">
                <a:latin typeface="Footlight MT Light" pitchFamily="18" charset="0"/>
              </a:rPr>
              <a:t>in RSB responses are AOI  </a:t>
            </a:r>
            <a:r>
              <a:rPr lang="en-US" sz="2200" dirty="0" smtClean="0">
                <a:latin typeface="Footlight MT Light" pitchFamily="18" charset="0"/>
              </a:rPr>
              <a:t>dependent</a:t>
            </a:r>
          </a:p>
          <a:p>
            <a:pPr algn="ctr"/>
            <a:r>
              <a:rPr lang="en-US" sz="2200" dirty="0">
                <a:latin typeface="Footlight MT Light" pitchFamily="18" charset="0"/>
              </a:rPr>
              <a:t>Wavelength dependency for gain </a:t>
            </a:r>
            <a:r>
              <a:rPr lang="en-US" sz="2200" dirty="0" smtClean="0">
                <a:latin typeface="Footlight MT Light" pitchFamily="18" charset="0"/>
              </a:rPr>
              <a:t>change</a:t>
            </a:r>
            <a:endParaRPr lang="en-US" sz="2200" dirty="0">
              <a:solidFill>
                <a:schemeClr val="bg1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8203" name="Up Arrow 4"/>
          <p:cNvSpPr>
            <a:spLocks noChangeArrowheads="1"/>
          </p:cNvSpPr>
          <p:nvPr/>
        </p:nvSpPr>
        <p:spPr bwMode="auto">
          <a:xfrm flipH="1">
            <a:off x="3351034" y="1716820"/>
            <a:ext cx="258763" cy="492125"/>
          </a:xfrm>
          <a:prstGeom prst="upArrow">
            <a:avLst>
              <a:gd name="adj1" fmla="val 50000"/>
              <a:gd name="adj2" fmla="val 50187"/>
            </a:avLst>
          </a:prstGeom>
          <a:solidFill>
            <a:srgbClr val="336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Box 5"/>
          <p:cNvSpPr txBox="1">
            <a:spLocks noChangeArrowheads="1"/>
          </p:cNvSpPr>
          <p:nvPr/>
        </p:nvSpPr>
        <p:spPr bwMode="auto">
          <a:xfrm>
            <a:off x="3643643" y="1728523"/>
            <a:ext cx="34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λ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8205" name="Down Arrow 6"/>
          <p:cNvSpPr>
            <a:spLocks noChangeArrowheads="1"/>
          </p:cNvSpPr>
          <p:nvPr/>
        </p:nvSpPr>
        <p:spPr bwMode="auto">
          <a:xfrm>
            <a:off x="3175616" y="4310063"/>
            <a:ext cx="304800" cy="677862"/>
          </a:xfrm>
          <a:prstGeom prst="downArrow">
            <a:avLst>
              <a:gd name="adj1" fmla="val 50000"/>
              <a:gd name="adj2" fmla="val 50101"/>
            </a:avLst>
          </a:prstGeom>
          <a:solidFill>
            <a:srgbClr val="336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Box 7"/>
          <p:cNvSpPr txBox="1">
            <a:spLocks noChangeArrowheads="1"/>
          </p:cNvSpPr>
          <p:nvPr/>
        </p:nvSpPr>
        <p:spPr bwMode="auto">
          <a:xfrm>
            <a:off x="2067329" y="4217194"/>
            <a:ext cx="893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 dirty="0">
                <a:latin typeface="Footlight MT Light" pitchFamily="18" charset="0"/>
              </a:rPr>
              <a:t>Time</a:t>
            </a:r>
          </a:p>
        </p:txBody>
      </p:sp>
      <p:pic>
        <p:nvPicPr>
          <p:cNvPr id="19" name="Picture 8" descr="Aqua_lifetime_bandavg_gain_ms1_vi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/>
          <a:stretch>
            <a:fillRect/>
          </a:stretch>
        </p:blipFill>
        <p:spPr bwMode="auto">
          <a:xfrm>
            <a:off x="4591976" y="1438320"/>
            <a:ext cx="4389437" cy="21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Aqua_lifetime_bandavg_gain_ms1_vis_mo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>
            <a:fillRect/>
          </a:stretch>
        </p:blipFill>
        <p:spPr bwMode="auto">
          <a:xfrm>
            <a:off x="4527859" y="3616280"/>
            <a:ext cx="4476442" cy="216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0866" y="2252398"/>
            <a:ext cx="139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itchFamily="18" charset="0"/>
              </a:rPr>
              <a:t>SD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664" y="4330353"/>
            <a:ext cx="139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itchFamily="18" charset="0"/>
              </a:rPr>
              <a:t>Lunar</a:t>
            </a:r>
            <a:endParaRPr lang="en-US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301750" y="155575"/>
            <a:ext cx="663575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dirty="0" smtClean="0">
                <a:latin typeface="Footlight MT Light" pitchFamily="18" charset="0"/>
              </a:rPr>
              <a:t>RSB LUT Timeline</a:t>
            </a:r>
            <a:endParaRPr lang="en-US" sz="3200" dirty="0">
              <a:latin typeface="Footlight MT Light" pitchFamily="18" charset="0"/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714375" y="1351126"/>
            <a:ext cx="7793038" cy="53436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Footlight MT Light" pitchFamily="18" charset="0"/>
              </a:rPr>
              <a:t>m1 LUT History: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2: Prelaunch calibration coefficients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3-5 : Time-dependent m1 generated using SD/SDSM calibration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6: </a:t>
            </a:r>
          </a:p>
          <a:p>
            <a:pPr marL="1295400" lvl="2" indent="-38100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Footlight MT Light" pitchFamily="18" charset="0"/>
              </a:rPr>
              <a:t>m1 generated using SD/SDSM, lunar calibration and EV response trending for Terra bands 1-4,8 and 9 and Aqua bands 8,9</a:t>
            </a:r>
          </a:p>
          <a:p>
            <a:pPr marL="1295400" lvl="2" indent="-38100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Footlight MT Light" pitchFamily="18" charset="0"/>
              </a:rPr>
              <a:t>m1 for all other RSB generated using the SD/SDSM calibration</a:t>
            </a:r>
          </a:p>
          <a:p>
            <a:pPr marL="381000" indent="-381000">
              <a:spcBef>
                <a:spcPts val="6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Footlight MT Light" pitchFamily="18" charset="0"/>
              </a:rPr>
              <a:t>RVS LUT History: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2-3: Prelaunch RVS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4: Time-dependent RVS based on SD, lunar and SRCA gains. Applied for bands 3,8 and 9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5: Time-dependent RVS applied to all RSB (except SWIR) using SD, lunar and SRCA and EV mirror side differences</a:t>
            </a:r>
          </a:p>
          <a:p>
            <a:pPr marL="838200" lvl="1" indent="-381000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Footlight MT Light" pitchFamily="18" charset="0"/>
              </a:rPr>
              <a:t>Collection 6: C5 Approach applied for most RSB. EV response trending supplements on-board measurements for Terra bands 1-4,8 and 9 and Aqua bands 8 and 9</a:t>
            </a:r>
            <a:endParaRPr lang="en-US" sz="1800" dirty="0">
              <a:latin typeface="Footlight MT Light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latin typeface="Helvetica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29EE07EB-2DB9-4B6E-B83B-52E92E3926DA}" type="slidenum">
              <a:rPr lang="en-US" sz="1200" b="1" i="1">
                <a:latin typeface="Times" pitchFamily="18" charset="0"/>
              </a:rPr>
              <a:pPr algn="ctr"/>
              <a:t>7</a:t>
            </a:fld>
            <a:endParaRPr lang="en-US" sz="1200" b="1" i="1">
              <a:latin typeface="Times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6150" name="Picture 6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51" name="Picture 7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1129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301750" y="155575"/>
            <a:ext cx="663575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dirty="0" smtClean="0">
                <a:latin typeface="Footlight MT Light" pitchFamily="18" charset="0"/>
              </a:rPr>
              <a:t>Enhancements in Collection 6</a:t>
            </a:r>
            <a:endParaRPr lang="en-US" sz="3200" dirty="0">
              <a:latin typeface="Footlight MT Light" pitchFamily="18" charset="0"/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714375" y="1119612"/>
            <a:ext cx="7793038" cy="50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latin typeface="Helvetica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29EE07EB-2DB9-4B6E-B83B-52E92E3926DA}" type="slidenum">
              <a:rPr lang="en-US" sz="1200" b="1" i="1">
                <a:latin typeface="Times" pitchFamily="18" charset="0"/>
              </a:rPr>
              <a:pPr algn="ctr"/>
              <a:t>8</a:t>
            </a:fld>
            <a:endParaRPr lang="en-US" sz="1200" b="1" i="1">
              <a:latin typeface="Times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6150" name="Picture 6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51" name="Picture 7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5932"/>
            <a:ext cx="8229600" cy="4671468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eaLnBrk="1" fontAlgn="auto" hangingPunct="1"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b="1" kern="1200" dirty="0">
                <a:solidFill>
                  <a:schemeClr val="tx1"/>
                </a:solidFill>
                <a:latin typeface="Footlight MT Light" pitchFamily="18" charset="0"/>
              </a:rPr>
              <a:t>SD degradation at 936 nm is applied</a:t>
            </a:r>
          </a:p>
          <a:p>
            <a:pPr lvl="1" eaLnBrk="1" fontAlgn="auto" hangingPunct="1">
              <a:spcAft>
                <a:spcPts val="0"/>
              </a:spcAft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Previous SD degradation is normalized at this wavelength</a:t>
            </a:r>
          </a:p>
          <a:p>
            <a:pPr lvl="1" eaLnBrk="1" fontAlgn="auto" hangingPunct="1">
              <a:spcAft>
                <a:spcPts val="0"/>
              </a:spcAft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A correction of 0.6% in Aqua over </a:t>
            </a:r>
            <a:r>
              <a:rPr lang="en-US" kern="1200" dirty="0" smtClean="0">
                <a:solidFill>
                  <a:schemeClr val="tx1"/>
                </a:solidFill>
                <a:latin typeface="Footlight MT Light" pitchFamily="18" charset="0"/>
              </a:rPr>
              <a:t>11 years </a:t>
            </a: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(also applied in C5)</a:t>
            </a:r>
          </a:p>
          <a:p>
            <a:pPr lvl="0" eaLnBrk="1" fontAlgn="auto" hangingPunct="1"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b="1" kern="1200" dirty="0">
                <a:solidFill>
                  <a:schemeClr val="tx1"/>
                </a:solidFill>
                <a:latin typeface="Footlight MT Light" pitchFamily="18" charset="0"/>
              </a:rPr>
              <a:t>Time dependent RVS applied to bands 13-16</a:t>
            </a:r>
          </a:p>
          <a:p>
            <a:pPr lvl="1" eaLnBrk="1" fontAlgn="auto" hangingPunct="1">
              <a:spcAft>
                <a:spcPts val="0"/>
              </a:spcAft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Approach developed to monitor bands 13-16 lunar calibration stability (some pixels saturate when viewing the Moon)  </a:t>
            </a:r>
          </a:p>
          <a:p>
            <a:pPr lvl="0" eaLnBrk="1" fontAlgn="auto" hangingPunct="1"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b="1" kern="1200" dirty="0">
                <a:solidFill>
                  <a:schemeClr val="tx1"/>
                </a:solidFill>
                <a:latin typeface="Footlight MT Light" pitchFamily="18" charset="0"/>
              </a:rPr>
              <a:t>Detector dependent RVS</a:t>
            </a:r>
          </a:p>
          <a:p>
            <a:pPr lvl="1" eaLnBrk="1" fontAlgn="auto" hangingPunct="1">
              <a:spcAft>
                <a:spcPts val="0"/>
              </a:spcAft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Mainly applied to VIS bands (e.g. bands 8-12)</a:t>
            </a:r>
          </a:p>
          <a:p>
            <a:pPr lvl="0" eaLnBrk="1" fontAlgn="auto" hangingPunct="1"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en-US" b="1" kern="1200" dirty="0">
                <a:solidFill>
                  <a:schemeClr val="tx1"/>
                </a:solidFill>
                <a:latin typeface="Footlight MT Light" pitchFamily="18" charset="0"/>
              </a:rPr>
              <a:t>Some RSB calibration coefficients (m1) and RVS are derived at the same time using observations to the SD, Moon, and “pseudo-invariant” EV targets at different AOIs </a:t>
            </a:r>
          </a:p>
          <a:p>
            <a:pPr lvl="1" eaLnBrk="1" fontAlgn="auto" hangingPunct="1">
              <a:spcAft>
                <a:spcPts val="0"/>
              </a:spcAft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chemeClr val="tx1"/>
                </a:solidFill>
                <a:latin typeface="Footlight MT Light" pitchFamily="18" charset="0"/>
              </a:rPr>
              <a:t>Mainly applied to VIS bands (e.g. bands 8-9)</a:t>
            </a:r>
          </a:p>
          <a:p>
            <a:pPr lvl="1"/>
            <a:endParaRPr lang="en-US" dirty="0">
              <a:latin typeface="Footlight MT Light" pitchFamily="18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457200" y="6222720"/>
            <a:ext cx="8229600" cy="461665"/>
          </a:xfrm>
          <a:prstGeom prst="rect">
            <a:avLst/>
          </a:prstGeom>
          <a:solidFill>
            <a:srgbClr val="00B05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Apply to both Terra and Aqua MODIS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301750" y="155575"/>
            <a:ext cx="663575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3200" b="1" dirty="0" smtClean="0">
                <a:latin typeface="Footlight MT Light" pitchFamily="18" charset="0"/>
              </a:rPr>
              <a:t>MODIS RSB RVS characterization</a:t>
            </a:r>
            <a:endParaRPr lang="en-US" sz="3200" b="1" dirty="0">
              <a:latin typeface="Footlight MT Light" pitchFamily="18" charset="0"/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714375" y="1119612"/>
            <a:ext cx="7793038" cy="50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latin typeface="Helvetica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1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26438" y="6503988"/>
            <a:ext cx="6159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i="1">
                <a:latin typeface="Times" pitchFamily="18" charset="0"/>
              </a:rPr>
              <a:t>Page </a:t>
            </a:r>
            <a:fld id="{29EE07EB-2DB9-4B6E-B83B-52E92E3926DA}" type="slidenum">
              <a:rPr lang="en-US" sz="1200" b="1" i="1">
                <a:latin typeface="Times" pitchFamily="18" charset="0"/>
              </a:rPr>
              <a:pPr algn="ctr"/>
              <a:t>9</a:t>
            </a:fld>
            <a:endParaRPr lang="en-US" sz="1200" b="1" i="1">
              <a:latin typeface="Times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"/>
            <a:ext cx="9017000" cy="1293813"/>
            <a:chOff x="0" y="24"/>
            <a:chExt cx="5680" cy="815"/>
          </a:xfrm>
        </p:grpSpPr>
        <p:pic>
          <p:nvPicPr>
            <p:cNvPr id="6150" name="Picture 6" descr="Light vertic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"/>
              <a:ext cx="917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51" name="Picture 7" descr="Light vertic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1" y="56"/>
              <a:ext cx="519" cy="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68393"/>
            <a:ext cx="8229600" cy="490511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 Bands with </a:t>
            </a:r>
            <a:r>
              <a:rPr lang="en-US" dirty="0">
                <a:latin typeface="Footlight MT Light" pitchFamily="18" charset="0"/>
              </a:rPr>
              <a:t>no </a:t>
            </a:r>
            <a:r>
              <a:rPr lang="en-US" dirty="0" smtClean="0">
                <a:latin typeface="Footlight MT Light" pitchFamily="18" charset="0"/>
              </a:rPr>
              <a:t>on-orbit change in RVS (SWIR)</a:t>
            </a:r>
            <a:endParaRPr lang="en-US" dirty="0">
              <a:latin typeface="Footlight MT Light" pitchFamily="18" charset="0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Footlight MT Light" pitchFamily="18" charset="0"/>
              </a:rPr>
              <a:t>Pre-launch </a:t>
            </a:r>
            <a:r>
              <a:rPr lang="en-US" dirty="0" smtClean="0">
                <a:latin typeface="Footlight MT Light" pitchFamily="18" charset="0"/>
              </a:rPr>
              <a:t>RVS</a:t>
            </a:r>
            <a:endParaRPr lang="en-US" sz="2400" dirty="0" smtClean="0">
              <a:latin typeface="Footlight MT Light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Bands with small changes in RVS 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Use </a:t>
            </a:r>
            <a:r>
              <a:rPr lang="en-US" dirty="0">
                <a:latin typeface="Footlight MT Light" pitchFamily="18" charset="0"/>
              </a:rPr>
              <a:t>SD and lunar trending for mirror side 1 (MS1) RVS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Footlight MT Light" pitchFamily="18" charset="0"/>
              </a:rPr>
              <a:t>Use SD, lunar, and EV mirror side ratios for mirror side 2 (MS2) RVS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Footlight MT Light" pitchFamily="18" charset="0"/>
              </a:rPr>
              <a:t>Fit each response trending over time, normalize to SD response, and then fit over AOI </a:t>
            </a:r>
            <a:endParaRPr lang="en-US" sz="2400" dirty="0">
              <a:latin typeface="Footlight MT Light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Bands </a:t>
            </a:r>
            <a:r>
              <a:rPr lang="en-US" dirty="0">
                <a:latin typeface="Footlight MT Light" pitchFamily="18" charset="0"/>
              </a:rPr>
              <a:t>with large changes in RVS </a:t>
            </a:r>
            <a:r>
              <a:rPr lang="en-US" dirty="0" smtClean="0">
                <a:latin typeface="Footlight MT Light" pitchFamily="18" charset="0"/>
              </a:rPr>
              <a:t>(Aqua bands 8,9 and Terra bands 1-4, 8 and 9)</a:t>
            </a:r>
            <a:endParaRPr lang="en-US" dirty="0">
              <a:latin typeface="Footlight MT Light" pitchFamily="18" charset="0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Supplement the on-board lunar measurements with the trending from EV targets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latin typeface="Footlight MT Light" pitchFamily="18" charset="0"/>
              </a:rPr>
              <a:t>Detector </a:t>
            </a:r>
            <a:r>
              <a:rPr lang="en-US" dirty="0">
                <a:latin typeface="Footlight MT Light" pitchFamily="18" charset="0"/>
              </a:rPr>
              <a:t>dependent RVS applied for several VIS bands (B8-12)</a:t>
            </a:r>
          </a:p>
          <a:p>
            <a:pPr lvl="1"/>
            <a:endParaRPr lang="en-US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31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Vert">
          <a:fgClr>
            <a:schemeClr val="accent1"/>
          </a:fgClr>
          <a:bgClr>
            <a:schemeClr val="bg1"/>
          </a:bgClr>
        </a:patt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Vert">
          <a:fgClr>
            <a:schemeClr val="accent1"/>
          </a:fgClr>
          <a:bgClr>
            <a:schemeClr val="bg1"/>
          </a:bgClr>
        </a:patt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25185</TotalTime>
  <Pages>20</Pages>
  <Words>1066</Words>
  <Application>Microsoft Office PowerPoint</Application>
  <PresentationFormat>On-screen Show (4:3)</PresentationFormat>
  <Paragraphs>197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Microsoft Office 98</vt:lpstr>
      <vt:lpstr>Equation</vt:lpstr>
      <vt:lpstr>PowerPoint Presentation</vt:lpstr>
      <vt:lpstr>PowerPoint Presentation</vt:lpstr>
      <vt:lpstr>PowerPoint Presentation</vt:lpstr>
      <vt:lpstr>MODIS RSB Calibration Using SD/SDSM</vt:lpstr>
      <vt:lpstr>PowerPoint Presentation</vt:lpstr>
      <vt:lpstr>RSB Performance</vt:lpstr>
      <vt:lpstr>PowerPoint Presentation</vt:lpstr>
      <vt:lpstr>PowerPoint Presentation</vt:lpstr>
      <vt:lpstr>PowerPoint Presentation</vt:lpstr>
      <vt:lpstr>EV Response Trending for VIS bands</vt:lpstr>
      <vt:lpstr>Results: C5- C6 Difference</vt:lpstr>
      <vt:lpstr>Results: C5- C6 Difference</vt:lpstr>
      <vt:lpstr>C5-C6 Difference</vt:lpstr>
      <vt:lpstr>Summary</vt:lpstr>
      <vt:lpstr>Backup Slides</vt:lpstr>
      <vt:lpstr>PowerPoint Presentation</vt:lpstr>
    </vt:vector>
  </TitlesOfParts>
  <Company>NASA/GSFC/MCST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MCST User</dc:creator>
  <cp:lastModifiedBy>mcst</cp:lastModifiedBy>
  <cp:revision>973</cp:revision>
  <cp:lastPrinted>2002-05-20T00:29:27Z</cp:lastPrinted>
  <dcterms:created xsi:type="dcterms:W3CDTF">2002-01-31T20:18:18Z</dcterms:created>
  <dcterms:modified xsi:type="dcterms:W3CDTF">2013-03-07T19:10:14Z</dcterms:modified>
</cp:coreProperties>
</file>