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28"/>
  </p:notesMasterIdLst>
  <p:handoutMasterIdLst>
    <p:handoutMasterId r:id="rId29"/>
  </p:handoutMasterIdLst>
  <p:sldIdLst>
    <p:sldId id="284" r:id="rId2"/>
    <p:sldId id="285" r:id="rId3"/>
    <p:sldId id="286" r:id="rId4"/>
    <p:sldId id="287" r:id="rId5"/>
    <p:sldId id="289" r:id="rId6"/>
    <p:sldId id="296" r:id="rId7"/>
    <p:sldId id="297" r:id="rId8"/>
    <p:sldId id="291" r:id="rId9"/>
    <p:sldId id="264" r:id="rId10"/>
    <p:sldId id="290" r:id="rId11"/>
    <p:sldId id="292" r:id="rId12"/>
    <p:sldId id="298" r:id="rId13"/>
    <p:sldId id="299" r:id="rId14"/>
    <p:sldId id="306" r:id="rId15"/>
    <p:sldId id="305" r:id="rId16"/>
    <p:sldId id="302" r:id="rId17"/>
    <p:sldId id="307" r:id="rId18"/>
    <p:sldId id="308" r:id="rId19"/>
    <p:sldId id="303" r:id="rId20"/>
    <p:sldId id="288" r:id="rId21"/>
    <p:sldId id="293" r:id="rId22"/>
    <p:sldId id="294" r:id="rId23"/>
    <p:sldId id="270" r:id="rId24"/>
    <p:sldId id="262" r:id="rId25"/>
    <p:sldId id="263" r:id="rId26"/>
    <p:sldId id="271" r:id="rId27"/>
  </p:sldIdLst>
  <p:sldSz cx="9906000" cy="6858000" type="A4"/>
  <p:notesSz cx="6797675" cy="9926638"/>
  <p:defaultTextStyle>
    <a:defPPr>
      <a:defRPr lang="en-GB"/>
    </a:defPPr>
    <a:lvl1pPr algn="l" rtl="0" eaLnBrk="0" fontAlgn="base" hangingPunct="0">
      <a:spcBef>
        <a:spcPct val="50000"/>
      </a:spcBef>
      <a:spcAft>
        <a:spcPct val="0"/>
      </a:spcAft>
      <a:defRPr sz="900" b="1" kern="1200">
        <a:solidFill>
          <a:schemeClr val="bg1"/>
        </a:solidFill>
        <a:latin typeface="Tahoma" pitchFamily="34" charset="0"/>
        <a:ea typeface="+mn-ea"/>
        <a:cs typeface="+mn-cs"/>
      </a:defRPr>
    </a:lvl1pPr>
    <a:lvl2pPr marL="457200" algn="l" rtl="0" eaLnBrk="0" fontAlgn="base" hangingPunct="0">
      <a:spcBef>
        <a:spcPct val="50000"/>
      </a:spcBef>
      <a:spcAft>
        <a:spcPct val="0"/>
      </a:spcAft>
      <a:defRPr sz="900" b="1" kern="1200">
        <a:solidFill>
          <a:schemeClr val="bg1"/>
        </a:solidFill>
        <a:latin typeface="Tahoma" pitchFamily="34" charset="0"/>
        <a:ea typeface="+mn-ea"/>
        <a:cs typeface="+mn-cs"/>
      </a:defRPr>
    </a:lvl2pPr>
    <a:lvl3pPr marL="914400" algn="l" rtl="0" eaLnBrk="0" fontAlgn="base" hangingPunct="0">
      <a:spcBef>
        <a:spcPct val="50000"/>
      </a:spcBef>
      <a:spcAft>
        <a:spcPct val="0"/>
      </a:spcAft>
      <a:defRPr sz="900" b="1" kern="1200">
        <a:solidFill>
          <a:schemeClr val="bg1"/>
        </a:solidFill>
        <a:latin typeface="Tahoma" pitchFamily="34" charset="0"/>
        <a:ea typeface="+mn-ea"/>
        <a:cs typeface="+mn-cs"/>
      </a:defRPr>
    </a:lvl3pPr>
    <a:lvl4pPr marL="1371600" algn="l" rtl="0" eaLnBrk="0" fontAlgn="base" hangingPunct="0">
      <a:spcBef>
        <a:spcPct val="50000"/>
      </a:spcBef>
      <a:spcAft>
        <a:spcPct val="0"/>
      </a:spcAft>
      <a:defRPr sz="900" b="1" kern="1200">
        <a:solidFill>
          <a:schemeClr val="bg1"/>
        </a:solidFill>
        <a:latin typeface="Tahoma" pitchFamily="34" charset="0"/>
        <a:ea typeface="+mn-ea"/>
        <a:cs typeface="+mn-cs"/>
      </a:defRPr>
    </a:lvl4pPr>
    <a:lvl5pPr marL="1828800" algn="l" rtl="0" eaLnBrk="0" fontAlgn="base" hangingPunct="0">
      <a:spcBef>
        <a:spcPct val="5000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EE2D24"/>
    <a:srgbClr val="CDE3A0"/>
    <a:srgbClr val="4E0B55"/>
    <a:srgbClr val="0099FF"/>
    <a:srgbClr val="66FF66"/>
    <a:srgbClr val="FFF0A4"/>
    <a:srgbClr val="C7A775"/>
    <a:srgbClr val="00B5EF"/>
    <a:srgbClr val="A2DA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3" autoAdjust="0"/>
    <p:restoredTop sz="94919" autoAdjust="0"/>
  </p:normalViewPr>
  <p:slideViewPr>
    <p:cSldViewPr snapToGrid="0">
      <p:cViewPr varScale="1">
        <p:scale>
          <a:sx n="71" d="100"/>
          <a:sy n="71" d="100"/>
        </p:scale>
        <p:origin x="-1176" y="-9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snapToGrid="0">
      <p:cViewPr varScale="1">
        <p:scale>
          <a:sx n="52" d="100"/>
          <a:sy n="52" d="100"/>
        </p:scale>
        <p:origin x="-1848" y="-7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45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552"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45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019"/>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45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6793" y="9735742"/>
            <a:ext cx="185824" cy="18294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450">
              <a:spcBef>
                <a:spcPct val="0"/>
              </a:spcBef>
              <a:defRPr sz="1200" b="0">
                <a:solidFill>
                  <a:srgbClr val="000000"/>
                </a:solidFill>
                <a:latin typeface="Helvetica" pitchFamily="34" charset="0"/>
              </a:defRPr>
            </a:lvl1pPr>
          </a:lstStyle>
          <a:p>
            <a:pPr>
              <a:defRPr/>
            </a:pPr>
            <a:fld id="{0737CC1B-693B-4FE3-B243-372295C55E41}"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600" cy="496332"/>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defTabSz="92045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3075" y="0"/>
            <a:ext cx="2944600" cy="496332"/>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algn="r" defTabSz="920450">
              <a:spcBef>
                <a:spcPct val="0"/>
              </a:spcBef>
              <a:defRPr sz="1200" b="0">
                <a:solidFill>
                  <a:schemeClr val="tx1"/>
                </a:solidFill>
                <a:latin typeface="Times New Roman" pitchFamily="18"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5298" y="4713563"/>
            <a:ext cx="4987079" cy="4470169"/>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9430306"/>
            <a:ext cx="2944600" cy="496332"/>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defTabSz="92045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3075" y="9430306"/>
            <a:ext cx="2944600" cy="496332"/>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algn="r" defTabSz="920450">
              <a:spcBef>
                <a:spcPct val="0"/>
              </a:spcBef>
              <a:defRPr sz="1200" b="0">
                <a:solidFill>
                  <a:schemeClr val="tx1"/>
                </a:solidFill>
                <a:latin typeface="Times New Roman" pitchFamily="18" charset="0"/>
              </a:defRPr>
            </a:lvl1pPr>
          </a:lstStyle>
          <a:p>
            <a:pPr>
              <a:defRPr/>
            </a:pPr>
            <a:fld id="{1EF12C0E-33E9-4901-AF4B-D5C1EAFE8C37}"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a:noFill/>
          <a:ln/>
        </p:spPr>
        <p:txBody>
          <a:bodyPr/>
          <a:lstStyle/>
          <a:p>
            <a:endParaRPr lang="en-US" smtClean="0">
              <a:latin typeface="Times New Roman"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latin typeface="Times New Roman"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latin typeface="Times New Roman" pitchFamily="-4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latin typeface="Times New Roman" pitchFamily="-4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latin typeface="Times New Roman" pitchFamily="-4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a:defRPr/>
            </a:pPr>
            <a:endParaRPr lang="en-GB"/>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defRPr/>
              </a:pPr>
              <a:endParaRPr lang="en-GB"/>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defRPr/>
              </a:pPr>
              <a:endParaRPr lang="en-GB"/>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defRPr/>
              </a:pPr>
              <a:endParaRPr lang="en-GB"/>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defRPr/>
              </a:pPr>
              <a:endParaRPr lang="en-GB"/>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defRPr/>
              </a:pPr>
              <a:endParaRPr lang="en-GB"/>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defRPr/>
              </a:pPr>
              <a:endParaRPr lang="en-GB"/>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defRPr/>
              </a:pPr>
              <a:endParaRPr lang="en-GB"/>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a:prstGeom prst="rect">
            <a:avLst/>
          </a:prstGeom>
        </p:spPr>
        <p:txBody>
          <a:bodyPr/>
          <a:lstStyle>
            <a:lvl1pPr marL="0" indent="0">
              <a:defRPr sz="1800">
                <a:solidFill>
                  <a:schemeClr val="bg1"/>
                </a:solidFill>
                <a:latin typeface="Century Gothic" pitchFamily="34" charset="0"/>
              </a:defRPr>
            </a:lvl1pPr>
          </a:lstStyle>
          <a:p>
            <a:r>
              <a:rPr lang="en-GB"/>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22263" y="1401763"/>
            <a:ext cx="9148762" cy="4781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defRPr/>
              </a:pPr>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defRPr/>
              </a:pPr>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defRPr/>
              </a:pPr>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defRPr/>
              </a:pPr>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defRPr/>
              </a:pPr>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defRPr/>
              </a:pPr>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defRPr/>
              </a:pPr>
              <a:endParaRPr lang="en-GB"/>
            </a:p>
          </p:txBody>
        </p:sp>
        <p:pic>
          <p:nvPicPr>
            <p:cNvPr id="1040"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18" name="Text Box 36"/>
          <p:cNvSpPr txBox="1">
            <a:spLocks noChangeArrowheads="1"/>
          </p:cNvSpPr>
          <p:nvPr userDrawn="1"/>
        </p:nvSpPr>
        <p:spPr bwMode="auto">
          <a:xfrm>
            <a:off x="3200400" y="6413500"/>
            <a:ext cx="3598863" cy="169863"/>
          </a:xfrm>
          <a:prstGeom prst="rect">
            <a:avLst/>
          </a:prstGeom>
          <a:noFill/>
          <a:ln w="9525">
            <a:noFill/>
            <a:miter lim="800000"/>
            <a:headEnd/>
            <a:tailEnd/>
          </a:ln>
          <a:effectLst/>
        </p:spPr>
        <p:txBody>
          <a:bodyPr lIns="36000" tIns="36000" rIns="36000" bIns="36000">
            <a:spAutoFit/>
          </a:bodyPr>
          <a:lstStyle/>
          <a:p>
            <a:pPr algn="ctr" eaLnBrk="0" hangingPunct="0">
              <a:lnSpc>
                <a:spcPct val="70000"/>
              </a:lnSpc>
              <a:spcBef>
                <a:spcPct val="50000"/>
              </a:spcBef>
              <a:defRPr/>
            </a:pPr>
            <a:r>
              <a:rPr lang="en-GB" dirty="0">
                <a:solidFill>
                  <a:schemeClr val="tx1"/>
                </a:solidFill>
                <a:latin typeface="Tahoma" pitchFamily="-48" charset="0"/>
              </a:rPr>
              <a:t>GSICS Annual Meeting – Williamsburg (VA), 4-8 March 2013</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3"/>
          <p:cNvSpPr>
            <a:spLocks noGrp="1" noChangeArrowheads="1"/>
          </p:cNvSpPr>
          <p:nvPr>
            <p:ph type="subTitle" idx="1"/>
          </p:nvPr>
        </p:nvSpPr>
        <p:spPr>
          <a:xfrm>
            <a:off x="257175" y="2079625"/>
            <a:ext cx="8212139" cy="952500"/>
          </a:xfrm>
        </p:spPr>
        <p:txBody>
          <a:bodyPr/>
          <a:lstStyle/>
          <a:p>
            <a:pPr eaLnBrk="1" hangingPunct="1"/>
            <a:r>
              <a:rPr lang="en-GB" b="1" dirty="0" smtClean="0">
                <a:latin typeface="Century Gothic" pitchFamily="-32" charset="0"/>
              </a:rPr>
              <a:t>S</a:t>
            </a:r>
            <a:r>
              <a:rPr lang="en-US" b="1" dirty="0" err="1" smtClean="0">
                <a:latin typeface="Century Gothic" pitchFamily="-32" charset="0"/>
              </a:rPr>
              <a:t>ébastien</a:t>
            </a:r>
            <a:r>
              <a:rPr lang="en-US" b="1" dirty="0" smtClean="0">
                <a:latin typeface="Century Gothic" pitchFamily="-32" charset="0"/>
              </a:rPr>
              <a:t> Wagner (1)</a:t>
            </a:r>
            <a:endParaRPr lang="en-GB" b="1" dirty="0" smtClean="0">
              <a:latin typeface="Century Gothic" pitchFamily="-32" charset="0"/>
            </a:endParaRPr>
          </a:p>
          <a:p>
            <a:pPr eaLnBrk="1" hangingPunct="1"/>
            <a:r>
              <a:rPr lang="en-GB" dirty="0" smtClean="0">
                <a:latin typeface="Century Gothic" pitchFamily="-32" charset="0"/>
              </a:rPr>
              <a:t>Bartolomeo Viticchie</a:t>
            </a:r>
            <a:r>
              <a:rPr lang="en-US" dirty="0" smtClean="0">
                <a:latin typeface="Century Gothic" pitchFamily="-32" charset="0"/>
              </a:rPr>
              <a:t> (1), </a:t>
            </a:r>
            <a:r>
              <a:rPr lang="en-GB" dirty="0" smtClean="0">
                <a:latin typeface="Century Gothic" pitchFamily="-32" charset="0"/>
              </a:rPr>
              <a:t>Tom Stone (2), Tim Hewison(1), Gary Fowler (1)</a:t>
            </a:r>
          </a:p>
          <a:p>
            <a:pPr eaLnBrk="1" hangingPunct="1"/>
            <a:endParaRPr lang="en-US" dirty="0" smtClean="0">
              <a:latin typeface="Century Gothic" pitchFamily="-32" charset="0"/>
            </a:endParaRPr>
          </a:p>
        </p:txBody>
      </p:sp>
      <p:sp>
        <p:nvSpPr>
          <p:cNvPr id="6" name="Rectangle 43"/>
          <p:cNvSpPr txBox="1">
            <a:spLocks noChangeArrowheads="1"/>
          </p:cNvSpPr>
          <p:nvPr/>
        </p:nvSpPr>
        <p:spPr bwMode="auto">
          <a:xfrm>
            <a:off x="7351713" y="5318125"/>
            <a:ext cx="2268537" cy="739775"/>
          </a:xfrm>
          <a:prstGeom prst="rect">
            <a:avLst/>
          </a:prstGeom>
          <a:noFill/>
          <a:ln w="9525">
            <a:noFill/>
            <a:miter lim="800000"/>
            <a:headEnd/>
            <a:tailEnd/>
          </a:ln>
        </p:spPr>
        <p:txBody>
          <a:bodyPr/>
          <a:lstStyle/>
          <a:p>
            <a:pPr eaLnBrk="1" hangingPunct="1">
              <a:spcBef>
                <a:spcPct val="20000"/>
              </a:spcBef>
              <a:defRPr/>
            </a:pPr>
            <a:r>
              <a:rPr lang="en-GB" sz="1800" kern="0" dirty="0">
                <a:solidFill>
                  <a:schemeClr val="tx2">
                    <a:lumMod val="75000"/>
                  </a:schemeClr>
                </a:solidFill>
                <a:latin typeface="Century Gothic" pitchFamily="34" charset="0"/>
              </a:rPr>
              <a:t>(1) EUMETSAT</a:t>
            </a:r>
          </a:p>
          <a:p>
            <a:pPr eaLnBrk="1" hangingPunct="1">
              <a:spcBef>
                <a:spcPct val="20000"/>
              </a:spcBef>
              <a:defRPr/>
            </a:pPr>
            <a:r>
              <a:rPr lang="en-GB" sz="1800" kern="0" dirty="0">
                <a:solidFill>
                  <a:schemeClr val="tx2">
                    <a:lumMod val="75000"/>
                  </a:schemeClr>
                </a:solidFill>
                <a:latin typeface="Century Gothic" pitchFamily="34" charset="0"/>
              </a:rPr>
              <a:t>(2) USGS</a:t>
            </a:r>
            <a:endParaRPr lang="en-US" sz="1800" kern="0" dirty="0">
              <a:solidFill>
                <a:schemeClr val="tx2">
                  <a:lumMod val="75000"/>
                </a:schemeClr>
              </a:solidFill>
              <a:latin typeface="Century Gothic" pitchFamily="34" charset="0"/>
            </a:endParaRPr>
          </a:p>
        </p:txBody>
      </p:sp>
      <p:sp>
        <p:nvSpPr>
          <p:cNvPr id="7" name="Rectangle 44"/>
          <p:cNvSpPr>
            <a:spLocks noGrp="1" noChangeArrowheads="1"/>
          </p:cNvSpPr>
          <p:nvPr>
            <p:ph type="ctrTitle"/>
          </p:nvPr>
        </p:nvSpPr>
        <p:spPr>
          <a:xfrm>
            <a:off x="238125" y="728663"/>
            <a:ext cx="9467850" cy="944562"/>
          </a:xfrm>
        </p:spPr>
        <p:txBody>
          <a:bodyPr/>
          <a:lstStyle/>
          <a:p>
            <a:pPr eaLnBrk="1" hangingPunct="1">
              <a:defRPr/>
            </a:pPr>
            <a:r>
              <a:rPr lang="en-GB" sz="2600" dirty="0" smtClean="0">
                <a:solidFill>
                  <a:schemeClr val="accent3"/>
                </a:solidFill>
              </a:rPr>
              <a:t>Calibrating the METEOSAT SEVIRI solar channels using lunar observations</a:t>
            </a:r>
            <a:endParaRPr lang="en-US" sz="2600" dirty="0" smtClean="0">
              <a:solidFill>
                <a:schemeClr val="accent3"/>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_content.bmp"/>
          <p:cNvPicPr>
            <a:picLocks noChangeAspect="1"/>
          </p:cNvPicPr>
          <p:nvPr/>
        </p:nvPicPr>
        <p:blipFill>
          <a:blip r:embed="rId2" cstate="print"/>
          <a:stretch>
            <a:fillRect/>
          </a:stretch>
        </p:blipFill>
        <p:spPr>
          <a:xfrm>
            <a:off x="266050" y="1581150"/>
            <a:ext cx="4105925" cy="4015921"/>
          </a:xfrm>
          <a:prstGeom prst="rect">
            <a:avLst/>
          </a:prstGeom>
        </p:spPr>
      </p:pic>
      <p:sp>
        <p:nvSpPr>
          <p:cNvPr id="5" name="Title 1"/>
          <p:cNvSpPr>
            <a:spLocks noGrp="1"/>
          </p:cNvSpPr>
          <p:nvPr>
            <p:ph type="title"/>
          </p:nvPr>
        </p:nvSpPr>
        <p:spPr>
          <a:xfrm>
            <a:off x="325438" y="238125"/>
            <a:ext cx="9150350" cy="839788"/>
          </a:xfrm>
        </p:spPr>
        <p:txBody>
          <a:bodyPr/>
          <a:lstStyle/>
          <a:p>
            <a:pPr marL="381000" indent="-381000" eaLnBrk="1" hangingPunct="1"/>
            <a:r>
              <a:rPr lang="en-US" sz="2000" dirty="0" smtClean="0">
                <a:solidFill>
                  <a:schemeClr val="accent1"/>
                </a:solidFill>
              </a:rPr>
              <a:t>Extraction of the Moon </a:t>
            </a:r>
            <a:r>
              <a:rPr lang="en-US" sz="2000" dirty="0" err="1" smtClean="0">
                <a:solidFill>
                  <a:schemeClr val="accent1"/>
                </a:solidFill>
              </a:rPr>
              <a:t>imagette</a:t>
            </a:r>
            <a:endParaRPr lang="en-US" sz="2000" dirty="0" smtClean="0">
              <a:solidFill>
                <a:schemeClr val="accent1"/>
              </a:solidFill>
            </a:endParaRPr>
          </a:p>
        </p:txBody>
      </p:sp>
      <p:sp>
        <p:nvSpPr>
          <p:cNvPr id="6" name="TextBox 5"/>
          <p:cNvSpPr txBox="1"/>
          <p:nvPr/>
        </p:nvSpPr>
        <p:spPr>
          <a:xfrm>
            <a:off x="4467226" y="1590675"/>
            <a:ext cx="5276850" cy="1823576"/>
          </a:xfrm>
          <a:prstGeom prst="rect">
            <a:avLst/>
          </a:prstGeom>
          <a:noFill/>
        </p:spPr>
        <p:txBody>
          <a:bodyPr wrap="square" rtlCol="0">
            <a:spAutoFit/>
          </a:bodyPr>
          <a:lstStyle/>
          <a:p>
            <a:pPr marL="0" lvl="1" algn="just"/>
            <a:r>
              <a:rPr lang="en-GB" sz="1500" dirty="0" smtClean="0">
                <a:solidFill>
                  <a:srgbClr val="002C83"/>
                </a:solidFill>
                <a:sym typeface="Wingdings" pitchFamily="-48" charset="2"/>
              </a:rPr>
              <a:t>Why the IR8.7 channel? </a:t>
            </a:r>
          </a:p>
          <a:p>
            <a:pPr marL="0" lvl="1" algn="just"/>
            <a:r>
              <a:rPr lang="en-GB" sz="1500" dirty="0" smtClean="0">
                <a:solidFill>
                  <a:srgbClr val="002C83"/>
                </a:solidFill>
                <a:sym typeface="Wingdings" pitchFamily="-48" charset="2"/>
              </a:rPr>
              <a:t>Earth and Moon = nearly saturated “patches” for all illumination conditions</a:t>
            </a:r>
          </a:p>
          <a:p>
            <a:pPr marL="0" lvl="1" algn="just"/>
            <a:endParaRPr lang="en-GB" sz="1500" dirty="0" smtClean="0">
              <a:solidFill>
                <a:srgbClr val="002C83"/>
              </a:solidFill>
              <a:sym typeface="Wingdings" pitchFamily="-48" charset="2"/>
            </a:endParaRPr>
          </a:p>
          <a:p>
            <a:pPr marL="0" lvl="1" algn="just"/>
            <a:r>
              <a:rPr lang="en-GB" sz="1500" dirty="0" smtClean="0">
                <a:solidFill>
                  <a:srgbClr val="002C83"/>
                </a:solidFill>
                <a:sym typeface="Wingdings" pitchFamily="2" charset="2"/>
              </a:rPr>
              <a:t> Procedure based on patch detection (fast and simple)</a:t>
            </a:r>
            <a:endParaRPr lang="en-GB" sz="1500" dirty="0" smtClean="0">
              <a:solidFill>
                <a:srgbClr val="002C83"/>
              </a:solidFill>
              <a:sym typeface="Wingdings" pitchFamily="-48" charset="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GB" sz="2000" dirty="0" smtClean="0">
                <a:solidFill>
                  <a:schemeClr val="accent1"/>
                </a:solidFill>
              </a:rPr>
              <a:t>How to extract the lunar observations from the SEVIRI L1.0 images?</a:t>
            </a:r>
            <a:r>
              <a:rPr lang="en-GB" dirty="0" smtClean="0"/>
              <a:t> </a:t>
            </a:r>
          </a:p>
        </p:txBody>
      </p:sp>
      <p:sp>
        <p:nvSpPr>
          <p:cNvPr id="10243" name="Content Placeholder 1"/>
          <p:cNvSpPr>
            <a:spLocks/>
          </p:cNvSpPr>
          <p:nvPr/>
        </p:nvSpPr>
        <p:spPr bwMode="auto">
          <a:xfrm>
            <a:off x="665163" y="1212850"/>
            <a:ext cx="9148762" cy="5181600"/>
          </a:xfrm>
          <a:prstGeom prst="rect">
            <a:avLst/>
          </a:prstGeom>
          <a:noFill/>
          <a:ln w="9525">
            <a:noFill/>
            <a:miter lim="800000"/>
            <a:headEnd/>
            <a:tailEnd/>
          </a:ln>
        </p:spPr>
        <p:txBody>
          <a:bodyPr/>
          <a:lstStyle/>
          <a:p>
            <a:pPr marL="457200" indent="-457200">
              <a:lnSpc>
                <a:spcPct val="120000"/>
              </a:lnSpc>
              <a:spcBef>
                <a:spcPct val="20000"/>
              </a:spcBef>
              <a:buFontTx/>
              <a:buAutoNum type="arabicPeriod"/>
            </a:pPr>
            <a:r>
              <a:rPr lang="en-GB" sz="1500" dirty="0">
                <a:solidFill>
                  <a:srgbClr val="C00000"/>
                </a:solidFill>
                <a:sym typeface="Wingdings" pitchFamily="-48" charset="2"/>
              </a:rPr>
              <a:t>Location of the Moon within the SEVIRI Level 1.0 image</a:t>
            </a:r>
          </a:p>
          <a:p>
            <a:pPr marL="914400" lvl="1" indent="-457200">
              <a:lnSpc>
                <a:spcPct val="120000"/>
              </a:lnSpc>
              <a:spcBef>
                <a:spcPct val="20000"/>
              </a:spcBef>
              <a:buFont typeface="Arial" charset="0"/>
              <a:buChar char="•"/>
            </a:pPr>
            <a:r>
              <a:rPr lang="en-GB" sz="1500" dirty="0">
                <a:solidFill>
                  <a:srgbClr val="002C83"/>
                </a:solidFill>
                <a:sym typeface="Wingdings" pitchFamily="-48" charset="2"/>
              </a:rPr>
              <a:t>Realignment of the Earth image</a:t>
            </a:r>
          </a:p>
          <a:p>
            <a:pPr marL="914400" lvl="1" indent="-457200">
              <a:lnSpc>
                <a:spcPct val="120000"/>
              </a:lnSpc>
              <a:spcBef>
                <a:spcPct val="20000"/>
              </a:spcBef>
              <a:buFont typeface="Arial" charset="0"/>
              <a:buChar char="•"/>
            </a:pPr>
            <a:r>
              <a:rPr lang="en-GB" sz="1500" dirty="0" smtClean="0">
                <a:solidFill>
                  <a:srgbClr val="002C83"/>
                </a:solidFill>
                <a:sym typeface="Wingdings" pitchFamily="-48" charset="2"/>
              </a:rPr>
              <a:t>Patch detection to trace the Moon in the IR8.7 band </a:t>
            </a:r>
            <a:r>
              <a:rPr lang="en-GB" sz="1500" dirty="0" smtClean="0">
                <a:solidFill>
                  <a:srgbClr val="002C83"/>
                </a:solidFill>
                <a:sym typeface="Wingdings" pitchFamily="2" charset="2"/>
              </a:rPr>
              <a:t> detection in the other bands from focal plane geometry.</a:t>
            </a:r>
            <a:endParaRPr lang="en-GB" sz="1500" dirty="0" smtClean="0">
              <a:solidFill>
                <a:srgbClr val="002C83"/>
              </a:solidFill>
              <a:sym typeface="Wingdings" pitchFamily="-48" charset="2"/>
            </a:endParaRPr>
          </a:p>
          <a:p>
            <a:pPr marL="914400" lvl="1" indent="-457200">
              <a:lnSpc>
                <a:spcPct val="120000"/>
              </a:lnSpc>
              <a:spcBef>
                <a:spcPct val="20000"/>
              </a:spcBef>
              <a:buFont typeface="Arial" charset="0"/>
              <a:buChar char="•"/>
            </a:pPr>
            <a:r>
              <a:rPr lang="en-GB" sz="1500" dirty="0" smtClean="0">
                <a:solidFill>
                  <a:srgbClr val="002C83"/>
                </a:solidFill>
                <a:sym typeface="Wingdings" pitchFamily="-48" charset="2"/>
              </a:rPr>
              <a:t>Estimate of the Earth sub-satellite point in the IR8.7 + relative position of the Moon centre w.r.t. the SSP.</a:t>
            </a:r>
            <a:endParaRPr lang="en-GB" sz="1500" dirty="0">
              <a:solidFill>
                <a:srgbClr val="002C83"/>
              </a:solidFill>
              <a:sym typeface="Wingdings" pitchFamily="-48" charset="2"/>
            </a:endParaRPr>
          </a:p>
          <a:p>
            <a:pPr marL="914400" lvl="1" indent="-457200">
              <a:lnSpc>
                <a:spcPct val="120000"/>
              </a:lnSpc>
              <a:spcBef>
                <a:spcPct val="20000"/>
              </a:spcBef>
              <a:buFont typeface="Arial" charset="0"/>
              <a:buChar char="•"/>
            </a:pPr>
            <a:r>
              <a:rPr lang="en-GB" sz="1500" dirty="0">
                <a:solidFill>
                  <a:srgbClr val="002C83"/>
                </a:solidFill>
                <a:sym typeface="Wingdings" pitchFamily="-48" charset="2"/>
              </a:rPr>
              <a:t>Realignment of the Moon image (to correct for the apparent motion of the Moon)</a:t>
            </a:r>
          </a:p>
          <a:p>
            <a:pPr marL="914400" lvl="1" indent="-457200">
              <a:lnSpc>
                <a:spcPct val="120000"/>
              </a:lnSpc>
              <a:spcBef>
                <a:spcPct val="20000"/>
              </a:spcBef>
            </a:pPr>
            <a:endParaRPr lang="en-GB" sz="1000" dirty="0">
              <a:solidFill>
                <a:srgbClr val="002C83"/>
              </a:solidFill>
              <a:sym typeface="Wingdings" pitchFamily="-48" charset="2"/>
            </a:endParaRPr>
          </a:p>
          <a:p>
            <a:pPr marL="457200" indent="-457200">
              <a:lnSpc>
                <a:spcPct val="120000"/>
              </a:lnSpc>
              <a:spcBef>
                <a:spcPct val="20000"/>
              </a:spcBef>
              <a:buFontTx/>
              <a:buAutoNum type="arabicPeriod"/>
            </a:pPr>
            <a:r>
              <a:rPr lang="en-GB" sz="1500" dirty="0">
                <a:solidFill>
                  <a:srgbClr val="C00000"/>
                </a:solidFill>
                <a:sym typeface="Wingdings" pitchFamily="-48" charset="2"/>
              </a:rPr>
              <a:t>Extraction of the Moon </a:t>
            </a:r>
            <a:r>
              <a:rPr lang="en-GB" sz="1500" dirty="0" err="1">
                <a:solidFill>
                  <a:srgbClr val="C00000"/>
                </a:solidFill>
                <a:sym typeface="Wingdings" pitchFamily="-48" charset="2"/>
              </a:rPr>
              <a:t>imagettes</a:t>
            </a:r>
            <a:endParaRPr lang="en-GB" sz="1500" dirty="0">
              <a:solidFill>
                <a:srgbClr val="C00000"/>
              </a:solidFill>
              <a:sym typeface="Wingdings" pitchFamily="-48" charset="2"/>
            </a:endParaRPr>
          </a:p>
          <a:p>
            <a:pPr marL="457200" indent="-457200">
              <a:lnSpc>
                <a:spcPct val="120000"/>
              </a:lnSpc>
              <a:spcBef>
                <a:spcPct val="20000"/>
              </a:spcBef>
            </a:pPr>
            <a:r>
              <a:rPr lang="en-GB" sz="1500" dirty="0">
                <a:solidFill>
                  <a:srgbClr val="002C83"/>
                </a:solidFill>
                <a:sym typeface="Wingdings" pitchFamily="-48" charset="2"/>
              </a:rPr>
              <a:t>	</a:t>
            </a:r>
            <a:r>
              <a:rPr lang="en-GB" sz="1500" dirty="0" smtClean="0">
                <a:solidFill>
                  <a:srgbClr val="002C83"/>
                </a:solidFill>
                <a:sym typeface="Wingdings" pitchFamily="-48" charset="2"/>
              </a:rPr>
              <a:t>From </a:t>
            </a:r>
            <a:r>
              <a:rPr lang="en-GB" sz="1500" dirty="0">
                <a:solidFill>
                  <a:srgbClr val="002C83"/>
                </a:solidFill>
                <a:sym typeface="Wingdings" pitchFamily="-48" charset="2"/>
              </a:rPr>
              <a:t>centre of the Moon </a:t>
            </a:r>
            <a:r>
              <a:rPr lang="en-GB" sz="2000" dirty="0">
                <a:solidFill>
                  <a:srgbClr val="002C83"/>
                </a:solidFill>
                <a:sym typeface="Symbol" pitchFamily="-48" charset="2"/>
              </a:rPr>
              <a:t></a:t>
            </a:r>
            <a:r>
              <a:rPr lang="en-GB" sz="1500" dirty="0">
                <a:solidFill>
                  <a:srgbClr val="002C83"/>
                </a:solidFill>
                <a:sym typeface="Symbol" pitchFamily="-48" charset="2"/>
              </a:rPr>
              <a:t> estimated radius of the Moon extraction circle</a:t>
            </a:r>
            <a:r>
              <a:rPr lang="en-GB" sz="1500" dirty="0">
                <a:solidFill>
                  <a:srgbClr val="002C83"/>
                </a:solidFill>
                <a:sym typeface="Wingdings" pitchFamily="-48" charset="2"/>
              </a:rPr>
              <a:t> (Moon radius + margin)</a:t>
            </a:r>
          </a:p>
          <a:p>
            <a:pPr marL="457200" indent="-457200">
              <a:lnSpc>
                <a:spcPct val="120000"/>
              </a:lnSpc>
              <a:spcBef>
                <a:spcPct val="20000"/>
              </a:spcBef>
            </a:pPr>
            <a:endParaRPr lang="en-GB" sz="1000" dirty="0">
              <a:solidFill>
                <a:srgbClr val="002C83"/>
              </a:solidFill>
              <a:sym typeface="Wingdings" pitchFamily="-48" charset="2"/>
            </a:endParaRPr>
          </a:p>
          <a:p>
            <a:pPr marL="457200" indent="-457200">
              <a:lnSpc>
                <a:spcPct val="120000"/>
              </a:lnSpc>
              <a:spcBef>
                <a:spcPct val="20000"/>
              </a:spcBef>
              <a:buFontTx/>
              <a:buAutoNum type="arabicPeriod" startAt="3"/>
            </a:pPr>
            <a:r>
              <a:rPr lang="en-GB" sz="1500" dirty="0">
                <a:solidFill>
                  <a:srgbClr val="C00000"/>
                </a:solidFill>
                <a:sym typeface="Wingdings" pitchFamily="-48" charset="2"/>
              </a:rPr>
              <a:t>Scaling of the Level 1.0 counts to equivalent Level 1.5 radiances</a:t>
            </a:r>
          </a:p>
          <a:p>
            <a:pPr marL="914400" lvl="1" indent="-457200">
              <a:lnSpc>
                <a:spcPct val="120000"/>
              </a:lnSpc>
              <a:spcBef>
                <a:spcPct val="20000"/>
              </a:spcBef>
              <a:buFont typeface="Times" pitchFamily="18" charset="0"/>
              <a:buChar char="•"/>
            </a:pPr>
            <a:r>
              <a:rPr lang="en-GB" sz="1500" dirty="0">
                <a:solidFill>
                  <a:srgbClr val="002C83"/>
                </a:solidFill>
                <a:sym typeface="Wingdings" pitchFamily="-48" charset="2"/>
              </a:rPr>
              <a:t>Calculation of the equivalent Level 1.5 counts (correction for small potential instrument non-</a:t>
            </a:r>
            <a:r>
              <a:rPr lang="en-GB" sz="1500" dirty="0" err="1">
                <a:solidFill>
                  <a:srgbClr val="002C83"/>
                </a:solidFill>
                <a:sym typeface="Wingdings" pitchFamily="-48" charset="2"/>
              </a:rPr>
              <a:t>linearities</a:t>
            </a:r>
            <a:r>
              <a:rPr lang="en-GB" sz="1500" dirty="0">
                <a:solidFill>
                  <a:srgbClr val="002C83"/>
                </a:solidFill>
                <a:sym typeface="Wingdings" pitchFamily="-48" charset="2"/>
              </a:rPr>
              <a:t>)</a:t>
            </a:r>
          </a:p>
          <a:p>
            <a:pPr marL="914400" lvl="1" indent="-457200">
              <a:lnSpc>
                <a:spcPct val="120000"/>
              </a:lnSpc>
              <a:spcBef>
                <a:spcPct val="20000"/>
              </a:spcBef>
              <a:buFont typeface="Times" pitchFamily="18" charset="0"/>
              <a:buChar char="•"/>
            </a:pPr>
            <a:r>
              <a:rPr lang="en-GB" sz="1500" dirty="0">
                <a:solidFill>
                  <a:srgbClr val="002C83"/>
                </a:solidFill>
                <a:sym typeface="Wingdings" pitchFamily="-48" charset="2"/>
              </a:rPr>
              <a:t>Conversion from the equivalent Level 1.5 counts to radiance, using calibration coefficients from the Level 1.5 headers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xtraction.bmp"/>
          <p:cNvPicPr>
            <a:picLocks noChangeAspect="1"/>
          </p:cNvPicPr>
          <p:nvPr/>
        </p:nvPicPr>
        <p:blipFill>
          <a:blip r:embed="rId2" cstate="print"/>
          <a:srcRect r="6745"/>
          <a:stretch>
            <a:fillRect/>
          </a:stretch>
        </p:blipFill>
        <p:spPr>
          <a:xfrm>
            <a:off x="917763" y="1806107"/>
            <a:ext cx="7816662" cy="1540193"/>
          </a:xfrm>
          <a:prstGeom prst="rect">
            <a:avLst/>
          </a:prstGeom>
        </p:spPr>
      </p:pic>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12</a:t>
            </a:fld>
            <a:endParaRPr lang="en-GB"/>
          </a:p>
        </p:txBody>
      </p:sp>
      <p:sp>
        <p:nvSpPr>
          <p:cNvPr id="6" name="Title 1"/>
          <p:cNvSpPr>
            <a:spLocks noGrp="1"/>
          </p:cNvSpPr>
          <p:nvPr>
            <p:ph type="title"/>
          </p:nvPr>
        </p:nvSpPr>
        <p:spPr>
          <a:xfrm>
            <a:off x="325438" y="238125"/>
            <a:ext cx="9150350" cy="839788"/>
          </a:xfrm>
        </p:spPr>
        <p:txBody>
          <a:bodyPr/>
          <a:lstStyle/>
          <a:p>
            <a:pPr marL="381000" indent="-381000" eaLnBrk="1" hangingPunct="1"/>
            <a:r>
              <a:rPr lang="en-US" sz="2000" dirty="0" smtClean="0">
                <a:solidFill>
                  <a:schemeClr val="accent1"/>
                </a:solidFill>
              </a:rPr>
              <a:t>Extraction of the Moon </a:t>
            </a:r>
            <a:r>
              <a:rPr lang="en-US" sz="2000" dirty="0" err="1" smtClean="0">
                <a:solidFill>
                  <a:schemeClr val="accent1"/>
                </a:solidFill>
              </a:rPr>
              <a:t>imagette</a:t>
            </a:r>
            <a:endParaRPr lang="en-US" sz="2000" dirty="0" smtClean="0">
              <a:solidFill>
                <a:schemeClr val="accent1"/>
              </a:solidFill>
            </a:endParaRPr>
          </a:p>
        </p:txBody>
      </p:sp>
      <p:pic>
        <p:nvPicPr>
          <p:cNvPr id="11" name="Picture 10" descr="Extraction_HRVIS.bmp"/>
          <p:cNvPicPr>
            <a:picLocks noChangeAspect="1"/>
          </p:cNvPicPr>
          <p:nvPr/>
        </p:nvPicPr>
        <p:blipFill>
          <a:blip r:embed="rId3" cstate="print"/>
          <a:stretch>
            <a:fillRect/>
          </a:stretch>
        </p:blipFill>
        <p:spPr>
          <a:xfrm>
            <a:off x="2020984" y="3494273"/>
            <a:ext cx="5703570" cy="2851785"/>
          </a:xfrm>
          <a:prstGeom prst="rect">
            <a:avLst/>
          </a:prstGeom>
        </p:spPr>
      </p:pic>
      <p:sp>
        <p:nvSpPr>
          <p:cNvPr id="12" name="TextBox 11"/>
          <p:cNvSpPr txBox="1"/>
          <p:nvPr/>
        </p:nvSpPr>
        <p:spPr>
          <a:xfrm>
            <a:off x="894790" y="3076576"/>
            <a:ext cx="654346" cy="307777"/>
          </a:xfrm>
          <a:prstGeom prst="rect">
            <a:avLst/>
          </a:prstGeom>
          <a:noFill/>
        </p:spPr>
        <p:txBody>
          <a:bodyPr wrap="none" rtlCol="0">
            <a:spAutoFit/>
          </a:bodyPr>
          <a:lstStyle/>
          <a:p>
            <a:r>
              <a:rPr lang="en-GB" sz="1400" dirty="0" smtClean="0">
                <a:solidFill>
                  <a:srgbClr val="FFFF00"/>
                </a:solidFill>
                <a:latin typeface="Calibri" pitchFamily="34" charset="0"/>
              </a:rPr>
              <a:t>VIS0.6</a:t>
            </a:r>
          </a:p>
        </p:txBody>
      </p:sp>
      <p:sp>
        <p:nvSpPr>
          <p:cNvPr id="13" name="TextBox 12"/>
          <p:cNvSpPr txBox="1"/>
          <p:nvPr/>
        </p:nvSpPr>
        <p:spPr>
          <a:xfrm>
            <a:off x="2975161" y="3080497"/>
            <a:ext cx="654346" cy="307777"/>
          </a:xfrm>
          <a:prstGeom prst="rect">
            <a:avLst/>
          </a:prstGeom>
          <a:noFill/>
        </p:spPr>
        <p:txBody>
          <a:bodyPr wrap="none" rtlCol="0">
            <a:spAutoFit/>
          </a:bodyPr>
          <a:lstStyle/>
          <a:p>
            <a:r>
              <a:rPr lang="en-GB" sz="1400" dirty="0" smtClean="0">
                <a:solidFill>
                  <a:srgbClr val="FFFF00"/>
                </a:solidFill>
                <a:latin typeface="Calibri" pitchFamily="34" charset="0"/>
              </a:rPr>
              <a:t>VIS0.8</a:t>
            </a:r>
          </a:p>
        </p:txBody>
      </p:sp>
      <p:sp>
        <p:nvSpPr>
          <p:cNvPr id="14" name="TextBox 13"/>
          <p:cNvSpPr txBox="1"/>
          <p:nvPr/>
        </p:nvSpPr>
        <p:spPr>
          <a:xfrm>
            <a:off x="5099795" y="3067049"/>
            <a:ext cx="683200" cy="307777"/>
          </a:xfrm>
          <a:prstGeom prst="rect">
            <a:avLst/>
          </a:prstGeom>
          <a:noFill/>
        </p:spPr>
        <p:txBody>
          <a:bodyPr wrap="none" rtlCol="0">
            <a:spAutoFit/>
          </a:bodyPr>
          <a:lstStyle/>
          <a:p>
            <a:r>
              <a:rPr lang="en-GB" sz="1400" dirty="0" smtClean="0">
                <a:solidFill>
                  <a:srgbClr val="FFFF00"/>
                </a:solidFill>
                <a:latin typeface="Calibri" pitchFamily="34" charset="0"/>
              </a:rPr>
              <a:t>NIR1.6</a:t>
            </a:r>
            <a:endParaRPr lang="en-GB" sz="1400" dirty="0">
              <a:solidFill>
                <a:srgbClr val="FFFF00"/>
              </a:solidFill>
              <a:latin typeface="Calibri" pitchFamily="34" charset="0"/>
            </a:endParaRPr>
          </a:p>
        </p:txBody>
      </p:sp>
      <p:sp>
        <p:nvSpPr>
          <p:cNvPr id="15" name="TextBox 14"/>
          <p:cNvSpPr txBox="1"/>
          <p:nvPr/>
        </p:nvSpPr>
        <p:spPr>
          <a:xfrm>
            <a:off x="2047875" y="5968813"/>
            <a:ext cx="636136" cy="307777"/>
          </a:xfrm>
          <a:prstGeom prst="rect">
            <a:avLst/>
          </a:prstGeom>
          <a:noFill/>
        </p:spPr>
        <p:txBody>
          <a:bodyPr wrap="none" rtlCol="0">
            <a:spAutoFit/>
          </a:bodyPr>
          <a:lstStyle/>
          <a:p>
            <a:r>
              <a:rPr lang="en-GB" sz="1400" dirty="0" smtClean="0">
                <a:solidFill>
                  <a:srgbClr val="FFFF00"/>
                </a:solidFill>
                <a:latin typeface="Calibri" pitchFamily="34" charset="0"/>
              </a:rPr>
              <a:t>HRVIS</a:t>
            </a:r>
            <a:endParaRPr lang="en-GB" sz="1400" dirty="0">
              <a:solidFill>
                <a:srgbClr val="FFFF00"/>
              </a:solidFill>
              <a:latin typeface="Calibri" pitchFamily="34" charset="0"/>
            </a:endParaRPr>
          </a:p>
        </p:txBody>
      </p:sp>
      <p:sp>
        <p:nvSpPr>
          <p:cNvPr id="17" name="TextBox 16"/>
          <p:cNvSpPr txBox="1"/>
          <p:nvPr/>
        </p:nvSpPr>
        <p:spPr>
          <a:xfrm>
            <a:off x="5252194" y="5855073"/>
            <a:ext cx="2231829" cy="307777"/>
          </a:xfrm>
          <a:prstGeom prst="rect">
            <a:avLst/>
          </a:prstGeom>
          <a:noFill/>
        </p:spPr>
        <p:txBody>
          <a:bodyPr wrap="none" rtlCol="0">
            <a:spAutoFit/>
          </a:bodyPr>
          <a:lstStyle/>
          <a:p>
            <a:r>
              <a:rPr lang="en-GB" sz="1400" dirty="0" smtClean="0">
                <a:solidFill>
                  <a:srgbClr val="000000"/>
                </a:solidFill>
                <a:latin typeface="Calibri" pitchFamily="34" charset="0"/>
              </a:rPr>
              <a:t>Correction for lunar motion</a:t>
            </a:r>
          </a:p>
        </p:txBody>
      </p:sp>
      <p:sp>
        <p:nvSpPr>
          <p:cNvPr id="18" name="TextBox 17"/>
          <p:cNvSpPr txBox="1"/>
          <p:nvPr/>
        </p:nvSpPr>
        <p:spPr>
          <a:xfrm>
            <a:off x="6870322" y="1489261"/>
            <a:ext cx="2231829" cy="307777"/>
          </a:xfrm>
          <a:prstGeom prst="rect">
            <a:avLst/>
          </a:prstGeom>
          <a:noFill/>
        </p:spPr>
        <p:txBody>
          <a:bodyPr wrap="none" rtlCol="0">
            <a:spAutoFit/>
          </a:bodyPr>
          <a:lstStyle/>
          <a:p>
            <a:r>
              <a:rPr lang="en-GB" sz="1400" dirty="0" smtClean="0">
                <a:solidFill>
                  <a:srgbClr val="000000"/>
                </a:solidFill>
                <a:latin typeface="Calibri" pitchFamily="34" charset="0"/>
              </a:rPr>
              <a:t>Correction for lunar motion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238125" y="1410446"/>
            <a:ext cx="9494838" cy="4606389"/>
          </a:xfrm>
          <a:prstGeom prst="rect">
            <a:avLst/>
          </a:prstGeom>
          <a:noFill/>
          <a:ln w="9525">
            <a:noFill/>
            <a:miter lim="800000"/>
            <a:headEnd/>
            <a:tailEnd/>
          </a:ln>
        </p:spPr>
        <p:txBody>
          <a:bodyPr>
            <a:spAutoFit/>
          </a:bodyPr>
          <a:lstStyle/>
          <a:p>
            <a:pPr marL="342900" lvl="2" indent="-342900">
              <a:lnSpc>
                <a:spcPts val="2200"/>
              </a:lnSpc>
              <a:spcBef>
                <a:spcPct val="0"/>
              </a:spcBef>
              <a:buFont typeface="+mj-lt"/>
              <a:buAutoNum type="arabicPeriod"/>
              <a:defRPr/>
            </a:pPr>
            <a:r>
              <a:rPr lang="en-GB" sz="1600" dirty="0" smtClean="0">
                <a:solidFill>
                  <a:srgbClr val="002C83"/>
                </a:solidFill>
                <a:latin typeface="Arial" charset="0"/>
                <a:cs typeface="Arial" charset="0"/>
                <a:sym typeface="Wingdings" pitchFamily="2" charset="2"/>
              </a:rPr>
              <a:t>Consolidation </a:t>
            </a:r>
            <a:r>
              <a:rPr lang="en-GB" sz="1600" dirty="0">
                <a:solidFill>
                  <a:srgbClr val="002C83"/>
                </a:solidFill>
                <a:latin typeface="Arial" charset="0"/>
                <a:cs typeface="Arial" charset="0"/>
                <a:sym typeface="Wingdings" pitchFamily="2" charset="2"/>
              </a:rPr>
              <a:t>of the existing lunar observations database for MSG1, MSG2 and MSG3:</a:t>
            </a:r>
          </a:p>
          <a:p>
            <a:pPr marL="714375" lvl="1" indent="-257175">
              <a:lnSpc>
                <a:spcPts val="2200"/>
              </a:lnSpc>
              <a:spcBef>
                <a:spcPct val="0"/>
              </a:spcBef>
              <a:buFont typeface="Arial" pitchFamily="34" charset="0"/>
              <a:buChar char="•"/>
              <a:defRPr/>
            </a:pPr>
            <a:r>
              <a:rPr lang="en-GB" sz="1600" dirty="0">
                <a:solidFill>
                  <a:srgbClr val="002C83"/>
                </a:solidFill>
                <a:latin typeface="Arial" charset="0"/>
                <a:cs typeface="Arial" charset="0"/>
                <a:sym typeface="Wingdings" pitchFamily="2" charset="2"/>
              </a:rPr>
              <a:t>MSG1: </a:t>
            </a:r>
            <a:r>
              <a:rPr lang="en-GB" sz="1600" dirty="0">
                <a:solidFill>
                  <a:srgbClr val="FF0000"/>
                </a:solidFill>
                <a:latin typeface="Arial" charset="0"/>
                <a:cs typeface="Arial" charset="0"/>
                <a:sym typeface="Wingdings" pitchFamily="2" charset="2"/>
              </a:rPr>
              <a:t>end 2003 – 2009 (Full Disk + RSS) complete </a:t>
            </a:r>
            <a:r>
              <a:rPr lang="en-GB" sz="1600" dirty="0">
                <a:solidFill>
                  <a:srgbClr val="002C83"/>
                </a:solidFill>
                <a:latin typeface="Arial" charset="0"/>
                <a:cs typeface="Arial" charset="0"/>
                <a:sym typeface="Wingdings" pitchFamily="2" charset="2"/>
              </a:rPr>
              <a:t>(part of the commissioning + all the operational data). Validation data still missing (1 year of data between May 2007 and May 2008).</a:t>
            </a:r>
          </a:p>
          <a:p>
            <a:pPr marL="714375" lvl="1" indent="-257175">
              <a:lnSpc>
                <a:spcPts val="2200"/>
              </a:lnSpc>
              <a:spcBef>
                <a:spcPct val="0"/>
              </a:spcBef>
              <a:buFont typeface="Arial" pitchFamily="34" charset="0"/>
              <a:buChar char="•"/>
              <a:defRPr/>
            </a:pPr>
            <a:r>
              <a:rPr lang="en-GB" sz="1600" dirty="0">
                <a:solidFill>
                  <a:srgbClr val="002C83"/>
                </a:solidFill>
                <a:latin typeface="Arial" charset="0"/>
                <a:cs typeface="Arial" charset="0"/>
                <a:sym typeface="Wingdings" pitchFamily="2" charset="2"/>
              </a:rPr>
              <a:t>MSG2: </a:t>
            </a:r>
            <a:r>
              <a:rPr lang="en-GB" sz="1600" dirty="0">
                <a:solidFill>
                  <a:srgbClr val="FF0000"/>
                </a:solidFill>
                <a:latin typeface="Arial" charset="0"/>
                <a:cs typeface="Arial" charset="0"/>
                <a:sym typeface="Wingdings" pitchFamily="2" charset="2"/>
              </a:rPr>
              <a:t>2006- June 2012 complete</a:t>
            </a:r>
            <a:r>
              <a:rPr lang="en-GB" sz="1600" dirty="0">
                <a:solidFill>
                  <a:srgbClr val="002C83"/>
                </a:solidFill>
                <a:latin typeface="Arial" charset="0"/>
                <a:cs typeface="Arial" charset="0"/>
                <a:sym typeface="Wingdings" pitchFamily="2" charset="2"/>
              </a:rPr>
              <a:t>.</a:t>
            </a:r>
          </a:p>
          <a:p>
            <a:pPr marL="714375" lvl="1" indent="-257175">
              <a:lnSpc>
                <a:spcPts val="2200"/>
              </a:lnSpc>
              <a:spcBef>
                <a:spcPct val="0"/>
              </a:spcBef>
              <a:buFont typeface="Arial" pitchFamily="34" charset="0"/>
              <a:buChar char="•"/>
              <a:defRPr/>
            </a:pPr>
            <a:r>
              <a:rPr lang="en-GB" sz="1600" dirty="0">
                <a:solidFill>
                  <a:srgbClr val="002C83"/>
                </a:solidFill>
                <a:latin typeface="Arial" charset="0"/>
                <a:cs typeface="Arial" charset="0"/>
                <a:sym typeface="Wingdings" pitchFamily="2" charset="2"/>
              </a:rPr>
              <a:t>MSG3: </a:t>
            </a:r>
            <a:r>
              <a:rPr lang="en-GB" sz="1600" dirty="0">
                <a:solidFill>
                  <a:srgbClr val="FF0000"/>
                </a:solidFill>
                <a:latin typeface="Arial" charset="0"/>
                <a:cs typeface="Arial" charset="0"/>
                <a:sym typeface="Wingdings" pitchFamily="2" charset="2"/>
              </a:rPr>
              <a:t>after 01/01/2013 complete</a:t>
            </a:r>
            <a:r>
              <a:rPr lang="en-GB" sz="1600" dirty="0">
                <a:solidFill>
                  <a:srgbClr val="002C83"/>
                </a:solidFill>
                <a:latin typeface="Arial" charset="0"/>
                <a:cs typeface="Arial" charset="0"/>
                <a:sym typeface="Wingdings" pitchFamily="2" charset="2"/>
              </a:rPr>
              <a:t>.</a:t>
            </a:r>
          </a:p>
          <a:p>
            <a:pPr marL="714375" lvl="1" indent="-257175">
              <a:lnSpc>
                <a:spcPts val="2200"/>
              </a:lnSpc>
              <a:spcBef>
                <a:spcPct val="0"/>
              </a:spcBef>
              <a:buFont typeface="Arial" pitchFamily="34" charset="0"/>
              <a:buChar char="•"/>
              <a:defRPr/>
            </a:pPr>
            <a:r>
              <a:rPr lang="en-GB" sz="1600" dirty="0">
                <a:solidFill>
                  <a:srgbClr val="002C83"/>
                </a:solidFill>
                <a:latin typeface="Arial" charset="0"/>
                <a:cs typeface="Arial" charset="0"/>
                <a:sym typeface="Wingdings" pitchFamily="2" charset="2"/>
              </a:rPr>
              <a:t>Automatic saving of lunar observations after 01/01/2013 by the Image Processing Facility</a:t>
            </a:r>
            <a:r>
              <a:rPr lang="en-GB" sz="1600" dirty="0" smtClean="0">
                <a:solidFill>
                  <a:srgbClr val="002C83"/>
                </a:solidFill>
                <a:latin typeface="Arial" charset="0"/>
                <a:cs typeface="Arial" charset="0"/>
                <a:sym typeface="Wingdings" pitchFamily="2" charset="2"/>
              </a:rPr>
              <a:t>.</a:t>
            </a:r>
          </a:p>
          <a:p>
            <a:pPr marL="714375" lvl="1" indent="-257175">
              <a:lnSpc>
                <a:spcPts val="2200"/>
              </a:lnSpc>
              <a:spcBef>
                <a:spcPct val="0"/>
              </a:spcBef>
              <a:buFont typeface="Arial" pitchFamily="34" charset="0"/>
              <a:buChar char="•"/>
              <a:defRPr/>
            </a:pPr>
            <a:endParaRPr lang="en-GB" sz="1600" dirty="0" smtClean="0">
              <a:solidFill>
                <a:srgbClr val="002C83"/>
              </a:solidFill>
              <a:latin typeface="Arial" charset="0"/>
              <a:cs typeface="Arial" charset="0"/>
              <a:sym typeface="Wingdings" pitchFamily="2" charset="2"/>
            </a:endParaRPr>
          </a:p>
          <a:p>
            <a:pPr marL="714375" lvl="1" indent="-257175">
              <a:lnSpc>
                <a:spcPts val="2200"/>
              </a:lnSpc>
              <a:spcBef>
                <a:spcPct val="0"/>
              </a:spcBef>
              <a:buFont typeface="Arial" pitchFamily="34" charset="0"/>
              <a:buChar char="•"/>
              <a:defRPr/>
            </a:pPr>
            <a:r>
              <a:rPr lang="en-GB" sz="1600" dirty="0" smtClean="0">
                <a:solidFill>
                  <a:srgbClr val="002C83"/>
                </a:solidFill>
                <a:latin typeface="Arial" charset="0"/>
                <a:cs typeface="Arial" charset="0"/>
                <a:sym typeface="Wingdings" pitchFamily="2" charset="2"/>
              </a:rPr>
              <a:t>For comparison: initially about 30 potential lunar observations for MSG1. </a:t>
            </a:r>
            <a:r>
              <a:rPr lang="en-GB" sz="1600" dirty="0" smtClean="0">
                <a:solidFill>
                  <a:srgbClr val="FF0000"/>
                </a:solidFill>
                <a:latin typeface="Arial" charset="0"/>
                <a:cs typeface="Arial" charset="0"/>
                <a:sym typeface="Wingdings" pitchFamily="2" charset="2"/>
              </a:rPr>
              <a:t>Now more than 170 observations available.</a:t>
            </a:r>
          </a:p>
          <a:p>
            <a:pPr marL="714375" lvl="1" indent="-257175">
              <a:lnSpc>
                <a:spcPts val="2200"/>
              </a:lnSpc>
              <a:spcBef>
                <a:spcPct val="0"/>
              </a:spcBef>
              <a:buFont typeface="Arial" pitchFamily="34" charset="0"/>
              <a:buChar char="•"/>
              <a:defRPr/>
            </a:pPr>
            <a:endParaRPr lang="en-GB" sz="1600" dirty="0">
              <a:solidFill>
                <a:srgbClr val="002C83"/>
              </a:solidFill>
              <a:latin typeface="Arial" charset="0"/>
              <a:cs typeface="Arial" charset="0"/>
              <a:sym typeface="Wingdings" pitchFamily="2" charset="2"/>
            </a:endParaRPr>
          </a:p>
          <a:p>
            <a:pPr marL="342900" lvl="2" indent="-342900">
              <a:lnSpc>
                <a:spcPts val="2200"/>
              </a:lnSpc>
              <a:spcBef>
                <a:spcPct val="0"/>
              </a:spcBef>
              <a:buFont typeface="+mj-lt"/>
              <a:buAutoNum type="arabicPeriod" startAt="2"/>
              <a:defRPr/>
            </a:pPr>
            <a:r>
              <a:rPr lang="en-GB" sz="1600" dirty="0">
                <a:solidFill>
                  <a:srgbClr val="FF0000"/>
                </a:solidFill>
                <a:latin typeface="Arial" charset="0"/>
                <a:cs typeface="Arial" charset="0"/>
                <a:sym typeface="Wingdings" pitchFamily="2" charset="2"/>
              </a:rPr>
              <a:t>Full range of phase angles </a:t>
            </a:r>
            <a:r>
              <a:rPr lang="en-GB" sz="1600" dirty="0" smtClean="0">
                <a:solidFill>
                  <a:srgbClr val="FF0000"/>
                </a:solidFill>
                <a:latin typeface="Arial" charset="0"/>
                <a:cs typeface="Arial" charset="0"/>
                <a:sym typeface="Wingdings" pitchFamily="2" charset="2"/>
              </a:rPr>
              <a:t>covered.</a:t>
            </a:r>
          </a:p>
          <a:p>
            <a:pPr marL="342900" lvl="2" indent="-342900">
              <a:lnSpc>
                <a:spcPts val="2200"/>
              </a:lnSpc>
              <a:spcBef>
                <a:spcPct val="0"/>
              </a:spcBef>
              <a:buFont typeface="+mj-lt"/>
              <a:buAutoNum type="arabicPeriod" startAt="2"/>
              <a:defRPr/>
            </a:pPr>
            <a:endParaRPr lang="en-GB" sz="1600" dirty="0">
              <a:solidFill>
                <a:srgbClr val="FF0000"/>
              </a:solidFill>
              <a:latin typeface="Arial" charset="0"/>
              <a:cs typeface="Arial" charset="0"/>
              <a:sym typeface="Wingdings" pitchFamily="2" charset="2"/>
            </a:endParaRPr>
          </a:p>
          <a:p>
            <a:pPr marL="342900" lvl="2" indent="-342900">
              <a:lnSpc>
                <a:spcPts val="2200"/>
              </a:lnSpc>
              <a:spcBef>
                <a:spcPct val="0"/>
              </a:spcBef>
              <a:buFont typeface="+mj-lt"/>
              <a:buAutoNum type="arabicPeriod" startAt="3"/>
              <a:defRPr/>
            </a:pPr>
            <a:r>
              <a:rPr lang="en-GB" sz="1600" dirty="0">
                <a:solidFill>
                  <a:srgbClr val="002C83"/>
                </a:solidFill>
                <a:latin typeface="Arial" charset="0"/>
                <a:cs typeface="Arial" charset="0"/>
                <a:sym typeface="Wingdings" pitchFamily="2" charset="2"/>
              </a:rPr>
              <a:t>Collaboration with USGS  inter-band calibration using the ROLO model as a reference (~1% relative error)</a:t>
            </a:r>
          </a:p>
        </p:txBody>
      </p:sp>
      <p:sp>
        <p:nvSpPr>
          <p:cNvPr id="23554" name="Title 1"/>
          <p:cNvSpPr>
            <a:spLocks noGrp="1"/>
          </p:cNvSpPr>
          <p:nvPr>
            <p:ph type="title"/>
          </p:nvPr>
        </p:nvSpPr>
        <p:spPr/>
        <p:txBody>
          <a:bodyPr/>
          <a:lstStyle/>
          <a:p>
            <a:r>
              <a:rPr lang="en-GB" sz="2000" dirty="0" smtClean="0">
                <a:solidFill>
                  <a:schemeClr val="accent1"/>
                </a:solidFill>
              </a:rPr>
              <a:t>Current available datasets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MY DOCUMENTS\Work\Calibration\Moon\TomStone\MSG-1_series.jpg"/>
          <p:cNvPicPr>
            <a:picLocks noChangeAspect="1" noChangeArrowheads="1"/>
          </p:cNvPicPr>
          <p:nvPr/>
        </p:nvPicPr>
        <p:blipFill>
          <a:blip r:embed="rId2" cstate="print"/>
          <a:srcRect/>
          <a:stretch>
            <a:fillRect/>
          </a:stretch>
        </p:blipFill>
        <p:spPr bwMode="auto">
          <a:xfrm>
            <a:off x="303213" y="1506538"/>
            <a:ext cx="4481512" cy="3200400"/>
          </a:xfrm>
          <a:prstGeom prst="rect">
            <a:avLst/>
          </a:prstGeom>
          <a:noFill/>
          <a:ln w="9525">
            <a:noFill/>
            <a:miter lim="800000"/>
            <a:headEnd/>
            <a:tailEnd/>
          </a:ln>
        </p:spPr>
      </p:pic>
      <p:pic>
        <p:nvPicPr>
          <p:cNvPr id="5" name="Picture 4" descr="H:\MY DOCUMENTS\Work\Calibration\Moon\TomStone\MSG-2_series.jpg"/>
          <p:cNvPicPr>
            <a:picLocks noChangeAspect="1" noChangeArrowheads="1"/>
          </p:cNvPicPr>
          <p:nvPr/>
        </p:nvPicPr>
        <p:blipFill>
          <a:blip r:embed="rId3" cstate="print"/>
          <a:srcRect/>
          <a:stretch>
            <a:fillRect/>
          </a:stretch>
        </p:blipFill>
        <p:spPr bwMode="auto">
          <a:xfrm>
            <a:off x="5046663" y="1506538"/>
            <a:ext cx="4479925" cy="3200400"/>
          </a:xfrm>
          <a:prstGeom prst="rect">
            <a:avLst/>
          </a:prstGeom>
          <a:noFill/>
          <a:ln w="9525">
            <a:noFill/>
            <a:miter lim="800000"/>
            <a:headEnd/>
            <a:tailEnd/>
          </a:ln>
        </p:spPr>
      </p:pic>
      <p:sp>
        <p:nvSpPr>
          <p:cNvPr id="6" name="TextBox 10"/>
          <p:cNvSpPr txBox="1">
            <a:spLocks noChangeArrowheads="1"/>
          </p:cNvSpPr>
          <p:nvPr/>
        </p:nvSpPr>
        <p:spPr bwMode="auto">
          <a:xfrm>
            <a:off x="6702425" y="4464050"/>
            <a:ext cx="2643188" cy="276999"/>
          </a:xfrm>
          <a:prstGeom prst="rect">
            <a:avLst/>
          </a:prstGeom>
          <a:solidFill>
            <a:schemeClr val="bg1"/>
          </a:solidFill>
          <a:ln w="9525">
            <a:noFill/>
            <a:miter lim="800000"/>
            <a:headEnd/>
            <a:tailEnd/>
          </a:ln>
        </p:spPr>
        <p:txBody>
          <a:bodyPr>
            <a:spAutoFit/>
          </a:bodyPr>
          <a:lstStyle/>
          <a:p>
            <a:pPr algn="r"/>
            <a:r>
              <a:rPr lang="en-GB" sz="1200" dirty="0">
                <a:solidFill>
                  <a:schemeClr val="tx1"/>
                </a:solidFill>
              </a:rPr>
              <a:t>Courtesy T. Stone, </a:t>
            </a:r>
            <a:r>
              <a:rPr lang="en-GB" sz="1200" dirty="0" smtClean="0">
                <a:solidFill>
                  <a:schemeClr val="tx1"/>
                </a:solidFill>
              </a:rPr>
              <a:t>USGS</a:t>
            </a:r>
            <a:endParaRPr lang="en-GB" sz="1200" dirty="0">
              <a:solidFill>
                <a:schemeClr val="tx1"/>
              </a:solidFill>
            </a:endParaRPr>
          </a:p>
        </p:txBody>
      </p:sp>
      <p:sp>
        <p:nvSpPr>
          <p:cNvPr id="7" name="TextBox 11"/>
          <p:cNvSpPr txBox="1">
            <a:spLocks noChangeArrowheads="1"/>
          </p:cNvSpPr>
          <p:nvPr/>
        </p:nvSpPr>
        <p:spPr bwMode="auto">
          <a:xfrm>
            <a:off x="1495425" y="1214438"/>
            <a:ext cx="2519363" cy="307975"/>
          </a:xfrm>
          <a:prstGeom prst="rect">
            <a:avLst/>
          </a:prstGeom>
          <a:noFill/>
          <a:ln w="9525">
            <a:noFill/>
            <a:miter lim="800000"/>
            <a:headEnd/>
            <a:tailEnd/>
          </a:ln>
        </p:spPr>
        <p:txBody>
          <a:bodyPr>
            <a:spAutoFit/>
          </a:bodyPr>
          <a:lstStyle/>
          <a:p>
            <a:r>
              <a:rPr lang="en-GB" sz="1400">
                <a:solidFill>
                  <a:schemeClr val="tx1"/>
                </a:solidFill>
              </a:rPr>
              <a:t>SEVIRI – Meteosat 8</a:t>
            </a:r>
          </a:p>
        </p:txBody>
      </p:sp>
      <p:sp>
        <p:nvSpPr>
          <p:cNvPr id="8" name="TextBox 12"/>
          <p:cNvSpPr txBox="1">
            <a:spLocks noChangeArrowheads="1"/>
          </p:cNvSpPr>
          <p:nvPr/>
        </p:nvSpPr>
        <p:spPr bwMode="auto">
          <a:xfrm>
            <a:off x="6635750" y="1219200"/>
            <a:ext cx="2105025" cy="307975"/>
          </a:xfrm>
          <a:prstGeom prst="rect">
            <a:avLst/>
          </a:prstGeom>
          <a:noFill/>
          <a:ln w="9525">
            <a:noFill/>
            <a:miter lim="800000"/>
            <a:headEnd/>
            <a:tailEnd/>
          </a:ln>
        </p:spPr>
        <p:txBody>
          <a:bodyPr>
            <a:spAutoFit/>
          </a:bodyPr>
          <a:lstStyle/>
          <a:p>
            <a:r>
              <a:rPr lang="en-GB" sz="1400">
                <a:solidFill>
                  <a:schemeClr val="tx1"/>
                </a:solidFill>
              </a:rPr>
              <a:t>SEVIRI – Meteosat 9</a:t>
            </a:r>
          </a:p>
        </p:txBody>
      </p:sp>
      <p:sp>
        <p:nvSpPr>
          <p:cNvPr id="9" name="Rectangle 10"/>
          <p:cNvSpPr>
            <a:spLocks noChangeArrowheads="1"/>
          </p:cNvSpPr>
          <p:nvPr/>
        </p:nvSpPr>
        <p:spPr bwMode="auto">
          <a:xfrm>
            <a:off x="833718" y="4454526"/>
            <a:ext cx="3751729" cy="442035"/>
          </a:xfrm>
          <a:prstGeom prst="rect">
            <a:avLst/>
          </a:prstGeom>
          <a:solidFill>
            <a:schemeClr val="bg1"/>
          </a:solidFill>
          <a:ln w="9525">
            <a:noFill/>
            <a:miter lim="800000"/>
            <a:headEnd/>
            <a:tailEnd/>
          </a:ln>
        </p:spPr>
        <p:txBody>
          <a:bodyPr wrap="square" lIns="36000" tIns="36000" rIns="36000" bIns="36000">
            <a:spAutoFit/>
          </a:bodyPr>
          <a:lstStyle/>
          <a:p>
            <a:r>
              <a:rPr lang="en-GB" sz="1200" dirty="0">
                <a:solidFill>
                  <a:schemeClr val="tx1"/>
                </a:solidFill>
              </a:rPr>
              <a:t>Note: End at the end of </a:t>
            </a:r>
            <a:r>
              <a:rPr lang="en-GB" sz="1200" dirty="0" smtClean="0">
                <a:solidFill>
                  <a:schemeClr val="tx1"/>
                </a:solidFill>
              </a:rPr>
              <a:t>2006 </a:t>
            </a:r>
            <a:r>
              <a:rPr lang="en-GB" sz="1200" dirty="0">
                <a:solidFill>
                  <a:schemeClr val="tx1"/>
                </a:solidFill>
              </a:rPr>
              <a:t>after the start of Rapid Scan Service</a:t>
            </a:r>
          </a:p>
        </p:txBody>
      </p:sp>
      <p:sp>
        <p:nvSpPr>
          <p:cNvPr id="11" name="Title 1"/>
          <p:cNvSpPr>
            <a:spLocks noGrp="1"/>
          </p:cNvSpPr>
          <p:nvPr>
            <p:ph type="title"/>
          </p:nvPr>
        </p:nvSpPr>
        <p:spPr>
          <a:xfrm>
            <a:off x="325438" y="238125"/>
            <a:ext cx="9150350" cy="839788"/>
          </a:xfrm>
        </p:spPr>
        <p:txBody>
          <a:bodyPr/>
          <a:lstStyle/>
          <a:p>
            <a:r>
              <a:rPr lang="en-US" sz="2000" dirty="0" smtClean="0">
                <a:solidFill>
                  <a:schemeClr val="accent1"/>
                </a:solidFill>
              </a:rPr>
              <a:t>First comparison with the ROLO model (MSG1 + MSG2 FD low-res)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15</a:t>
            </a:fld>
            <a:endParaRPr lang="en-GB"/>
          </a:p>
        </p:txBody>
      </p:sp>
      <p:pic>
        <p:nvPicPr>
          <p:cNvPr id="5" name="Picture 4" descr="Moon_obs_in_FCI.bmp"/>
          <p:cNvPicPr>
            <a:picLocks noChangeAspect="1"/>
          </p:cNvPicPr>
          <p:nvPr/>
        </p:nvPicPr>
        <p:blipFill>
          <a:blip r:embed="rId2" cstate="print"/>
          <a:stretch>
            <a:fillRect/>
          </a:stretch>
        </p:blipFill>
        <p:spPr>
          <a:xfrm>
            <a:off x="193384" y="1154425"/>
            <a:ext cx="6615310" cy="4651620"/>
          </a:xfrm>
          <a:prstGeom prst="rect">
            <a:avLst/>
          </a:prstGeom>
          <a:effectLst/>
        </p:spPr>
        <p:style>
          <a:lnRef idx="3">
            <a:schemeClr val="lt1"/>
          </a:lnRef>
          <a:fillRef idx="1">
            <a:schemeClr val="accent3"/>
          </a:fillRef>
          <a:effectRef idx="1">
            <a:schemeClr val="accent3"/>
          </a:effectRef>
          <a:fontRef idx="minor">
            <a:schemeClr val="lt1"/>
          </a:fontRef>
        </p:style>
      </p:pic>
      <p:grpSp>
        <p:nvGrpSpPr>
          <p:cNvPr id="2" name="Group 10"/>
          <p:cNvGrpSpPr/>
          <p:nvPr/>
        </p:nvGrpSpPr>
        <p:grpSpPr>
          <a:xfrm>
            <a:off x="2474819" y="1485900"/>
            <a:ext cx="3781425" cy="742950"/>
            <a:chOff x="3819525" y="1714500"/>
            <a:chExt cx="3781425" cy="742950"/>
          </a:xfrm>
        </p:grpSpPr>
        <p:sp>
          <p:nvSpPr>
            <p:cNvPr id="6" name="Rectangle 5"/>
            <p:cNvSpPr/>
            <p:nvPr/>
          </p:nvSpPr>
          <p:spPr bwMode="auto">
            <a:xfrm>
              <a:off x="3819525" y="1790700"/>
              <a:ext cx="1152524" cy="666750"/>
            </a:xfrm>
            <a:prstGeom prst="rect">
              <a:avLst/>
            </a:prstGeom>
            <a:noFill/>
            <a:ln w="28575" cap="flat" cmpd="sng" algn="ctr">
              <a:solidFill>
                <a:srgbClr val="FF0000"/>
              </a:solidFill>
              <a:prstDash val="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7" name="TextBox 6"/>
            <p:cNvSpPr txBox="1"/>
            <p:nvPr/>
          </p:nvSpPr>
          <p:spPr>
            <a:xfrm>
              <a:off x="4953000" y="1714500"/>
              <a:ext cx="2647950" cy="523220"/>
            </a:xfrm>
            <a:prstGeom prst="rect">
              <a:avLst/>
            </a:prstGeom>
            <a:noFill/>
          </p:spPr>
          <p:txBody>
            <a:bodyPr wrap="square" rtlCol="0">
              <a:spAutoFit/>
            </a:bodyPr>
            <a:lstStyle/>
            <a:p>
              <a:r>
                <a:rPr lang="en-GB" sz="1400" dirty="0" smtClean="0">
                  <a:solidFill>
                    <a:srgbClr val="FF0000"/>
                  </a:solidFill>
                  <a:latin typeface="Calibri" pitchFamily="34" charset="0"/>
                </a:rPr>
                <a:t>Stability below 1% over more than 3 years</a:t>
              </a:r>
              <a:endParaRPr lang="en-GB" sz="1400" dirty="0">
                <a:solidFill>
                  <a:srgbClr val="FF0000"/>
                </a:solidFill>
                <a:latin typeface="Calibri" pitchFamily="34" charset="0"/>
              </a:endParaRPr>
            </a:p>
          </p:txBody>
        </p:sp>
      </p:grpSp>
      <p:sp>
        <p:nvSpPr>
          <p:cNvPr id="9" name="Title 1"/>
          <p:cNvSpPr>
            <a:spLocks noGrp="1"/>
          </p:cNvSpPr>
          <p:nvPr>
            <p:ph type="title"/>
          </p:nvPr>
        </p:nvSpPr>
        <p:spPr>
          <a:xfrm>
            <a:off x="325438" y="238125"/>
            <a:ext cx="9150350" cy="839788"/>
          </a:xfrm>
        </p:spPr>
        <p:txBody>
          <a:bodyPr/>
          <a:lstStyle/>
          <a:p>
            <a:r>
              <a:rPr lang="en-US" sz="2000" dirty="0" smtClean="0">
                <a:solidFill>
                  <a:schemeClr val="accent1"/>
                </a:solidFill>
              </a:rPr>
              <a:t>Comparison with the ROLO model (MSG1 FD low-res channels)</a:t>
            </a:r>
          </a:p>
        </p:txBody>
      </p:sp>
      <p:sp>
        <p:nvSpPr>
          <p:cNvPr id="8" name="Rectangle 12"/>
          <p:cNvSpPr>
            <a:spLocks noChangeArrowheads="1"/>
          </p:cNvSpPr>
          <p:nvPr/>
        </p:nvSpPr>
        <p:spPr bwMode="auto">
          <a:xfrm>
            <a:off x="4792045" y="4569597"/>
            <a:ext cx="4952591" cy="2073251"/>
          </a:xfrm>
          <a:prstGeom prst="rect">
            <a:avLst/>
          </a:prstGeom>
          <a:solidFill>
            <a:srgbClr val="FFFF00"/>
          </a:solidFill>
          <a:ln w="25400">
            <a:solidFill>
              <a:schemeClr val="tx1"/>
            </a:solidFill>
            <a:miter lim="800000"/>
            <a:headEnd/>
            <a:tailEnd/>
          </a:ln>
        </p:spPr>
        <p:txBody>
          <a:bodyPr wrap="square" lIns="36000" tIns="36000" rIns="36000" bIns="36000">
            <a:spAutoFit/>
          </a:bodyPr>
          <a:lstStyle/>
          <a:p>
            <a:pPr marL="180975" lvl="1" indent="-180975">
              <a:spcBef>
                <a:spcPct val="0"/>
              </a:spcBef>
              <a:buFont typeface="Arial" pitchFamily="34" charset="0"/>
              <a:buChar char="•"/>
              <a:defRPr/>
            </a:pPr>
            <a:r>
              <a:rPr lang="en-GB" sz="1300" dirty="0">
                <a:solidFill>
                  <a:schemeClr val="tx1"/>
                </a:solidFill>
                <a:sym typeface="Wingdings" pitchFamily="2" charset="2"/>
              </a:rPr>
              <a:t>Results to be used only for inter-band calibration and drift monitoring</a:t>
            </a:r>
          </a:p>
          <a:p>
            <a:pPr marL="180975" lvl="1" indent="-180975">
              <a:spcBef>
                <a:spcPct val="0"/>
              </a:spcBef>
              <a:buFont typeface="Arial" pitchFamily="34" charset="0"/>
              <a:buChar char="•"/>
              <a:defRPr/>
            </a:pPr>
            <a:endParaRPr lang="en-GB" sz="1300" dirty="0">
              <a:solidFill>
                <a:schemeClr val="tx1"/>
              </a:solidFill>
              <a:sym typeface="Wingdings" pitchFamily="2" charset="2"/>
            </a:endParaRPr>
          </a:p>
          <a:p>
            <a:pPr marL="180975" lvl="1" indent="-180975">
              <a:spcBef>
                <a:spcPct val="0"/>
              </a:spcBef>
              <a:buFont typeface="Arial" pitchFamily="34" charset="0"/>
              <a:buChar char="•"/>
              <a:defRPr/>
            </a:pPr>
            <a:r>
              <a:rPr lang="en-GB" sz="1300" dirty="0">
                <a:solidFill>
                  <a:schemeClr val="tx1"/>
                </a:solidFill>
                <a:sym typeface="Wingdings" pitchFamily="2" charset="2"/>
              </a:rPr>
              <a:t>Lunar calibration method and instrument are stable. </a:t>
            </a:r>
            <a:br>
              <a:rPr lang="en-GB" sz="1300" dirty="0">
                <a:solidFill>
                  <a:schemeClr val="tx1"/>
                </a:solidFill>
                <a:sym typeface="Wingdings" pitchFamily="2" charset="2"/>
              </a:rPr>
            </a:br>
            <a:r>
              <a:rPr lang="en-GB" sz="1300" dirty="0">
                <a:solidFill>
                  <a:schemeClr val="tx1"/>
                </a:solidFill>
                <a:sym typeface="Wingdings" pitchFamily="2" charset="2"/>
              </a:rPr>
              <a:t>SD &lt;1% - consistent with expected performance of ROLO</a:t>
            </a:r>
            <a:br>
              <a:rPr lang="en-GB" sz="1300" dirty="0">
                <a:solidFill>
                  <a:schemeClr val="tx1"/>
                </a:solidFill>
                <a:sym typeface="Wingdings" pitchFamily="2" charset="2"/>
              </a:rPr>
            </a:br>
            <a:r>
              <a:rPr lang="en-GB" sz="1300" dirty="0">
                <a:solidFill>
                  <a:schemeClr val="tx1"/>
                </a:solidFill>
                <a:sym typeface="Symbol" pitchFamily="18" charset="2"/>
              </a:rPr>
              <a:t>  </a:t>
            </a:r>
            <a:r>
              <a:rPr lang="en-GB" sz="1300" dirty="0">
                <a:solidFill>
                  <a:schemeClr val="tx1"/>
                </a:solidFill>
                <a:sym typeface="Wingdings" pitchFamily="2" charset="2"/>
              </a:rPr>
              <a:t>BUT is it affected by seasonality?</a:t>
            </a:r>
          </a:p>
          <a:p>
            <a:pPr marL="180975" lvl="1" indent="-180975">
              <a:spcBef>
                <a:spcPct val="0"/>
              </a:spcBef>
              <a:buFont typeface="Arial" pitchFamily="34" charset="0"/>
              <a:buChar char="•"/>
              <a:defRPr/>
            </a:pPr>
            <a:endParaRPr lang="en-GB" sz="1300" dirty="0">
              <a:solidFill>
                <a:schemeClr val="tx1"/>
              </a:solidFill>
              <a:sym typeface="Wingdings" pitchFamily="2" charset="2"/>
            </a:endParaRPr>
          </a:p>
          <a:p>
            <a:pPr marL="180975" lvl="1" indent="-180975">
              <a:spcBef>
                <a:spcPct val="0"/>
              </a:spcBef>
              <a:buFont typeface="Arial" pitchFamily="34" charset="0"/>
              <a:buChar char="•"/>
              <a:defRPr/>
            </a:pPr>
            <a:r>
              <a:rPr lang="en-GB" sz="1300" dirty="0">
                <a:solidFill>
                  <a:schemeClr val="tx1"/>
                </a:solidFill>
                <a:sym typeface="Wingdings" pitchFamily="2" charset="2"/>
              </a:rPr>
              <a:t>Relative difference between channels = consistent with current findings in terms of absolute calibration.</a:t>
            </a:r>
          </a:p>
        </p:txBody>
      </p:sp>
      <p:sp>
        <p:nvSpPr>
          <p:cNvPr id="10" name="TextBox 9"/>
          <p:cNvSpPr txBox="1"/>
          <p:nvPr/>
        </p:nvSpPr>
        <p:spPr>
          <a:xfrm>
            <a:off x="7126942" y="2447365"/>
            <a:ext cx="1936376" cy="338554"/>
          </a:xfrm>
          <a:prstGeom prst="rect">
            <a:avLst/>
          </a:prstGeom>
          <a:noFill/>
        </p:spPr>
        <p:txBody>
          <a:bodyPr wrap="square" rtlCol="0">
            <a:spAutoFit/>
          </a:bodyPr>
          <a:lstStyle/>
          <a:p>
            <a:r>
              <a:rPr lang="en-GB" sz="1600" dirty="0" smtClean="0">
                <a:solidFill>
                  <a:srgbClr val="FF0000"/>
                </a:solidFill>
              </a:rPr>
              <a:t>LATEST RESULTS</a:t>
            </a:r>
            <a:endParaRPr lang="en-GB" sz="16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SG2stat.bmp"/>
          <p:cNvPicPr>
            <a:picLocks noChangeAspect="1"/>
          </p:cNvPicPr>
          <p:nvPr/>
        </p:nvPicPr>
        <p:blipFill>
          <a:blip r:embed="rId2" cstate="print"/>
          <a:stretch>
            <a:fillRect/>
          </a:stretch>
        </p:blipFill>
        <p:spPr>
          <a:xfrm>
            <a:off x="76385" y="1135718"/>
            <a:ext cx="4868167" cy="5626325"/>
          </a:xfrm>
          <a:prstGeom prst="rect">
            <a:avLst/>
          </a:prstGeom>
          <a:effectLst/>
        </p:spPr>
        <p:style>
          <a:lnRef idx="3">
            <a:schemeClr val="lt1"/>
          </a:lnRef>
          <a:fillRef idx="1">
            <a:schemeClr val="accent3"/>
          </a:fillRef>
          <a:effectRef idx="1">
            <a:schemeClr val="accent3"/>
          </a:effectRef>
          <a:fontRef idx="minor">
            <a:schemeClr val="lt1"/>
          </a:fontRef>
        </p:style>
      </p:pic>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16</a:t>
            </a:fld>
            <a:endParaRPr lang="en-GB"/>
          </a:p>
        </p:txBody>
      </p:sp>
      <p:sp>
        <p:nvSpPr>
          <p:cNvPr id="5" name="Title 1"/>
          <p:cNvSpPr>
            <a:spLocks noGrp="1"/>
          </p:cNvSpPr>
          <p:nvPr>
            <p:ph type="title"/>
          </p:nvPr>
        </p:nvSpPr>
        <p:spPr>
          <a:xfrm>
            <a:off x="325438" y="238125"/>
            <a:ext cx="9150350" cy="839788"/>
          </a:xfrm>
        </p:spPr>
        <p:txBody>
          <a:bodyPr/>
          <a:lstStyle/>
          <a:p>
            <a:r>
              <a:rPr lang="en-US" sz="2000" dirty="0" smtClean="0">
                <a:solidFill>
                  <a:schemeClr val="accent1"/>
                </a:solidFill>
              </a:rPr>
              <a:t>Comparison with the ROLO model (MSG1 low-res channels)</a:t>
            </a:r>
          </a:p>
        </p:txBody>
      </p:sp>
      <p:grpSp>
        <p:nvGrpSpPr>
          <p:cNvPr id="9" name="Group 8"/>
          <p:cNvGrpSpPr/>
          <p:nvPr/>
        </p:nvGrpSpPr>
        <p:grpSpPr>
          <a:xfrm>
            <a:off x="1532965" y="5180480"/>
            <a:ext cx="4276164" cy="870696"/>
            <a:chOff x="1196789" y="4602256"/>
            <a:chExt cx="4276164" cy="870696"/>
          </a:xfrm>
        </p:grpSpPr>
        <p:sp>
          <p:nvSpPr>
            <p:cNvPr id="12" name="Rectangle 11"/>
            <p:cNvSpPr/>
            <p:nvPr/>
          </p:nvSpPr>
          <p:spPr bwMode="auto">
            <a:xfrm>
              <a:off x="1196789" y="4733364"/>
              <a:ext cx="1653988" cy="739588"/>
            </a:xfrm>
            <a:prstGeom prst="rect">
              <a:avLst/>
            </a:prstGeom>
            <a:noFill/>
            <a:ln w="28575" cap="flat" cmpd="sng" algn="ctr">
              <a:solidFill>
                <a:srgbClr val="FF0000"/>
              </a:solidFill>
              <a:prstDash val="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0" name="TextBox 9"/>
            <p:cNvSpPr txBox="1"/>
            <p:nvPr/>
          </p:nvSpPr>
          <p:spPr>
            <a:xfrm>
              <a:off x="2898402" y="4602256"/>
              <a:ext cx="2574551" cy="523220"/>
            </a:xfrm>
            <a:prstGeom prst="rect">
              <a:avLst/>
            </a:prstGeom>
            <a:noFill/>
          </p:spPr>
          <p:txBody>
            <a:bodyPr wrap="square" rtlCol="0">
              <a:spAutoFit/>
            </a:bodyPr>
            <a:lstStyle/>
            <a:p>
              <a:r>
                <a:rPr lang="en-GB" sz="1400" dirty="0" smtClean="0">
                  <a:solidFill>
                    <a:srgbClr val="FF0000"/>
                  </a:solidFill>
                  <a:latin typeface="Calibri" pitchFamily="34" charset="0"/>
                </a:rPr>
                <a:t>Selection according to the phase angle [-45 deg, 45 deg]</a:t>
              </a:r>
              <a:endParaRPr lang="en-GB" sz="1400" dirty="0">
                <a:solidFill>
                  <a:srgbClr val="FF0000"/>
                </a:solidFill>
                <a:latin typeface="Calibri" pitchFamily="34" charset="0"/>
              </a:endParaRPr>
            </a:p>
          </p:txBody>
        </p:sp>
      </p:grpSp>
      <p:sp>
        <p:nvSpPr>
          <p:cNvPr id="17" name="TextBox 16"/>
          <p:cNvSpPr txBox="1"/>
          <p:nvPr/>
        </p:nvSpPr>
        <p:spPr>
          <a:xfrm>
            <a:off x="5042647" y="1333500"/>
            <a:ext cx="4737734" cy="2031325"/>
          </a:xfrm>
          <a:prstGeom prst="rect">
            <a:avLst/>
          </a:prstGeom>
          <a:noFill/>
        </p:spPr>
        <p:txBody>
          <a:bodyPr wrap="square" rtlCol="0">
            <a:spAutoFit/>
          </a:bodyPr>
          <a:lstStyle/>
          <a:p>
            <a:r>
              <a:rPr lang="en-GB" sz="1400" b="0" dirty="0" err="1" smtClean="0">
                <a:solidFill>
                  <a:schemeClr val="tx1"/>
                </a:solidFill>
                <a:latin typeface="Calibri" pitchFamily="34" charset="0"/>
              </a:rPr>
              <a:t>Irr</a:t>
            </a:r>
            <a:r>
              <a:rPr lang="en-GB" sz="1400" b="0" dirty="0" smtClean="0">
                <a:solidFill>
                  <a:schemeClr val="tx1"/>
                </a:solidFill>
                <a:latin typeface="Calibri" pitchFamily="34" charset="0"/>
              </a:rPr>
              <a:t> = total irradiance from the Moon disk of SEVIRI observations</a:t>
            </a:r>
          </a:p>
          <a:p>
            <a:r>
              <a:rPr lang="el-GR" sz="1400" b="0" dirty="0" smtClean="0">
                <a:solidFill>
                  <a:schemeClr val="tx1"/>
                </a:solidFill>
                <a:latin typeface="Calibri" pitchFamily="34" charset="0"/>
              </a:rPr>
              <a:t>Δ</a:t>
            </a:r>
            <a:r>
              <a:rPr lang="en-GB" sz="1400" b="0" dirty="0" err="1" smtClean="0">
                <a:solidFill>
                  <a:schemeClr val="tx1"/>
                </a:solidFill>
                <a:latin typeface="Calibri" pitchFamily="34" charset="0"/>
              </a:rPr>
              <a:t>Irr</a:t>
            </a:r>
            <a:r>
              <a:rPr lang="en-GB" sz="1400" b="0" dirty="0" smtClean="0">
                <a:solidFill>
                  <a:schemeClr val="tx1"/>
                </a:solidFill>
                <a:latin typeface="Calibri" pitchFamily="34" charset="0"/>
              </a:rPr>
              <a:t> = difference between ROLO-</a:t>
            </a:r>
            <a:r>
              <a:rPr lang="en-GB" sz="1400" b="0" dirty="0" err="1" smtClean="0">
                <a:solidFill>
                  <a:schemeClr val="tx1"/>
                </a:solidFill>
                <a:latin typeface="Calibri" pitchFamily="34" charset="0"/>
              </a:rPr>
              <a:t>Irr</a:t>
            </a:r>
            <a:r>
              <a:rPr lang="en-GB" sz="1400" b="0" dirty="0" smtClean="0">
                <a:solidFill>
                  <a:schemeClr val="tx1"/>
                </a:solidFill>
                <a:latin typeface="Calibri" pitchFamily="34" charset="0"/>
              </a:rPr>
              <a:t> and </a:t>
            </a:r>
            <a:r>
              <a:rPr lang="en-GB" sz="1400" b="0" dirty="0" err="1" smtClean="0">
                <a:solidFill>
                  <a:schemeClr val="tx1"/>
                </a:solidFill>
                <a:latin typeface="Calibri" pitchFamily="34" charset="0"/>
              </a:rPr>
              <a:t>Irr</a:t>
            </a:r>
            <a:r>
              <a:rPr lang="en-GB" sz="1400" b="0" dirty="0" smtClean="0">
                <a:solidFill>
                  <a:schemeClr val="tx1"/>
                </a:solidFill>
                <a:latin typeface="Calibri" pitchFamily="34" charset="0"/>
              </a:rPr>
              <a:t> in percentage</a:t>
            </a:r>
          </a:p>
          <a:p>
            <a:endParaRPr lang="en-GB" sz="1400" b="0" dirty="0" smtClean="0">
              <a:solidFill>
                <a:schemeClr val="tx1"/>
              </a:solidFill>
              <a:latin typeface="Calibri" pitchFamily="34" charset="0"/>
            </a:endParaRPr>
          </a:p>
          <a:p>
            <a:r>
              <a:rPr lang="el-GR" sz="1400" dirty="0" smtClean="0">
                <a:solidFill>
                  <a:schemeClr val="tx1"/>
                </a:solidFill>
                <a:latin typeface="Calibri" pitchFamily="34" charset="0"/>
              </a:rPr>
              <a:t>Δ</a:t>
            </a:r>
            <a:r>
              <a:rPr lang="en-GB" sz="1400" dirty="0" err="1" smtClean="0">
                <a:solidFill>
                  <a:schemeClr val="tx1"/>
                </a:solidFill>
                <a:latin typeface="Calibri" pitchFamily="34" charset="0"/>
              </a:rPr>
              <a:t>Irr</a:t>
            </a:r>
            <a:r>
              <a:rPr lang="en-GB" sz="1400" dirty="0" smtClean="0">
                <a:solidFill>
                  <a:schemeClr val="tx1"/>
                </a:solidFill>
                <a:latin typeface="Calibri" pitchFamily="34" charset="0"/>
              </a:rPr>
              <a:t> vs. </a:t>
            </a:r>
            <a:r>
              <a:rPr lang="en-GB" sz="1400" dirty="0" err="1" smtClean="0">
                <a:solidFill>
                  <a:schemeClr val="tx1"/>
                </a:solidFill>
                <a:latin typeface="Calibri" pitchFamily="34" charset="0"/>
              </a:rPr>
              <a:t>Irr</a:t>
            </a:r>
            <a:r>
              <a:rPr lang="en-GB" sz="1400" dirty="0" smtClean="0">
                <a:solidFill>
                  <a:schemeClr val="tx1"/>
                </a:solidFill>
                <a:latin typeface="Calibri" pitchFamily="34" charset="0"/>
              </a:rPr>
              <a:t> : systematic deviation between ROLO and SEVIRI</a:t>
            </a:r>
          </a:p>
          <a:p>
            <a:r>
              <a:rPr lang="en-GB" sz="1400" dirty="0" smtClean="0">
                <a:solidFill>
                  <a:schemeClr val="tx1"/>
                </a:solidFill>
                <a:latin typeface="Calibri" pitchFamily="34" charset="0"/>
              </a:rPr>
              <a:t>Phase Angle vs. </a:t>
            </a:r>
            <a:r>
              <a:rPr lang="el-GR" sz="1400" dirty="0" smtClean="0">
                <a:solidFill>
                  <a:schemeClr val="tx1"/>
                </a:solidFill>
                <a:latin typeface="Calibri" pitchFamily="34" charset="0"/>
              </a:rPr>
              <a:t>Δ</a:t>
            </a:r>
            <a:r>
              <a:rPr lang="en-GB" sz="1400" dirty="0" err="1" smtClean="0">
                <a:solidFill>
                  <a:schemeClr val="tx1"/>
                </a:solidFill>
                <a:latin typeface="Calibri" pitchFamily="34" charset="0"/>
              </a:rPr>
              <a:t>Irr</a:t>
            </a:r>
            <a:r>
              <a:rPr lang="en-GB" sz="1400" dirty="0" smtClean="0">
                <a:solidFill>
                  <a:schemeClr val="tx1"/>
                </a:solidFill>
                <a:latin typeface="Calibri" pitchFamily="34" charset="0"/>
              </a:rPr>
              <a:t> : systematic deviation between ROLO and SEVIRI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UserData\Wagner\SYNC_DIR\GSICS_AnnualMeeting2013\Material\Moon\Seb_ROLO\Seb_ROLO.bmp"/>
          <p:cNvPicPr>
            <a:picLocks noChangeAspect="1" noChangeArrowheads="1"/>
          </p:cNvPicPr>
          <p:nvPr/>
        </p:nvPicPr>
        <p:blipFill>
          <a:blip r:embed="rId2" cstate="print"/>
          <a:srcRect/>
          <a:stretch>
            <a:fillRect/>
          </a:stretch>
        </p:blipFill>
        <p:spPr bwMode="auto">
          <a:xfrm>
            <a:off x="1521572" y="1773237"/>
            <a:ext cx="6888163" cy="5084763"/>
          </a:xfrm>
          <a:prstGeom prst="rect">
            <a:avLst/>
          </a:prstGeom>
          <a:noFill/>
        </p:spPr>
      </p:pic>
      <p:pic>
        <p:nvPicPr>
          <p:cNvPr id="1027" name="Picture 3" descr="D:\UserData\Wagner\SYNC_DIR\GSICS_AnnualMeeting2013\Material\Moon\Seb_ROLO\Seb_Obs.bmp"/>
          <p:cNvPicPr>
            <a:picLocks noChangeAspect="1" noChangeArrowheads="1"/>
          </p:cNvPicPr>
          <p:nvPr/>
        </p:nvPicPr>
        <p:blipFill>
          <a:blip r:embed="rId3" cstate="print"/>
          <a:srcRect l="2988" r="64141"/>
          <a:stretch>
            <a:fillRect/>
          </a:stretch>
        </p:blipFill>
        <p:spPr bwMode="auto">
          <a:xfrm>
            <a:off x="1008528" y="1257203"/>
            <a:ext cx="3815274" cy="2031191"/>
          </a:xfrm>
          <a:prstGeom prst="rect">
            <a:avLst/>
          </a:prstGeom>
          <a:noFill/>
        </p:spPr>
      </p:pic>
      <p:sp>
        <p:nvSpPr>
          <p:cNvPr id="7" name="Rectangle 2"/>
          <p:cNvSpPr>
            <a:spLocks noGrp="1" noChangeArrowheads="1"/>
          </p:cNvSpPr>
          <p:nvPr>
            <p:ph type="title" idx="4294967295"/>
          </p:nvPr>
        </p:nvSpPr>
        <p:spPr>
          <a:xfrm>
            <a:off x="325438" y="238125"/>
            <a:ext cx="9150350" cy="839788"/>
          </a:xfrm>
        </p:spPr>
        <p:txBody>
          <a:bodyPr/>
          <a:lstStyle/>
          <a:p>
            <a:r>
              <a:rPr lang="en-GB" sz="2000" dirty="0" smtClean="0">
                <a:solidFill>
                  <a:schemeClr val="accent1"/>
                </a:solidFill>
              </a:rPr>
              <a:t>Following up the results shown in NOAA GPRC report (</a:t>
            </a:r>
            <a:r>
              <a:rPr lang="en-GB" sz="2000" dirty="0" err="1" smtClean="0">
                <a:solidFill>
                  <a:schemeClr val="accent1"/>
                </a:solidFill>
              </a:rPr>
              <a:t>Fangfang</a:t>
            </a:r>
            <a:r>
              <a:rPr lang="en-GB" sz="2000" dirty="0" smtClean="0">
                <a:solidFill>
                  <a:schemeClr val="accent1"/>
                </a:solidFill>
              </a:rPr>
              <a:t>)</a:t>
            </a:r>
            <a:br>
              <a:rPr lang="en-GB" sz="2000" dirty="0" smtClean="0">
                <a:solidFill>
                  <a:schemeClr val="accent1"/>
                </a:solidFill>
              </a:rPr>
            </a:br>
            <a:r>
              <a:rPr lang="en-GB" sz="2000" dirty="0" smtClean="0">
                <a:solidFill>
                  <a:schemeClr val="accent1"/>
                </a:solidFill>
              </a:rPr>
              <a:t>Scan angle dependency...</a:t>
            </a:r>
            <a:endParaRPr lang="en-GB" dirty="0" smtClean="0"/>
          </a:p>
        </p:txBody>
      </p:sp>
      <p:pic>
        <p:nvPicPr>
          <p:cNvPr id="8" name="Picture 3" descr="D:\UserData\Wagner\SYNC_DIR\GSICS_AnnualMeeting2013\Material\Moon\Seb_ROLO\Seb_Obs.bmp"/>
          <p:cNvPicPr>
            <a:picLocks noChangeAspect="1" noChangeArrowheads="1"/>
          </p:cNvPicPr>
          <p:nvPr/>
        </p:nvPicPr>
        <p:blipFill>
          <a:blip r:embed="rId3" cstate="print"/>
          <a:srcRect l="68322" r="-61"/>
          <a:stretch>
            <a:fillRect/>
          </a:stretch>
        </p:blipFill>
        <p:spPr bwMode="auto">
          <a:xfrm>
            <a:off x="5200138" y="1248239"/>
            <a:ext cx="3683885" cy="2031191"/>
          </a:xfrm>
          <a:prstGeom prst="rect">
            <a:avLst/>
          </a:prstGeom>
          <a:noFill/>
        </p:spPr>
      </p:pic>
      <p:sp>
        <p:nvSpPr>
          <p:cNvPr id="11" name="TextBox 10"/>
          <p:cNvSpPr txBox="1"/>
          <p:nvPr/>
        </p:nvSpPr>
        <p:spPr>
          <a:xfrm>
            <a:off x="3519052" y="5403273"/>
            <a:ext cx="2854037" cy="400110"/>
          </a:xfrm>
          <a:prstGeom prst="rect">
            <a:avLst/>
          </a:prstGeom>
          <a:solidFill>
            <a:schemeClr val="accent1"/>
          </a:solidFill>
        </p:spPr>
        <p:txBody>
          <a:bodyPr wrap="square" rtlCol="0">
            <a:spAutoFit/>
          </a:bodyPr>
          <a:lstStyle/>
          <a:p>
            <a:r>
              <a:rPr lang="en-GB" sz="2000" dirty="0" smtClean="0">
                <a:solidFill>
                  <a:schemeClr val="tx1"/>
                </a:solidFill>
              </a:rPr>
              <a:t>MSG1 – 07/10/2006</a:t>
            </a:r>
            <a:endParaRPr lang="en-GB" sz="2000" dirty="0">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5" descr="D:\UserData\Wagner\SYNC_DIR\GSICS_AnnualMeeting2013\Material\Moon\Seb_ROLO2\Seb_ROLO.bmp"/>
          <p:cNvPicPr>
            <a:picLocks noChangeAspect="1" noChangeArrowheads="1"/>
          </p:cNvPicPr>
          <p:nvPr/>
        </p:nvPicPr>
        <p:blipFill>
          <a:blip r:embed="rId2" cstate="print"/>
          <a:srcRect/>
          <a:stretch>
            <a:fillRect/>
          </a:stretch>
        </p:blipFill>
        <p:spPr bwMode="auto">
          <a:xfrm>
            <a:off x="1347236" y="1749425"/>
            <a:ext cx="6864350" cy="5108575"/>
          </a:xfrm>
          <a:prstGeom prst="rect">
            <a:avLst/>
          </a:prstGeom>
          <a:noFill/>
        </p:spPr>
      </p:pic>
      <p:pic>
        <p:nvPicPr>
          <p:cNvPr id="6" name="Picture 4" descr="D:\UserData\Wagner\SYNC_DIR\GSICS_AnnualMeeting2013\Material\Moon\Seb_ROLO2\Seb_Obs.bmp"/>
          <p:cNvPicPr>
            <a:picLocks noChangeAspect="1" noChangeArrowheads="1"/>
          </p:cNvPicPr>
          <p:nvPr/>
        </p:nvPicPr>
        <p:blipFill>
          <a:blip r:embed="rId3" cstate="print"/>
          <a:srcRect l="69820"/>
          <a:stretch>
            <a:fillRect/>
          </a:stretch>
        </p:blipFill>
        <p:spPr bwMode="auto">
          <a:xfrm>
            <a:off x="5244352" y="1600055"/>
            <a:ext cx="3976217" cy="1366725"/>
          </a:xfrm>
          <a:prstGeom prst="rect">
            <a:avLst/>
          </a:prstGeom>
          <a:noFill/>
        </p:spPr>
      </p:pic>
      <p:sp>
        <p:nvSpPr>
          <p:cNvPr id="7" name="TextBox 6"/>
          <p:cNvSpPr txBox="1"/>
          <p:nvPr/>
        </p:nvSpPr>
        <p:spPr>
          <a:xfrm>
            <a:off x="3519052" y="5403273"/>
            <a:ext cx="2854037" cy="400110"/>
          </a:xfrm>
          <a:prstGeom prst="rect">
            <a:avLst/>
          </a:prstGeom>
          <a:solidFill>
            <a:schemeClr val="accent1"/>
          </a:solidFill>
        </p:spPr>
        <p:txBody>
          <a:bodyPr wrap="square" rtlCol="0">
            <a:spAutoFit/>
          </a:bodyPr>
          <a:lstStyle/>
          <a:p>
            <a:r>
              <a:rPr lang="en-GB" sz="2000" dirty="0" smtClean="0">
                <a:solidFill>
                  <a:schemeClr val="tx1"/>
                </a:solidFill>
              </a:rPr>
              <a:t>MSG1 – 28/01/2006</a:t>
            </a:r>
            <a:endParaRPr lang="en-GB" sz="2000" dirty="0">
              <a:solidFill>
                <a:schemeClr val="tx1"/>
              </a:solidFill>
            </a:endParaRPr>
          </a:p>
        </p:txBody>
      </p:sp>
      <p:sp>
        <p:nvSpPr>
          <p:cNvPr id="8" name="Rectangle 2"/>
          <p:cNvSpPr>
            <a:spLocks noGrp="1" noChangeArrowheads="1"/>
          </p:cNvSpPr>
          <p:nvPr>
            <p:ph type="title" idx="4294967295"/>
          </p:nvPr>
        </p:nvSpPr>
        <p:spPr>
          <a:xfrm>
            <a:off x="325438" y="238125"/>
            <a:ext cx="9150350" cy="839788"/>
          </a:xfrm>
        </p:spPr>
        <p:txBody>
          <a:bodyPr/>
          <a:lstStyle/>
          <a:p>
            <a:r>
              <a:rPr lang="en-GB" sz="2000" dirty="0" smtClean="0">
                <a:solidFill>
                  <a:schemeClr val="accent1"/>
                </a:solidFill>
              </a:rPr>
              <a:t>Following up the results shown in NOAA GPRC report (</a:t>
            </a:r>
            <a:r>
              <a:rPr lang="en-GB" sz="2000" dirty="0" err="1" smtClean="0">
                <a:solidFill>
                  <a:schemeClr val="accent1"/>
                </a:solidFill>
              </a:rPr>
              <a:t>Fangfang</a:t>
            </a:r>
            <a:r>
              <a:rPr lang="en-GB" sz="2000" dirty="0" smtClean="0">
                <a:solidFill>
                  <a:schemeClr val="accent1"/>
                </a:solidFill>
              </a:rPr>
              <a:t>)</a:t>
            </a:r>
            <a:br>
              <a:rPr lang="en-GB" sz="2000" dirty="0" smtClean="0">
                <a:solidFill>
                  <a:schemeClr val="accent1"/>
                </a:solidFill>
              </a:rPr>
            </a:br>
            <a:r>
              <a:rPr lang="en-GB" sz="2000" dirty="0" smtClean="0">
                <a:solidFill>
                  <a:schemeClr val="accent1"/>
                </a:solidFill>
              </a:rPr>
              <a:t>Scan angle dependency...</a:t>
            </a:r>
            <a:endParaRPr lang="en-GB" dirty="0" smtClean="0"/>
          </a:p>
        </p:txBody>
      </p:sp>
      <p:pic>
        <p:nvPicPr>
          <p:cNvPr id="4" name="Picture 4" descr="D:\UserData\Wagner\SYNC_DIR\GSICS_AnnualMeeting2013\Material\Moon\Seb_ROLO2\Seb_Obs.bmp"/>
          <p:cNvPicPr>
            <a:picLocks noChangeAspect="1" noChangeArrowheads="1"/>
          </p:cNvPicPr>
          <p:nvPr/>
        </p:nvPicPr>
        <p:blipFill>
          <a:blip r:embed="rId3" cstate="print"/>
          <a:srcRect l="1606" r="66832"/>
          <a:stretch>
            <a:fillRect/>
          </a:stretch>
        </p:blipFill>
        <p:spPr bwMode="auto">
          <a:xfrm>
            <a:off x="497541" y="1595573"/>
            <a:ext cx="4158296" cy="1366725"/>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19</a:t>
            </a:fld>
            <a:endParaRPr lang="en-GB"/>
          </a:p>
        </p:txBody>
      </p:sp>
      <p:sp>
        <p:nvSpPr>
          <p:cNvPr id="5" name="Title 1"/>
          <p:cNvSpPr>
            <a:spLocks noGrp="1"/>
          </p:cNvSpPr>
          <p:nvPr>
            <p:ph type="title"/>
          </p:nvPr>
        </p:nvSpPr>
        <p:spPr>
          <a:xfrm>
            <a:off x="325438" y="238125"/>
            <a:ext cx="9150350" cy="839788"/>
          </a:xfrm>
        </p:spPr>
        <p:txBody>
          <a:bodyPr/>
          <a:lstStyle/>
          <a:p>
            <a:r>
              <a:rPr lang="en-US" sz="2000" dirty="0" smtClean="0">
                <a:solidFill>
                  <a:schemeClr val="accent1"/>
                </a:solidFill>
              </a:rPr>
              <a:t>Files stored in the process</a:t>
            </a:r>
          </a:p>
        </p:txBody>
      </p:sp>
      <p:sp>
        <p:nvSpPr>
          <p:cNvPr id="6" name="Rectangle 5"/>
          <p:cNvSpPr/>
          <p:nvPr/>
        </p:nvSpPr>
        <p:spPr bwMode="auto">
          <a:xfrm>
            <a:off x="409575" y="1333500"/>
            <a:ext cx="2447925" cy="1143000"/>
          </a:xfrm>
          <a:prstGeom prst="rect">
            <a:avLst/>
          </a:prstGeom>
          <a:solidFill>
            <a:srgbClr val="FFC000"/>
          </a:solidFill>
          <a:ln w="12700"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lang="en-GB" sz="1200" b="0" dirty="0" smtClean="0">
              <a:solidFill>
                <a:schemeClr val="tx2"/>
              </a:solidFill>
              <a:latin typeface="Calibri"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r>
              <a:rPr lang="en-GB" sz="1200" b="0" dirty="0" smtClean="0">
                <a:solidFill>
                  <a:schemeClr val="tx2"/>
                </a:solidFill>
                <a:latin typeface="Calibri" pitchFamily="34" charset="0"/>
              </a:rPr>
              <a:t>DATA DOWNLOAD &amp; STORAGE</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200" b="0" i="0" u="none" strike="noStrike" cap="none" normalizeH="0" baseline="0" dirty="0" smtClean="0">
                <a:ln>
                  <a:noFill/>
                </a:ln>
                <a:solidFill>
                  <a:schemeClr val="tx2"/>
                </a:solidFill>
                <a:effectLst/>
                <a:latin typeface="Calibri" pitchFamily="34" charset="0"/>
              </a:rPr>
              <a:t>(Level</a:t>
            </a:r>
            <a:r>
              <a:rPr kumimoji="0" lang="en-GB" sz="1200" b="0" i="0" u="none" strike="noStrike" cap="none" normalizeH="0" dirty="0" smtClean="0">
                <a:ln>
                  <a:noFill/>
                </a:ln>
                <a:solidFill>
                  <a:schemeClr val="tx2"/>
                </a:solidFill>
                <a:effectLst/>
                <a:latin typeface="Calibri" pitchFamily="34" charset="0"/>
              </a:rPr>
              <a:t> 1.5 </a:t>
            </a:r>
            <a:r>
              <a:rPr kumimoji="0" lang="en-GB" sz="1200" b="0" i="0" u="none" strike="noStrike" cap="none" normalizeH="0" baseline="0" dirty="0" smtClean="0">
                <a:ln>
                  <a:noFill/>
                </a:ln>
                <a:solidFill>
                  <a:schemeClr val="tx2"/>
                </a:solidFill>
                <a:effectLst/>
                <a:latin typeface="Calibri" pitchFamily="34" charset="0"/>
              </a:rPr>
              <a:t>Headers &amp; Trailers +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200" b="0" i="0" u="none" strike="noStrike" cap="none" normalizeH="0" baseline="0" dirty="0" smtClean="0">
                <a:ln>
                  <a:noFill/>
                </a:ln>
                <a:solidFill>
                  <a:schemeClr val="tx2"/>
                </a:solidFill>
                <a:effectLst/>
                <a:latin typeface="Calibri" pitchFamily="34" charset="0"/>
              </a:rPr>
              <a:t>Level 1.0 native)</a:t>
            </a:r>
          </a:p>
          <a:p>
            <a:pPr marL="0" marR="0" indent="0" algn="ctr" defTabSz="914400" rtl="0" eaLnBrk="0" fontAlgn="base" latinLnBrk="0" hangingPunct="0">
              <a:lnSpc>
                <a:spcPct val="100000"/>
              </a:lnSpc>
              <a:spcBef>
                <a:spcPct val="50000"/>
              </a:spcBef>
              <a:spcAft>
                <a:spcPct val="0"/>
              </a:spcAft>
              <a:buClrTx/>
              <a:buSzTx/>
              <a:buFontTx/>
              <a:buNone/>
              <a:tabLst/>
            </a:pPr>
            <a:endParaRPr lang="en-GB" sz="1200" b="0" dirty="0" smtClean="0">
              <a:solidFill>
                <a:schemeClr val="tx2"/>
              </a:solidFill>
              <a:latin typeface="Calibri" pitchFamily="34" charset="0"/>
            </a:endParaRPr>
          </a:p>
        </p:txBody>
      </p:sp>
      <p:sp>
        <p:nvSpPr>
          <p:cNvPr id="8" name="Rectangle 7"/>
          <p:cNvSpPr/>
          <p:nvPr/>
        </p:nvSpPr>
        <p:spPr bwMode="auto">
          <a:xfrm>
            <a:off x="5981700" y="1333500"/>
            <a:ext cx="2466975" cy="1133475"/>
          </a:xfrm>
          <a:prstGeom prst="rect">
            <a:avLst/>
          </a:prstGeom>
          <a:solidFill>
            <a:srgbClr val="FFC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900" b="0" i="0" u="none" strike="noStrike" cap="none" normalizeH="0" baseline="0" dirty="0" smtClean="0">
              <a:ln>
                <a:noFill/>
              </a:ln>
              <a:solidFill>
                <a:schemeClr val="tx2"/>
              </a:solidFill>
              <a:effectLst/>
              <a:latin typeface="Calibri"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r>
              <a:rPr lang="en-GB" sz="1200" b="0" dirty="0" smtClean="0">
                <a:solidFill>
                  <a:schemeClr val="tx2"/>
                </a:solidFill>
                <a:latin typeface="Calibri" pitchFamily="34" charset="0"/>
              </a:rPr>
              <a:t>PRODUCTION OF THE BINARY FILES FOR ROLO</a:t>
            </a:r>
            <a:endParaRPr kumimoji="0" lang="en-GB" sz="1200" b="0" i="0" u="none" strike="noStrike" cap="none" normalizeH="0" baseline="0" dirty="0" smtClean="0">
              <a:ln>
                <a:noFill/>
              </a:ln>
              <a:solidFill>
                <a:schemeClr val="tx2"/>
              </a:solidFill>
              <a:effectLst/>
              <a:latin typeface="Calibri" pitchFamily="34" charset="0"/>
            </a:endParaRPr>
          </a:p>
        </p:txBody>
      </p:sp>
      <p:sp>
        <p:nvSpPr>
          <p:cNvPr id="14" name="Rectangle 13"/>
          <p:cNvSpPr/>
          <p:nvPr/>
        </p:nvSpPr>
        <p:spPr bwMode="auto">
          <a:xfrm>
            <a:off x="3190876" y="1333500"/>
            <a:ext cx="2466974" cy="1133475"/>
          </a:xfrm>
          <a:prstGeom prst="rect">
            <a:avLst/>
          </a:prstGeom>
          <a:solidFill>
            <a:srgbClr val="FFC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900" b="0" i="0" u="none" strike="noStrike" cap="none" normalizeH="0" baseline="0" dirty="0" smtClean="0">
              <a:ln>
                <a:noFill/>
              </a:ln>
              <a:solidFill>
                <a:schemeClr val="tx2"/>
              </a:solidFill>
              <a:effectLst/>
              <a:latin typeface="Calibri"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r>
              <a:rPr lang="en-GB" sz="1200" b="0" dirty="0" smtClean="0">
                <a:solidFill>
                  <a:schemeClr val="tx2"/>
                </a:solidFill>
                <a:latin typeface="Calibri" pitchFamily="34" charset="0"/>
              </a:rPr>
              <a:t>EXTRACTION OF MOON OBSERVATIONS</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200" b="0" i="0" u="none" strike="noStrike" cap="none" normalizeH="0" baseline="0" dirty="0" smtClean="0">
                <a:ln>
                  <a:noFill/>
                </a:ln>
                <a:solidFill>
                  <a:schemeClr val="tx2"/>
                </a:solidFill>
                <a:effectLst/>
                <a:latin typeface="Calibri" pitchFamily="34" charset="0"/>
              </a:rPr>
              <a:t>(images +</a:t>
            </a:r>
            <a:r>
              <a:rPr kumimoji="0" lang="en-GB" sz="1200" b="0" i="0" u="none" strike="noStrike" cap="none" normalizeH="0" dirty="0" smtClean="0">
                <a:ln>
                  <a:noFill/>
                </a:ln>
                <a:solidFill>
                  <a:schemeClr val="tx2"/>
                </a:solidFill>
                <a:effectLst/>
                <a:latin typeface="Calibri" pitchFamily="34" charset="0"/>
              </a:rPr>
              <a:t> IDL save files</a:t>
            </a:r>
            <a:r>
              <a:rPr kumimoji="0" lang="en-GB" sz="1200" b="0" i="0" u="none" strike="noStrike" cap="none" normalizeH="0" baseline="0" dirty="0" smtClean="0">
                <a:ln>
                  <a:noFill/>
                </a:ln>
                <a:solidFill>
                  <a:schemeClr val="tx2"/>
                </a:solidFill>
                <a:effectLst/>
                <a:latin typeface="Calibri" pitchFamily="34" charset="0"/>
              </a:rPr>
              <a:t>)</a:t>
            </a:r>
          </a:p>
        </p:txBody>
      </p:sp>
      <p:sp>
        <p:nvSpPr>
          <p:cNvPr id="15" name="Right Arrow 14"/>
          <p:cNvSpPr/>
          <p:nvPr/>
        </p:nvSpPr>
        <p:spPr bwMode="auto">
          <a:xfrm>
            <a:off x="2857500" y="1771650"/>
            <a:ext cx="314325" cy="238125"/>
          </a:xfrm>
          <a:prstGeom prst="rightArrow">
            <a:avLst/>
          </a:prstGeom>
          <a:solidFill>
            <a:srgbClr val="000000"/>
          </a:solidFill>
          <a:ln w="9525" cap="flat" cmpd="sng" algn="ctr">
            <a:solidFill>
              <a:srgbClr val="FFC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0" i="0" u="none" strike="noStrike" cap="none" normalizeH="0" baseline="0" smtClean="0">
              <a:ln>
                <a:noFill/>
              </a:ln>
              <a:solidFill>
                <a:schemeClr val="tx2"/>
              </a:solidFill>
              <a:effectLst/>
              <a:latin typeface="Calibri" pitchFamily="34" charset="0"/>
            </a:endParaRPr>
          </a:p>
        </p:txBody>
      </p:sp>
      <p:sp>
        <p:nvSpPr>
          <p:cNvPr id="16" name="Right Arrow 15"/>
          <p:cNvSpPr/>
          <p:nvPr/>
        </p:nvSpPr>
        <p:spPr bwMode="auto">
          <a:xfrm>
            <a:off x="5657850" y="1771650"/>
            <a:ext cx="314325" cy="238125"/>
          </a:xfrm>
          <a:prstGeom prst="rightArrow">
            <a:avLst/>
          </a:prstGeom>
          <a:solidFill>
            <a:srgbClr val="000000"/>
          </a:solidFill>
          <a:ln w="9525" cap="flat" cmpd="sng" algn="ctr">
            <a:solidFill>
              <a:srgbClr val="FFC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0" i="0" u="none" strike="noStrike" cap="none" normalizeH="0" baseline="0" smtClean="0">
              <a:ln>
                <a:noFill/>
              </a:ln>
              <a:solidFill>
                <a:schemeClr val="tx2"/>
              </a:solidFill>
              <a:effectLst/>
              <a:latin typeface="Calibri" pitchFamily="34" charset="0"/>
            </a:endParaRPr>
          </a:p>
        </p:txBody>
      </p:sp>
      <p:graphicFrame>
        <p:nvGraphicFramePr>
          <p:cNvPr id="18" name="Table 17"/>
          <p:cNvGraphicFramePr>
            <a:graphicFrameLocks noGrp="1"/>
          </p:cNvGraphicFramePr>
          <p:nvPr/>
        </p:nvGraphicFramePr>
        <p:xfrm>
          <a:off x="403225" y="2513541"/>
          <a:ext cx="2463800" cy="2473960"/>
        </p:xfrm>
        <a:graphic>
          <a:graphicData uri="http://schemas.openxmlformats.org/drawingml/2006/table">
            <a:tbl>
              <a:tblPr firstRow="1" bandRow="1">
                <a:tableStyleId>{5C22544A-7EE6-4342-B048-85BDC9FD1C3A}</a:tableStyleId>
              </a:tblPr>
              <a:tblGrid>
                <a:gridCol w="1231900"/>
                <a:gridCol w="1231900"/>
              </a:tblGrid>
              <a:tr h="370840">
                <a:tc>
                  <a:txBody>
                    <a:bodyPr/>
                    <a:lstStyle/>
                    <a:p>
                      <a:r>
                        <a:rPr lang="en-GB" sz="1200" b="0" dirty="0" smtClean="0">
                          <a:solidFill>
                            <a:schemeClr val="tx1"/>
                          </a:solidFill>
                          <a:latin typeface="Calibri" pitchFamily="34" charset="0"/>
                        </a:rPr>
                        <a:t>File</a:t>
                      </a:r>
                      <a:endParaRPr lang="en-GB" sz="1200" b="0" dirty="0">
                        <a:solidFill>
                          <a:schemeClr val="tx1"/>
                        </a:solidFill>
                        <a:latin typeface="Calibri" pitchFamily="34" charset="0"/>
                      </a:endParaRPr>
                    </a:p>
                  </a:txBody>
                  <a:tcPr/>
                </a:tc>
                <a:tc>
                  <a:txBody>
                    <a:bodyPr/>
                    <a:lstStyle/>
                    <a:p>
                      <a:r>
                        <a:rPr lang="en-GB" sz="1200" b="0" dirty="0" smtClean="0">
                          <a:solidFill>
                            <a:schemeClr val="tx1"/>
                          </a:solidFill>
                          <a:latin typeface="Calibri" pitchFamily="34" charset="0"/>
                        </a:rPr>
                        <a:t>Size</a:t>
                      </a:r>
                      <a:endParaRPr lang="en-GB" sz="1200" b="0" dirty="0">
                        <a:solidFill>
                          <a:schemeClr val="tx1"/>
                        </a:solidFill>
                        <a:latin typeface="Calibri" pitchFamily="34" charset="0"/>
                      </a:endParaRPr>
                    </a:p>
                  </a:txBody>
                  <a:tcPr/>
                </a:tc>
              </a:tr>
              <a:tr h="370840">
                <a:tc>
                  <a:txBody>
                    <a:bodyPr/>
                    <a:lstStyle/>
                    <a:p>
                      <a:r>
                        <a:rPr lang="en-GB" sz="1200" b="0" dirty="0" smtClean="0">
                          <a:solidFill>
                            <a:schemeClr val="tx1"/>
                          </a:solidFill>
                          <a:latin typeface="Calibri" pitchFamily="34" charset="0"/>
                        </a:rPr>
                        <a:t>.</a:t>
                      </a:r>
                      <a:r>
                        <a:rPr lang="en-GB" sz="1200" b="0" dirty="0" err="1" smtClean="0">
                          <a:solidFill>
                            <a:schemeClr val="tx1"/>
                          </a:solidFill>
                          <a:latin typeface="Calibri" pitchFamily="34" charset="0"/>
                        </a:rPr>
                        <a:t>dat</a:t>
                      </a:r>
                      <a:r>
                        <a:rPr lang="en-GB" sz="1200" b="0" dirty="0" smtClean="0">
                          <a:solidFill>
                            <a:schemeClr val="tx1"/>
                          </a:solidFill>
                          <a:latin typeface="Calibri" pitchFamily="34" charset="0"/>
                        </a:rPr>
                        <a:t> files with H&amp;T</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about</a:t>
                      </a:r>
                      <a:r>
                        <a:rPr lang="en-GB" sz="1200" b="0" baseline="0" dirty="0" smtClean="0">
                          <a:solidFill>
                            <a:schemeClr val="tx1"/>
                          </a:solidFill>
                          <a:latin typeface="Calibri" pitchFamily="34" charset="0"/>
                        </a:rPr>
                        <a:t> 807 KB each</a:t>
                      </a:r>
                      <a:endParaRPr lang="en-GB" sz="1200" b="0" dirty="0">
                        <a:solidFill>
                          <a:schemeClr val="tx1"/>
                        </a:solidFill>
                        <a:latin typeface="Calibri" pitchFamily="34" charset="0"/>
                      </a:endParaRPr>
                    </a:p>
                  </a:txBody>
                  <a:tcPr>
                    <a:solidFill>
                      <a:schemeClr val="accent1">
                        <a:lumMod val="40000"/>
                        <a:lumOff val="60000"/>
                      </a:schemeClr>
                    </a:solidFill>
                  </a:tcPr>
                </a:tc>
              </a:tr>
              <a:tr h="370840">
                <a:tc>
                  <a:txBody>
                    <a:bodyPr/>
                    <a:lstStyle/>
                    <a:p>
                      <a:r>
                        <a:rPr lang="en-GB" sz="1200" b="0" dirty="0" smtClean="0">
                          <a:solidFill>
                            <a:schemeClr val="tx1"/>
                          </a:solidFill>
                          <a:latin typeface="Calibri" pitchFamily="34" charset="0"/>
                        </a:rPr>
                        <a:t>.</a:t>
                      </a:r>
                      <a:r>
                        <a:rPr lang="en-GB" sz="1200" b="0" dirty="0" err="1" smtClean="0">
                          <a:solidFill>
                            <a:schemeClr val="tx1"/>
                          </a:solidFill>
                          <a:latin typeface="Calibri" pitchFamily="34" charset="0"/>
                        </a:rPr>
                        <a:t>nat</a:t>
                      </a:r>
                      <a:r>
                        <a:rPr lang="en-GB" sz="1200" b="0" dirty="0" smtClean="0">
                          <a:solidFill>
                            <a:schemeClr val="tx1"/>
                          </a:solidFill>
                          <a:latin typeface="Calibri" pitchFamily="34" charset="0"/>
                        </a:rPr>
                        <a:t> files with</a:t>
                      </a:r>
                      <a:r>
                        <a:rPr lang="en-GB" sz="1200" b="0" baseline="0" dirty="0" smtClean="0">
                          <a:solidFill>
                            <a:schemeClr val="tx1"/>
                          </a:solidFill>
                          <a:latin typeface="Calibri" pitchFamily="34" charset="0"/>
                        </a:rPr>
                        <a:t> the row data</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up to</a:t>
                      </a:r>
                      <a:r>
                        <a:rPr lang="en-GB" sz="1200" b="0" baseline="0" dirty="0" smtClean="0">
                          <a:solidFill>
                            <a:schemeClr val="tx1"/>
                          </a:solidFill>
                          <a:latin typeface="Calibri" pitchFamily="34" charset="0"/>
                        </a:rPr>
                        <a:t> 323 MB each</a:t>
                      </a:r>
                    </a:p>
                    <a:p>
                      <a:r>
                        <a:rPr lang="en-GB" sz="1200" b="0" baseline="0" dirty="0" smtClean="0">
                          <a:solidFill>
                            <a:schemeClr val="tx1"/>
                          </a:solidFill>
                          <a:latin typeface="Calibri" pitchFamily="34" charset="0"/>
                        </a:rPr>
                        <a:t>(standard mode)</a:t>
                      </a:r>
                      <a:endParaRPr lang="en-GB" sz="1200" b="0" dirty="0">
                        <a:solidFill>
                          <a:schemeClr val="tx1"/>
                        </a:solidFill>
                        <a:latin typeface="Calibri" pitchFamily="34" charset="0"/>
                      </a:endParaRPr>
                    </a:p>
                  </a:txBody>
                  <a:tcPr>
                    <a:solidFill>
                      <a:schemeClr val="accent1">
                        <a:lumMod val="40000"/>
                        <a:lumOff val="60000"/>
                      </a:schemeClr>
                    </a:solidFill>
                  </a:tcPr>
                </a:tc>
              </a:tr>
              <a:tr h="370840">
                <a:tc>
                  <a:txBody>
                    <a:bodyPr/>
                    <a:lstStyle/>
                    <a:p>
                      <a:r>
                        <a:rPr lang="en-GB" sz="1200" b="0" dirty="0" smtClean="0">
                          <a:solidFill>
                            <a:schemeClr val="tx1"/>
                          </a:solidFill>
                          <a:latin typeface="Calibri" pitchFamily="34" charset="0"/>
                        </a:rPr>
                        <a:t>.txt files </a:t>
                      </a:r>
                      <a:r>
                        <a:rPr lang="en-GB" sz="1200" b="0" baseline="0" dirty="0" smtClean="0">
                          <a:solidFill>
                            <a:schemeClr val="tx1"/>
                          </a:solidFill>
                          <a:latin typeface="Calibri" pitchFamily="34" charset="0"/>
                        </a:rPr>
                        <a:t>containing the time-stamps used for the download</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a:t>
                      </a:r>
                      <a:endParaRPr lang="en-GB" sz="1200" b="0" dirty="0">
                        <a:solidFill>
                          <a:schemeClr val="tx1"/>
                        </a:solidFill>
                        <a:latin typeface="Calibri" pitchFamily="34" charset="0"/>
                      </a:endParaRPr>
                    </a:p>
                  </a:txBody>
                  <a:tcPr>
                    <a:solidFill>
                      <a:schemeClr val="accent1">
                        <a:lumMod val="40000"/>
                        <a:lumOff val="60000"/>
                      </a:schemeClr>
                    </a:solidFill>
                  </a:tcPr>
                </a:tc>
              </a:tr>
            </a:tbl>
          </a:graphicData>
        </a:graphic>
      </p:graphicFrame>
      <p:graphicFrame>
        <p:nvGraphicFramePr>
          <p:cNvPr id="20" name="Table 19"/>
          <p:cNvGraphicFramePr>
            <a:graphicFrameLocks noGrp="1"/>
          </p:cNvGraphicFramePr>
          <p:nvPr/>
        </p:nvGraphicFramePr>
        <p:xfrm>
          <a:off x="3194050" y="2504016"/>
          <a:ext cx="2463800" cy="1564640"/>
        </p:xfrm>
        <a:graphic>
          <a:graphicData uri="http://schemas.openxmlformats.org/drawingml/2006/table">
            <a:tbl>
              <a:tblPr firstRow="1" bandRow="1">
                <a:tableStyleId>{5C22544A-7EE6-4342-B048-85BDC9FD1C3A}</a:tableStyleId>
              </a:tblPr>
              <a:tblGrid>
                <a:gridCol w="1231900"/>
                <a:gridCol w="1231900"/>
              </a:tblGrid>
              <a:tr h="370840">
                <a:tc>
                  <a:txBody>
                    <a:bodyPr/>
                    <a:lstStyle/>
                    <a:p>
                      <a:r>
                        <a:rPr lang="en-GB" sz="1200" b="0" dirty="0" smtClean="0">
                          <a:solidFill>
                            <a:schemeClr val="tx1"/>
                          </a:solidFill>
                          <a:latin typeface="Calibri" pitchFamily="34" charset="0"/>
                        </a:rPr>
                        <a:t>File</a:t>
                      </a:r>
                      <a:endParaRPr lang="en-GB" sz="1200" b="0" dirty="0">
                        <a:solidFill>
                          <a:schemeClr val="tx1"/>
                        </a:solidFill>
                        <a:latin typeface="Calibri" pitchFamily="34" charset="0"/>
                      </a:endParaRPr>
                    </a:p>
                  </a:txBody>
                  <a:tcPr/>
                </a:tc>
                <a:tc>
                  <a:txBody>
                    <a:bodyPr/>
                    <a:lstStyle/>
                    <a:p>
                      <a:r>
                        <a:rPr lang="en-GB" sz="1200" b="0" dirty="0" smtClean="0">
                          <a:solidFill>
                            <a:schemeClr val="tx1"/>
                          </a:solidFill>
                          <a:latin typeface="Calibri" pitchFamily="34" charset="0"/>
                        </a:rPr>
                        <a:t>Size</a:t>
                      </a:r>
                      <a:endParaRPr lang="en-GB" sz="1200" b="0" dirty="0">
                        <a:solidFill>
                          <a:schemeClr val="tx1"/>
                        </a:solidFill>
                        <a:latin typeface="Calibri" pitchFamily="34" charset="0"/>
                      </a:endParaRPr>
                    </a:p>
                  </a:txBody>
                  <a:tcPr/>
                </a:tc>
              </a:tr>
              <a:tr h="370840">
                <a:tc>
                  <a:txBody>
                    <a:bodyPr/>
                    <a:lstStyle/>
                    <a:p>
                      <a:r>
                        <a:rPr lang="en-GB" sz="1200" b="0" dirty="0" smtClean="0">
                          <a:solidFill>
                            <a:schemeClr val="tx1"/>
                          </a:solidFill>
                          <a:latin typeface="Calibri" pitchFamily="34" charset="0"/>
                        </a:rPr>
                        <a:t>.</a:t>
                      </a:r>
                      <a:r>
                        <a:rPr lang="en-GB" sz="1200" b="0" dirty="0" err="1" smtClean="0">
                          <a:solidFill>
                            <a:schemeClr val="tx1"/>
                          </a:solidFill>
                          <a:latin typeface="Calibri" pitchFamily="34" charset="0"/>
                        </a:rPr>
                        <a:t>sav</a:t>
                      </a:r>
                      <a:r>
                        <a:rPr lang="en-GB" sz="1200" b="0" dirty="0" smtClean="0">
                          <a:solidFill>
                            <a:schemeClr val="tx1"/>
                          </a:solidFill>
                          <a:latin typeface="Calibri" pitchFamily="34" charset="0"/>
                        </a:rPr>
                        <a:t> files</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about</a:t>
                      </a:r>
                      <a:r>
                        <a:rPr lang="en-GB" sz="1200" b="0" baseline="0" dirty="0" smtClean="0">
                          <a:solidFill>
                            <a:schemeClr val="tx1"/>
                          </a:solidFill>
                          <a:latin typeface="Calibri" pitchFamily="34" charset="0"/>
                        </a:rPr>
                        <a:t> 3.1 MB (HRVIS)</a:t>
                      </a:r>
                    </a:p>
                    <a:p>
                      <a:r>
                        <a:rPr lang="en-GB" sz="1200" b="0" baseline="0" dirty="0" smtClean="0">
                          <a:solidFill>
                            <a:schemeClr val="tx1"/>
                          </a:solidFill>
                          <a:latin typeface="Calibri" pitchFamily="34" charset="0"/>
                        </a:rPr>
                        <a:t>about 868 KB</a:t>
                      </a:r>
                    </a:p>
                    <a:p>
                      <a:r>
                        <a:rPr lang="en-GB" sz="1200" b="0" baseline="0" dirty="0" smtClean="0">
                          <a:solidFill>
                            <a:schemeClr val="tx1"/>
                          </a:solidFill>
                          <a:latin typeface="Calibri" pitchFamily="34" charset="0"/>
                        </a:rPr>
                        <a:t>(low-res)</a:t>
                      </a:r>
                      <a:endParaRPr lang="en-GB" sz="1200" b="0" dirty="0">
                        <a:solidFill>
                          <a:schemeClr val="tx1"/>
                        </a:solidFill>
                        <a:latin typeface="Calibri" pitchFamily="34" charset="0"/>
                      </a:endParaRPr>
                    </a:p>
                  </a:txBody>
                  <a:tcPr>
                    <a:solidFill>
                      <a:schemeClr val="accent1">
                        <a:lumMod val="40000"/>
                        <a:lumOff val="60000"/>
                      </a:schemeClr>
                    </a:solidFill>
                  </a:tcPr>
                </a:tc>
              </a:tr>
              <a:tr h="370840">
                <a:tc>
                  <a:txBody>
                    <a:bodyPr/>
                    <a:lstStyle/>
                    <a:p>
                      <a:r>
                        <a:rPr lang="en-GB" sz="1200" b="0" dirty="0" smtClean="0">
                          <a:solidFill>
                            <a:schemeClr val="tx1"/>
                          </a:solidFill>
                          <a:latin typeface="Calibri" pitchFamily="34" charset="0"/>
                        </a:rPr>
                        <a:t>.gif files</a:t>
                      </a:r>
                      <a:endParaRPr lang="en-GB" sz="1200" b="0" dirty="0">
                        <a:solidFill>
                          <a:schemeClr val="tx1"/>
                        </a:solidFill>
                        <a:latin typeface="Calibri" pitchFamily="34" charset="0"/>
                      </a:endParaRPr>
                    </a:p>
                  </a:txBody>
                  <a:tcPr>
                    <a:solidFill>
                      <a:srgbClr val="CDE3A0"/>
                    </a:solidFill>
                  </a:tcPr>
                </a:tc>
                <a:tc>
                  <a:txBody>
                    <a:bodyPr/>
                    <a:lstStyle/>
                    <a:p>
                      <a:r>
                        <a:rPr lang="en-GB" sz="1200" b="0" dirty="0" smtClean="0">
                          <a:solidFill>
                            <a:schemeClr val="tx1"/>
                          </a:solidFill>
                          <a:latin typeface="Calibri" pitchFamily="34" charset="0"/>
                        </a:rPr>
                        <a:t>about 546</a:t>
                      </a:r>
                      <a:r>
                        <a:rPr lang="en-GB" sz="1200" b="0" baseline="0" dirty="0" smtClean="0">
                          <a:solidFill>
                            <a:schemeClr val="tx1"/>
                          </a:solidFill>
                          <a:latin typeface="Calibri" pitchFamily="34" charset="0"/>
                        </a:rPr>
                        <a:t> KB</a:t>
                      </a:r>
                      <a:endParaRPr lang="en-GB" sz="1200" b="0" dirty="0">
                        <a:solidFill>
                          <a:schemeClr val="tx1"/>
                        </a:solidFill>
                        <a:latin typeface="Calibri" pitchFamily="34" charset="0"/>
                      </a:endParaRPr>
                    </a:p>
                  </a:txBody>
                  <a:tcPr>
                    <a:solidFill>
                      <a:srgbClr val="CDE3A0"/>
                    </a:solidFill>
                  </a:tcPr>
                </a:tc>
              </a:tr>
            </a:tbl>
          </a:graphicData>
        </a:graphic>
      </p:graphicFrame>
      <p:graphicFrame>
        <p:nvGraphicFramePr>
          <p:cNvPr id="21" name="Table 20"/>
          <p:cNvGraphicFramePr>
            <a:graphicFrameLocks noGrp="1"/>
          </p:cNvGraphicFramePr>
          <p:nvPr/>
        </p:nvGraphicFramePr>
        <p:xfrm>
          <a:off x="5984875" y="2504016"/>
          <a:ext cx="2463800" cy="2931160"/>
        </p:xfrm>
        <a:graphic>
          <a:graphicData uri="http://schemas.openxmlformats.org/drawingml/2006/table">
            <a:tbl>
              <a:tblPr firstRow="1" bandRow="1">
                <a:tableStyleId>{5C22544A-7EE6-4342-B048-85BDC9FD1C3A}</a:tableStyleId>
              </a:tblPr>
              <a:tblGrid>
                <a:gridCol w="1231900"/>
                <a:gridCol w="1231900"/>
              </a:tblGrid>
              <a:tr h="370840">
                <a:tc>
                  <a:txBody>
                    <a:bodyPr/>
                    <a:lstStyle/>
                    <a:p>
                      <a:r>
                        <a:rPr lang="en-GB" sz="1200" b="0" dirty="0" smtClean="0">
                          <a:solidFill>
                            <a:schemeClr val="tx1"/>
                          </a:solidFill>
                          <a:latin typeface="Calibri" pitchFamily="34" charset="0"/>
                        </a:rPr>
                        <a:t>File</a:t>
                      </a:r>
                      <a:endParaRPr lang="en-GB" sz="1200" b="0" dirty="0">
                        <a:solidFill>
                          <a:schemeClr val="tx1"/>
                        </a:solidFill>
                        <a:latin typeface="Calibri" pitchFamily="34" charset="0"/>
                      </a:endParaRPr>
                    </a:p>
                  </a:txBody>
                  <a:tcPr/>
                </a:tc>
                <a:tc>
                  <a:txBody>
                    <a:bodyPr/>
                    <a:lstStyle/>
                    <a:p>
                      <a:r>
                        <a:rPr lang="en-GB" sz="1200" b="0" dirty="0" smtClean="0">
                          <a:solidFill>
                            <a:schemeClr val="tx1"/>
                          </a:solidFill>
                          <a:latin typeface="Calibri" pitchFamily="34" charset="0"/>
                        </a:rPr>
                        <a:t>Size</a:t>
                      </a:r>
                      <a:endParaRPr lang="en-GB" sz="1200" b="0" dirty="0">
                        <a:solidFill>
                          <a:schemeClr val="tx1"/>
                        </a:solidFill>
                        <a:latin typeface="Calibri" pitchFamily="34" charset="0"/>
                      </a:endParaRPr>
                    </a:p>
                  </a:txBody>
                  <a:tcPr/>
                </a:tc>
              </a:tr>
              <a:tr h="370840">
                <a:tc>
                  <a:txBody>
                    <a:bodyPr/>
                    <a:lstStyle/>
                    <a:p>
                      <a:r>
                        <a:rPr lang="en-GB" sz="1200" b="0" dirty="0" smtClean="0">
                          <a:solidFill>
                            <a:schemeClr val="tx1"/>
                          </a:solidFill>
                          <a:latin typeface="Calibri" pitchFamily="34" charset="0"/>
                        </a:rPr>
                        <a:t>binary</a:t>
                      </a:r>
                      <a:r>
                        <a:rPr lang="en-GB" sz="1200" b="0" baseline="0" dirty="0" smtClean="0">
                          <a:solidFill>
                            <a:schemeClr val="tx1"/>
                          </a:solidFill>
                          <a:latin typeface="Calibri" pitchFamily="34" charset="0"/>
                        </a:rPr>
                        <a:t> files</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about 2 MB</a:t>
                      </a:r>
                    </a:p>
                    <a:p>
                      <a:r>
                        <a:rPr lang="en-GB" sz="1200" b="0" dirty="0" smtClean="0">
                          <a:solidFill>
                            <a:schemeClr val="tx1"/>
                          </a:solidFill>
                          <a:latin typeface="Calibri" pitchFamily="34" charset="0"/>
                        </a:rPr>
                        <a:t>(HRVIS)</a:t>
                      </a:r>
                    </a:p>
                    <a:p>
                      <a:r>
                        <a:rPr lang="en-GB" sz="1200" b="0" dirty="0" smtClean="0">
                          <a:solidFill>
                            <a:schemeClr val="tx1"/>
                          </a:solidFill>
                          <a:latin typeface="Calibri" pitchFamily="34" charset="0"/>
                        </a:rPr>
                        <a:t>about</a:t>
                      </a:r>
                      <a:r>
                        <a:rPr lang="en-GB" sz="1200" b="0" baseline="0" dirty="0" smtClean="0">
                          <a:solidFill>
                            <a:schemeClr val="tx1"/>
                          </a:solidFill>
                          <a:latin typeface="Calibri" pitchFamily="34" charset="0"/>
                        </a:rPr>
                        <a:t> 171 KB</a:t>
                      </a:r>
                    </a:p>
                    <a:p>
                      <a:r>
                        <a:rPr lang="en-GB" sz="1200" b="0" baseline="0" dirty="0" smtClean="0">
                          <a:solidFill>
                            <a:schemeClr val="tx1"/>
                          </a:solidFill>
                          <a:latin typeface="Calibri" pitchFamily="34" charset="0"/>
                        </a:rPr>
                        <a:t>(low-res)</a:t>
                      </a:r>
                      <a:endParaRPr lang="en-GB" sz="1200" b="0" dirty="0">
                        <a:solidFill>
                          <a:schemeClr val="tx1"/>
                        </a:solidFill>
                        <a:latin typeface="Calibri" pitchFamily="34" charset="0"/>
                      </a:endParaRPr>
                    </a:p>
                  </a:txBody>
                  <a:tcPr>
                    <a:solidFill>
                      <a:schemeClr val="accent1">
                        <a:lumMod val="40000"/>
                        <a:lumOff val="60000"/>
                      </a:schemeClr>
                    </a:solidFill>
                  </a:tcPr>
                </a:tc>
              </a:tr>
              <a:tr h="370840">
                <a:tc>
                  <a:txBody>
                    <a:bodyPr/>
                    <a:lstStyle/>
                    <a:p>
                      <a:r>
                        <a:rPr lang="en-GB" sz="1200" b="0" dirty="0" smtClean="0">
                          <a:solidFill>
                            <a:schemeClr val="tx1"/>
                          </a:solidFill>
                          <a:latin typeface="Calibri" pitchFamily="34" charset="0"/>
                        </a:rPr>
                        <a:t>.txt file containing</a:t>
                      </a:r>
                      <a:r>
                        <a:rPr lang="en-GB" sz="1200" b="0" baseline="0" dirty="0" smtClean="0">
                          <a:solidFill>
                            <a:schemeClr val="tx1"/>
                          </a:solidFill>
                          <a:latin typeface="Calibri" pitchFamily="34" charset="0"/>
                        </a:rPr>
                        <a:t> a report on the files rejected </a:t>
                      </a:r>
                      <a:endParaRPr lang="en-GB" sz="1200" b="0" dirty="0">
                        <a:solidFill>
                          <a:schemeClr val="tx1"/>
                        </a:solidFill>
                        <a:latin typeface="Calibri" pitchFamily="34" charset="0"/>
                      </a:endParaRPr>
                    </a:p>
                  </a:txBody>
                  <a:tcPr>
                    <a:solidFill>
                      <a:schemeClr val="accent1">
                        <a:lumMod val="40000"/>
                        <a:lumOff val="60000"/>
                      </a:schemeClr>
                    </a:solidFill>
                  </a:tcPr>
                </a:tc>
                <a:tc>
                  <a:txBody>
                    <a:bodyPr/>
                    <a:lstStyle/>
                    <a:p>
                      <a:r>
                        <a:rPr lang="en-GB" sz="1200" b="0" dirty="0" smtClean="0">
                          <a:solidFill>
                            <a:schemeClr val="tx1"/>
                          </a:solidFill>
                          <a:latin typeface="Calibri" pitchFamily="34" charset="0"/>
                        </a:rPr>
                        <a:t>-</a:t>
                      </a:r>
                      <a:endParaRPr lang="en-GB" sz="1200" b="0" dirty="0">
                        <a:solidFill>
                          <a:schemeClr val="tx1"/>
                        </a:solidFill>
                        <a:latin typeface="Calibri" pitchFamily="34" charset="0"/>
                      </a:endParaRPr>
                    </a:p>
                  </a:txBody>
                  <a:tcPr>
                    <a:solidFill>
                      <a:schemeClr val="accent1">
                        <a:lumMod val="40000"/>
                        <a:lumOff val="60000"/>
                      </a:schemeClr>
                    </a:solidFill>
                  </a:tcPr>
                </a:tc>
              </a:tr>
              <a:tr h="370840">
                <a:tc>
                  <a:txBody>
                    <a:bodyPr/>
                    <a:lstStyle/>
                    <a:p>
                      <a:r>
                        <a:rPr lang="en-GB" sz="1200" b="0" dirty="0" smtClean="0">
                          <a:solidFill>
                            <a:schemeClr val="tx1"/>
                          </a:solidFill>
                          <a:latin typeface="Calibri" pitchFamily="34" charset="0"/>
                        </a:rPr>
                        <a:t>.</a:t>
                      </a:r>
                      <a:r>
                        <a:rPr lang="en-GB" sz="1200" b="0" dirty="0" err="1" smtClean="0">
                          <a:solidFill>
                            <a:schemeClr val="tx1"/>
                          </a:solidFill>
                          <a:latin typeface="Calibri" pitchFamily="34" charset="0"/>
                        </a:rPr>
                        <a:t>ps</a:t>
                      </a:r>
                      <a:r>
                        <a:rPr lang="en-GB" sz="1200" b="0" dirty="0" smtClean="0">
                          <a:solidFill>
                            <a:schemeClr val="tx1"/>
                          </a:solidFill>
                          <a:latin typeface="Calibri" pitchFamily="34" charset="0"/>
                        </a:rPr>
                        <a:t> file</a:t>
                      </a:r>
                      <a:r>
                        <a:rPr lang="en-GB" sz="1200" b="0" baseline="0" dirty="0" smtClean="0">
                          <a:solidFill>
                            <a:schemeClr val="tx1"/>
                          </a:solidFill>
                          <a:latin typeface="Calibri" pitchFamily="34" charset="0"/>
                        </a:rPr>
                        <a:t> with figure</a:t>
                      </a:r>
                      <a:endParaRPr lang="en-GB" sz="1200" b="0" dirty="0">
                        <a:solidFill>
                          <a:schemeClr val="tx1"/>
                        </a:solidFill>
                        <a:latin typeface="Calibri" pitchFamily="34" charset="0"/>
                      </a:endParaRPr>
                    </a:p>
                  </a:txBody>
                  <a:tcPr>
                    <a:solidFill>
                      <a:srgbClr val="CDE3A0"/>
                    </a:solidFill>
                  </a:tcPr>
                </a:tc>
                <a:tc>
                  <a:txBody>
                    <a:bodyPr/>
                    <a:lstStyle/>
                    <a:p>
                      <a:r>
                        <a:rPr lang="en-GB" sz="1200" b="0" dirty="0" smtClean="0">
                          <a:solidFill>
                            <a:schemeClr val="tx1"/>
                          </a:solidFill>
                          <a:latin typeface="Calibri" pitchFamily="34" charset="0"/>
                        </a:rPr>
                        <a:t>about 5.3 MB</a:t>
                      </a:r>
                      <a:endParaRPr lang="en-GB" sz="1200" b="0" dirty="0">
                        <a:solidFill>
                          <a:schemeClr val="tx1"/>
                        </a:solidFill>
                        <a:latin typeface="Calibri" pitchFamily="34" charset="0"/>
                      </a:endParaRPr>
                    </a:p>
                  </a:txBody>
                  <a:tcPr>
                    <a:solidFill>
                      <a:srgbClr val="CDE3A0"/>
                    </a:solidFill>
                  </a:tcPr>
                </a:tc>
              </a:tr>
              <a:tr h="370840">
                <a:tc>
                  <a:txBody>
                    <a:bodyPr/>
                    <a:lstStyle/>
                    <a:p>
                      <a:r>
                        <a:rPr lang="en-GB" sz="1200" b="0" dirty="0" smtClean="0">
                          <a:solidFill>
                            <a:schemeClr val="tx1"/>
                          </a:solidFill>
                          <a:latin typeface="Calibri" pitchFamily="34" charset="0"/>
                        </a:rPr>
                        <a:t>.</a:t>
                      </a:r>
                      <a:r>
                        <a:rPr lang="en-GB" sz="1200" b="0" dirty="0" err="1" smtClean="0">
                          <a:solidFill>
                            <a:schemeClr val="tx1"/>
                          </a:solidFill>
                          <a:latin typeface="Calibri" pitchFamily="34" charset="0"/>
                        </a:rPr>
                        <a:t>sav</a:t>
                      </a:r>
                      <a:r>
                        <a:rPr lang="en-GB" sz="1200" b="0" dirty="0" smtClean="0">
                          <a:solidFill>
                            <a:schemeClr val="tx1"/>
                          </a:solidFill>
                          <a:latin typeface="Calibri" pitchFamily="34" charset="0"/>
                        </a:rPr>
                        <a:t> file about</a:t>
                      </a:r>
                      <a:r>
                        <a:rPr lang="en-GB" sz="1200" b="0" baseline="0" dirty="0" smtClean="0">
                          <a:solidFill>
                            <a:schemeClr val="tx1"/>
                          </a:solidFill>
                          <a:latin typeface="Calibri" pitchFamily="34" charset="0"/>
                        </a:rPr>
                        <a:t> one year</a:t>
                      </a:r>
                      <a:endParaRPr lang="en-GB" sz="1200" b="0" dirty="0">
                        <a:solidFill>
                          <a:schemeClr val="tx1"/>
                        </a:solidFill>
                        <a:latin typeface="Calibri" pitchFamily="34" charset="0"/>
                      </a:endParaRPr>
                    </a:p>
                  </a:txBody>
                  <a:tcPr>
                    <a:solidFill>
                      <a:srgbClr val="CDE3A0"/>
                    </a:solidFill>
                  </a:tcPr>
                </a:tc>
                <a:tc>
                  <a:txBody>
                    <a:bodyPr/>
                    <a:lstStyle/>
                    <a:p>
                      <a:r>
                        <a:rPr lang="en-GB" sz="1200" b="0" dirty="0" smtClean="0">
                          <a:solidFill>
                            <a:schemeClr val="tx1"/>
                          </a:solidFill>
                          <a:latin typeface="Calibri" pitchFamily="34" charset="0"/>
                        </a:rPr>
                        <a:t>about 140 KB</a:t>
                      </a:r>
                      <a:endParaRPr lang="en-GB" sz="1200" b="0" dirty="0">
                        <a:solidFill>
                          <a:schemeClr val="tx1"/>
                        </a:solidFill>
                        <a:latin typeface="Calibri" pitchFamily="34" charset="0"/>
                      </a:endParaRPr>
                    </a:p>
                  </a:txBody>
                  <a:tcPr>
                    <a:solidFill>
                      <a:srgbClr val="CDE3A0"/>
                    </a:solidFill>
                  </a:tcPr>
                </a:tc>
              </a:tr>
            </a:tbl>
          </a:graphicData>
        </a:graphic>
      </p:graphicFrame>
      <p:sp>
        <p:nvSpPr>
          <p:cNvPr id="22" name="Right Arrow 21"/>
          <p:cNvSpPr/>
          <p:nvPr/>
        </p:nvSpPr>
        <p:spPr bwMode="auto">
          <a:xfrm>
            <a:off x="8515350" y="1581150"/>
            <a:ext cx="1200150" cy="628650"/>
          </a:xfrm>
          <a:prstGeom prst="rightArrow">
            <a:avLst/>
          </a:prstGeom>
          <a:solidFill>
            <a:schemeClr val="accent4">
              <a:lumMod val="25000"/>
              <a:lumOff val="75000"/>
            </a:schemeClr>
          </a:solidFill>
          <a:ln w="9525" cap="flat" cmpd="sng" algn="ctr">
            <a:solidFill>
              <a:srgbClr val="FFC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600" b="0" dirty="0" smtClean="0">
                <a:solidFill>
                  <a:schemeClr val="tx2"/>
                </a:solidFill>
                <a:latin typeface="Calibri" pitchFamily="34" charset="0"/>
              </a:rPr>
              <a:t>to ROLO</a:t>
            </a:r>
            <a:endParaRPr kumimoji="0" lang="en-GB" sz="1600" b="0" i="0" u="none" strike="noStrike" cap="none" normalizeH="0" baseline="0" dirty="0" smtClean="0">
              <a:ln>
                <a:noFill/>
              </a:ln>
              <a:solidFill>
                <a:schemeClr val="tx2"/>
              </a:solidFill>
              <a:effectLst/>
              <a:latin typeface="Calibri" pitchFamily="34" charset="0"/>
            </a:endParaRPr>
          </a:p>
        </p:txBody>
      </p:sp>
      <p:sp>
        <p:nvSpPr>
          <p:cNvPr id="23" name="TextBox 22"/>
          <p:cNvSpPr txBox="1"/>
          <p:nvPr/>
        </p:nvSpPr>
        <p:spPr>
          <a:xfrm>
            <a:off x="632824" y="5495925"/>
            <a:ext cx="8396876" cy="646331"/>
          </a:xfrm>
          <a:prstGeom prst="rect">
            <a:avLst/>
          </a:prstGeom>
          <a:noFill/>
        </p:spPr>
        <p:txBody>
          <a:bodyPr wrap="square" rtlCol="0">
            <a:spAutoFit/>
          </a:bodyPr>
          <a:lstStyle/>
          <a:p>
            <a:pPr algn="ctr"/>
            <a:r>
              <a:rPr lang="en-GB" sz="1800" b="0" dirty="0" smtClean="0">
                <a:solidFill>
                  <a:schemeClr val="tx2"/>
                </a:solidFill>
                <a:latin typeface="Calibri" pitchFamily="34" charset="0"/>
              </a:rPr>
              <a:t>323000 + 807 + [3100 + (868 x 3) + 546] + [2000 + (171 x 3) + 5300 + 140] =  338010 KB </a:t>
            </a:r>
            <a:r>
              <a:rPr lang="en-GB" sz="1800" dirty="0" smtClean="0">
                <a:solidFill>
                  <a:schemeClr val="tx2"/>
                </a:solidFill>
                <a:latin typeface="Calibri" pitchFamily="34" charset="0"/>
              </a:rPr>
              <a:t>150 Moon observations per year (average), i.e. up to 338010 KB x 150 = 51 GB per year</a:t>
            </a:r>
            <a:endParaRPr lang="en-GB" sz="1800" dirty="0">
              <a:solidFill>
                <a:schemeClr val="tx2"/>
              </a:solidFill>
              <a:latin typeface="Calibri" pitchFamily="34" charset="0"/>
            </a:endParaRPr>
          </a:p>
        </p:txBody>
      </p:sp>
      <p:sp>
        <p:nvSpPr>
          <p:cNvPr id="17" name="TextBox 16"/>
          <p:cNvSpPr txBox="1"/>
          <p:nvPr/>
        </p:nvSpPr>
        <p:spPr>
          <a:xfrm>
            <a:off x="1317812" y="3671046"/>
            <a:ext cx="7167281" cy="1477328"/>
          </a:xfrm>
          <a:prstGeom prst="rect">
            <a:avLst/>
          </a:prstGeom>
          <a:solidFill>
            <a:schemeClr val="tx2">
              <a:lumMod val="20000"/>
              <a:lumOff val="80000"/>
            </a:schemeClr>
          </a:solidFill>
        </p:spPr>
        <p:txBody>
          <a:bodyPr wrap="square" rtlCol="0">
            <a:spAutoFit/>
          </a:bodyPr>
          <a:lstStyle/>
          <a:p>
            <a:r>
              <a:rPr lang="en-GB" sz="1800" dirty="0" smtClean="0">
                <a:solidFill>
                  <a:schemeClr val="tx1"/>
                </a:solidFill>
              </a:rPr>
              <a:t>Possibility to save intermediate data in order to build-up a validation database for lunar calibration</a:t>
            </a:r>
          </a:p>
          <a:p>
            <a:pPr marL="268288" indent="-268288">
              <a:buFont typeface="Wingdings" pitchFamily="2" charset="2"/>
              <a:buChar char="è"/>
            </a:pPr>
            <a:r>
              <a:rPr lang="en-GB" sz="1800" dirty="0" smtClean="0">
                <a:solidFill>
                  <a:schemeClr val="tx1"/>
                </a:solidFill>
              </a:rPr>
              <a:t>available to other GSICS partners for validation purposes</a:t>
            </a:r>
          </a:p>
          <a:p>
            <a:pPr marL="268288" indent="-268288">
              <a:buFont typeface="Wingdings" pitchFamily="2" charset="2"/>
              <a:buChar char="è"/>
            </a:pPr>
            <a:r>
              <a:rPr lang="en-GB" sz="1800" dirty="0" smtClean="0">
                <a:solidFill>
                  <a:schemeClr val="tx1"/>
                </a:solidFill>
              </a:rPr>
              <a:t>Reprocessing purposes</a:t>
            </a:r>
            <a:endParaRPr lang="en-GB" sz="1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ChangeArrowheads="1"/>
          </p:cNvSpPr>
          <p:nvPr/>
        </p:nvSpPr>
        <p:spPr bwMode="auto">
          <a:xfrm>
            <a:off x="457200" y="376238"/>
            <a:ext cx="8229600" cy="639762"/>
          </a:xfrm>
          <a:prstGeom prst="rect">
            <a:avLst/>
          </a:prstGeom>
          <a:noFill/>
          <a:ln w="9525">
            <a:noFill/>
            <a:miter lim="800000"/>
            <a:headEnd/>
            <a:tailEnd/>
          </a:ln>
        </p:spPr>
        <p:txBody>
          <a:bodyPr anchor="ctr"/>
          <a:lstStyle/>
          <a:p>
            <a:pPr>
              <a:spcBef>
                <a:spcPct val="0"/>
              </a:spcBef>
            </a:pPr>
            <a:r>
              <a:rPr lang="en-US" sz="2000" dirty="0">
                <a:solidFill>
                  <a:schemeClr val="accent1"/>
                </a:solidFill>
                <a:latin typeface="Century Gothic" pitchFamily="-32" charset="0"/>
              </a:rPr>
              <a:t>The Moon as a radiometric calibration </a:t>
            </a:r>
            <a:r>
              <a:rPr lang="en-US" sz="2000" dirty="0" smtClean="0">
                <a:solidFill>
                  <a:schemeClr val="accent1"/>
                </a:solidFill>
                <a:latin typeface="Century Gothic" pitchFamily="-32" charset="0"/>
              </a:rPr>
              <a:t>source</a:t>
            </a:r>
            <a:endParaRPr lang="en-US" sz="2000" dirty="0">
              <a:solidFill>
                <a:schemeClr val="accent1"/>
              </a:solidFill>
              <a:latin typeface="Century Gothic" pitchFamily="-32" charset="0"/>
            </a:endParaRPr>
          </a:p>
        </p:txBody>
      </p:sp>
      <p:pic>
        <p:nvPicPr>
          <p:cNvPr id="7171" name="Picture 4" descr="H:\MY DOCUMENTS\Work\Missions\MTG\MTG-FCI\Calibration\LunarCalibration\Figures\Lunar_libration_with_phase2.gif"/>
          <p:cNvPicPr>
            <a:picLocks noChangeAspect="1" noChangeArrowheads="1" noCrop="1"/>
          </p:cNvPicPr>
          <p:nvPr/>
        </p:nvPicPr>
        <p:blipFill>
          <a:blip r:embed="rId3" cstate="print"/>
          <a:srcRect/>
          <a:stretch>
            <a:fillRect/>
          </a:stretch>
        </p:blipFill>
        <p:spPr bwMode="auto">
          <a:xfrm>
            <a:off x="6159500" y="1355725"/>
            <a:ext cx="3390900" cy="3181350"/>
          </a:xfrm>
          <a:prstGeom prst="rect">
            <a:avLst/>
          </a:prstGeom>
          <a:noFill/>
          <a:ln w="9525">
            <a:noFill/>
            <a:miter lim="800000"/>
            <a:headEnd/>
            <a:tailEnd/>
          </a:ln>
        </p:spPr>
      </p:pic>
      <p:sp>
        <p:nvSpPr>
          <p:cNvPr id="7172" name="Rectangle 1029"/>
          <p:cNvSpPr>
            <a:spLocks noChangeArrowheads="1"/>
          </p:cNvSpPr>
          <p:nvPr/>
        </p:nvSpPr>
        <p:spPr bwMode="auto">
          <a:xfrm>
            <a:off x="88900" y="1244600"/>
            <a:ext cx="6692900" cy="4322763"/>
          </a:xfrm>
          <a:prstGeom prst="rect">
            <a:avLst/>
          </a:prstGeom>
          <a:noFill/>
          <a:ln w="9525">
            <a:noFill/>
            <a:miter lim="800000"/>
            <a:headEnd/>
            <a:tailEnd/>
          </a:ln>
        </p:spPr>
        <p:txBody>
          <a:bodyPr/>
          <a:lstStyle/>
          <a:p>
            <a:pPr marL="190500" indent="-190500">
              <a:spcBef>
                <a:spcPct val="20000"/>
              </a:spcBef>
            </a:pPr>
            <a:r>
              <a:rPr lang="en-US" sz="1600" u="sng" dirty="0">
                <a:solidFill>
                  <a:srgbClr val="002C83"/>
                </a:solidFill>
                <a:latin typeface="Arial" charset="0"/>
                <a:cs typeface="Arial" charset="0"/>
              </a:rPr>
              <a:t>INTRINSIC PROPERTIES:</a:t>
            </a:r>
          </a:p>
          <a:p>
            <a:pPr marL="190500" indent="-190500">
              <a:spcBef>
                <a:spcPct val="20000"/>
              </a:spcBef>
            </a:pPr>
            <a:endParaRPr lang="en-US" sz="1600" b="0" u="sng" dirty="0">
              <a:solidFill>
                <a:schemeClr val="tx2"/>
              </a:solidFill>
            </a:endParaRPr>
          </a:p>
          <a:p>
            <a:pPr marL="190500" indent="-190500">
              <a:spcBef>
                <a:spcPct val="20000"/>
              </a:spcBef>
              <a:buFontTx/>
              <a:buChar char="•"/>
            </a:pPr>
            <a:r>
              <a:rPr lang="en-US" sz="1500" dirty="0">
                <a:solidFill>
                  <a:srgbClr val="002C83"/>
                </a:solidFill>
                <a:latin typeface="Arial" charset="0"/>
                <a:cs typeface="Arial" charset="0"/>
              </a:rPr>
              <a:t>Exceptionally stable </a:t>
            </a:r>
          </a:p>
          <a:p>
            <a:pPr marL="190500" indent="-190500">
              <a:spcBef>
                <a:spcPct val="20000"/>
              </a:spcBef>
              <a:buFontTx/>
              <a:buChar char="•"/>
            </a:pPr>
            <a:r>
              <a:rPr lang="en-US" sz="1500" dirty="0">
                <a:solidFill>
                  <a:srgbClr val="002C83"/>
                </a:solidFill>
                <a:latin typeface="Arial" charset="0"/>
                <a:cs typeface="Arial" charset="0"/>
              </a:rPr>
              <a:t>Non-uniform appearance, varying hemisphere seen </a:t>
            </a:r>
          </a:p>
          <a:p>
            <a:pPr marL="190500" indent="-190500">
              <a:spcBef>
                <a:spcPct val="20000"/>
              </a:spcBef>
            </a:pPr>
            <a:r>
              <a:rPr lang="en-US" sz="1500" dirty="0">
                <a:solidFill>
                  <a:srgbClr val="002C83"/>
                </a:solidFill>
                <a:latin typeface="Arial" charset="0"/>
                <a:cs typeface="Arial" charset="0"/>
              </a:rPr>
              <a:t>	(lunar librations)</a:t>
            </a:r>
          </a:p>
          <a:p>
            <a:pPr marL="190500" indent="-190500">
              <a:spcBef>
                <a:spcPct val="20000"/>
              </a:spcBef>
              <a:buFontTx/>
              <a:buChar char="•"/>
            </a:pPr>
            <a:r>
              <a:rPr lang="en-US" sz="1500" dirty="0">
                <a:solidFill>
                  <a:srgbClr val="002C83"/>
                </a:solidFill>
                <a:latin typeface="Arial" charset="0"/>
                <a:cs typeface="Arial" charset="0"/>
              </a:rPr>
              <a:t>Non-</a:t>
            </a:r>
            <a:r>
              <a:rPr lang="en-US" sz="1500" dirty="0" err="1">
                <a:solidFill>
                  <a:srgbClr val="002C83"/>
                </a:solidFill>
                <a:latin typeface="Arial" charset="0"/>
                <a:cs typeface="Arial" charset="0"/>
              </a:rPr>
              <a:t>Lambertian</a:t>
            </a:r>
            <a:r>
              <a:rPr lang="en-US" sz="1500" dirty="0">
                <a:solidFill>
                  <a:srgbClr val="002C83"/>
                </a:solidFill>
                <a:latin typeface="Arial" charset="0"/>
                <a:cs typeface="Arial" charset="0"/>
              </a:rPr>
              <a:t> reflectance</a:t>
            </a:r>
          </a:p>
          <a:p>
            <a:pPr marL="190500" indent="-190500">
              <a:spcBef>
                <a:spcPct val="20000"/>
              </a:spcBef>
              <a:buFontTx/>
              <a:buChar char="•"/>
            </a:pPr>
            <a:r>
              <a:rPr lang="en-US" sz="1500" dirty="0">
                <a:solidFill>
                  <a:srgbClr val="002C83"/>
                </a:solidFill>
                <a:latin typeface="Arial" charset="0"/>
                <a:cs typeface="Arial" charset="0"/>
              </a:rPr>
              <a:t>Smooth reflectance spectrum</a:t>
            </a:r>
          </a:p>
          <a:p>
            <a:pPr marL="190500" indent="-190500">
              <a:spcBef>
                <a:spcPct val="20000"/>
              </a:spcBef>
              <a:buFontTx/>
              <a:buChar char="•"/>
            </a:pPr>
            <a:r>
              <a:rPr lang="en-US" sz="1500" dirty="0">
                <a:solidFill>
                  <a:srgbClr val="002C83"/>
                </a:solidFill>
                <a:latin typeface="Arial" charset="0"/>
                <a:cs typeface="Arial" charset="0"/>
              </a:rPr>
              <a:t>Continuous and periodic changes in apparent brightness</a:t>
            </a:r>
          </a:p>
          <a:p>
            <a:pPr marL="190500" indent="-190500">
              <a:spcBef>
                <a:spcPct val="20000"/>
              </a:spcBef>
            </a:pPr>
            <a:r>
              <a:rPr lang="en-US" sz="1500" dirty="0">
                <a:solidFill>
                  <a:srgbClr val="002C83"/>
                </a:solidFill>
                <a:latin typeface="Arial" charset="0"/>
                <a:cs typeface="Arial" charset="0"/>
              </a:rPr>
              <a:t>	(e.g. phase) </a:t>
            </a:r>
            <a:r>
              <a:rPr lang="en-GB" sz="1500" dirty="0">
                <a:solidFill>
                  <a:srgbClr val="002C83"/>
                </a:solidFill>
                <a:latin typeface="Arial" charset="0"/>
                <a:cs typeface="Arial" charset="0"/>
                <a:sym typeface="Wingdings" pitchFamily="-32" charset="2"/>
              </a:rPr>
              <a:t> </a:t>
            </a:r>
            <a:r>
              <a:rPr lang="en-US" sz="1500" dirty="0">
                <a:solidFill>
                  <a:srgbClr val="002C83"/>
                </a:solidFill>
                <a:latin typeface="Arial" charset="0"/>
                <a:cs typeface="Arial" charset="0"/>
              </a:rPr>
              <a:t>Can be characterized and modeled</a:t>
            </a:r>
            <a:endParaRPr lang="en-US" sz="1600" dirty="0">
              <a:solidFill>
                <a:srgbClr val="002C83"/>
              </a:solidFill>
              <a:latin typeface="Arial" charset="0"/>
              <a:cs typeface="Arial" charset="0"/>
            </a:endParaRPr>
          </a:p>
          <a:p>
            <a:pPr marL="190500" indent="-190500">
              <a:spcBef>
                <a:spcPct val="20000"/>
              </a:spcBef>
            </a:pPr>
            <a:endParaRPr lang="en-US" sz="1600" dirty="0">
              <a:solidFill>
                <a:srgbClr val="002C83"/>
              </a:solidFill>
              <a:latin typeface="Arial" charset="0"/>
              <a:cs typeface="Arial" charset="0"/>
            </a:endParaRPr>
          </a:p>
          <a:p>
            <a:pPr marL="190500" indent="-190500">
              <a:spcBef>
                <a:spcPct val="20000"/>
              </a:spcBef>
            </a:pPr>
            <a:r>
              <a:rPr lang="en-US" sz="1600" u="sng" dirty="0">
                <a:solidFill>
                  <a:srgbClr val="002C83"/>
                </a:solidFill>
                <a:latin typeface="Arial" charset="0"/>
                <a:cs typeface="Arial" charset="0"/>
              </a:rPr>
              <a:t>UTILITY AS A CALIBRATION REFERENCE</a:t>
            </a:r>
          </a:p>
          <a:p>
            <a:pPr marL="190500" indent="-190500">
              <a:spcBef>
                <a:spcPct val="20000"/>
              </a:spcBef>
              <a:buFontTx/>
              <a:buChar char="•"/>
            </a:pPr>
            <a:endParaRPr lang="en-US" sz="1500" dirty="0">
              <a:solidFill>
                <a:srgbClr val="002C83"/>
              </a:solidFill>
              <a:latin typeface="Arial" charset="0"/>
              <a:cs typeface="Arial" charset="0"/>
            </a:endParaRPr>
          </a:p>
          <a:p>
            <a:pPr marL="190500" indent="-190500">
              <a:spcBef>
                <a:spcPct val="20000"/>
              </a:spcBef>
              <a:buFontTx/>
              <a:buChar char="•"/>
            </a:pPr>
            <a:r>
              <a:rPr lang="en-US" sz="1500" dirty="0">
                <a:solidFill>
                  <a:srgbClr val="002C83"/>
                </a:solidFill>
                <a:latin typeface="Arial" charset="0"/>
                <a:cs typeface="Arial" charset="0"/>
              </a:rPr>
              <a:t>Requires an analytic model with a continuous predictive capability</a:t>
            </a:r>
          </a:p>
          <a:p>
            <a:pPr marL="190500" indent="-190500">
              <a:spcBef>
                <a:spcPct val="20000"/>
              </a:spcBef>
              <a:buFontTx/>
              <a:buChar char="•"/>
            </a:pPr>
            <a:r>
              <a:rPr lang="en-US" sz="1500" dirty="0">
                <a:solidFill>
                  <a:srgbClr val="002C83"/>
                </a:solidFill>
                <a:latin typeface="Arial" charset="0"/>
                <a:cs typeface="Arial" charset="0"/>
              </a:rPr>
              <a:t>Stability of the Moon </a:t>
            </a:r>
            <a:r>
              <a:rPr lang="en-GB" sz="2000" dirty="0">
                <a:solidFill>
                  <a:srgbClr val="002C83"/>
                </a:solidFill>
                <a:latin typeface="Arial" charset="0"/>
                <a:cs typeface="Arial" charset="0"/>
                <a:sym typeface="Symbol" pitchFamily="-32" charset="2"/>
              </a:rPr>
              <a:t></a:t>
            </a:r>
            <a:r>
              <a:rPr lang="en-GB" sz="1500" dirty="0">
                <a:solidFill>
                  <a:srgbClr val="002C83"/>
                </a:solidFill>
                <a:latin typeface="Arial" charset="0"/>
                <a:cs typeface="Arial" charset="0"/>
                <a:sym typeface="Symbol" pitchFamily="-32" charset="2"/>
              </a:rPr>
              <a:t> </a:t>
            </a:r>
            <a:r>
              <a:rPr lang="en-US" sz="1500" dirty="0">
                <a:solidFill>
                  <a:srgbClr val="002C83"/>
                </a:solidFill>
                <a:latin typeface="Arial" charset="0"/>
                <a:cs typeface="Arial" charset="0"/>
              </a:rPr>
              <a:t>Model valid for any time </a:t>
            </a:r>
            <a:r>
              <a:rPr lang="en-GB" sz="2000" dirty="0">
                <a:solidFill>
                  <a:srgbClr val="002C83"/>
                </a:solidFill>
                <a:latin typeface="Arial" charset="0"/>
                <a:cs typeface="Arial" charset="0"/>
                <a:sym typeface="Symbol" pitchFamily="-32" charset="2"/>
              </a:rPr>
              <a:t></a:t>
            </a:r>
            <a:r>
              <a:rPr lang="en-GB" sz="1500" dirty="0">
                <a:solidFill>
                  <a:srgbClr val="002C83"/>
                </a:solidFill>
                <a:latin typeface="Arial" charset="0"/>
                <a:cs typeface="Arial" charset="0"/>
                <a:sym typeface="Symbol" pitchFamily="-32" charset="2"/>
              </a:rPr>
              <a:t> C</a:t>
            </a:r>
            <a:r>
              <a:rPr lang="en-US" sz="1500" dirty="0" err="1">
                <a:solidFill>
                  <a:srgbClr val="002C83"/>
                </a:solidFill>
                <a:latin typeface="Arial" charset="0"/>
                <a:cs typeface="Arial" charset="0"/>
              </a:rPr>
              <a:t>alibration</a:t>
            </a:r>
            <a:r>
              <a:rPr lang="en-US" sz="1500" dirty="0">
                <a:solidFill>
                  <a:srgbClr val="002C83"/>
                </a:solidFill>
                <a:latin typeface="Arial" charset="0"/>
                <a:cs typeface="Arial" charset="0"/>
              </a:rPr>
              <a:t> reference = model</a:t>
            </a:r>
          </a:p>
          <a:p>
            <a:pPr marL="190500" indent="-190500">
              <a:spcBef>
                <a:spcPct val="20000"/>
              </a:spcBef>
            </a:pPr>
            <a:endParaRPr lang="en-US" sz="1500" dirty="0">
              <a:solidFill>
                <a:srgbClr val="002C83"/>
              </a:solidFill>
              <a:latin typeface="Arial" charset="0"/>
              <a:cs typeface="Arial" charset="0"/>
            </a:endParaRPr>
          </a:p>
        </p:txBody>
      </p:sp>
      <p:sp>
        <p:nvSpPr>
          <p:cNvPr id="7173" name="Rectangle 1030"/>
          <p:cNvSpPr>
            <a:spLocks noChangeArrowheads="1"/>
          </p:cNvSpPr>
          <p:nvPr/>
        </p:nvSpPr>
        <p:spPr bwMode="auto">
          <a:xfrm>
            <a:off x="7100888" y="4575175"/>
            <a:ext cx="2520950" cy="225425"/>
          </a:xfrm>
          <a:prstGeom prst="rect">
            <a:avLst/>
          </a:prstGeom>
          <a:noFill/>
          <a:ln w="9525">
            <a:noFill/>
            <a:miter lim="800000"/>
            <a:headEnd/>
            <a:tailEnd/>
          </a:ln>
        </p:spPr>
        <p:txBody>
          <a:bodyPr lIns="36000" tIns="36000" rIns="36000" bIns="36000">
            <a:spAutoFit/>
          </a:bodyPr>
          <a:lstStyle/>
          <a:p>
            <a:r>
              <a:rPr lang="en-GB" sz="1000">
                <a:solidFill>
                  <a:schemeClr val="tx1"/>
                </a:solidFill>
              </a:rPr>
              <a:t>Source : PixHeaven.net / Wikipedia</a:t>
            </a:r>
          </a:p>
        </p:txBody>
      </p:sp>
      <p:sp>
        <p:nvSpPr>
          <p:cNvPr id="7174" name="Rectangle 1031"/>
          <p:cNvSpPr>
            <a:spLocks noChangeArrowheads="1"/>
          </p:cNvSpPr>
          <p:nvPr/>
        </p:nvSpPr>
        <p:spPr bwMode="auto">
          <a:xfrm>
            <a:off x="2738438" y="5532438"/>
            <a:ext cx="6972300" cy="766762"/>
          </a:xfrm>
          <a:prstGeom prst="rect">
            <a:avLst/>
          </a:prstGeom>
          <a:noFill/>
          <a:ln w="9525">
            <a:noFill/>
            <a:miter lim="800000"/>
            <a:headEnd/>
            <a:tailEnd/>
          </a:ln>
        </p:spPr>
        <p:txBody>
          <a:bodyPr lIns="36000" tIns="36000" rIns="36000" bIns="36000">
            <a:spAutoFit/>
          </a:bodyPr>
          <a:lstStyle/>
          <a:p>
            <a:pPr>
              <a:spcBef>
                <a:spcPct val="20000"/>
              </a:spcBef>
            </a:pPr>
            <a:r>
              <a:rPr lang="en-US" sz="1600">
                <a:solidFill>
                  <a:srgbClr val="EE2D24"/>
                </a:solidFill>
                <a:latin typeface="Arial" charset="0"/>
                <a:cs typeface="Arial" charset="0"/>
              </a:rPr>
              <a:t>To date, USGS has the only established lunar reference model, based on the ROLO observation program</a:t>
            </a:r>
          </a:p>
          <a:p>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2000" dirty="0" smtClean="0">
                <a:solidFill>
                  <a:schemeClr val="accent1"/>
                </a:solidFill>
              </a:rPr>
              <a:t>Summary</a:t>
            </a:r>
          </a:p>
        </p:txBody>
      </p:sp>
      <p:sp>
        <p:nvSpPr>
          <p:cNvPr id="10" name="TextBox 9"/>
          <p:cNvSpPr txBox="1"/>
          <p:nvPr/>
        </p:nvSpPr>
        <p:spPr>
          <a:xfrm>
            <a:off x="609600" y="1323975"/>
            <a:ext cx="8791575" cy="4893647"/>
          </a:xfrm>
          <a:prstGeom prst="rect">
            <a:avLst/>
          </a:prstGeom>
          <a:noFill/>
        </p:spPr>
        <p:txBody>
          <a:bodyPr wrap="square" rtlCol="0">
            <a:spAutoFit/>
          </a:bodyPr>
          <a:lstStyle/>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Development of a procedure to extract lunar observations from Level 1.0 MSG/SEVIRI data in all scanning configurations (FD, HRVIS and RSS)</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Consolidated database of lunar observations is being built-up for all MSG missions (MSG1, 2 and 3) between 2003 and 2012.</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Comparison against ROLO for MSG1 and MSG2 SEVIRI low-res channels: stability below 1% over three years for the consolidated dataset.</a:t>
            </a:r>
          </a:p>
          <a:p>
            <a:pPr marL="268288" indent="-268288">
              <a:buFont typeface="Arial" pitchFamily="34" charset="0"/>
              <a:buChar char="•"/>
            </a:pPr>
            <a:endParaRPr lang="en-GB" sz="1600" b="0" dirty="0" smtClean="0">
              <a:solidFill>
                <a:srgbClr val="002060"/>
              </a:solidFill>
              <a:latin typeface="Calibri" pitchFamily="34" charset="0"/>
            </a:endParaRPr>
          </a:p>
          <a:p>
            <a:r>
              <a:rPr lang="en-GB" sz="1600" dirty="0" smtClean="0">
                <a:solidFill>
                  <a:srgbClr val="FF0000"/>
                </a:solidFill>
                <a:latin typeface="Arial" charset="0"/>
                <a:cs typeface="Arial" charset="0"/>
                <a:sym typeface="Wingdings" pitchFamily="2" charset="2"/>
              </a:rPr>
              <a:t>Future activities:</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Comparison of the complete archive with the ROLO model  all MSGs + all scanning configurations: LRES and HRVIS in nominal scan mode or Rapid Scan</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Understanding of the differences for low illumination (high phase angles) between ROLO and MSG/SEVIRI</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Mechanism to monitor regularly MSGs/SEVIRI solar reflective bands</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Feasibility of performing lunar calibration with MFG/MVIRI observations.</a:t>
            </a:r>
          </a:p>
          <a:p>
            <a:pPr marL="268288" indent="-268288">
              <a:buFont typeface="Arial" pitchFamily="34" charset="0"/>
              <a:buChar char="•"/>
            </a:pPr>
            <a:r>
              <a:rPr lang="en-GB" sz="1600" dirty="0" smtClean="0">
                <a:solidFill>
                  <a:srgbClr val="002C83"/>
                </a:solidFill>
                <a:latin typeface="Arial" charset="0"/>
                <a:cs typeface="Arial" charset="0"/>
                <a:sym typeface="Wingdings" pitchFamily="2" charset="2"/>
              </a:rPr>
              <a:t>Feasibility of analysing detector performance (e.g. for MTG/FCI).</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840785" y="3206470"/>
            <a:ext cx="4249737" cy="798512"/>
          </a:xfrm>
        </p:spPr>
        <p:txBody>
          <a:bodyPr/>
          <a:lstStyle/>
          <a:p>
            <a:r>
              <a:rPr lang="en-GB" dirty="0" smtClean="0"/>
              <a:t>Thank you for your attention</a:t>
            </a:r>
          </a:p>
        </p:txBody>
      </p:sp>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27935B75-B0DC-4936-A756-23BD82A604B7}" type="slidenum">
              <a:rPr lang="en-GB" smtClean="0"/>
              <a:pPr>
                <a:defRPr/>
              </a:pPr>
              <a:t>21</a:t>
            </a:fld>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648075" y="3048000"/>
            <a:ext cx="2143125" cy="561975"/>
          </a:xfrm>
        </p:spPr>
        <p:txBody>
          <a:bodyPr/>
          <a:lstStyle/>
          <a:p>
            <a:r>
              <a:rPr lang="en-GB" smtClean="0"/>
              <a:t>Back-up slides</a:t>
            </a:r>
          </a:p>
        </p:txBody>
      </p:sp>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D4409032-06E5-45DA-961F-C4B2E48497AB}" type="slidenum">
              <a:rPr lang="en-GB" smtClean="0"/>
              <a:pPr>
                <a:defRPr/>
              </a:pPr>
              <a:t>22</a:t>
            </a:fld>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23</a:t>
            </a:fld>
            <a:endParaRPr lang="en-GB"/>
          </a:p>
        </p:txBody>
      </p:sp>
      <p:sp>
        <p:nvSpPr>
          <p:cNvPr id="5" name="Title 1"/>
          <p:cNvSpPr>
            <a:spLocks noGrp="1"/>
          </p:cNvSpPr>
          <p:nvPr>
            <p:ph type="title"/>
          </p:nvPr>
        </p:nvSpPr>
        <p:spPr>
          <a:xfrm>
            <a:off x="325438" y="238125"/>
            <a:ext cx="9150350" cy="839788"/>
          </a:xfrm>
        </p:spPr>
        <p:txBody>
          <a:bodyPr/>
          <a:lstStyle/>
          <a:p>
            <a:r>
              <a:rPr lang="en-US" dirty="0" smtClean="0">
                <a:latin typeface="Calibri" pitchFamily="34" charset="0"/>
              </a:rPr>
              <a:t>Extraction of the Moon </a:t>
            </a:r>
            <a:r>
              <a:rPr lang="en-US" dirty="0" err="1" smtClean="0">
                <a:latin typeface="Calibri" pitchFamily="34" charset="0"/>
              </a:rPr>
              <a:t>imagette</a:t>
            </a:r>
            <a:endParaRPr lang="en-US" dirty="0" smtClean="0">
              <a:latin typeface="Calibri" pitchFamily="34" charset="0"/>
            </a:endParaRPr>
          </a:p>
        </p:txBody>
      </p:sp>
      <p:pic>
        <p:nvPicPr>
          <p:cNvPr id="6" name="Picture 5" descr="Moons_MSG1.bmp"/>
          <p:cNvPicPr>
            <a:picLocks noChangeAspect="1"/>
          </p:cNvPicPr>
          <p:nvPr/>
        </p:nvPicPr>
        <p:blipFill>
          <a:blip r:embed="rId2" cstate="print"/>
          <a:stretch>
            <a:fillRect/>
          </a:stretch>
        </p:blipFill>
        <p:spPr>
          <a:xfrm>
            <a:off x="1152658" y="1333501"/>
            <a:ext cx="3842078" cy="5429636"/>
          </a:xfrm>
          <a:prstGeom prst="rect">
            <a:avLst/>
          </a:prstGeom>
        </p:spPr>
        <p:style>
          <a:lnRef idx="3">
            <a:schemeClr val="lt1"/>
          </a:lnRef>
          <a:fillRef idx="1">
            <a:schemeClr val="accent3"/>
          </a:fillRef>
          <a:effectRef idx="1">
            <a:schemeClr val="accent3"/>
          </a:effectRef>
          <a:fontRef idx="minor">
            <a:schemeClr val="lt1"/>
          </a:fontRef>
        </p:style>
      </p:pic>
      <p:pic>
        <p:nvPicPr>
          <p:cNvPr id="7" name="Picture 6" descr="Moons_MSG1b.bmp"/>
          <p:cNvPicPr>
            <a:picLocks noChangeAspect="1"/>
          </p:cNvPicPr>
          <p:nvPr/>
        </p:nvPicPr>
        <p:blipFill>
          <a:blip r:embed="rId3" cstate="print"/>
          <a:stretch>
            <a:fillRect/>
          </a:stretch>
        </p:blipFill>
        <p:spPr>
          <a:xfrm>
            <a:off x="5242166" y="1328926"/>
            <a:ext cx="3842078" cy="972262"/>
          </a:xfrm>
          <a:prstGeom prst="rect">
            <a:avLst/>
          </a:prstGeom>
        </p:spPr>
        <p:style>
          <a:lnRef idx="3">
            <a:schemeClr val="lt1"/>
          </a:lnRef>
          <a:fillRef idx="1">
            <a:schemeClr val="accent3"/>
          </a:fillRef>
          <a:effectRef idx="1">
            <a:schemeClr val="accent3"/>
          </a:effectRef>
          <a:fontRef idx="minor">
            <a:schemeClr val="lt1"/>
          </a:fontRef>
        </p:style>
      </p:pic>
      <p:sp>
        <p:nvSpPr>
          <p:cNvPr id="8" name="TextBox 7"/>
          <p:cNvSpPr txBox="1"/>
          <p:nvPr/>
        </p:nvSpPr>
        <p:spPr>
          <a:xfrm>
            <a:off x="5486400" y="2581275"/>
            <a:ext cx="3042563" cy="830997"/>
          </a:xfrm>
          <a:prstGeom prst="rect">
            <a:avLst/>
          </a:prstGeom>
          <a:noFill/>
        </p:spPr>
        <p:txBody>
          <a:bodyPr wrap="none" rtlCol="0">
            <a:spAutoFit/>
          </a:bodyPr>
          <a:lstStyle/>
          <a:p>
            <a:pPr algn="ctr"/>
            <a:r>
              <a:rPr lang="en-GB" sz="1200" b="0" dirty="0" smtClean="0">
                <a:solidFill>
                  <a:srgbClr val="002060"/>
                </a:solidFill>
                <a:latin typeface="Calibri" pitchFamily="34" charset="0"/>
              </a:rPr>
              <a:t>Moon observations from MSG1:</a:t>
            </a:r>
          </a:p>
          <a:p>
            <a:pPr algn="ctr"/>
            <a:r>
              <a:rPr lang="en-GB" sz="1200" b="0" dirty="0" smtClean="0">
                <a:solidFill>
                  <a:srgbClr val="002060"/>
                </a:solidFill>
                <a:latin typeface="Calibri" pitchFamily="34" charset="0"/>
              </a:rPr>
              <a:t>successful extraction from both standard data</a:t>
            </a:r>
          </a:p>
          <a:p>
            <a:pPr algn="ctr"/>
            <a:r>
              <a:rPr lang="en-GB" sz="1200" b="0" dirty="0" smtClean="0">
                <a:solidFill>
                  <a:srgbClr val="002060"/>
                </a:solidFill>
                <a:latin typeface="Calibri" pitchFamily="34" charset="0"/>
              </a:rPr>
              <a:t>and RSS data (2008 and 2009 in the plot)</a:t>
            </a:r>
            <a:endParaRPr lang="en-GB" sz="1200" b="0" dirty="0">
              <a:solidFill>
                <a:srgbClr val="002060"/>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24</a:t>
            </a:fld>
            <a:endParaRPr lang="en-GB"/>
          </a:p>
        </p:txBody>
      </p:sp>
      <p:pic>
        <p:nvPicPr>
          <p:cNvPr id="6" name="Picture 5" descr="MSG2_2008.bmp"/>
          <p:cNvPicPr>
            <a:picLocks noChangeAspect="1"/>
          </p:cNvPicPr>
          <p:nvPr/>
        </p:nvPicPr>
        <p:blipFill>
          <a:blip r:embed="rId2" cstate="print"/>
          <a:stretch>
            <a:fillRect/>
          </a:stretch>
        </p:blipFill>
        <p:spPr>
          <a:xfrm>
            <a:off x="2365518" y="1343025"/>
            <a:ext cx="4657271" cy="5362575"/>
          </a:xfrm>
          <a:prstGeom prst="rect">
            <a:avLst/>
          </a:prstGeom>
        </p:spPr>
        <p:style>
          <a:lnRef idx="3">
            <a:schemeClr val="lt1"/>
          </a:lnRef>
          <a:fillRef idx="1">
            <a:schemeClr val="accent3"/>
          </a:fillRef>
          <a:effectRef idx="1">
            <a:schemeClr val="accent3"/>
          </a:effectRef>
          <a:fontRef idx="minor">
            <a:schemeClr val="lt1"/>
          </a:fontRef>
        </p:style>
      </p:pic>
      <p:sp>
        <p:nvSpPr>
          <p:cNvPr id="7" name="Oval 6"/>
          <p:cNvSpPr/>
          <p:nvPr/>
        </p:nvSpPr>
        <p:spPr bwMode="auto">
          <a:xfrm>
            <a:off x="3038475" y="2486024"/>
            <a:ext cx="3600000" cy="3600000"/>
          </a:xfrm>
          <a:prstGeom prst="ellipse">
            <a:avLst/>
          </a:prstGeom>
          <a:noFill/>
          <a:ln w="28575" cap="flat" cmpd="sng" algn="ctr">
            <a:solidFill>
              <a:schemeClr val="accent3"/>
            </a:solidFill>
            <a:prstDash val="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TextBox 7"/>
          <p:cNvSpPr txBox="1"/>
          <p:nvPr/>
        </p:nvSpPr>
        <p:spPr>
          <a:xfrm>
            <a:off x="276225" y="1457325"/>
            <a:ext cx="1731756" cy="1200329"/>
          </a:xfrm>
          <a:prstGeom prst="rect">
            <a:avLst/>
          </a:prstGeom>
          <a:noFill/>
        </p:spPr>
        <p:txBody>
          <a:bodyPr wrap="none" rtlCol="0">
            <a:spAutoFit/>
          </a:bodyPr>
          <a:lstStyle/>
          <a:p>
            <a:pPr algn="ctr"/>
            <a:r>
              <a:rPr lang="en-GB" sz="1800" dirty="0" smtClean="0">
                <a:solidFill>
                  <a:srgbClr val="002060"/>
                </a:solidFill>
                <a:latin typeface="Calibri" pitchFamily="34" charset="0"/>
              </a:rPr>
              <a:t>MSG2 2008</a:t>
            </a:r>
          </a:p>
          <a:p>
            <a:pPr algn="ctr"/>
            <a:r>
              <a:rPr lang="en-GB" sz="1800" dirty="0" smtClean="0">
                <a:solidFill>
                  <a:srgbClr val="002060"/>
                </a:solidFill>
                <a:latin typeface="Calibri" pitchFamily="34" charset="0"/>
              </a:rPr>
              <a:t>43 Observations</a:t>
            </a:r>
          </a:p>
          <a:p>
            <a:pPr algn="ctr"/>
            <a:r>
              <a:rPr lang="en-GB" sz="1800" dirty="0" smtClean="0">
                <a:solidFill>
                  <a:srgbClr val="002060"/>
                </a:solidFill>
                <a:latin typeface="Calibri" pitchFamily="34" charset="0"/>
              </a:rPr>
              <a:t>(8 HRVIS cases)</a:t>
            </a:r>
            <a:endParaRPr lang="en-GB" sz="1800" dirty="0">
              <a:solidFill>
                <a:srgbClr val="002060"/>
              </a:solidFill>
              <a:latin typeface="Calibri" pitchFamily="34" charset="0"/>
            </a:endParaRPr>
          </a:p>
        </p:txBody>
      </p:sp>
      <p:sp>
        <p:nvSpPr>
          <p:cNvPr id="10" name="Title 1"/>
          <p:cNvSpPr>
            <a:spLocks noGrp="1"/>
          </p:cNvSpPr>
          <p:nvPr>
            <p:ph type="title"/>
          </p:nvPr>
        </p:nvSpPr>
        <p:spPr>
          <a:xfrm>
            <a:off x="325438" y="238125"/>
            <a:ext cx="9150350" cy="839788"/>
          </a:xfrm>
        </p:spPr>
        <p:txBody>
          <a:bodyPr/>
          <a:lstStyle/>
          <a:p>
            <a:r>
              <a:rPr lang="en-US" dirty="0" smtClean="0">
                <a:latin typeface="Calibri" pitchFamily="34" charset="0"/>
              </a:rPr>
              <a:t>Extraction of the Moon </a:t>
            </a:r>
            <a:r>
              <a:rPr lang="en-US" dirty="0" err="1" smtClean="0">
                <a:latin typeface="Calibri" pitchFamily="34" charset="0"/>
              </a:rPr>
              <a:t>imagette</a:t>
            </a:r>
            <a:endParaRPr lang="en-US"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25</a:t>
            </a:fld>
            <a:endParaRPr lang="en-GB"/>
          </a:p>
        </p:txBody>
      </p:sp>
      <p:pic>
        <p:nvPicPr>
          <p:cNvPr id="6" name="Picture 5" descr="MSG2_2008.bmp"/>
          <p:cNvPicPr>
            <a:picLocks noChangeAspect="1"/>
          </p:cNvPicPr>
          <p:nvPr/>
        </p:nvPicPr>
        <p:blipFill>
          <a:blip r:embed="rId2" cstate="print"/>
          <a:stretch>
            <a:fillRect/>
          </a:stretch>
        </p:blipFill>
        <p:spPr>
          <a:xfrm>
            <a:off x="2365518" y="1343025"/>
            <a:ext cx="4657271" cy="5362575"/>
          </a:xfrm>
          <a:prstGeom prst="rect">
            <a:avLst/>
          </a:prstGeom>
        </p:spPr>
        <p:style>
          <a:lnRef idx="3">
            <a:schemeClr val="lt1"/>
          </a:lnRef>
          <a:fillRef idx="1">
            <a:schemeClr val="accent3"/>
          </a:fillRef>
          <a:effectRef idx="1">
            <a:schemeClr val="accent3"/>
          </a:effectRef>
          <a:fontRef idx="minor">
            <a:schemeClr val="lt1"/>
          </a:fontRef>
        </p:style>
      </p:pic>
      <p:sp>
        <p:nvSpPr>
          <p:cNvPr id="7" name="Oval 6"/>
          <p:cNvSpPr/>
          <p:nvPr/>
        </p:nvSpPr>
        <p:spPr bwMode="auto">
          <a:xfrm>
            <a:off x="3038475" y="2486024"/>
            <a:ext cx="3600000" cy="3600000"/>
          </a:xfrm>
          <a:prstGeom prst="ellipse">
            <a:avLst/>
          </a:prstGeom>
          <a:noFill/>
          <a:ln w="28575" cap="flat" cmpd="sng" algn="ctr">
            <a:solidFill>
              <a:schemeClr val="accent3"/>
            </a:solidFill>
            <a:prstDash val="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10" name="Straight Connector 9"/>
          <p:cNvCxnSpPr/>
          <p:nvPr/>
        </p:nvCxnSpPr>
        <p:spPr bwMode="auto">
          <a:xfrm>
            <a:off x="2571750" y="6248400"/>
            <a:ext cx="4543425" cy="47625"/>
          </a:xfrm>
          <a:prstGeom prst="line">
            <a:avLst/>
          </a:prstGeom>
          <a:solidFill>
            <a:schemeClr val="bg2"/>
          </a:solidFill>
          <a:ln w="19050" cap="flat" cmpd="sng" algn="ctr">
            <a:solidFill>
              <a:srgbClr val="FF0000"/>
            </a:solidFill>
            <a:prstDash val="dash"/>
            <a:round/>
            <a:headEnd type="none" w="med" len="med"/>
            <a:tailEnd type="arrow" w="med" len="med"/>
          </a:ln>
          <a:effectLst/>
        </p:spPr>
      </p:cxnSp>
      <p:sp>
        <p:nvSpPr>
          <p:cNvPr id="11" name="TextBox 10"/>
          <p:cNvSpPr txBox="1"/>
          <p:nvPr/>
        </p:nvSpPr>
        <p:spPr>
          <a:xfrm>
            <a:off x="7086600" y="6134100"/>
            <a:ext cx="881973" cy="307777"/>
          </a:xfrm>
          <a:prstGeom prst="rect">
            <a:avLst/>
          </a:prstGeom>
          <a:noFill/>
        </p:spPr>
        <p:txBody>
          <a:bodyPr wrap="none" rtlCol="0">
            <a:spAutoFit/>
          </a:bodyPr>
          <a:lstStyle/>
          <a:p>
            <a:r>
              <a:rPr lang="en-GB" sz="1400" dirty="0" smtClean="0">
                <a:solidFill>
                  <a:schemeClr val="tx1"/>
                </a:solidFill>
                <a:latin typeface="Calibri" pitchFamily="34" charset="0"/>
              </a:rPr>
              <a:t>1h 30min</a:t>
            </a:r>
            <a:endParaRPr lang="en-GB" sz="1400" dirty="0">
              <a:solidFill>
                <a:schemeClr val="tx1"/>
              </a:solidFill>
              <a:latin typeface="Calibri" pitchFamily="34" charset="0"/>
            </a:endParaRPr>
          </a:p>
        </p:txBody>
      </p:sp>
      <p:sp>
        <p:nvSpPr>
          <p:cNvPr id="9" name="TextBox 8"/>
          <p:cNvSpPr txBox="1"/>
          <p:nvPr/>
        </p:nvSpPr>
        <p:spPr>
          <a:xfrm>
            <a:off x="276225" y="1457325"/>
            <a:ext cx="1731756" cy="1200329"/>
          </a:xfrm>
          <a:prstGeom prst="rect">
            <a:avLst/>
          </a:prstGeom>
          <a:noFill/>
        </p:spPr>
        <p:txBody>
          <a:bodyPr wrap="none" rtlCol="0">
            <a:spAutoFit/>
          </a:bodyPr>
          <a:lstStyle/>
          <a:p>
            <a:pPr algn="ctr"/>
            <a:r>
              <a:rPr lang="en-GB" sz="1800" dirty="0" smtClean="0">
                <a:solidFill>
                  <a:srgbClr val="002060"/>
                </a:solidFill>
                <a:latin typeface="Calibri" pitchFamily="34" charset="0"/>
              </a:rPr>
              <a:t>MSG2 2008</a:t>
            </a:r>
          </a:p>
          <a:p>
            <a:pPr algn="ctr"/>
            <a:r>
              <a:rPr lang="en-GB" sz="1800" dirty="0" smtClean="0">
                <a:solidFill>
                  <a:srgbClr val="002060"/>
                </a:solidFill>
                <a:latin typeface="Calibri" pitchFamily="34" charset="0"/>
              </a:rPr>
              <a:t>43 Observations</a:t>
            </a:r>
          </a:p>
          <a:p>
            <a:pPr algn="ctr"/>
            <a:r>
              <a:rPr lang="en-GB" sz="1800" dirty="0" smtClean="0">
                <a:solidFill>
                  <a:srgbClr val="002060"/>
                </a:solidFill>
                <a:latin typeface="Calibri" pitchFamily="34" charset="0"/>
              </a:rPr>
              <a:t>(8 HRVIS cases)</a:t>
            </a:r>
            <a:endParaRPr lang="en-GB" sz="1800" dirty="0">
              <a:solidFill>
                <a:srgbClr val="002060"/>
              </a:solidFill>
              <a:latin typeface="Calibri" pitchFamily="34" charset="0"/>
            </a:endParaRPr>
          </a:p>
        </p:txBody>
      </p:sp>
      <p:sp>
        <p:nvSpPr>
          <p:cNvPr id="13" name="Title 1"/>
          <p:cNvSpPr>
            <a:spLocks noGrp="1"/>
          </p:cNvSpPr>
          <p:nvPr>
            <p:ph type="title"/>
          </p:nvPr>
        </p:nvSpPr>
        <p:spPr>
          <a:xfrm>
            <a:off x="325438" y="238125"/>
            <a:ext cx="9150350" cy="839788"/>
          </a:xfrm>
        </p:spPr>
        <p:txBody>
          <a:bodyPr/>
          <a:lstStyle/>
          <a:p>
            <a:r>
              <a:rPr lang="en-US" dirty="0" smtClean="0">
                <a:latin typeface="Calibri" pitchFamily="34" charset="0"/>
              </a:rPr>
              <a:t>Extraction of the Moon </a:t>
            </a:r>
            <a:r>
              <a:rPr lang="en-US" dirty="0" err="1" smtClean="0">
                <a:latin typeface="Calibri" pitchFamily="34" charset="0"/>
              </a:rPr>
              <a:t>imagette</a:t>
            </a:r>
            <a:endParaRPr lang="en-US"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26</a:t>
            </a:fld>
            <a:endParaRPr lang="en-GB"/>
          </a:p>
        </p:txBody>
      </p:sp>
      <p:sp>
        <p:nvSpPr>
          <p:cNvPr id="5" name="Title 1"/>
          <p:cNvSpPr>
            <a:spLocks noGrp="1"/>
          </p:cNvSpPr>
          <p:nvPr>
            <p:ph type="title"/>
          </p:nvPr>
        </p:nvSpPr>
        <p:spPr>
          <a:xfrm>
            <a:off x="325438" y="238125"/>
            <a:ext cx="9150350" cy="839788"/>
          </a:xfrm>
        </p:spPr>
        <p:txBody>
          <a:bodyPr/>
          <a:lstStyle/>
          <a:p>
            <a:r>
              <a:rPr lang="en-US" dirty="0" smtClean="0">
                <a:latin typeface="Calibri" pitchFamily="34" charset="0"/>
              </a:rPr>
              <a:t>Extraction of the Moon </a:t>
            </a:r>
            <a:r>
              <a:rPr lang="en-US" dirty="0" err="1" smtClean="0">
                <a:latin typeface="Calibri" pitchFamily="34" charset="0"/>
              </a:rPr>
              <a:t>imagette</a:t>
            </a:r>
            <a:endParaRPr lang="en-US" dirty="0" smtClean="0">
              <a:latin typeface="Calibri" pitchFamily="34" charset="0"/>
            </a:endParaRPr>
          </a:p>
        </p:txBody>
      </p:sp>
      <p:pic>
        <p:nvPicPr>
          <p:cNvPr id="9" name="Picture 8" descr="statMSG1.bmp"/>
          <p:cNvPicPr>
            <a:picLocks noChangeAspect="1"/>
          </p:cNvPicPr>
          <p:nvPr/>
        </p:nvPicPr>
        <p:blipFill>
          <a:blip r:embed="rId2" cstate="print"/>
          <a:stretch>
            <a:fillRect/>
          </a:stretch>
        </p:blipFill>
        <p:spPr>
          <a:xfrm>
            <a:off x="327272" y="1525518"/>
            <a:ext cx="4416178" cy="3961912"/>
          </a:xfrm>
          <a:prstGeom prst="rect">
            <a:avLst/>
          </a:prstGeom>
        </p:spPr>
        <p:style>
          <a:lnRef idx="3">
            <a:schemeClr val="lt1"/>
          </a:lnRef>
          <a:fillRef idx="1">
            <a:schemeClr val="accent3"/>
          </a:fillRef>
          <a:effectRef idx="1">
            <a:schemeClr val="accent3"/>
          </a:effectRef>
          <a:fontRef idx="minor">
            <a:schemeClr val="lt1"/>
          </a:fontRef>
        </p:style>
      </p:pic>
      <p:pic>
        <p:nvPicPr>
          <p:cNvPr id="6" name="Picture 5" descr="MSG2stat.bmp"/>
          <p:cNvPicPr>
            <a:picLocks noChangeAspect="1"/>
          </p:cNvPicPr>
          <p:nvPr/>
        </p:nvPicPr>
        <p:blipFill>
          <a:blip r:embed="rId3" cstate="print"/>
          <a:stretch>
            <a:fillRect/>
          </a:stretch>
        </p:blipFill>
        <p:spPr>
          <a:xfrm>
            <a:off x="5013716" y="1519422"/>
            <a:ext cx="4466205" cy="3976503"/>
          </a:xfrm>
          <a:prstGeom prst="rect">
            <a:avLst/>
          </a:prstGeom>
        </p:spPr>
        <p:style>
          <a:lnRef idx="3">
            <a:schemeClr val="lt1"/>
          </a:lnRef>
          <a:fillRef idx="1">
            <a:schemeClr val="accent3"/>
          </a:fillRef>
          <a:effectRef idx="1">
            <a:schemeClr val="accent3"/>
          </a:effectRef>
          <a:fontRef idx="minor">
            <a:schemeClr val="lt1"/>
          </a:fontRef>
        </p:style>
      </p:pic>
      <p:sp>
        <p:nvSpPr>
          <p:cNvPr id="7" name="TextBox 6"/>
          <p:cNvSpPr txBox="1"/>
          <p:nvPr/>
        </p:nvSpPr>
        <p:spPr>
          <a:xfrm>
            <a:off x="1610666" y="55626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MSG1</a:t>
            </a:r>
          </a:p>
        </p:txBody>
      </p:sp>
      <p:sp>
        <p:nvSpPr>
          <p:cNvPr id="8" name="TextBox 7"/>
          <p:cNvSpPr txBox="1"/>
          <p:nvPr/>
        </p:nvSpPr>
        <p:spPr>
          <a:xfrm>
            <a:off x="4963466" y="55626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431800" y="1038225"/>
            <a:ext cx="9283700" cy="5638800"/>
          </a:xfrm>
          <a:prstGeom prst="rect">
            <a:avLst/>
          </a:prstGeom>
          <a:solidFill>
            <a:schemeClr val="bg1"/>
          </a:solidFill>
          <a:ln w="9525">
            <a:noFill/>
            <a:miter lim="800000"/>
            <a:headEnd/>
            <a:tailEnd/>
          </a:ln>
        </p:spPr>
        <p:txBody>
          <a:bodyPr/>
          <a:lstStyle/>
          <a:p>
            <a:pPr>
              <a:spcBef>
                <a:spcPct val="20000"/>
              </a:spcBef>
            </a:pPr>
            <a:r>
              <a:rPr lang="en-GB" sz="1400">
                <a:solidFill>
                  <a:srgbClr val="002C83"/>
                </a:solidFill>
                <a:latin typeface="Arial" charset="0"/>
                <a:cs typeface="Arial" charset="0"/>
                <a:sym typeface="Wingdings" pitchFamily="-32" charset="2"/>
              </a:rPr>
              <a:t> </a:t>
            </a:r>
            <a:r>
              <a:rPr lang="en-US" sz="1400">
                <a:solidFill>
                  <a:srgbClr val="002C83"/>
                </a:solidFill>
                <a:latin typeface="Arial" charset="0"/>
                <a:cs typeface="Arial" charset="0"/>
                <a:sym typeface="Symbol" pitchFamily="-32" charset="2"/>
              </a:rPr>
              <a:t>More than 8</a:t>
            </a:r>
            <a:r>
              <a:rPr lang="en-US" sz="1400">
                <a:solidFill>
                  <a:srgbClr val="002C83"/>
                </a:solidFill>
                <a:latin typeface="Arial" charset="0"/>
                <a:cs typeface="Arial" charset="0"/>
              </a:rPr>
              <a:t> years of observations done at the Robotic Lunar Observatory (ROLO)  (350-2450nm range covered by a total of 32 bands)</a:t>
            </a:r>
          </a:p>
          <a:p>
            <a:pPr>
              <a:spcBef>
                <a:spcPct val="20000"/>
              </a:spcBef>
            </a:pPr>
            <a:endParaRPr lang="en-GB" sz="1400">
              <a:solidFill>
                <a:srgbClr val="002C83"/>
              </a:solidFill>
              <a:latin typeface="Arial" charset="0"/>
              <a:cs typeface="Arial" charset="0"/>
              <a:sym typeface="Wingdings" pitchFamily="-32" charset="2"/>
            </a:endParaRPr>
          </a:p>
          <a:p>
            <a:pPr>
              <a:spcBef>
                <a:spcPct val="20000"/>
              </a:spcBef>
            </a:pPr>
            <a:r>
              <a:rPr lang="en-GB" sz="1400">
                <a:solidFill>
                  <a:srgbClr val="002C83"/>
                </a:solidFill>
                <a:latin typeface="Arial" charset="0"/>
                <a:cs typeface="Arial" charset="0"/>
                <a:sym typeface="Wingdings" pitchFamily="-32" charset="2"/>
              </a:rPr>
              <a:t> </a:t>
            </a:r>
            <a:r>
              <a:rPr lang="en-US" sz="1400">
                <a:solidFill>
                  <a:srgbClr val="002C83"/>
                </a:solidFill>
                <a:latin typeface="Arial" charset="0"/>
                <a:cs typeface="Arial" charset="0"/>
              </a:rPr>
              <a:t>ROLO lunar images spatially integrated to irradiance and converted to disk reflectance:</a:t>
            </a:r>
          </a:p>
          <a:p>
            <a:pPr>
              <a:spcBef>
                <a:spcPct val="20000"/>
              </a:spcBef>
            </a:pPr>
            <a:endParaRPr lang="en-US" sz="1400">
              <a:solidFill>
                <a:srgbClr val="002C83"/>
              </a:solidFill>
              <a:latin typeface="Arial" charset="0"/>
              <a:cs typeface="Arial" charset="0"/>
            </a:endParaRPr>
          </a:p>
          <a:p>
            <a:pPr>
              <a:spcBef>
                <a:spcPct val="20000"/>
              </a:spcBef>
            </a:pPr>
            <a:endParaRPr lang="en-US" sz="1400">
              <a:solidFill>
                <a:srgbClr val="002C83"/>
              </a:solidFill>
              <a:latin typeface="Arial" charset="0"/>
              <a:cs typeface="Arial" charset="0"/>
            </a:endParaRPr>
          </a:p>
          <a:p>
            <a:pPr>
              <a:spcBef>
                <a:spcPct val="20000"/>
              </a:spcBef>
            </a:pPr>
            <a:endParaRPr lang="en-US" sz="1400">
              <a:solidFill>
                <a:srgbClr val="002C83"/>
              </a:solidFill>
              <a:latin typeface="Arial" charset="0"/>
              <a:cs typeface="Arial" charset="0"/>
            </a:endParaRPr>
          </a:p>
          <a:p>
            <a:pPr>
              <a:spcBef>
                <a:spcPct val="20000"/>
              </a:spcBef>
            </a:pPr>
            <a:endParaRPr lang="en-US" sz="1400">
              <a:solidFill>
                <a:srgbClr val="002C83"/>
              </a:solidFill>
              <a:latin typeface="Arial" charset="0"/>
              <a:cs typeface="Arial" charset="0"/>
            </a:endParaRPr>
          </a:p>
          <a:p>
            <a:pPr>
              <a:spcBef>
                <a:spcPct val="20000"/>
              </a:spcBef>
            </a:pPr>
            <a:endParaRPr lang="en-US" sz="1400">
              <a:solidFill>
                <a:srgbClr val="002C83"/>
              </a:solidFill>
              <a:latin typeface="Arial" charset="0"/>
              <a:cs typeface="Arial" charset="0"/>
            </a:endParaRPr>
          </a:p>
          <a:p>
            <a:pPr>
              <a:spcBef>
                <a:spcPct val="20000"/>
              </a:spcBef>
              <a:buFont typeface="Wingdings" pitchFamily="-32" charset="2"/>
              <a:buChar char="è"/>
            </a:pPr>
            <a:r>
              <a:rPr lang="en-US" sz="1500">
                <a:solidFill>
                  <a:srgbClr val="002C83"/>
                </a:solidFill>
                <a:sym typeface="Wingdings" pitchFamily="-32" charset="2"/>
              </a:rPr>
              <a:t>Empirical</a:t>
            </a:r>
            <a:r>
              <a:rPr lang="en-US" sz="1400">
                <a:solidFill>
                  <a:srgbClr val="002C83"/>
                </a:solidFill>
                <a:latin typeface="Arial" charset="0"/>
                <a:cs typeface="Arial" charset="0"/>
              </a:rPr>
              <a:t> reflectance model — a function of geometric variables only:</a:t>
            </a: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endParaRPr lang="en-US" sz="1400">
              <a:solidFill>
                <a:srgbClr val="002C83"/>
              </a:solidFill>
              <a:latin typeface="Arial" charset="0"/>
              <a:cs typeface="Arial" charset="0"/>
            </a:endParaRPr>
          </a:p>
          <a:p>
            <a:pPr>
              <a:spcBef>
                <a:spcPct val="20000"/>
              </a:spcBef>
              <a:buFont typeface="Wingdings" pitchFamily="-32" charset="2"/>
              <a:buChar char="è"/>
            </a:pPr>
            <a:r>
              <a:rPr lang="en-US" sz="1400">
                <a:solidFill>
                  <a:srgbClr val="002C83"/>
                </a:solidFill>
                <a:latin typeface="Arial" charset="0"/>
                <a:cs typeface="Arial" charset="0"/>
              </a:rPr>
              <a:t>By fitting the observations, the model parameters are estimated</a:t>
            </a:r>
          </a:p>
          <a:p>
            <a:pPr>
              <a:spcBef>
                <a:spcPct val="20000"/>
              </a:spcBef>
              <a:buFont typeface="Wingdings" pitchFamily="-32" charset="2"/>
              <a:buChar char="è"/>
            </a:pPr>
            <a:r>
              <a:rPr lang="en-US" sz="1400">
                <a:solidFill>
                  <a:srgbClr val="002C83"/>
                </a:solidFill>
                <a:latin typeface="Arial" charset="0"/>
                <a:cs typeface="Arial" charset="0"/>
              </a:rPr>
              <a:t>Estimated uncertainty: </a:t>
            </a:r>
          </a:p>
          <a:p>
            <a:pPr marL="292100" lvl="1">
              <a:spcBef>
                <a:spcPct val="20000"/>
              </a:spcBef>
              <a:buFont typeface="Times" pitchFamily="-32" charset="0"/>
              <a:buChar char="•"/>
            </a:pPr>
            <a:r>
              <a:rPr lang="en-US" sz="1400">
                <a:solidFill>
                  <a:srgbClr val="002C83"/>
                </a:solidFill>
                <a:latin typeface="Arial" charset="0"/>
                <a:cs typeface="Arial" charset="0"/>
              </a:rPr>
              <a:t> 5-10% in absolute irradiance scale (due to measurement of Vega by the ROLO telescopes)</a:t>
            </a:r>
          </a:p>
          <a:p>
            <a:pPr marL="292100" lvl="1">
              <a:spcBef>
                <a:spcPct val="20000"/>
              </a:spcBef>
              <a:buFont typeface="Times" pitchFamily="-32" charset="0"/>
              <a:buChar char="•"/>
            </a:pPr>
            <a:r>
              <a:rPr lang="en-US" sz="1400">
                <a:solidFill>
                  <a:srgbClr val="002C83"/>
                </a:solidFill>
                <a:latin typeface="Arial" charset="0"/>
                <a:cs typeface="Arial" charset="0"/>
              </a:rPr>
              <a:t> </a:t>
            </a:r>
            <a:r>
              <a:rPr lang="en-US" sz="1400">
                <a:solidFill>
                  <a:srgbClr val="002C83"/>
                </a:solidFill>
                <a:latin typeface="Arial" charset="0"/>
                <a:cs typeface="Arial" charset="0"/>
                <a:sym typeface="Symbol" pitchFamily="-32" charset="2"/>
              </a:rPr>
              <a:t></a:t>
            </a:r>
            <a:r>
              <a:rPr lang="en-US" sz="1400">
                <a:solidFill>
                  <a:srgbClr val="002C83"/>
                </a:solidFill>
                <a:latin typeface="Arial" charset="0"/>
                <a:cs typeface="Arial" charset="0"/>
              </a:rPr>
              <a:t>1% relative accuracy</a:t>
            </a:r>
          </a:p>
        </p:txBody>
      </p:sp>
      <p:sp>
        <p:nvSpPr>
          <p:cNvPr id="8195" name="Rectangle 2"/>
          <p:cNvSpPr>
            <a:spLocks noChangeArrowheads="1"/>
          </p:cNvSpPr>
          <p:nvPr/>
        </p:nvSpPr>
        <p:spPr bwMode="auto">
          <a:xfrm>
            <a:off x="457200" y="274638"/>
            <a:ext cx="8229600" cy="639762"/>
          </a:xfrm>
          <a:prstGeom prst="rect">
            <a:avLst/>
          </a:prstGeom>
          <a:noFill/>
          <a:ln w="9525">
            <a:noFill/>
            <a:miter lim="800000"/>
            <a:headEnd/>
            <a:tailEnd/>
          </a:ln>
        </p:spPr>
        <p:txBody>
          <a:bodyPr anchor="ctr"/>
          <a:lstStyle/>
          <a:p>
            <a:pPr>
              <a:spcBef>
                <a:spcPct val="0"/>
              </a:spcBef>
            </a:pPr>
            <a:r>
              <a:rPr lang="en-US" sz="2000" dirty="0">
                <a:solidFill>
                  <a:schemeClr val="accent1"/>
                </a:solidFill>
                <a:latin typeface="Century Gothic" pitchFamily="-32" charset="0"/>
              </a:rPr>
              <a:t>The USGS lunar </a:t>
            </a:r>
            <a:r>
              <a:rPr lang="en-US" sz="2000">
                <a:solidFill>
                  <a:schemeClr val="accent1"/>
                </a:solidFill>
                <a:latin typeface="Century Gothic" pitchFamily="-32" charset="0"/>
              </a:rPr>
              <a:t>irradiance </a:t>
            </a:r>
            <a:r>
              <a:rPr lang="en-US" sz="2000" smtClean="0">
                <a:solidFill>
                  <a:schemeClr val="accent1"/>
                </a:solidFill>
                <a:latin typeface="Century Gothic" pitchFamily="-32" charset="0"/>
              </a:rPr>
              <a:t>model</a:t>
            </a:r>
            <a:endParaRPr lang="en-US" sz="2000">
              <a:solidFill>
                <a:schemeClr val="accent1"/>
              </a:solidFill>
              <a:latin typeface="Century Gothic" pitchFamily="-32" charset="0"/>
            </a:endParaRPr>
          </a:p>
        </p:txBody>
      </p:sp>
      <p:pic>
        <p:nvPicPr>
          <p:cNvPr id="8196" name="Picture 4" descr="irrad_sum2"/>
          <p:cNvPicPr>
            <a:picLocks noChangeAspect="1" noChangeArrowheads="1"/>
          </p:cNvPicPr>
          <p:nvPr/>
        </p:nvPicPr>
        <p:blipFill>
          <a:blip r:embed="rId3" cstate="print"/>
          <a:srcRect/>
          <a:stretch>
            <a:fillRect/>
          </a:stretch>
        </p:blipFill>
        <p:spPr bwMode="auto">
          <a:xfrm>
            <a:off x="2339975" y="2108200"/>
            <a:ext cx="1974850" cy="1216025"/>
          </a:xfrm>
          <a:prstGeom prst="rect">
            <a:avLst/>
          </a:prstGeom>
          <a:noFill/>
          <a:ln w="9525">
            <a:noFill/>
            <a:miter lim="800000"/>
            <a:headEnd/>
            <a:tailEnd/>
          </a:ln>
        </p:spPr>
      </p:pic>
      <p:pic>
        <p:nvPicPr>
          <p:cNvPr id="8197" name="Picture 5" descr="irrad_model"/>
          <p:cNvPicPr>
            <a:picLocks noChangeAspect="1" noChangeArrowheads="1"/>
          </p:cNvPicPr>
          <p:nvPr/>
        </p:nvPicPr>
        <p:blipFill>
          <a:blip r:embed="rId4" cstate="print"/>
          <a:srcRect/>
          <a:stretch>
            <a:fillRect/>
          </a:stretch>
        </p:blipFill>
        <p:spPr bwMode="auto">
          <a:xfrm>
            <a:off x="1993900" y="3576638"/>
            <a:ext cx="5786438" cy="2020887"/>
          </a:xfrm>
          <a:prstGeom prst="rect">
            <a:avLst/>
          </a:prstGeom>
          <a:noFill/>
          <a:ln w="9525">
            <a:noFill/>
            <a:miter lim="800000"/>
            <a:headEnd/>
            <a:tailEnd/>
          </a:ln>
        </p:spPr>
      </p:pic>
      <p:pic>
        <p:nvPicPr>
          <p:cNvPr id="8198" name="Picture 6" descr="refl_conv2"/>
          <p:cNvPicPr>
            <a:picLocks noChangeAspect="1" noChangeArrowheads="1"/>
          </p:cNvPicPr>
          <p:nvPr/>
        </p:nvPicPr>
        <p:blipFill>
          <a:blip r:embed="rId5" cstate="print"/>
          <a:srcRect/>
          <a:stretch>
            <a:fillRect/>
          </a:stretch>
        </p:blipFill>
        <p:spPr bwMode="auto">
          <a:xfrm>
            <a:off x="4991100" y="2227263"/>
            <a:ext cx="2687638" cy="904875"/>
          </a:xfrm>
          <a:prstGeom prst="rect">
            <a:avLst/>
          </a:prstGeom>
          <a:noFill/>
          <a:ln w="9525">
            <a:noFill/>
            <a:miter lim="800000"/>
            <a:headEnd/>
            <a:tailEnd/>
          </a:ln>
        </p:spPr>
      </p:pic>
      <p:sp>
        <p:nvSpPr>
          <p:cNvPr id="8199" name="Text Box 7"/>
          <p:cNvSpPr txBox="1">
            <a:spLocks noChangeArrowheads="1"/>
          </p:cNvSpPr>
          <p:nvPr/>
        </p:nvSpPr>
        <p:spPr bwMode="auto">
          <a:xfrm>
            <a:off x="6657975" y="4756150"/>
            <a:ext cx="3057525" cy="244475"/>
          </a:xfrm>
          <a:prstGeom prst="rect">
            <a:avLst/>
          </a:prstGeom>
          <a:noFill/>
          <a:ln w="9525">
            <a:noFill/>
            <a:miter lim="800000"/>
            <a:headEnd/>
            <a:tailEnd/>
          </a:ln>
        </p:spPr>
        <p:txBody>
          <a:bodyPr wrap="none">
            <a:spAutoFit/>
          </a:bodyPr>
          <a:lstStyle/>
          <a:p>
            <a:pPr eaLnBrk="1" hangingPunct="1">
              <a:spcBef>
                <a:spcPct val="0"/>
              </a:spcBef>
            </a:pPr>
            <a:r>
              <a:rPr lang="en-US" sz="1000">
                <a:solidFill>
                  <a:srgbClr val="002C83"/>
                </a:solidFill>
                <a:latin typeface="Arial" charset="0"/>
                <a:cs typeface="Arial" charset="0"/>
              </a:rPr>
              <a:t>ref: Astronomical Journal 129, 2887-2901 (2005)</a:t>
            </a:r>
            <a:endParaRPr lang="en-US" sz="1000" b="0">
              <a:solidFill>
                <a:schemeClr val="tx1"/>
              </a:solidFill>
              <a:latin typeface="Times New Roman" pitchFamily="-32"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YNC_DIR\GSICS_AnnualMeeting2013\Material\Moon\SEVIRI_FCI_ROLO_SSR_1000_3000nm.png"/>
          <p:cNvPicPr>
            <a:picLocks noChangeAspect="1" noChangeArrowheads="1"/>
          </p:cNvPicPr>
          <p:nvPr/>
        </p:nvPicPr>
        <p:blipFill>
          <a:blip r:embed="rId2" cstate="print"/>
          <a:srcRect/>
          <a:stretch>
            <a:fillRect/>
          </a:stretch>
        </p:blipFill>
        <p:spPr bwMode="auto">
          <a:xfrm>
            <a:off x="1343025" y="3914775"/>
            <a:ext cx="6667500" cy="2857500"/>
          </a:xfrm>
          <a:prstGeom prst="rect">
            <a:avLst/>
          </a:prstGeom>
          <a:noFill/>
        </p:spPr>
      </p:pic>
      <p:pic>
        <p:nvPicPr>
          <p:cNvPr id="1027" name="Picture 3" descr="H:\SYNC_DIR\GSICS_AnnualMeeting2013\Material\Moon\SEVIRI_FCI_ROLO_SSR_300_1000nm.png"/>
          <p:cNvPicPr>
            <a:picLocks noChangeAspect="1" noChangeArrowheads="1"/>
          </p:cNvPicPr>
          <p:nvPr/>
        </p:nvPicPr>
        <p:blipFill>
          <a:blip r:embed="rId3" cstate="print"/>
          <a:srcRect/>
          <a:stretch>
            <a:fillRect/>
          </a:stretch>
        </p:blipFill>
        <p:spPr bwMode="auto">
          <a:xfrm>
            <a:off x="1343025" y="1085850"/>
            <a:ext cx="6667500" cy="2857500"/>
          </a:xfrm>
          <a:prstGeom prst="rect">
            <a:avLst/>
          </a:prstGeom>
          <a:noFill/>
        </p:spPr>
      </p:pic>
      <p:sp>
        <p:nvSpPr>
          <p:cNvPr id="6" name="Rectangle 2"/>
          <p:cNvSpPr>
            <a:spLocks noGrp="1" noChangeArrowheads="1"/>
          </p:cNvSpPr>
          <p:nvPr>
            <p:ph type="title"/>
          </p:nvPr>
        </p:nvSpPr>
        <p:spPr>
          <a:xfrm>
            <a:off x="0" y="536575"/>
            <a:ext cx="9905999" cy="498475"/>
          </a:xfrm>
          <a:noFill/>
        </p:spPr>
        <p:txBody>
          <a:bodyPr anchor="t"/>
          <a:lstStyle/>
          <a:p>
            <a:pPr marL="381000" indent="-381000" eaLnBrk="1" hangingPunct="1"/>
            <a:r>
              <a:rPr lang="en-GB" sz="2000" dirty="0" smtClean="0">
                <a:solidFill>
                  <a:schemeClr val="accent1"/>
                </a:solidFill>
              </a:rPr>
              <a:t>Sensor spectral responses...ROLO versus MSG1/SEVIRI and MTG/FCI (indicative)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MY DOCUMENTS\Work\Missions\MSG\Calibration\Figures\SEVIRI_20060214140010_level1.0.png"/>
          <p:cNvPicPr>
            <a:picLocks noChangeAspect="1" noChangeArrowheads="1"/>
          </p:cNvPicPr>
          <p:nvPr/>
        </p:nvPicPr>
        <p:blipFill>
          <a:blip r:embed="rId2" cstate="print"/>
          <a:srcRect/>
          <a:stretch>
            <a:fillRect/>
          </a:stretch>
        </p:blipFill>
        <p:spPr bwMode="auto">
          <a:xfrm>
            <a:off x="5329238" y="1230313"/>
            <a:ext cx="4549775" cy="4549775"/>
          </a:xfrm>
          <a:prstGeom prst="rect">
            <a:avLst/>
          </a:prstGeom>
          <a:noFill/>
          <a:ln w="9525">
            <a:noFill/>
            <a:miter lim="800000"/>
            <a:headEnd/>
            <a:tailEnd/>
          </a:ln>
        </p:spPr>
      </p:pic>
      <p:sp>
        <p:nvSpPr>
          <p:cNvPr id="9219" name="Oval 10"/>
          <p:cNvSpPr>
            <a:spLocks noChangeArrowheads="1"/>
          </p:cNvSpPr>
          <p:nvPr/>
        </p:nvSpPr>
        <p:spPr bwMode="auto">
          <a:xfrm>
            <a:off x="9048750" y="1981200"/>
            <a:ext cx="381000" cy="371475"/>
          </a:xfrm>
          <a:prstGeom prst="ellipse">
            <a:avLst/>
          </a:prstGeom>
          <a:noFill/>
          <a:ln w="34925" algn="ctr">
            <a:solidFill>
              <a:srgbClr val="FFFF00"/>
            </a:solidFill>
            <a:round/>
            <a:headEnd/>
            <a:tailEnd/>
          </a:ln>
        </p:spPr>
        <p:txBody>
          <a:bodyPr lIns="36000" tIns="36000" rIns="36000" bIns="36000"/>
          <a:lstStyle/>
          <a:p>
            <a:endParaRPr lang="en-US"/>
          </a:p>
        </p:txBody>
      </p:sp>
      <p:pic>
        <p:nvPicPr>
          <p:cNvPr id="9223" name="Picture 7" descr="H:\My Documents\Work\Missions\MSG\Figures\Moon_LRES_Level1.5_MSG1-SEVI-MSG15-0100-NA-20061115121241.png"/>
          <p:cNvPicPr>
            <a:picLocks noChangeAspect="1" noChangeArrowheads="1"/>
          </p:cNvPicPr>
          <p:nvPr/>
        </p:nvPicPr>
        <p:blipFill>
          <a:blip r:embed="rId3" cstate="print"/>
          <a:srcRect/>
          <a:stretch>
            <a:fillRect/>
          </a:stretch>
        </p:blipFill>
        <p:spPr bwMode="auto">
          <a:xfrm>
            <a:off x="5305425" y="1219200"/>
            <a:ext cx="4572000" cy="4572000"/>
          </a:xfrm>
          <a:prstGeom prst="rect">
            <a:avLst/>
          </a:prstGeom>
          <a:noFill/>
          <a:ln w="9525">
            <a:noFill/>
            <a:miter lim="800000"/>
            <a:headEnd/>
            <a:tailEnd/>
          </a:ln>
        </p:spPr>
      </p:pic>
      <p:sp>
        <p:nvSpPr>
          <p:cNvPr id="15" name="Oval 14"/>
          <p:cNvSpPr>
            <a:spLocks noChangeArrowheads="1"/>
          </p:cNvSpPr>
          <p:nvPr/>
        </p:nvSpPr>
        <p:spPr bwMode="auto">
          <a:xfrm>
            <a:off x="5391150" y="1314450"/>
            <a:ext cx="4391025" cy="4391025"/>
          </a:xfrm>
          <a:prstGeom prst="ellipse">
            <a:avLst/>
          </a:prstGeom>
          <a:noFill/>
          <a:ln w="34925" algn="ctr">
            <a:solidFill>
              <a:srgbClr val="FFFF00"/>
            </a:solidFill>
            <a:round/>
            <a:headEnd/>
            <a:tailEnd/>
          </a:ln>
        </p:spPr>
        <p:txBody>
          <a:bodyPr lIns="36000" tIns="36000" rIns="36000" bIns="36000"/>
          <a:lstStyle/>
          <a:p>
            <a:endParaRPr lang="en-US"/>
          </a:p>
        </p:txBody>
      </p:sp>
      <p:sp>
        <p:nvSpPr>
          <p:cNvPr id="9" name="TextBox 13"/>
          <p:cNvSpPr txBox="1">
            <a:spLocks noChangeArrowheads="1"/>
          </p:cNvSpPr>
          <p:nvPr/>
        </p:nvSpPr>
        <p:spPr bwMode="auto">
          <a:xfrm>
            <a:off x="5354638" y="5899150"/>
            <a:ext cx="4551362" cy="288925"/>
          </a:xfrm>
          <a:prstGeom prst="rect">
            <a:avLst/>
          </a:prstGeom>
          <a:noFill/>
          <a:ln w="9525">
            <a:noFill/>
            <a:miter lim="800000"/>
            <a:headEnd/>
            <a:tailEnd/>
          </a:ln>
        </p:spPr>
        <p:txBody>
          <a:bodyPr>
            <a:spAutoFit/>
          </a:bodyPr>
          <a:lstStyle/>
          <a:p>
            <a:r>
              <a:rPr lang="en-GB" sz="1200">
                <a:solidFill>
                  <a:schemeClr val="tx1"/>
                </a:solidFill>
              </a:rPr>
              <a:t>SEVIRI Level 1.0 image (forward and backward scan)</a:t>
            </a:r>
          </a:p>
        </p:txBody>
      </p:sp>
      <p:sp>
        <p:nvSpPr>
          <p:cNvPr id="14" name="TextBox 13"/>
          <p:cNvSpPr txBox="1">
            <a:spLocks noChangeArrowheads="1"/>
          </p:cNvSpPr>
          <p:nvPr/>
        </p:nvSpPr>
        <p:spPr bwMode="auto">
          <a:xfrm>
            <a:off x="5354638" y="5899150"/>
            <a:ext cx="4551362" cy="277813"/>
          </a:xfrm>
          <a:prstGeom prst="rect">
            <a:avLst/>
          </a:prstGeom>
          <a:noFill/>
          <a:ln w="9525">
            <a:noFill/>
            <a:miter lim="800000"/>
            <a:headEnd/>
            <a:tailEnd/>
          </a:ln>
        </p:spPr>
        <p:txBody>
          <a:bodyPr>
            <a:spAutoFit/>
          </a:bodyPr>
          <a:lstStyle/>
          <a:p>
            <a:r>
              <a:rPr lang="en-GB" sz="1200">
                <a:solidFill>
                  <a:schemeClr val="tx1"/>
                </a:solidFill>
              </a:rPr>
              <a:t>SEVIRI Level 1.5 image</a:t>
            </a:r>
          </a:p>
        </p:txBody>
      </p:sp>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0D3DB78D-BA4F-4C41-BAD3-90B5A30898DE}" type="slidenum">
              <a:rPr lang="en-GB" smtClean="0"/>
              <a:pPr>
                <a:defRPr/>
              </a:pPr>
              <a:t>5</a:t>
            </a:fld>
            <a:endParaRPr lang="en-GB"/>
          </a:p>
        </p:txBody>
      </p:sp>
      <p:sp>
        <p:nvSpPr>
          <p:cNvPr id="9225" name="Rectangle 2"/>
          <p:cNvSpPr>
            <a:spLocks noGrp="1" noChangeArrowheads="1"/>
          </p:cNvSpPr>
          <p:nvPr>
            <p:ph type="title"/>
          </p:nvPr>
        </p:nvSpPr>
        <p:spPr>
          <a:xfrm>
            <a:off x="457200" y="536575"/>
            <a:ext cx="8229600" cy="498475"/>
          </a:xfrm>
          <a:noFill/>
        </p:spPr>
        <p:txBody>
          <a:bodyPr anchor="t"/>
          <a:lstStyle/>
          <a:p>
            <a:pPr marL="381000" indent="-381000" eaLnBrk="1" hangingPunct="1"/>
            <a:r>
              <a:rPr lang="en-GB" sz="2000" dirty="0" smtClean="0">
                <a:solidFill>
                  <a:schemeClr val="accent1"/>
                </a:solidFill>
              </a:rPr>
              <a:t>What about lunar observations with SEVIRI?</a:t>
            </a:r>
          </a:p>
        </p:txBody>
      </p:sp>
      <p:sp>
        <p:nvSpPr>
          <p:cNvPr id="24" name="Rectangle 18"/>
          <p:cNvSpPr>
            <a:spLocks noChangeArrowheads="1"/>
          </p:cNvSpPr>
          <p:nvPr/>
        </p:nvSpPr>
        <p:spPr bwMode="auto">
          <a:xfrm>
            <a:off x="6350" y="1304925"/>
            <a:ext cx="5241925" cy="5370513"/>
          </a:xfrm>
          <a:prstGeom prst="rect">
            <a:avLst/>
          </a:prstGeom>
          <a:solidFill>
            <a:schemeClr val="accent4">
              <a:lumMod val="10000"/>
              <a:lumOff val="90000"/>
            </a:schemeClr>
          </a:solidFill>
          <a:ln w="9525">
            <a:noFill/>
            <a:miter lim="800000"/>
            <a:headEnd/>
            <a:tailEnd/>
          </a:ln>
        </p:spPr>
        <p:txBody>
          <a:bodyPr>
            <a:spAutoFit/>
          </a:bodyPr>
          <a:lstStyle/>
          <a:p>
            <a:pPr marL="0" lvl="1">
              <a:defRPr/>
            </a:pPr>
            <a:r>
              <a:rPr lang="en-GB" sz="1400" dirty="0">
                <a:solidFill>
                  <a:srgbClr val="002C83"/>
                </a:solidFill>
                <a:latin typeface="Arial" charset="0"/>
                <a:cs typeface="Arial" charset="0"/>
                <a:sym typeface="Wingdings" pitchFamily="2" charset="2"/>
              </a:rPr>
              <a:t>Fields of regard for Low Resolution Channels:</a:t>
            </a:r>
          </a:p>
          <a:p>
            <a:pPr marL="0" lvl="1" indent="180975">
              <a:buFont typeface="Arial" pitchFamily="34" charset="0"/>
              <a:buChar char="•"/>
              <a:defRPr/>
            </a:pPr>
            <a:r>
              <a:rPr lang="en-GB" sz="1400" dirty="0">
                <a:solidFill>
                  <a:srgbClr val="002C83"/>
                </a:solidFill>
                <a:latin typeface="Arial" charset="0"/>
                <a:cs typeface="Arial" charset="0"/>
                <a:sym typeface="Wingdings" pitchFamily="2" charset="2"/>
              </a:rPr>
              <a:t>Level 1.0: raw measurement data  + auxiliary data</a:t>
            </a:r>
          </a:p>
          <a:p>
            <a:pPr marL="180975" lvl="2">
              <a:buFont typeface="Wingdings" pitchFamily="2" charset="2"/>
              <a:buChar char="è"/>
              <a:defRPr/>
            </a:pPr>
            <a:r>
              <a:rPr lang="en-GB" sz="1400" dirty="0">
                <a:solidFill>
                  <a:srgbClr val="FF0000"/>
                </a:solidFill>
                <a:latin typeface="Arial" charset="0"/>
                <a:cs typeface="Arial" charset="0"/>
              </a:rPr>
              <a:t>Visible Moon (up to 5 observations in a row)</a:t>
            </a:r>
          </a:p>
          <a:p>
            <a:pPr marL="180975" lvl="2">
              <a:buFont typeface="Wingdings" pitchFamily="2" charset="2"/>
              <a:buChar char="è"/>
              <a:defRPr/>
            </a:pPr>
            <a:r>
              <a:rPr lang="en-GB" sz="1400" dirty="0">
                <a:solidFill>
                  <a:srgbClr val="FF0000"/>
                </a:solidFill>
                <a:latin typeface="Arial" charset="0"/>
                <a:cs typeface="Arial" charset="0"/>
              </a:rPr>
              <a:t>Field Of Regard covers a rectangle of </a:t>
            </a:r>
            <a:r>
              <a:rPr lang="en-GB" sz="1400" dirty="0">
                <a:solidFill>
                  <a:srgbClr val="FF0000"/>
                </a:solidFill>
                <a:latin typeface="Arial" charset="0"/>
                <a:cs typeface="Arial" charset="0"/>
                <a:sym typeface="Symbol"/>
              </a:rPr>
              <a:t>22 N/S and 18 E/W</a:t>
            </a:r>
            <a:endParaRPr lang="en-GB" sz="1400" dirty="0">
              <a:solidFill>
                <a:srgbClr val="FF0000"/>
              </a:solidFill>
              <a:latin typeface="Arial" charset="0"/>
              <a:cs typeface="Arial" charset="0"/>
            </a:endParaRPr>
          </a:p>
          <a:p>
            <a:pPr marL="0" lvl="1">
              <a:defRPr/>
            </a:pPr>
            <a:endParaRPr lang="en-GB" sz="1400" dirty="0">
              <a:solidFill>
                <a:srgbClr val="002C83"/>
              </a:solidFill>
              <a:latin typeface="Arial" charset="0"/>
              <a:cs typeface="Arial" charset="0"/>
            </a:endParaRPr>
          </a:p>
          <a:p>
            <a:pPr marL="0" lvl="1" indent="266700">
              <a:buFont typeface="Arial" pitchFamily="34" charset="0"/>
              <a:buChar char="•"/>
              <a:defRPr/>
            </a:pPr>
            <a:r>
              <a:rPr lang="en-GB" sz="1400" dirty="0">
                <a:solidFill>
                  <a:srgbClr val="002C83"/>
                </a:solidFill>
                <a:latin typeface="Arial" charset="0"/>
                <a:cs typeface="Arial" charset="0"/>
                <a:sym typeface="Wingdings" pitchFamily="2" charset="2"/>
              </a:rPr>
              <a:t>Level 1.5: data rectified to an uniform grid</a:t>
            </a:r>
          </a:p>
          <a:p>
            <a:pPr marL="180975" lvl="2">
              <a:buFont typeface="Wingdings" pitchFamily="2" charset="2"/>
              <a:buChar char="è"/>
              <a:defRPr/>
            </a:pPr>
            <a:r>
              <a:rPr lang="en-GB" sz="1400" dirty="0">
                <a:solidFill>
                  <a:srgbClr val="FF0000"/>
                </a:solidFill>
                <a:latin typeface="Arial" charset="0"/>
                <a:cs typeface="Arial" charset="0"/>
              </a:rPr>
              <a:t> No visible Moon anymore</a:t>
            </a:r>
          </a:p>
          <a:p>
            <a:pPr marL="180975" lvl="2">
              <a:buFont typeface="Wingdings" pitchFamily="2" charset="2"/>
              <a:buChar char="è"/>
              <a:defRPr/>
            </a:pPr>
            <a:r>
              <a:rPr lang="en-GB" sz="1400" dirty="0">
                <a:solidFill>
                  <a:srgbClr val="FF0000"/>
                </a:solidFill>
                <a:latin typeface="Arial" charset="0"/>
                <a:cs typeface="Arial" charset="0"/>
              </a:rPr>
              <a:t>FOR = Earth disk</a:t>
            </a:r>
          </a:p>
          <a:p>
            <a:pPr marL="180975" lvl="2">
              <a:buFont typeface="Wingdings" pitchFamily="2" charset="2"/>
              <a:buChar char="è"/>
              <a:defRPr/>
            </a:pPr>
            <a:r>
              <a:rPr lang="en-GB" sz="1400" dirty="0">
                <a:solidFill>
                  <a:srgbClr val="FF0000"/>
                </a:solidFill>
                <a:latin typeface="Arial" charset="0"/>
                <a:cs typeface="Arial" charset="0"/>
              </a:rPr>
              <a:t>But: info on the Moon kept available in header + trailer:</a:t>
            </a:r>
          </a:p>
          <a:p>
            <a:pPr marL="447675" lvl="3" indent="-171450">
              <a:buFont typeface="Arial" pitchFamily="34" charset="0"/>
              <a:buChar char="•"/>
              <a:defRPr/>
            </a:pPr>
            <a:r>
              <a:rPr lang="en-GB" sz="1400" dirty="0">
                <a:solidFill>
                  <a:srgbClr val="002C83"/>
                </a:solidFill>
                <a:latin typeface="Arial" charset="0"/>
                <a:cs typeface="Arial" charset="0"/>
                <a:sym typeface="Wingdings" pitchFamily="-32" charset="2"/>
              </a:rPr>
              <a:t>Flag to indicate if the Moon is in the FOR</a:t>
            </a:r>
          </a:p>
          <a:p>
            <a:pPr marL="447675" lvl="3" indent="-171450">
              <a:buFont typeface="Arial" pitchFamily="34" charset="0"/>
              <a:buChar char="•"/>
              <a:defRPr/>
            </a:pPr>
            <a:r>
              <a:rPr lang="en-GB" sz="1400" dirty="0">
                <a:solidFill>
                  <a:srgbClr val="002C83"/>
                </a:solidFill>
                <a:latin typeface="Arial" charset="0"/>
                <a:cs typeface="Arial" charset="0"/>
                <a:sym typeface="Wingdings" pitchFamily="-32" charset="2"/>
              </a:rPr>
              <a:t>Statistics on the Moon counts (min/max/mean/std dev)</a:t>
            </a:r>
          </a:p>
          <a:p>
            <a:pPr marL="0" lvl="3">
              <a:defRPr/>
            </a:pPr>
            <a:endParaRPr lang="en-GB" sz="1400" dirty="0">
              <a:solidFill>
                <a:srgbClr val="FF0000"/>
              </a:solidFill>
              <a:latin typeface="Arial" charset="0"/>
              <a:cs typeface="Arial" charset="0"/>
            </a:endParaRPr>
          </a:p>
          <a:p>
            <a:pPr marL="0" lvl="3">
              <a:defRPr/>
            </a:pPr>
            <a:endParaRPr lang="en-GB" sz="1400" dirty="0">
              <a:solidFill>
                <a:srgbClr val="FF0000"/>
              </a:solidFill>
              <a:latin typeface="Arial" charset="0"/>
              <a:cs typeface="Arial" charset="0"/>
            </a:endParaRPr>
          </a:p>
          <a:p>
            <a:pPr marL="180975" lvl="2">
              <a:defRPr/>
            </a:pPr>
            <a:r>
              <a:rPr lang="en-GB" sz="1400" dirty="0">
                <a:solidFill>
                  <a:srgbClr val="002C83"/>
                </a:solidFill>
                <a:latin typeface="Arial" charset="0"/>
                <a:cs typeface="Arial" charset="0"/>
                <a:sym typeface="Wingdings" pitchFamily="2" charset="2"/>
              </a:rPr>
              <a:t>Lunar observations available in the 4 image corners</a:t>
            </a:r>
          </a:p>
          <a:p>
            <a:pPr marL="0" lvl="2" indent="180975">
              <a:defRPr/>
            </a:pPr>
            <a:r>
              <a:rPr lang="en-GB" sz="1400" dirty="0">
                <a:solidFill>
                  <a:srgbClr val="002C83"/>
                </a:solidFill>
                <a:latin typeface="Arial" charset="0"/>
                <a:cs typeface="Arial" charset="0"/>
                <a:sym typeface="Wingdings" pitchFamily="2" charset="2"/>
              </a:rPr>
              <a:t>(more than 100 potential observations / year)</a:t>
            </a:r>
          </a:p>
          <a:p>
            <a:pPr marL="0" lvl="2">
              <a:defRPr/>
            </a:pPr>
            <a:endParaRPr lang="en-GB" sz="1400" dirty="0">
              <a:solidFill>
                <a:srgbClr val="002C83"/>
              </a:solidFill>
              <a:latin typeface="Arial" charset="0"/>
              <a:cs typeface="Arial"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9223"/>
                                        </p:tgtEl>
                                        <p:attrNameLst>
                                          <p:attrName>style.visibility</p:attrName>
                                        </p:attrNameLst>
                                      </p:cBhvr>
                                      <p:to>
                                        <p:strVal val="visible"/>
                                      </p:to>
                                    </p:set>
                                    <p:anim calcmode="lin" valueType="num">
                                      <p:cBhvr additive="base">
                                        <p:cTn id="11" dur="500" fill="hold"/>
                                        <p:tgtEl>
                                          <p:spTgt spid="9223"/>
                                        </p:tgtEl>
                                        <p:attrNameLst>
                                          <p:attrName>ppt_x</p:attrName>
                                        </p:attrNameLst>
                                      </p:cBhvr>
                                      <p:tavLst>
                                        <p:tav tm="0">
                                          <p:val>
                                            <p:strVal val="1+#ppt_w/2"/>
                                          </p:val>
                                        </p:tav>
                                        <p:tav tm="100000">
                                          <p:val>
                                            <p:strVal val="#ppt_x"/>
                                          </p:val>
                                        </p:tav>
                                      </p:tavLst>
                                    </p:anim>
                                    <p:anim calcmode="lin" valueType="num">
                                      <p:cBhvr additive="base">
                                        <p:cTn id="12" dur="500" fill="hold"/>
                                        <p:tgtEl>
                                          <p:spTgt spid="92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C3B5F0BB-3973-4D1A-9681-59D504148CCB}" type="slidenum">
              <a:rPr lang="en-GB" smtClean="0"/>
              <a:pPr>
                <a:defRPr/>
              </a:pPr>
              <a:t>6</a:t>
            </a:fld>
            <a:endParaRPr lang="en-GB"/>
          </a:p>
        </p:txBody>
      </p:sp>
      <p:sp>
        <p:nvSpPr>
          <p:cNvPr id="16388" name="Rectangle 2"/>
          <p:cNvSpPr>
            <a:spLocks noGrp="1" noChangeArrowheads="1"/>
          </p:cNvSpPr>
          <p:nvPr>
            <p:ph type="title"/>
          </p:nvPr>
        </p:nvSpPr>
        <p:spPr>
          <a:xfrm>
            <a:off x="95250" y="487828"/>
            <a:ext cx="8229600" cy="498475"/>
          </a:xfrm>
          <a:noFill/>
        </p:spPr>
        <p:txBody>
          <a:bodyPr anchor="t"/>
          <a:lstStyle/>
          <a:p>
            <a:pPr marL="381000" indent="-381000" eaLnBrk="1" hangingPunct="1"/>
            <a:r>
              <a:rPr lang="en-GB" sz="2000" dirty="0" smtClean="0">
                <a:solidFill>
                  <a:schemeClr val="accent1"/>
                </a:solidFill>
              </a:rPr>
              <a:t>What about the HRVIS band?</a:t>
            </a:r>
          </a:p>
        </p:txBody>
      </p:sp>
      <p:pic>
        <p:nvPicPr>
          <p:cNvPr id="16389" name="Picture 2" descr="H:\My Documents\Work\Missions\MSG\Figures\Moon_HRVIS_Level10_MSG1-SEVI-MSG10-NA-NA-20050423121510.131000000Z-952470.nat.png"/>
          <p:cNvPicPr>
            <a:picLocks noChangeAspect="1" noChangeArrowheads="1"/>
          </p:cNvPicPr>
          <p:nvPr/>
        </p:nvPicPr>
        <p:blipFill>
          <a:blip r:embed="rId3" cstate="print"/>
          <a:srcRect/>
          <a:stretch>
            <a:fillRect/>
          </a:stretch>
        </p:blipFill>
        <p:spPr bwMode="auto">
          <a:xfrm>
            <a:off x="4972050" y="1331913"/>
            <a:ext cx="4762500" cy="4762500"/>
          </a:xfrm>
          <a:prstGeom prst="rect">
            <a:avLst/>
          </a:prstGeom>
          <a:noFill/>
          <a:ln w="9525">
            <a:noFill/>
            <a:miter lim="800000"/>
            <a:headEnd/>
            <a:tailEnd/>
          </a:ln>
        </p:spPr>
      </p:pic>
      <p:pic>
        <p:nvPicPr>
          <p:cNvPr id="7" name="Picture 2" descr="H:\My Documents\Work\Missions\MSG\Figures\Moon_HRVIS_Level10_MSG1-SEVI-MSG10-NA-NA-20040403111503.708000000Z-952448.nat.png"/>
          <p:cNvPicPr>
            <a:picLocks noChangeAspect="1" noChangeArrowheads="1"/>
          </p:cNvPicPr>
          <p:nvPr/>
        </p:nvPicPr>
        <p:blipFill>
          <a:blip r:embed="rId4" cstate="print"/>
          <a:srcRect/>
          <a:stretch>
            <a:fillRect/>
          </a:stretch>
        </p:blipFill>
        <p:spPr bwMode="auto">
          <a:xfrm>
            <a:off x="133350" y="1331913"/>
            <a:ext cx="4762500" cy="4762500"/>
          </a:xfrm>
          <a:prstGeom prst="rect">
            <a:avLst/>
          </a:prstGeom>
          <a:noFill/>
          <a:ln w="9525">
            <a:noFill/>
            <a:miter lim="800000"/>
            <a:headEnd/>
            <a:tailEnd/>
          </a:ln>
        </p:spPr>
      </p:pic>
      <p:sp>
        <p:nvSpPr>
          <p:cNvPr id="8" name="TextBox 13"/>
          <p:cNvSpPr txBox="1">
            <a:spLocks noChangeArrowheads="1"/>
          </p:cNvSpPr>
          <p:nvPr/>
        </p:nvSpPr>
        <p:spPr bwMode="auto">
          <a:xfrm>
            <a:off x="2916238" y="6116638"/>
            <a:ext cx="4551362" cy="274637"/>
          </a:xfrm>
          <a:prstGeom prst="rect">
            <a:avLst/>
          </a:prstGeom>
          <a:solidFill>
            <a:schemeClr val="accent1"/>
          </a:solidFill>
          <a:ln w="9525">
            <a:noFill/>
            <a:miter lim="800000"/>
            <a:headEnd/>
            <a:tailEnd/>
          </a:ln>
        </p:spPr>
        <p:txBody>
          <a:bodyPr>
            <a:spAutoFit/>
          </a:bodyPr>
          <a:lstStyle/>
          <a:p>
            <a:r>
              <a:rPr lang="en-GB" sz="1200" dirty="0">
                <a:solidFill>
                  <a:schemeClr val="tx1"/>
                </a:solidFill>
              </a:rPr>
              <a:t>SEVIRI Level 1.0 image (forward and backward scan)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Data\Wagner\SYNC_DIR\GSICS_AnnualMeeting2013\Material\Moon\RSS_VIS06.bmp"/>
          <p:cNvPicPr>
            <a:picLocks noChangeAspect="1" noChangeArrowheads="1"/>
          </p:cNvPicPr>
          <p:nvPr/>
        </p:nvPicPr>
        <p:blipFill>
          <a:blip r:embed="rId3" cstate="print"/>
          <a:srcRect/>
          <a:stretch>
            <a:fillRect/>
          </a:stretch>
        </p:blipFill>
        <p:spPr bwMode="auto">
          <a:xfrm>
            <a:off x="26893" y="1620930"/>
            <a:ext cx="9854946" cy="3847338"/>
          </a:xfrm>
          <a:prstGeom prst="rect">
            <a:avLst/>
          </a:prstGeom>
          <a:noFill/>
        </p:spPr>
      </p:pic>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C3B5F0BB-3973-4D1A-9681-59D504148CCB}" type="slidenum">
              <a:rPr lang="en-GB" smtClean="0"/>
              <a:pPr>
                <a:defRPr/>
              </a:pPr>
              <a:t>7</a:t>
            </a:fld>
            <a:endParaRPr lang="en-GB"/>
          </a:p>
        </p:txBody>
      </p:sp>
      <p:sp>
        <p:nvSpPr>
          <p:cNvPr id="16388" name="Rectangle 2"/>
          <p:cNvSpPr>
            <a:spLocks noGrp="1" noChangeArrowheads="1"/>
          </p:cNvSpPr>
          <p:nvPr>
            <p:ph type="title"/>
          </p:nvPr>
        </p:nvSpPr>
        <p:spPr>
          <a:xfrm>
            <a:off x="95250" y="487828"/>
            <a:ext cx="8229600" cy="498475"/>
          </a:xfrm>
          <a:noFill/>
        </p:spPr>
        <p:txBody>
          <a:bodyPr anchor="t"/>
          <a:lstStyle/>
          <a:p>
            <a:pPr marL="381000" indent="-381000" eaLnBrk="1" hangingPunct="1"/>
            <a:r>
              <a:rPr lang="en-GB" sz="2000" dirty="0" smtClean="0">
                <a:solidFill>
                  <a:schemeClr val="accent1"/>
                </a:solidFill>
              </a:rPr>
              <a:t>What about the Rapid Scan Service?</a:t>
            </a:r>
          </a:p>
        </p:txBody>
      </p:sp>
      <p:sp>
        <p:nvSpPr>
          <p:cNvPr id="8" name="TextBox 13"/>
          <p:cNvSpPr txBox="1">
            <a:spLocks noChangeArrowheads="1"/>
          </p:cNvSpPr>
          <p:nvPr/>
        </p:nvSpPr>
        <p:spPr bwMode="auto">
          <a:xfrm>
            <a:off x="2902791" y="5619099"/>
            <a:ext cx="4551362" cy="274637"/>
          </a:xfrm>
          <a:prstGeom prst="rect">
            <a:avLst/>
          </a:prstGeom>
          <a:solidFill>
            <a:schemeClr val="accent1"/>
          </a:solidFill>
          <a:ln w="9525">
            <a:noFill/>
            <a:miter lim="800000"/>
            <a:headEnd/>
            <a:tailEnd/>
          </a:ln>
        </p:spPr>
        <p:txBody>
          <a:bodyPr>
            <a:spAutoFit/>
          </a:bodyPr>
          <a:lstStyle/>
          <a:p>
            <a:r>
              <a:rPr lang="en-GB" sz="1200" dirty="0">
                <a:solidFill>
                  <a:schemeClr val="tx1"/>
                </a:solidFill>
              </a:rPr>
              <a:t>SEVIRI Level 1.0 image (forward and backward scan)</a:t>
            </a:r>
          </a:p>
        </p:txBody>
      </p:sp>
      <p:sp>
        <p:nvSpPr>
          <p:cNvPr id="7" name="Oval 6"/>
          <p:cNvSpPr/>
          <p:nvPr/>
        </p:nvSpPr>
        <p:spPr bwMode="auto">
          <a:xfrm>
            <a:off x="9238129" y="4908176"/>
            <a:ext cx="833718" cy="766483"/>
          </a:xfrm>
          <a:prstGeom prst="ellipse">
            <a:avLst/>
          </a:prstGeom>
          <a:noFill/>
          <a:ln w="38100" cap="flat" cmpd="sng" algn="ctr">
            <a:solidFill>
              <a:srgbClr val="FFFF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8</a:t>
            </a:fld>
            <a:endParaRPr lang="en-GB"/>
          </a:p>
        </p:txBody>
      </p:sp>
      <p:pic>
        <p:nvPicPr>
          <p:cNvPr id="5" name="Picture 2"/>
          <p:cNvPicPr>
            <a:picLocks noChangeAspect="1" noChangeArrowheads="1"/>
          </p:cNvPicPr>
          <p:nvPr/>
        </p:nvPicPr>
        <p:blipFill>
          <a:blip r:embed="rId2" cstate="print"/>
          <a:srcRect/>
          <a:stretch>
            <a:fillRect/>
          </a:stretch>
        </p:blipFill>
        <p:spPr bwMode="auto">
          <a:xfrm>
            <a:off x="1295400" y="1381125"/>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6" name="Title 1"/>
          <p:cNvSpPr>
            <a:spLocks noGrp="1"/>
          </p:cNvSpPr>
          <p:nvPr>
            <p:ph type="title"/>
          </p:nvPr>
        </p:nvSpPr>
        <p:spPr>
          <a:xfrm>
            <a:off x="325438" y="238125"/>
            <a:ext cx="9150350" cy="839788"/>
          </a:xfrm>
        </p:spPr>
        <p:txBody>
          <a:bodyPr/>
          <a:lstStyle/>
          <a:p>
            <a:pPr marL="381000" indent="-381000" eaLnBrk="1" hangingPunct="1"/>
            <a:r>
              <a:rPr lang="en-US" sz="2000" dirty="0" smtClean="0">
                <a:solidFill>
                  <a:schemeClr val="accent1"/>
                </a:solidFill>
              </a:rPr>
              <a:t>Extraction of the Moon </a:t>
            </a:r>
            <a:r>
              <a:rPr lang="en-US" sz="2000" dirty="0" err="1" smtClean="0">
                <a:solidFill>
                  <a:schemeClr val="accent1"/>
                </a:solidFill>
              </a:rPr>
              <a:t>imagette</a:t>
            </a:r>
            <a:endParaRPr lang="en-US" sz="2000" dirty="0" smtClean="0">
              <a:solidFill>
                <a:schemeClr val="accent1"/>
              </a:solidFill>
            </a:endParaRPr>
          </a:p>
        </p:txBody>
      </p:sp>
      <p:sp>
        <p:nvSpPr>
          <p:cNvPr id="7" name="TextBox 6"/>
          <p:cNvSpPr txBox="1"/>
          <p:nvPr/>
        </p:nvSpPr>
        <p:spPr>
          <a:xfrm>
            <a:off x="1543051" y="5324475"/>
            <a:ext cx="7067550" cy="523220"/>
          </a:xfrm>
          <a:prstGeom prst="rect">
            <a:avLst/>
          </a:prstGeom>
          <a:noFill/>
        </p:spPr>
        <p:txBody>
          <a:bodyPr wrap="square" rtlCol="0">
            <a:spAutoFit/>
          </a:bodyPr>
          <a:lstStyle/>
          <a:p>
            <a:pPr algn="ctr"/>
            <a:r>
              <a:rPr lang="en-GB" sz="1400" b="0" dirty="0" smtClean="0">
                <a:solidFill>
                  <a:srgbClr val="002060"/>
                </a:solidFill>
                <a:latin typeface="Calibri" pitchFamily="34" charset="0"/>
              </a:rPr>
              <a:t>Knowing the relative position of the channels on the focal plane one can use the information obtained in the IR8.7 to spot the Moon in the Solar Channels (VIS06, VIS08, NIR1.6 and HRVIS)</a:t>
            </a:r>
            <a:r>
              <a:rPr lang="en-GB" sz="1400" b="0" dirty="0" smtClean="0">
                <a:solidFill>
                  <a:srgbClr val="002060"/>
                </a:solidFill>
                <a:latin typeface="+mn-lt"/>
              </a:rPr>
              <a:t> </a:t>
            </a:r>
            <a:endParaRPr lang="en-GB" sz="1400" b="0" dirty="0">
              <a:solidFill>
                <a:srgbClr val="002060"/>
              </a:solidFill>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4C928D1B-C8AF-44DD-ADE8-6CA370CF369B}" type="slidenum">
              <a:rPr lang="en-GB" smtClean="0"/>
              <a:pPr>
                <a:defRPr/>
              </a:pPr>
              <a:t>9</a:t>
            </a:fld>
            <a:endParaRPr lang="en-GB"/>
          </a:p>
        </p:txBody>
      </p:sp>
      <p:pic>
        <p:nvPicPr>
          <p:cNvPr id="5" name="Picture 2"/>
          <p:cNvPicPr>
            <a:picLocks noChangeAspect="1" noChangeArrowheads="1"/>
          </p:cNvPicPr>
          <p:nvPr/>
        </p:nvPicPr>
        <p:blipFill>
          <a:blip r:embed="rId2" cstate="print"/>
          <a:srcRect/>
          <a:stretch>
            <a:fillRect/>
          </a:stretch>
        </p:blipFill>
        <p:spPr bwMode="auto">
          <a:xfrm>
            <a:off x="1295400" y="1381125"/>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6" name="Title 1"/>
          <p:cNvSpPr>
            <a:spLocks noGrp="1"/>
          </p:cNvSpPr>
          <p:nvPr>
            <p:ph type="title"/>
          </p:nvPr>
        </p:nvSpPr>
        <p:spPr>
          <a:xfrm>
            <a:off x="325438" y="238125"/>
            <a:ext cx="9150350" cy="839788"/>
          </a:xfrm>
        </p:spPr>
        <p:txBody>
          <a:bodyPr/>
          <a:lstStyle/>
          <a:p>
            <a:pPr marL="381000" indent="-381000" eaLnBrk="1" hangingPunct="1"/>
            <a:r>
              <a:rPr lang="en-US" sz="2000" dirty="0" smtClean="0">
                <a:solidFill>
                  <a:schemeClr val="accent1"/>
                </a:solidFill>
              </a:rPr>
              <a:t>Extraction of the Moon </a:t>
            </a:r>
            <a:r>
              <a:rPr lang="en-US" sz="2000" dirty="0" err="1" smtClean="0">
                <a:solidFill>
                  <a:schemeClr val="accent1"/>
                </a:solidFill>
              </a:rPr>
              <a:t>imagette</a:t>
            </a:r>
            <a:endParaRPr lang="en-US" sz="2000" dirty="0" smtClean="0">
              <a:solidFill>
                <a:schemeClr val="accent1"/>
              </a:solidFill>
            </a:endParaRPr>
          </a:p>
        </p:txBody>
      </p:sp>
      <p:sp>
        <p:nvSpPr>
          <p:cNvPr id="7" name="TextBox 6"/>
          <p:cNvSpPr txBox="1"/>
          <p:nvPr/>
        </p:nvSpPr>
        <p:spPr>
          <a:xfrm>
            <a:off x="1543051" y="5324475"/>
            <a:ext cx="7067550" cy="523220"/>
          </a:xfrm>
          <a:prstGeom prst="rect">
            <a:avLst/>
          </a:prstGeom>
          <a:noFill/>
        </p:spPr>
        <p:txBody>
          <a:bodyPr wrap="square" rtlCol="0">
            <a:spAutoFit/>
          </a:bodyPr>
          <a:lstStyle/>
          <a:p>
            <a:pPr algn="ctr"/>
            <a:r>
              <a:rPr lang="en-GB" sz="1400" b="0" dirty="0" smtClean="0">
                <a:solidFill>
                  <a:srgbClr val="002060"/>
                </a:solidFill>
                <a:latin typeface="Calibri" pitchFamily="34" charset="0"/>
              </a:rPr>
              <a:t>Knowing the relative position of the channels on the focal plane one can use the information obtained in the IR8.7 to spot the Moon in the Solar Channels (VIS06, VIS08, NIR1.6 and HRVIS)</a:t>
            </a:r>
            <a:r>
              <a:rPr lang="en-GB" sz="1400" b="0" dirty="0" smtClean="0">
                <a:solidFill>
                  <a:srgbClr val="002060"/>
                </a:solidFill>
                <a:latin typeface="+mn-lt"/>
              </a:rPr>
              <a:t> </a:t>
            </a:r>
            <a:endParaRPr lang="en-GB" sz="1400" b="0" dirty="0">
              <a:solidFill>
                <a:srgbClr val="002060"/>
              </a:solidFill>
              <a:latin typeface="+mn-lt"/>
            </a:endParaRPr>
          </a:p>
        </p:txBody>
      </p:sp>
      <p:sp>
        <p:nvSpPr>
          <p:cNvPr id="8" name="Oval 7"/>
          <p:cNvSpPr/>
          <p:nvPr/>
        </p:nvSpPr>
        <p:spPr bwMode="auto">
          <a:xfrm>
            <a:off x="5286375" y="3200400"/>
            <a:ext cx="771525"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Oval 8"/>
          <p:cNvSpPr/>
          <p:nvPr/>
        </p:nvSpPr>
        <p:spPr bwMode="auto">
          <a:xfrm>
            <a:off x="5286375" y="2038350"/>
            <a:ext cx="771525"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0" name="Oval 9"/>
          <p:cNvSpPr/>
          <p:nvPr/>
        </p:nvSpPr>
        <p:spPr bwMode="auto">
          <a:xfrm>
            <a:off x="6467475" y="2038350"/>
            <a:ext cx="771525"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 name="Oval 10"/>
          <p:cNvSpPr/>
          <p:nvPr/>
        </p:nvSpPr>
        <p:spPr bwMode="auto">
          <a:xfrm>
            <a:off x="4105275" y="2028825"/>
            <a:ext cx="771525"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2" name="Oval 11"/>
          <p:cNvSpPr/>
          <p:nvPr/>
        </p:nvSpPr>
        <p:spPr bwMode="auto">
          <a:xfrm>
            <a:off x="2924175" y="2038350"/>
            <a:ext cx="771525"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14" name="Straight Arrow Connector 13"/>
          <p:cNvCxnSpPr/>
          <p:nvPr/>
        </p:nvCxnSpPr>
        <p:spPr bwMode="auto">
          <a:xfrm rot="10800000">
            <a:off x="3571875" y="2705100"/>
            <a:ext cx="1676402" cy="666752"/>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rot="16200000" flipV="1">
            <a:off x="4738690" y="2719389"/>
            <a:ext cx="590549" cy="504823"/>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5400000" flipH="1" flipV="1">
            <a:off x="6000751" y="2705099"/>
            <a:ext cx="571501" cy="552454"/>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rot="5400000" flipH="1" flipV="1">
            <a:off x="5495926" y="2943226"/>
            <a:ext cx="361948" cy="1588"/>
          </a:xfrm>
          <a:prstGeom prst="straightConnector1">
            <a:avLst/>
          </a:prstGeom>
          <a:solidFill>
            <a:schemeClr val="bg2"/>
          </a:solidFill>
          <a:ln w="1905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23271</TotalTime>
  <Words>1395</Words>
  <Application>Microsoft Office PowerPoint</Application>
  <PresentationFormat>A4 Paper (210x297 mm)</PresentationFormat>
  <Paragraphs>222</Paragraphs>
  <Slides>26</Slides>
  <Notes>5</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1_EUM_template_v03</vt:lpstr>
      <vt:lpstr>Calibrating the METEOSAT SEVIRI solar channels using lunar observations</vt:lpstr>
      <vt:lpstr>Slide 2</vt:lpstr>
      <vt:lpstr>Slide 3</vt:lpstr>
      <vt:lpstr>Sensor spectral responses...ROLO versus MSG1/SEVIRI and MTG/FCI (indicative)</vt:lpstr>
      <vt:lpstr>What about lunar observations with SEVIRI?</vt:lpstr>
      <vt:lpstr>What about the HRVIS band?</vt:lpstr>
      <vt:lpstr>What about the Rapid Scan Service?</vt:lpstr>
      <vt:lpstr>Extraction of the Moon imagette</vt:lpstr>
      <vt:lpstr>Extraction of the Moon imagette</vt:lpstr>
      <vt:lpstr>Extraction of the Moon imagette</vt:lpstr>
      <vt:lpstr>How to extract the lunar observations from the SEVIRI L1.0 images? </vt:lpstr>
      <vt:lpstr>Extraction of the Moon imagette</vt:lpstr>
      <vt:lpstr>Current available datasets</vt:lpstr>
      <vt:lpstr>First comparison with the ROLO model (MSG1 + MSG2 FD low-res)</vt:lpstr>
      <vt:lpstr>Comparison with the ROLO model (MSG1 FD low-res channels)</vt:lpstr>
      <vt:lpstr>Comparison with the ROLO model (MSG1 low-res channels)</vt:lpstr>
      <vt:lpstr>Following up the results shown in NOAA GPRC report (Fangfang) Scan angle dependency...</vt:lpstr>
      <vt:lpstr>Following up the results shown in NOAA GPRC report (Fangfang) Scan angle dependency...</vt:lpstr>
      <vt:lpstr>Files stored in the process</vt:lpstr>
      <vt:lpstr>Summary</vt:lpstr>
      <vt:lpstr>Slide 21</vt:lpstr>
      <vt:lpstr>Slide 22</vt:lpstr>
      <vt:lpstr>Extraction of the Moon imagette</vt:lpstr>
      <vt:lpstr>Extraction of the Moon imagette</vt:lpstr>
      <vt:lpstr>Extraction of the Moon imagette</vt:lpstr>
      <vt:lpstr>Extraction of the Moon imagette</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Sebastien Wagner</cp:lastModifiedBy>
  <cp:revision>916</cp:revision>
  <cp:lastPrinted>2006-03-06T14:11:17Z</cp:lastPrinted>
  <dcterms:created xsi:type="dcterms:W3CDTF">1997-07-23T08:21:02Z</dcterms:created>
  <dcterms:modified xsi:type="dcterms:W3CDTF">2013-03-06T23:19:47Z</dcterms:modified>
</cp:coreProperties>
</file>