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89" r:id="rId14"/>
    <p:sldId id="268" r:id="rId15"/>
    <p:sldId id="269" r:id="rId16"/>
    <p:sldId id="270" r:id="rId17"/>
    <p:sldId id="297" r:id="rId18"/>
    <p:sldId id="292" r:id="rId19"/>
    <p:sldId id="285" r:id="rId20"/>
    <p:sldId id="286" r:id="rId21"/>
    <p:sldId id="293" r:id="rId22"/>
    <p:sldId id="287" r:id="rId23"/>
    <p:sldId id="294" r:id="rId24"/>
    <p:sldId id="288" r:id="rId25"/>
    <p:sldId id="291" r:id="rId26"/>
    <p:sldId id="295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747E18-CEC9-47DC-8DEB-C7AE6A9756CA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71F7F9-8C1C-4804-BA31-0D482FF5DA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1F7F9-8C1C-4804-BA31-0D482FF5DA8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DFE0BE-9CBE-4B8B-B6EB-D9BD230D8D4A}" type="slidenum">
              <a:rPr lang="en-US"/>
              <a:pPr/>
              <a:t>9</a:t>
            </a:fld>
            <a:endParaRPr lang="en-US"/>
          </a:p>
        </p:txBody>
      </p:sp>
      <p:sp>
        <p:nvSpPr>
          <p:cNvPr id="578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8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DBE6A-8D0D-44BC-903F-84874A3DFFDC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6067-18E2-40A7-8734-CF3397F95C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DBE6A-8D0D-44BC-903F-84874A3DFFDC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6067-18E2-40A7-8734-CF3397F95C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DBE6A-8D0D-44BC-903F-84874A3DFFDC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6067-18E2-40A7-8734-CF3397F95C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1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 b="1"/>
            </a:lvl1pPr>
            <a:lvl2pPr>
              <a:defRPr sz="1800" b="1" i="1">
                <a:solidFill>
                  <a:srgbClr val="002060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0AAC2CCB-14B2-4F3A-8235-A36A08D701A3}" type="datetime1">
              <a:rPr lang="en-US" smtClean="0"/>
              <a:pPr/>
              <a:t>3/7/2013</a:t>
            </a:fld>
            <a:fld id="{482DBE6A-8D0D-44BC-903F-84874A3DFFDC}" type="datetimeFigureOut">
              <a:rPr lang="en-US" smtClean="0"/>
              <a:pPr/>
              <a:t>3/7/2013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2013 GSICS Annual Meeting Mar 4-8,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D896067-18E2-40A7-8734-CF3397F95C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DBE6A-8D0D-44BC-903F-84874A3DFFDC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6067-18E2-40A7-8734-CF3397F95C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DBE6A-8D0D-44BC-903F-84874A3DFFDC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6067-18E2-40A7-8734-CF3397F95C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DBE6A-8D0D-44BC-903F-84874A3DFFDC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6067-18E2-40A7-8734-CF3397F95C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DBE6A-8D0D-44BC-903F-84874A3DFFDC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6067-18E2-40A7-8734-CF3397F95C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DBE6A-8D0D-44BC-903F-84874A3DFFDC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6067-18E2-40A7-8734-CF3397F95C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DBE6A-8D0D-44BC-903F-84874A3DFFDC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6067-18E2-40A7-8734-CF3397F95C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DBE6A-8D0D-44BC-903F-84874A3DFFDC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6067-18E2-40A7-8734-CF3397F95C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82DBE6A-8D0D-44BC-903F-84874A3DFFDC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2013 GSICS Annual Meeting, Williamsburg, VA, Mar 4-8,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D896067-18E2-40A7-8734-CF3397F95C7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noaalogo1.gif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762000" cy="755073"/>
          </a:xfrm>
          <a:prstGeom prst="rect">
            <a:avLst/>
          </a:prstGeom>
        </p:spPr>
      </p:pic>
      <p:pic>
        <p:nvPicPr>
          <p:cNvPr id="8" name="Picture 7" descr="GSICS_LOGO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7696200" y="0"/>
            <a:ext cx="1447800" cy="588772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0" y="121920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0070C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Lunar Calibration for GOES-10 Imager Visible Channel – Ongoing Effort on the Uncertainty Assessment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86200"/>
            <a:ext cx="8077200" cy="99060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Fangfang</a:t>
            </a:r>
            <a:r>
              <a:rPr lang="en-US" sz="2400" dirty="0" smtClean="0">
                <a:solidFill>
                  <a:srgbClr val="FF0000"/>
                </a:solidFill>
              </a:rPr>
              <a:t> Yu, </a:t>
            </a:r>
            <a:r>
              <a:rPr lang="en-US" sz="2400" dirty="0" err="1" smtClean="0">
                <a:solidFill>
                  <a:srgbClr val="FF0000"/>
                </a:solidFill>
              </a:rPr>
              <a:t>Xiangqian</a:t>
            </a:r>
            <a:r>
              <a:rPr lang="en-US" sz="2400" dirty="0" smtClean="0">
                <a:solidFill>
                  <a:srgbClr val="FF0000"/>
                </a:solidFill>
              </a:rPr>
              <a:t> Wu and Tom Stone</a:t>
            </a:r>
          </a:p>
          <a:p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4200" y="5562600"/>
            <a:ext cx="27995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2013 GSICS Annual Meeting</a:t>
            </a:r>
          </a:p>
          <a:p>
            <a:pPr algn="ctr"/>
            <a:r>
              <a:rPr lang="en-US" dirty="0" smtClean="0"/>
              <a:t>Williamsburg, VA</a:t>
            </a:r>
          </a:p>
          <a:p>
            <a:pPr algn="ctr"/>
            <a:r>
              <a:rPr lang="en-US" dirty="0" smtClean="0"/>
              <a:t>March 4-8, 2013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71800" y="4648200"/>
            <a:ext cx="5814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Based on the presentations in SPIE’06 and Calcon’06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ROLO Irradiance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0F082F-4A35-4E7E-AD6D-89617C148F3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4575175" y="1819275"/>
            <a:ext cx="405288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i="1"/>
              <a:t>E</a:t>
            </a:r>
            <a:r>
              <a:rPr lang="en-US" sz="2000" i="1" baseline="-25000"/>
              <a:t>Model</a:t>
            </a:r>
            <a:r>
              <a:rPr lang="en-US" sz="2000"/>
              <a:t>: Modeled lunar irradiance</a:t>
            </a: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577850" y="1743075"/>
            <a:ext cx="341947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en-US" sz="2800" i="1"/>
              <a:t>E</a:t>
            </a:r>
            <a:r>
              <a:rPr lang="en-US" sz="2800" i="1" baseline="-25000"/>
              <a:t>Model</a:t>
            </a:r>
            <a:r>
              <a:rPr lang="en-US" sz="2800" i="1"/>
              <a:t> = A  Ω</a:t>
            </a:r>
            <a:r>
              <a:rPr lang="en-US" sz="2800" i="1" baseline="-25000"/>
              <a:t>M</a:t>
            </a:r>
            <a:r>
              <a:rPr lang="en-US" sz="2800" i="1"/>
              <a:t> E</a:t>
            </a:r>
            <a:r>
              <a:rPr lang="en-US" sz="2800" i="1" baseline="-25000"/>
              <a:t>S</a:t>
            </a:r>
            <a:r>
              <a:rPr lang="en-US" sz="2800" i="1"/>
              <a:t> / π</a:t>
            </a:r>
          </a:p>
        </p:txBody>
      </p:sp>
      <p:pic>
        <p:nvPicPr>
          <p:cNvPr id="7" name="Picture 21" descr="irrad_model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5" y="3081338"/>
            <a:ext cx="8286750" cy="13382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Measured Lunar Irradiance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0F082F-4A35-4E7E-AD6D-89617C148F34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14363" y="1785938"/>
          <a:ext cx="2230437" cy="752475"/>
        </p:xfrm>
        <a:graphic>
          <a:graphicData uri="http://schemas.openxmlformats.org/presentationml/2006/ole">
            <p:oleObj spid="_x0000_s71682" name="Equation" r:id="rId3" imgW="787058" imgH="266584" progId="Equation.3">
              <p:embed/>
            </p:oleObj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1471613" y="3086100"/>
          <a:ext cx="2098675" cy="671513"/>
        </p:xfrm>
        <a:graphic>
          <a:graphicData uri="http://schemas.openxmlformats.org/presentationml/2006/ole">
            <p:oleObj spid="_x0000_s71683" name="Equation" r:id="rId4" imgW="711200" imgH="228600" progId="Equation.3">
              <p:embed/>
            </p:oleObj>
          </a:graphicData>
        </a:graphic>
      </p:graphicFrame>
      <p:graphicFrame>
        <p:nvGraphicFramePr>
          <p:cNvPr id="7" name="Object 8"/>
          <p:cNvGraphicFramePr>
            <a:graphicFrameLocks noChangeAspect="1"/>
          </p:cNvGraphicFramePr>
          <p:nvPr/>
        </p:nvGraphicFramePr>
        <p:xfrm>
          <a:off x="1460500" y="3881438"/>
          <a:ext cx="2654300" cy="638175"/>
        </p:xfrm>
        <a:graphic>
          <a:graphicData uri="http://schemas.openxmlformats.org/presentationml/2006/ole">
            <p:oleObj spid="_x0000_s71684" name="Equation" r:id="rId5" imgW="990360" imgH="241200" progId="Equation.3">
              <p:embed/>
            </p:oleObj>
          </a:graphicData>
        </a:graphic>
      </p:graphicFrame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627063" y="5019675"/>
            <a:ext cx="4729162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i="1" dirty="0"/>
              <a:t>E</a:t>
            </a:r>
            <a:r>
              <a:rPr lang="en-US" sz="3200" i="1" baseline="-25000" dirty="0"/>
              <a:t>GOES</a:t>
            </a:r>
            <a:r>
              <a:rPr lang="en-US" sz="3200" i="1" dirty="0"/>
              <a:t> = </a:t>
            </a:r>
            <a:r>
              <a:rPr lang="el-GR" sz="3200" i="1" dirty="0">
                <a:solidFill>
                  <a:srgbClr val="FF0000"/>
                </a:solidFill>
                <a:cs typeface="Arial" charset="0"/>
              </a:rPr>
              <a:t>ω</a:t>
            </a:r>
            <a:r>
              <a:rPr lang="en-US" sz="3200" i="1" dirty="0" err="1">
                <a:cs typeface="Arial" charset="0"/>
              </a:rPr>
              <a:t>S∑</a:t>
            </a:r>
            <a:r>
              <a:rPr lang="en-US" sz="3200" i="1" baseline="-25000" dirty="0" err="1">
                <a:solidFill>
                  <a:srgbClr val="FF0000"/>
                </a:solidFill>
                <a:cs typeface="Arial" charset="0"/>
              </a:rPr>
              <a:t>i</a:t>
            </a:r>
            <a:r>
              <a:rPr lang="en-US" sz="3200" i="1" dirty="0">
                <a:cs typeface="Arial" charset="0"/>
              </a:rPr>
              <a:t>(</a:t>
            </a:r>
            <a:r>
              <a:rPr lang="en-US" sz="3200" i="1" dirty="0" err="1">
                <a:cs typeface="Arial" charset="0"/>
              </a:rPr>
              <a:t>C</a:t>
            </a:r>
            <a:r>
              <a:rPr lang="en-US" sz="3200" i="1" baseline="30000" dirty="0" err="1">
                <a:cs typeface="Arial" charset="0"/>
              </a:rPr>
              <a:t>i</a:t>
            </a:r>
            <a:r>
              <a:rPr lang="en-US" sz="3200" i="1" baseline="-25000" dirty="0" err="1">
                <a:cs typeface="Arial" charset="0"/>
              </a:rPr>
              <a:t>R</a:t>
            </a:r>
            <a:r>
              <a:rPr lang="en-US" sz="3200" i="1" dirty="0">
                <a:cs typeface="Arial" charset="0"/>
              </a:rPr>
              <a:t> – </a:t>
            </a:r>
            <a:r>
              <a:rPr lang="en-US" sz="3200" i="1" dirty="0">
                <a:solidFill>
                  <a:srgbClr val="FF0000"/>
                </a:solidFill>
                <a:cs typeface="Arial" charset="0"/>
              </a:rPr>
              <a:t>C</a:t>
            </a:r>
            <a:r>
              <a:rPr lang="en-US" sz="3200" i="1" baseline="-25000" dirty="0">
                <a:solidFill>
                  <a:srgbClr val="FF0000"/>
                </a:solidFill>
                <a:cs typeface="Arial" charset="0"/>
              </a:rPr>
              <a:t>S</a:t>
            </a:r>
            <a:r>
              <a:rPr lang="en-US" sz="3200" i="1" dirty="0">
                <a:cs typeface="Arial" charset="0"/>
              </a:rPr>
              <a:t>)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883025" y="1568450"/>
            <a:ext cx="4743450" cy="1192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i="1">
                <a:solidFill>
                  <a:srgbClr val="FF3300"/>
                </a:solidFill>
              </a:rPr>
              <a:t>i</a:t>
            </a:r>
            <a:r>
              <a:rPr lang="en-US" b="1">
                <a:solidFill>
                  <a:srgbClr val="FF3300"/>
                </a:solidFill>
              </a:rPr>
              <a:t>: Index of Moon pixel</a:t>
            </a:r>
          </a:p>
          <a:p>
            <a:pPr algn="l">
              <a:spcBef>
                <a:spcPct val="50000"/>
              </a:spcBef>
            </a:pPr>
            <a:r>
              <a:rPr lang="en-US" b="1" i="1"/>
              <a:t>R</a:t>
            </a:r>
            <a:r>
              <a:rPr lang="en-US" b="1" i="1" baseline="-25000"/>
              <a:t>i</a:t>
            </a:r>
            <a:r>
              <a:rPr lang="en-US" b="1"/>
              <a:t>: Radiance from pixel i</a:t>
            </a:r>
          </a:p>
          <a:p>
            <a:pPr algn="l">
              <a:spcBef>
                <a:spcPct val="50000"/>
              </a:spcBef>
            </a:pPr>
            <a:r>
              <a:rPr lang="el-GR" b="1" i="1">
                <a:solidFill>
                  <a:srgbClr val="FF3300"/>
                </a:solidFill>
                <a:cs typeface="Arial" charset="0"/>
              </a:rPr>
              <a:t>ω</a:t>
            </a:r>
            <a:r>
              <a:rPr lang="en-US" b="1" i="1" baseline="-25000">
                <a:solidFill>
                  <a:srgbClr val="FF3300"/>
                </a:solidFill>
                <a:cs typeface="Arial" charset="0"/>
              </a:rPr>
              <a:t>i</a:t>
            </a:r>
            <a:r>
              <a:rPr lang="en-US" b="1">
                <a:solidFill>
                  <a:srgbClr val="FF3300"/>
                </a:solidFill>
                <a:cs typeface="Arial" charset="0"/>
              </a:rPr>
              <a:t>: Solid angle subtended by pixel i</a:t>
            </a:r>
            <a:endParaRPr lang="el-GR" b="1">
              <a:solidFill>
                <a:srgbClr val="FF3300"/>
              </a:solidFill>
              <a:cs typeface="Arial" charset="0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585788" y="2800350"/>
            <a:ext cx="928687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Since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604838" y="4473575"/>
            <a:ext cx="928687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So</a:t>
            </a:r>
            <a:endParaRPr lang="en-US">
              <a:latin typeface="Lucida Sans Unicode" pitchFamily="34" charset="0"/>
              <a:cs typeface="Lucida Sans Unicode" pitchFamily="34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Moon Location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0F082F-4A35-4E7E-AD6D-89617C148F3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7200" y="1905000"/>
            <a:ext cx="8229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468313" marR="0" lvl="0" indent="-4683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Char char="v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charset="-128"/>
              </a:rPr>
              <a:t>Baseline – 400 X 700 pixels containing the Moon</a:t>
            </a:r>
          </a:p>
          <a:p>
            <a:pPr marL="468313" marR="0" lvl="0" indent="-4683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Char char="v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charset="-128"/>
              </a:rPr>
              <a:t>Alternative – fit to ellipse</a:t>
            </a:r>
          </a:p>
          <a:p>
            <a:pPr marL="868363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Pct val="100000"/>
              <a:buFontTx/>
              <a:buChar char="»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Finding the edge</a:t>
            </a:r>
          </a:p>
          <a:p>
            <a:pPr marL="868363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Pct val="100000"/>
              <a:buFontTx/>
              <a:buChar char="»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Least squares fit</a:t>
            </a:r>
          </a:p>
          <a:p>
            <a:pPr marL="868363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Pct val="100000"/>
              <a:buFontTx/>
              <a:buChar char="»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Further adjustment</a:t>
            </a:r>
          </a:p>
          <a:p>
            <a:pPr marL="1211263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Pct val="100000"/>
              <a:buFont typeface="Times New Roman" pitchFamily="18" charset="0"/>
              <a:buChar char="–"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Growing</a:t>
            </a:r>
          </a:p>
          <a:p>
            <a:pPr marL="1211263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Pct val="100000"/>
              <a:buFont typeface="Times New Roman" pitchFamily="18" charset="0"/>
              <a:buChar char="–"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Fixed mask of ten extra pixels – works best so far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lt"/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00800"/>
            <a:ext cx="2133600" cy="323850"/>
          </a:xfrm>
          <a:prstGeom prst="rect">
            <a:avLst/>
          </a:prstGeom>
        </p:spPr>
        <p:txBody>
          <a:bodyPr/>
          <a:lstStyle/>
          <a:p>
            <a:fld id="{8E2F9AA2-619D-4974-9AC5-4706B3B4108D}" type="slidenum">
              <a:rPr lang="en-US"/>
              <a:pPr/>
              <a:t>13</a:t>
            </a:fld>
            <a:endParaRPr lang="en-US"/>
          </a:p>
        </p:txBody>
      </p:sp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>
                <a:solidFill>
                  <a:srgbClr val="FF3300"/>
                </a:solidFill>
              </a:rPr>
              <a:t>Identification of Space Pixel</a:t>
            </a:r>
          </a:p>
        </p:txBody>
      </p:sp>
      <p:sp>
        <p:nvSpPr>
          <p:cNvPr id="572422" name="Rectangle 6"/>
          <p:cNvSpPr>
            <a:spLocks noChangeArrowheads="1"/>
          </p:cNvSpPr>
          <p:nvPr/>
        </p:nvSpPr>
        <p:spPr bwMode="auto">
          <a:xfrm>
            <a:off x="6642100" y="850900"/>
            <a:ext cx="28892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>
                <a:solidFill>
                  <a:srgbClr val="000000"/>
                </a:solidFill>
                <a:cs typeface="Times New Roman" pitchFamily="18" charset="0"/>
              </a:rPr>
              <a:t>   </a:t>
            </a:r>
            <a:endParaRPr lang="en-US"/>
          </a:p>
        </p:txBody>
      </p:sp>
      <p:pic>
        <p:nvPicPr>
          <p:cNvPr id="572421" name="Picture 5" descr="98307_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" y="1938338"/>
            <a:ext cx="4365625" cy="3695700"/>
          </a:xfrm>
          <a:prstGeom prst="rect">
            <a:avLst/>
          </a:prstGeom>
          <a:noFill/>
        </p:spPr>
      </p:pic>
      <p:sp>
        <p:nvSpPr>
          <p:cNvPr id="572423" name="Rectangle 7"/>
          <p:cNvSpPr>
            <a:spLocks noChangeArrowheads="1"/>
          </p:cNvSpPr>
          <p:nvPr/>
        </p:nvSpPr>
        <p:spPr bwMode="auto">
          <a:xfrm>
            <a:off x="6642100" y="3409950"/>
            <a:ext cx="28892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>
                <a:solidFill>
                  <a:srgbClr val="000000"/>
                </a:solidFill>
                <a:cs typeface="Times New Roman" pitchFamily="18" charset="0"/>
              </a:rPr>
              <a:t>   </a:t>
            </a:r>
            <a:endParaRPr lang="en-US"/>
          </a:p>
        </p:txBody>
      </p:sp>
      <p:pic>
        <p:nvPicPr>
          <p:cNvPr id="572420" name="Picture 4" descr="moon_histogr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6600" y="2058988"/>
            <a:ext cx="4373563" cy="3462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00800"/>
            <a:ext cx="2133600" cy="323850"/>
          </a:xfrm>
          <a:prstGeom prst="rect">
            <a:avLst/>
          </a:prstGeom>
        </p:spPr>
        <p:txBody>
          <a:bodyPr/>
          <a:lstStyle/>
          <a:p>
            <a:fld id="{DCC3131D-8A24-4203-B1D3-DCCA55F3B74F}" type="slidenum">
              <a:rPr lang="en-US"/>
              <a:pPr/>
              <a:t>14</a:t>
            </a:fld>
            <a:endParaRPr lang="en-US"/>
          </a:p>
        </p:txBody>
      </p:sp>
      <p:sp>
        <p:nvSpPr>
          <p:cNvPr id="564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1998_221_210021</a:t>
            </a:r>
          </a:p>
        </p:txBody>
      </p:sp>
      <p:pic>
        <p:nvPicPr>
          <p:cNvPr id="564228" name="Picture 4" descr="g10_moon_1998_221_210021_212621_700_4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12900"/>
            <a:ext cx="8145463" cy="4654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00800"/>
            <a:ext cx="2133600" cy="323850"/>
          </a:xfrm>
          <a:prstGeom prst="rect">
            <a:avLst/>
          </a:prstGeom>
        </p:spPr>
        <p:txBody>
          <a:bodyPr/>
          <a:lstStyle/>
          <a:p>
            <a:fld id="{64C0A750-717A-4B01-865D-DC0C26B25870}" type="slidenum">
              <a:rPr lang="en-US"/>
              <a:pPr/>
              <a:t>15</a:t>
            </a:fld>
            <a:endParaRPr lang="en-US"/>
          </a:p>
        </p:txBody>
      </p:sp>
      <p:sp>
        <p:nvSpPr>
          <p:cNvPr id="565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1998_221_220035</a:t>
            </a:r>
          </a:p>
        </p:txBody>
      </p:sp>
      <p:pic>
        <p:nvPicPr>
          <p:cNvPr id="565252" name="Picture 4" descr="g10_moon_1998_221_220035_222619_700_4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825" y="1570038"/>
            <a:ext cx="8108950" cy="4633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00800"/>
            <a:ext cx="2133600" cy="323850"/>
          </a:xfrm>
          <a:prstGeom prst="rect">
            <a:avLst/>
          </a:prstGeom>
        </p:spPr>
        <p:txBody>
          <a:bodyPr/>
          <a:lstStyle/>
          <a:p>
            <a:fld id="{C9CEE6D4-7AF6-4D75-BCEF-5B7FBF4CE08E}" type="slidenum">
              <a:rPr lang="en-US"/>
              <a:pPr/>
              <a:t>16</a:t>
            </a:fld>
            <a:endParaRPr lang="en-US"/>
          </a:p>
        </p:txBody>
      </p:sp>
      <p:sp>
        <p:nvSpPr>
          <p:cNvPr id="568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2005_208_013551</a:t>
            </a:r>
          </a:p>
        </p:txBody>
      </p:sp>
      <p:pic>
        <p:nvPicPr>
          <p:cNvPr id="568324" name="Picture 4" descr="g10_moon_2005_208_013051_014040_700_4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450" y="1631950"/>
            <a:ext cx="8108950" cy="4633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32E40-86FA-4089-9941-1B01BBF52211}" type="slidenum">
              <a:rPr lang="en-US"/>
              <a:pPr/>
              <a:t>17</a:t>
            </a:fld>
            <a:endParaRPr lang="en-US"/>
          </a:p>
        </p:txBody>
      </p:sp>
      <p:sp>
        <p:nvSpPr>
          <p:cNvPr id="512002" name="Rectangle 2"/>
          <p:cNvSpPr>
            <a:spLocks noChangeArrowheads="1"/>
          </p:cNvSpPr>
          <p:nvPr/>
        </p:nvSpPr>
        <p:spPr bwMode="auto">
          <a:xfrm>
            <a:off x="1481138" y="1423988"/>
            <a:ext cx="3097212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12003" name="Rectangle 3"/>
          <p:cNvSpPr>
            <a:spLocks noChangeArrowheads="1"/>
          </p:cNvSpPr>
          <p:nvPr/>
        </p:nvSpPr>
        <p:spPr bwMode="auto">
          <a:xfrm>
            <a:off x="1481138" y="1423988"/>
            <a:ext cx="30861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12005" name="Rectangle 5"/>
          <p:cNvSpPr>
            <a:spLocks noChangeArrowheads="1"/>
          </p:cNvSpPr>
          <p:nvPr/>
        </p:nvSpPr>
        <p:spPr bwMode="auto">
          <a:xfrm>
            <a:off x="881063" y="2074863"/>
            <a:ext cx="1554162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512006" name="Object 6"/>
          <p:cNvGraphicFramePr>
            <a:graphicFrameLocks noChangeAspect="1"/>
          </p:cNvGraphicFramePr>
          <p:nvPr/>
        </p:nvGraphicFramePr>
        <p:xfrm>
          <a:off x="1143000" y="1676400"/>
          <a:ext cx="1447800" cy="519113"/>
        </p:xfrm>
        <a:graphic>
          <a:graphicData uri="http://schemas.openxmlformats.org/presentationml/2006/ole">
            <p:oleObj spid="_x0000_s97282" name="Equation" r:id="rId3" imgW="634680" imgH="228600" progId="Equation.3">
              <p:embed/>
            </p:oleObj>
          </a:graphicData>
        </a:graphic>
      </p:graphicFrame>
      <p:graphicFrame>
        <p:nvGraphicFramePr>
          <p:cNvPr id="512084" name="Group 84"/>
          <p:cNvGraphicFramePr>
            <a:graphicFrameLocks noGrp="1"/>
          </p:cNvGraphicFramePr>
          <p:nvPr/>
        </p:nvGraphicFramePr>
        <p:xfrm>
          <a:off x="971550" y="1495425"/>
          <a:ext cx="7315200" cy="5029200"/>
        </p:xfrm>
        <a:graphic>
          <a:graphicData uri="http://schemas.openxmlformats.org/drawingml/2006/table">
            <a:tbl>
              <a:tblPr/>
              <a:tblGrid>
                <a:gridCol w="1425575"/>
                <a:gridCol w="593725"/>
                <a:gridCol w="1636713"/>
                <a:gridCol w="1830387"/>
                <a:gridCol w="1828800"/>
              </a:tblGrid>
              <a:tr h="87471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5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Constant 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Mode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Selected Mean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All Pixels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1.081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1.010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1.029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β</a:t>
                      </a:r>
                      <a:endParaRPr kumimoji="0" lang="el-GR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-0.048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9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-0.045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-0.049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9A5"/>
                    </a:solidFill>
                  </a:tcPr>
                </a:tc>
              </a:tr>
              <a:tr h="419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0.038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0.042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0.030</a:t>
                      </a:r>
                      <a:endParaRPr kumimoji="0" 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417513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Growing Moon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1.064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1.030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1.038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β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-0.048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-0.046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-0.048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9A5"/>
                    </a:solidFill>
                  </a:tcPr>
                </a:tc>
              </a:tr>
              <a:tr h="4159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0.033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0.033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0.030</a:t>
                      </a:r>
                      <a:endParaRPr kumimoji="0" 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417513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Masking Moon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1.0494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1.0255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1.031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9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β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-0.050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-0.048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-0.049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F9A5"/>
                    </a:solidFill>
                  </a:tcPr>
                </a:tc>
              </a:tr>
              <a:tr h="4175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</a:t>
                      </a:r>
                      <a:endParaRPr kumimoji="0" 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0.029</a:t>
                      </a:r>
                      <a:endParaRPr kumimoji="0" 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0.030</a:t>
                      </a:r>
                      <a:endParaRPr kumimoji="0" 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0.029</a:t>
                      </a:r>
                      <a:endParaRPr kumimoji="0" 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512071" name="Rectangle 71"/>
          <p:cNvSpPr>
            <a:spLocks noChangeArrowheads="1"/>
          </p:cNvSpPr>
          <p:nvPr/>
        </p:nvSpPr>
        <p:spPr bwMode="auto">
          <a:xfrm>
            <a:off x="1371600" y="457200"/>
            <a:ext cx="6858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800" b="1" dirty="0" smtClean="0">
                <a:solidFill>
                  <a:srgbClr val="FF3300"/>
                </a:solidFill>
              </a:rPr>
              <a:t>Results – Wu et al. SPIE (2008)</a:t>
            </a:r>
            <a:endParaRPr lang="en-US" sz="2800" b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GOES-10 Imager Visible Channel Degradation</a:t>
            </a:r>
            <a:endParaRPr lang="en-US" dirty="0"/>
          </a:p>
        </p:txBody>
      </p:sp>
      <p:pic>
        <p:nvPicPr>
          <p:cNvPr id="4" name="Content Placeholder 3" descr="g10.moon.degradatio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51229" y="1371600"/>
            <a:ext cx="7241541" cy="4525963"/>
          </a:xfrm>
        </p:spPr>
      </p:pic>
      <p:pic>
        <p:nvPicPr>
          <p:cNvPr id="5" name="Content Placeholder 3" descr="g10.moon.degrada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3629" y="1524000"/>
            <a:ext cx="7241541" cy="4525963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7543800" y="1981200"/>
            <a:ext cx="0" cy="3124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7848600" y="4648200"/>
            <a:ext cx="0" cy="1371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400800" y="6019800"/>
            <a:ext cx="2147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Scheduled moon </a:t>
            </a:r>
            <a:r>
              <a:rPr lang="en-US" dirty="0" err="1" smtClean="0"/>
              <a:t>obs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3" descr="g10.moon.degrada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524000"/>
            <a:ext cx="7241541" cy="45259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Paired Images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0F082F-4A35-4E7E-AD6D-89617C148F34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676400" y="2590800"/>
            <a:ext cx="2286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828800" y="2438400"/>
            <a:ext cx="2286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981200" y="2590800"/>
            <a:ext cx="2286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191000" y="3581400"/>
            <a:ext cx="2286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391400" y="4267200"/>
            <a:ext cx="76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7086600" y="32766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010400" y="28194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90600" y="6324600"/>
            <a:ext cx="2374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3-4% difference in ratio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GOES Imager Visible Channel</a:t>
            </a:r>
            <a:endParaRPr lang="en-US" sz="2800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Linear array of 8 detectors</a:t>
            </a:r>
          </a:p>
          <a:p>
            <a:r>
              <a:rPr lang="en-US" dirty="0" smtClean="0"/>
              <a:t>IGFOV = 28 µ</a:t>
            </a:r>
            <a:r>
              <a:rPr lang="en-US" dirty="0" err="1" smtClean="0"/>
              <a:t>rad</a:t>
            </a:r>
            <a:endParaRPr lang="en-US" dirty="0" smtClean="0"/>
          </a:p>
          <a:p>
            <a:r>
              <a:rPr lang="en-US" dirty="0" smtClean="0"/>
              <a:t>Only one calibration source: space clamp</a:t>
            </a:r>
          </a:p>
          <a:p>
            <a:r>
              <a:rPr lang="en-US" dirty="0" smtClean="0"/>
              <a:t>Scan the field of regard (FOV) back and forth</a:t>
            </a:r>
          </a:p>
          <a:p>
            <a:r>
              <a:rPr lang="en-US" dirty="0" smtClean="0"/>
              <a:t>Multiple scan modes </a:t>
            </a:r>
            <a:endParaRPr lang="en-US" dirty="0"/>
          </a:p>
        </p:txBody>
      </p:sp>
      <p:pic>
        <p:nvPicPr>
          <p:cNvPr id="9" name="Picture 8" descr="goes.imager.visible.detector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53121" y="1524000"/>
            <a:ext cx="1990879" cy="20574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Uncertainty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Assumes that ROLO model is perfect (&lt;1% relative accuracy over all the phase angles, according to T. Stone)</a:t>
            </a:r>
          </a:p>
          <a:p>
            <a:endParaRPr lang="en-US" dirty="0" smtClean="0"/>
          </a:p>
          <a:p>
            <a:r>
              <a:rPr lang="en-US" dirty="0" smtClean="0"/>
              <a:t>Uncertainty components</a:t>
            </a:r>
          </a:p>
          <a:p>
            <a:pPr lvl="1"/>
            <a:r>
              <a:rPr lang="en-US" sz="2000" dirty="0" smtClean="0"/>
              <a:t>Re-sampling </a:t>
            </a:r>
          </a:p>
          <a:p>
            <a:pPr lvl="2"/>
            <a:r>
              <a:rPr lang="en-US" sz="1800" dirty="0" smtClean="0"/>
              <a:t>E-W: not an issue</a:t>
            </a:r>
          </a:p>
          <a:p>
            <a:pPr lvl="2"/>
            <a:r>
              <a:rPr lang="en-US" sz="1800" dirty="0" smtClean="0"/>
              <a:t>N-S:  space clamp while the moon is moving</a:t>
            </a:r>
          </a:p>
          <a:p>
            <a:pPr lvl="1"/>
            <a:r>
              <a:rPr lang="en-US" sz="2000" dirty="0" smtClean="0"/>
              <a:t>Space count value</a:t>
            </a:r>
          </a:p>
          <a:p>
            <a:pPr lvl="2"/>
            <a:r>
              <a:rPr lang="en-US" sz="1800" dirty="0" smtClean="0"/>
              <a:t>Detector background noise</a:t>
            </a:r>
          </a:p>
          <a:p>
            <a:pPr lvl="2"/>
            <a:r>
              <a:rPr lang="en-US" sz="1800" dirty="0" smtClean="0"/>
              <a:t>Space count truncation</a:t>
            </a:r>
          </a:p>
          <a:p>
            <a:pPr lvl="2"/>
            <a:r>
              <a:rPr lang="en-US" sz="1800" dirty="0" smtClean="0"/>
              <a:t>Drift between clamps    </a:t>
            </a:r>
          </a:p>
          <a:p>
            <a:pPr lvl="1"/>
            <a:r>
              <a:rPr lang="en-US" sz="2000" dirty="0" smtClean="0"/>
              <a:t>Moon edge</a:t>
            </a:r>
          </a:p>
          <a:p>
            <a:pPr lvl="2"/>
            <a:r>
              <a:rPr lang="en-US" sz="1600" dirty="0" smtClean="0"/>
              <a:t>Stray light</a:t>
            </a:r>
          </a:p>
          <a:p>
            <a:pPr lvl="2"/>
            <a:r>
              <a:rPr lang="en-US" sz="1600" dirty="0" smtClean="0"/>
              <a:t>Sub-pixel moon</a:t>
            </a:r>
          </a:p>
          <a:p>
            <a:pPr lvl="1"/>
            <a:r>
              <a:rPr lang="en-US" sz="2000" dirty="0" smtClean="0"/>
              <a:t>Incident-angle dependent scan-mirror reflectance</a:t>
            </a:r>
          </a:p>
          <a:p>
            <a:pPr lvl="1"/>
            <a:r>
              <a:rPr lang="en-US" sz="2000" dirty="0" smtClean="0"/>
              <a:t>Others?</a:t>
            </a:r>
          </a:p>
          <a:p>
            <a:pPr lvl="2"/>
            <a:endParaRPr lang="en-US" sz="1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G10.2005.208.MOO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41800" y="1524000"/>
            <a:ext cx="4673600" cy="3505200"/>
          </a:xfrm>
          <a:prstGeom prst="rect">
            <a:avLst/>
          </a:prstGeom>
        </p:spPr>
      </p:pic>
      <p:pic>
        <p:nvPicPr>
          <p:cNvPr id="4" name="Content Placeholder 3" descr="G10.2005.356.MOON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524000"/>
            <a:ext cx="4673600" cy="3505200"/>
          </a:xfrm>
        </p:spPr>
      </p:pic>
      <p:cxnSp>
        <p:nvCxnSpPr>
          <p:cNvPr id="7" name="Straight Arrow Connector 6"/>
          <p:cNvCxnSpPr/>
          <p:nvPr/>
        </p:nvCxnSpPr>
        <p:spPr>
          <a:xfrm flipV="1">
            <a:off x="5715000" y="3505200"/>
            <a:ext cx="0" cy="2438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181600" y="6019800"/>
            <a:ext cx="288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Impact of space clamp event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5715000"/>
            <a:ext cx="1361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Moon orbit?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 View Noise/Count Truncation</a:t>
            </a:r>
            <a:endParaRPr lang="en-US" dirty="0"/>
          </a:p>
        </p:txBody>
      </p:sp>
      <p:pic>
        <p:nvPicPr>
          <p:cNvPr id="4" name="Content Placeholder 3" descr="det1-4.splk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371601"/>
            <a:ext cx="3793066" cy="4267200"/>
          </a:xfrm>
        </p:spPr>
      </p:pic>
      <p:pic>
        <p:nvPicPr>
          <p:cNvPr id="8" name="Picture 7" descr="MOON.2006.130.19425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84800" y="1371600"/>
            <a:ext cx="2438400" cy="1828800"/>
          </a:xfrm>
          <a:prstGeom prst="rect">
            <a:avLst/>
          </a:prstGeom>
        </p:spPr>
      </p:pic>
      <p:pic>
        <p:nvPicPr>
          <p:cNvPr id="10" name="Picture 9" descr="splk_1li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3124200"/>
            <a:ext cx="4343400" cy="248194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19200" y="11430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Det#4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010400" y="3505200"/>
            <a:ext cx="1819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Stdev</a:t>
            </a:r>
            <a:r>
              <a:rPr lang="en-US" dirty="0" smtClean="0"/>
              <a:t> = 2-3 count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28600" y="5638800"/>
          <a:ext cx="891540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3080"/>
                <a:gridCol w="1783080"/>
                <a:gridCol w="1767840"/>
                <a:gridCol w="1798320"/>
                <a:gridCol w="17830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Moon 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Phase Angle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Mean </a:t>
                      </a:r>
                      <a:r>
                        <a:rPr lang="en-US" dirty="0" err="1" smtClean="0"/>
                        <a:t>irrad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mW</a:t>
                      </a:r>
                      <a:r>
                        <a:rPr lang="en-US" dirty="0" smtClean="0"/>
                        <a:t>/m2cmSr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Max-Min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Irrad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Stdv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Irrad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2006-06-06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-58.8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0.8420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0.0032 (0.38%)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0.0011 (0.13%)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Drift between Clamps</a:t>
            </a:r>
            <a:endParaRPr lang="en-US" dirty="0"/>
          </a:p>
        </p:txBody>
      </p:sp>
      <p:pic>
        <p:nvPicPr>
          <p:cNvPr id="4" name="Content Placeholder 3" descr="g10.spcal.stastic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2286000"/>
            <a:ext cx="6667500" cy="3810000"/>
          </a:xfrm>
        </p:spPr>
      </p:pic>
      <p:sp>
        <p:nvSpPr>
          <p:cNvPr id="5" name="TextBox 4"/>
          <p:cNvSpPr txBox="1"/>
          <p:nvPr/>
        </p:nvSpPr>
        <p:spPr>
          <a:xfrm>
            <a:off x="762000" y="1600200"/>
            <a:ext cx="5108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visible detector should not have short-term drift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00800"/>
            <a:ext cx="2133600" cy="323850"/>
          </a:xfrm>
          <a:prstGeom prst="rect">
            <a:avLst/>
          </a:prstGeom>
        </p:spPr>
        <p:txBody>
          <a:bodyPr/>
          <a:lstStyle/>
          <a:p>
            <a:fld id="{96532364-9F29-48C3-BDCD-00C081376A94}" type="slidenum">
              <a:rPr lang="en-US"/>
              <a:pPr/>
              <a:t>24</a:t>
            </a:fld>
            <a:endParaRPr lang="en-US"/>
          </a:p>
        </p:txBody>
      </p:sp>
      <p:sp>
        <p:nvSpPr>
          <p:cNvPr id="569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>
                <a:solidFill>
                  <a:srgbClr val="FF3300"/>
                </a:solidFill>
              </a:rPr>
              <a:t>Fussy Moon Edge</a:t>
            </a:r>
          </a:p>
        </p:txBody>
      </p:sp>
      <p:sp>
        <p:nvSpPr>
          <p:cNvPr id="569353" name="Rectangle 9"/>
          <p:cNvSpPr>
            <a:spLocks noChangeArrowheads="1"/>
          </p:cNvSpPr>
          <p:nvPr/>
        </p:nvSpPr>
        <p:spPr bwMode="auto">
          <a:xfrm>
            <a:off x="0" y="128746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569352" name="Picture 8" descr="goes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458913"/>
            <a:ext cx="3895725" cy="3216275"/>
          </a:xfrm>
          <a:prstGeom prst="rect">
            <a:avLst/>
          </a:prstGeom>
          <a:noFill/>
        </p:spPr>
      </p:pic>
      <p:sp>
        <p:nvSpPr>
          <p:cNvPr id="569354" name="Rectangle 10"/>
          <p:cNvSpPr>
            <a:spLocks noChangeArrowheads="1"/>
          </p:cNvSpPr>
          <p:nvPr/>
        </p:nvSpPr>
        <p:spPr bwMode="auto">
          <a:xfrm>
            <a:off x="4414838" y="3449638"/>
            <a:ext cx="312737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>
                <a:cs typeface="Times New Roman" pitchFamily="18" charset="0"/>
              </a:rPr>
              <a:t>   </a:t>
            </a:r>
            <a:endParaRPr lang="en-US"/>
          </a:p>
        </p:txBody>
      </p:sp>
      <p:pic>
        <p:nvPicPr>
          <p:cNvPr id="56935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3563" y="3514725"/>
            <a:ext cx="4503737" cy="2800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9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9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Moon image at Ch2 (3.9um)</a:t>
            </a:r>
            <a:endParaRPr lang="en-US" dirty="0"/>
          </a:p>
        </p:txBody>
      </p:sp>
      <p:pic>
        <p:nvPicPr>
          <p:cNvPr id="4" name="Content Placeholder 3" descr="G13.MOON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371600"/>
            <a:ext cx="6034617" cy="4525963"/>
          </a:xfr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4800600" y="2895600"/>
            <a:ext cx="30480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467600" y="2590800"/>
            <a:ext cx="1135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Stray-light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086600" y="3352800"/>
            <a:ext cx="1828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Expanding the moon mask area increases the uncertainty caused by space count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6172200"/>
            <a:ext cx="7771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Where is moon edge? Should the stay-light be accounted as moon irradiance?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 Angle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Comparison with Miller-Turner model results confirm the impact of incident angle reflectance</a:t>
            </a:r>
          </a:p>
          <a:p>
            <a:pPr lvl="1"/>
            <a:r>
              <a:rPr lang="en-US" dirty="0" smtClean="0"/>
              <a:t>Reported yesterday</a:t>
            </a:r>
          </a:p>
          <a:p>
            <a:r>
              <a:rPr lang="en-US" dirty="0" smtClean="0"/>
              <a:t>~2.2% based on MIT Lincoln Lab</a:t>
            </a:r>
          </a:p>
          <a:p>
            <a:pPr lvl="1"/>
            <a:r>
              <a:rPr lang="en-US" dirty="0" smtClean="0"/>
              <a:t>Yet we cannot simply implement ground measurements to the space</a:t>
            </a:r>
          </a:p>
          <a:p>
            <a:r>
              <a:rPr lang="en-US" dirty="0" smtClean="0"/>
              <a:t>Extensive observations of the Moon were obtained at various scan angles during the GOES-14 an 15 PLT periods.</a:t>
            </a:r>
          </a:p>
          <a:p>
            <a:pPr lvl="1"/>
            <a:r>
              <a:rPr lang="en-US" dirty="0" smtClean="0"/>
              <a:t>Preliminary result displayed the G14 and G15 angle-dependent reflectance patterns are different</a:t>
            </a:r>
          </a:p>
          <a:p>
            <a:pPr lvl="1"/>
            <a:r>
              <a:rPr lang="en-US" dirty="0" smtClean="0"/>
              <a:t>Need more effort to understand it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Case study shows the impact of background noise and count truncation is small</a:t>
            </a:r>
          </a:p>
          <a:p>
            <a:pPr lvl="1"/>
            <a:r>
              <a:rPr lang="en-US" dirty="0" smtClean="0"/>
              <a:t>Need more study, especially at large phase angle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Continue the lunar calibration error budget </a:t>
            </a:r>
            <a:r>
              <a:rPr lang="en-US" dirty="0" smtClean="0"/>
              <a:t>analysis</a:t>
            </a:r>
          </a:p>
          <a:p>
            <a:pPr lvl="1"/>
            <a:r>
              <a:rPr lang="en-US" dirty="0" smtClean="0"/>
              <a:t>Stray-light effect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More </a:t>
            </a:r>
            <a:r>
              <a:rPr lang="en-US" dirty="0" smtClean="0"/>
              <a:t>effect is needed to  characterize the angular dependent scan mirror reflectance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0F082F-4A35-4E7E-AD6D-89617C148F34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GOES-10 (GOES West) Scan Modes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0F082F-4A35-4E7E-AD6D-89617C148F34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5" descr="GOES_WEST_SC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475" y="1482725"/>
            <a:ext cx="8716963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00800"/>
            <a:ext cx="2133600" cy="323850"/>
          </a:xfrm>
          <a:prstGeom prst="rect">
            <a:avLst/>
          </a:prstGeom>
        </p:spPr>
        <p:txBody>
          <a:bodyPr/>
          <a:lstStyle/>
          <a:p>
            <a:fld id="{E629CE6C-820A-4A0D-9937-FCCF915BC30C}" type="slidenum">
              <a:rPr lang="en-US"/>
              <a:pPr/>
              <a:t>4</a:t>
            </a:fld>
            <a:endParaRPr lang="en-US"/>
          </a:p>
        </p:txBody>
      </p:sp>
      <p:sp>
        <p:nvSpPr>
          <p:cNvPr id="495618" name="Rectangle 2"/>
          <p:cNvSpPr>
            <a:spLocks noChangeArrowheads="1"/>
          </p:cNvSpPr>
          <p:nvPr/>
        </p:nvSpPr>
        <p:spPr bwMode="auto">
          <a:xfrm>
            <a:off x="1481138" y="1423988"/>
            <a:ext cx="3097212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95619" name="Rectangle 3"/>
          <p:cNvSpPr>
            <a:spLocks noChangeArrowheads="1"/>
          </p:cNvSpPr>
          <p:nvPr/>
        </p:nvSpPr>
        <p:spPr bwMode="auto">
          <a:xfrm>
            <a:off x="1481138" y="1423988"/>
            <a:ext cx="30861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95621" name="Rectangle 5"/>
          <p:cNvSpPr>
            <a:spLocks noGrp="1" noChangeArrowheads="1"/>
          </p:cNvSpPr>
          <p:nvPr>
            <p:ph type="title"/>
          </p:nvPr>
        </p:nvSpPr>
        <p:spPr>
          <a:xfrm>
            <a:off x="1295400" y="304800"/>
            <a:ext cx="7010400" cy="1143000"/>
          </a:xfrm>
          <a:noFill/>
          <a:ln/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</a:rPr>
              <a:t>Good Data</a:t>
            </a:r>
          </a:p>
        </p:txBody>
      </p:sp>
      <p:pic>
        <p:nvPicPr>
          <p:cNvPr id="495628" name="Picture 12" descr="G12_FDSK_MOON_052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6002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00800"/>
            <a:ext cx="2133600" cy="323850"/>
          </a:xfrm>
          <a:prstGeom prst="rect">
            <a:avLst/>
          </a:prstGeom>
        </p:spPr>
        <p:txBody>
          <a:bodyPr/>
          <a:lstStyle/>
          <a:p>
            <a:fld id="{F4461D11-7F08-4CB3-91BF-732C3D76ADF3}" type="slidenum">
              <a:rPr lang="en-US"/>
              <a:pPr/>
              <a:t>5</a:t>
            </a:fld>
            <a:endParaRPr lang="en-US"/>
          </a:p>
        </p:txBody>
      </p:sp>
      <p:sp>
        <p:nvSpPr>
          <p:cNvPr id="499714" name="Rectangle 2"/>
          <p:cNvSpPr>
            <a:spLocks noChangeArrowheads="1"/>
          </p:cNvSpPr>
          <p:nvPr/>
        </p:nvSpPr>
        <p:spPr bwMode="auto">
          <a:xfrm>
            <a:off x="1481138" y="1423988"/>
            <a:ext cx="3097212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99715" name="Rectangle 3"/>
          <p:cNvSpPr>
            <a:spLocks noChangeArrowheads="1"/>
          </p:cNvSpPr>
          <p:nvPr/>
        </p:nvSpPr>
        <p:spPr bwMode="auto">
          <a:xfrm>
            <a:off x="1481138" y="1423988"/>
            <a:ext cx="30861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499718" name="Picture 6" descr="goes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447800"/>
            <a:ext cx="6096000" cy="4572000"/>
          </a:xfrm>
          <a:prstGeom prst="rect">
            <a:avLst/>
          </a:prstGeom>
          <a:noFill/>
        </p:spPr>
      </p:pic>
      <p:sp>
        <p:nvSpPr>
          <p:cNvPr id="499720" name="Rectangle 8"/>
          <p:cNvSpPr>
            <a:spLocks noGrp="1" noChangeArrowheads="1"/>
          </p:cNvSpPr>
          <p:nvPr>
            <p:ph type="title"/>
          </p:nvPr>
        </p:nvSpPr>
        <p:spPr>
          <a:xfrm>
            <a:off x="1295400" y="304800"/>
            <a:ext cx="7010400" cy="1143000"/>
          </a:xfrm>
          <a:noFill/>
          <a:ln/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</a:rPr>
              <a:t>Clipped by edge</a:t>
            </a:r>
            <a:br>
              <a:rPr lang="en-US" sz="2800" b="1">
                <a:solidFill>
                  <a:srgbClr val="FF0000"/>
                </a:solidFill>
              </a:rPr>
            </a:br>
            <a:r>
              <a:rPr lang="en-US" sz="1400" b="1">
                <a:solidFill>
                  <a:schemeClr val="tx1"/>
                </a:solidFill>
              </a:rPr>
              <a:t> </a:t>
            </a:r>
            <a:r>
              <a:rPr lang="en-US" sz="1600" b="1">
                <a:solidFill>
                  <a:schemeClr val="tx1"/>
                </a:solidFill>
              </a:rPr>
              <a:t>Challenging to know the fraction and orientation of the unclipped part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00800"/>
            <a:ext cx="2133600" cy="323850"/>
          </a:xfrm>
          <a:prstGeom prst="rect">
            <a:avLst/>
          </a:prstGeom>
        </p:spPr>
        <p:txBody>
          <a:bodyPr/>
          <a:lstStyle/>
          <a:p>
            <a:fld id="{ED5C47A5-FF61-4354-9C92-DF872C3459FE}" type="slidenum">
              <a:rPr lang="en-US"/>
              <a:pPr/>
              <a:t>6</a:t>
            </a:fld>
            <a:endParaRPr lang="en-US"/>
          </a:p>
        </p:txBody>
      </p:sp>
      <p:sp>
        <p:nvSpPr>
          <p:cNvPr id="498690" name="Rectangle 2"/>
          <p:cNvSpPr>
            <a:spLocks noChangeArrowheads="1"/>
          </p:cNvSpPr>
          <p:nvPr/>
        </p:nvSpPr>
        <p:spPr bwMode="auto">
          <a:xfrm>
            <a:off x="1481138" y="1423988"/>
            <a:ext cx="3097212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98691" name="Rectangle 3"/>
          <p:cNvSpPr>
            <a:spLocks noChangeArrowheads="1"/>
          </p:cNvSpPr>
          <p:nvPr/>
        </p:nvSpPr>
        <p:spPr bwMode="auto">
          <a:xfrm>
            <a:off x="1481138" y="1423988"/>
            <a:ext cx="30861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98692" name="Rectangle 4"/>
          <p:cNvSpPr>
            <a:spLocks noGrp="1" noChangeArrowheads="1"/>
          </p:cNvSpPr>
          <p:nvPr>
            <p:ph type="title"/>
          </p:nvPr>
        </p:nvSpPr>
        <p:spPr>
          <a:xfrm>
            <a:off x="1295400" y="304800"/>
            <a:ext cx="7010400" cy="1143000"/>
          </a:xfrm>
          <a:noFill/>
          <a:ln/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</a:rPr>
              <a:t>Clipped by the Earth</a:t>
            </a:r>
            <a:br>
              <a:rPr lang="en-US" sz="2800" b="1">
                <a:solidFill>
                  <a:srgbClr val="FF0000"/>
                </a:solidFill>
              </a:rPr>
            </a:br>
            <a:r>
              <a:rPr lang="en-US" sz="1600" b="1">
                <a:solidFill>
                  <a:schemeClr val="tx1"/>
                </a:solidFill>
              </a:rPr>
              <a:t>Little hope to derive lunar irradiance</a:t>
            </a:r>
          </a:p>
        </p:txBody>
      </p:sp>
      <p:pic>
        <p:nvPicPr>
          <p:cNvPr id="498694" name="Picture 6" descr="GOES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4478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Unscheduled Data Collection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90000"/>
              </a:lnSpc>
            </a:pPr>
            <a:r>
              <a:rPr lang="en-US" dirty="0" smtClean="0"/>
              <a:t>Predicted gibbous Moon appearance within the GOES FOR (about three times a month on average)</a:t>
            </a:r>
          </a:p>
          <a:p>
            <a:pPr marL="457200" indent="-457200">
              <a:lnSpc>
                <a:spcPct val="90000"/>
              </a:lnSpc>
            </a:pPr>
            <a:endParaRPr lang="en-US" dirty="0" smtClean="0"/>
          </a:p>
          <a:p>
            <a:pPr marL="457200" indent="-457200">
              <a:lnSpc>
                <a:spcPct val="90000"/>
              </a:lnSpc>
            </a:pPr>
            <a:r>
              <a:rPr lang="en-US" dirty="0" smtClean="0"/>
              <a:t>Found 21 suitable observations for GOES-10 in 7.5 years between July 1998 to December 2005.</a:t>
            </a:r>
          </a:p>
          <a:p>
            <a:pPr marL="457200" indent="-457200">
              <a:lnSpc>
                <a:spcPct val="90000"/>
              </a:lnSpc>
            </a:pPr>
            <a:endParaRPr lang="en-US" dirty="0" smtClean="0"/>
          </a:p>
          <a:p>
            <a:pPr marL="457200" indent="-457200">
              <a:lnSpc>
                <a:spcPct val="90000"/>
              </a:lnSpc>
            </a:pPr>
            <a:r>
              <a:rPr lang="en-US" dirty="0" smtClean="0"/>
              <a:t>Five of the 21 cases have a second lunar image within ~ one hour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0F082F-4A35-4E7E-AD6D-89617C148F34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Scheduled Data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90000"/>
              </a:lnSpc>
            </a:pPr>
            <a:r>
              <a:rPr lang="en-US" sz="2800" dirty="0" smtClean="0"/>
              <a:t>Began in November 2005</a:t>
            </a:r>
          </a:p>
          <a:p>
            <a:pPr marL="457200" indent="-457200">
              <a:lnSpc>
                <a:spcPct val="90000"/>
              </a:lnSpc>
            </a:pPr>
            <a:endParaRPr lang="en-US" sz="2800" dirty="0" smtClean="0"/>
          </a:p>
          <a:p>
            <a:pPr marL="457200" indent="-457200">
              <a:lnSpc>
                <a:spcPct val="90000"/>
              </a:lnSpc>
            </a:pPr>
            <a:r>
              <a:rPr lang="en-US" sz="2800" dirty="0" smtClean="0"/>
              <a:t>One or two scheduled gibbous lunar image every month for each GOES</a:t>
            </a:r>
          </a:p>
          <a:p>
            <a:pPr marL="857250" lvl="1" indent="-457200">
              <a:lnSpc>
                <a:spcPct val="90000"/>
              </a:lnSpc>
            </a:pPr>
            <a:r>
              <a:rPr lang="en-US" dirty="0" smtClean="0"/>
              <a:t>Used ~one minute of star view time with negligible impact on navigation</a:t>
            </a:r>
          </a:p>
          <a:p>
            <a:pPr marL="457200" indent="-457200">
              <a:lnSpc>
                <a:spcPct val="90000"/>
              </a:lnSpc>
            </a:pP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0F082F-4A35-4E7E-AD6D-89617C148F34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00800"/>
            <a:ext cx="2133600" cy="323850"/>
          </a:xfrm>
          <a:prstGeom prst="rect">
            <a:avLst/>
          </a:prstGeom>
        </p:spPr>
        <p:txBody>
          <a:bodyPr/>
          <a:lstStyle/>
          <a:p>
            <a:fld id="{677D8899-C68B-46A3-AB8F-920756BAB9E4}" type="slidenum">
              <a:rPr lang="en-US"/>
              <a:pPr/>
              <a:t>9</a:t>
            </a:fld>
            <a:endParaRPr lang="en-US"/>
          </a:p>
        </p:txBody>
      </p:sp>
      <p:sp>
        <p:nvSpPr>
          <p:cNvPr id="57753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77540" name="Object 4"/>
          <p:cNvGraphicFramePr>
            <a:graphicFrameLocks noChangeAspect="1"/>
          </p:cNvGraphicFramePr>
          <p:nvPr/>
        </p:nvGraphicFramePr>
        <p:xfrm>
          <a:off x="981075" y="1595438"/>
          <a:ext cx="2698750" cy="1219200"/>
        </p:xfrm>
        <a:graphic>
          <a:graphicData uri="http://schemas.openxmlformats.org/presentationml/2006/ole">
            <p:oleObj spid="_x0000_s70658" name="Equation" r:id="rId4" imgW="952200" imgH="431640" progId="Equation.3">
              <p:embed/>
            </p:oleObj>
          </a:graphicData>
        </a:graphic>
      </p:graphicFrame>
      <p:sp>
        <p:nvSpPr>
          <p:cNvPr id="577541" name="Rectangle 5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7543" name="Rectangle 7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7544" name="Rectangle 8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7545" name="Text Box 9"/>
          <p:cNvSpPr txBox="1">
            <a:spLocks noChangeArrowheads="1"/>
          </p:cNvSpPr>
          <p:nvPr/>
        </p:nvSpPr>
        <p:spPr bwMode="auto">
          <a:xfrm>
            <a:off x="1219200" y="4953000"/>
            <a:ext cx="581501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5750" indent="-285750" algn="l">
              <a:spcBef>
                <a:spcPct val="50000"/>
              </a:spcBef>
            </a:pPr>
            <a:r>
              <a:rPr lang="en-US" sz="2800" i="1" dirty="0">
                <a:solidFill>
                  <a:srgbClr val="990099"/>
                </a:solidFill>
              </a:rPr>
              <a:t>y(t)</a:t>
            </a:r>
            <a:r>
              <a:rPr lang="en-US" sz="2800" dirty="0">
                <a:solidFill>
                  <a:srgbClr val="990099"/>
                </a:solidFill>
              </a:rPr>
              <a:t> is the least-squares fit of </a:t>
            </a:r>
            <a:r>
              <a:rPr lang="en-US" sz="2800" i="1" dirty="0">
                <a:solidFill>
                  <a:srgbClr val="990099"/>
                </a:solidFill>
              </a:rPr>
              <a:t>R(t)</a:t>
            </a:r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914400" y="3733800"/>
            <a:ext cx="5410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dirty="0" smtClean="0">
                <a:ea typeface="SimSun" pitchFamily="2" charset="-122"/>
                <a:cs typeface="Times New Roman" pitchFamily="18" charset="0"/>
              </a:rPr>
              <a:t>y(t)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Times New Roman" pitchFamily="18" charset="0"/>
              </a:rPr>
              <a:t> = a + b*t +c*t</a:t>
            </a:r>
            <a:r>
              <a:rPr kumimoji="0" lang="en-US" sz="360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Times New Roman" pitchFamily="18" charset="0"/>
              </a:rPr>
              <a:t>2</a:t>
            </a:r>
            <a:endParaRPr kumimoji="0" lang="en-US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7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7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7545" grpId="0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1269</TotalTime>
  <Words>659</Words>
  <Application>Microsoft Office PowerPoint</Application>
  <PresentationFormat>On-screen Show (4:3)</PresentationFormat>
  <Paragraphs>183</Paragraphs>
  <Slides>27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Office Theme</vt:lpstr>
      <vt:lpstr>Equation</vt:lpstr>
      <vt:lpstr>Microsoft Equation 3.0</vt:lpstr>
      <vt:lpstr>Lunar Calibration for GOES-10 Imager Visible Channel – Ongoing Effort on the Uncertainty Assessment</vt:lpstr>
      <vt:lpstr>GOES Imager Visible Channel</vt:lpstr>
      <vt:lpstr>GOES-10 (GOES West) Scan Modes</vt:lpstr>
      <vt:lpstr>Good Data</vt:lpstr>
      <vt:lpstr>Clipped by edge  Challenging to know the fraction and orientation of the unclipped part</vt:lpstr>
      <vt:lpstr>Clipped by the Earth Little hope to derive lunar irradiance</vt:lpstr>
      <vt:lpstr>Unscheduled Data Collection </vt:lpstr>
      <vt:lpstr>Scheduled Data Collection</vt:lpstr>
      <vt:lpstr>Slide 9</vt:lpstr>
      <vt:lpstr>ROLO Irradiance Model</vt:lpstr>
      <vt:lpstr>Measured Lunar Irradiance</vt:lpstr>
      <vt:lpstr>Moon Location</vt:lpstr>
      <vt:lpstr>Identification of Space Pixel</vt:lpstr>
      <vt:lpstr>1998_221_210021</vt:lpstr>
      <vt:lpstr>1998_221_220035</vt:lpstr>
      <vt:lpstr>2005_208_013551</vt:lpstr>
      <vt:lpstr>Slide 17</vt:lpstr>
      <vt:lpstr>GOES-10 Imager Visible Channel Degradation</vt:lpstr>
      <vt:lpstr>Paired Images</vt:lpstr>
      <vt:lpstr>Uncertainty Components</vt:lpstr>
      <vt:lpstr>Slide 21</vt:lpstr>
      <vt:lpstr>Space View Noise/Count Truncation</vt:lpstr>
      <vt:lpstr>Drift between Clamps</vt:lpstr>
      <vt:lpstr>Fussy Moon Edge</vt:lpstr>
      <vt:lpstr>Moon image at Ch2 (3.9um)</vt:lpstr>
      <vt:lpstr>Scan Angle Effect</vt:lpstr>
      <vt:lpstr>Conclusion</vt:lpstr>
    </vt:vector>
  </TitlesOfParts>
  <Company>NOAA / NESDIS / STAR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fyu</dc:creator>
  <cp:lastModifiedBy>fyu</cp:lastModifiedBy>
  <cp:revision>421</cp:revision>
  <dcterms:created xsi:type="dcterms:W3CDTF">2012-11-26T20:32:03Z</dcterms:created>
  <dcterms:modified xsi:type="dcterms:W3CDTF">2013-03-07T18:51:29Z</dcterms:modified>
</cp:coreProperties>
</file>