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91" r:id="rId4"/>
    <p:sldId id="270" r:id="rId5"/>
    <p:sldId id="269" r:id="rId6"/>
    <p:sldId id="268" r:id="rId7"/>
    <p:sldId id="271" r:id="rId8"/>
    <p:sldId id="272" r:id="rId9"/>
    <p:sldId id="261" r:id="rId10"/>
    <p:sldId id="280" r:id="rId11"/>
    <p:sldId id="286" r:id="rId12"/>
    <p:sldId id="290" r:id="rId13"/>
    <p:sldId id="276" r:id="rId14"/>
    <p:sldId id="277" r:id="rId15"/>
    <p:sldId id="294" r:id="rId16"/>
    <p:sldId id="295" r:id="rId17"/>
    <p:sldId id="296" r:id="rId18"/>
    <p:sldId id="297" r:id="rId19"/>
    <p:sldId id="298" r:id="rId20"/>
    <p:sldId id="299" r:id="rId21"/>
    <p:sldId id="278" r:id="rId22"/>
    <p:sldId id="300" r:id="rId23"/>
    <p:sldId id="288" r:id="rId24"/>
    <p:sldId id="282" r:id="rId25"/>
    <p:sldId id="283" r:id="rId26"/>
    <p:sldId id="284" r:id="rId27"/>
    <p:sldId id="285" r:id="rId2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9999"/>
    <a:srgbClr val="FF6600"/>
    <a:srgbClr val="0099FF"/>
    <a:srgbClr val="FF66CC"/>
    <a:srgbClr val="66FF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2" autoAdjust="0"/>
  </p:normalViewPr>
  <p:slideViewPr>
    <p:cSldViewPr>
      <p:cViewPr varScale="1">
        <p:scale>
          <a:sx n="97" d="100"/>
          <a:sy n="97" d="100"/>
        </p:scale>
        <p:origin x="-3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9DF51-95CF-4427-8A2E-1073819F857A}" type="datetimeFigureOut">
              <a:rPr lang="ko-KR" altLang="en-US" smtClean="0"/>
              <a:pPr/>
              <a:t>2013-08-14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00DA-6E0B-49A4-8215-698F2BB4F7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34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2A894-9905-444B-8D99-46A3EF1EBF47}" type="datetimeFigureOut">
              <a:rPr lang="ko-KR" altLang="en-US" smtClean="0"/>
              <a:pPr/>
              <a:t>2013-08-14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FE8D-18D7-481B-BD8B-2BBAF8B4F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5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97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20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1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B639FAC-39B3-42CB-A273-4E78B68774BA}" type="slidenum">
              <a:rPr lang="ko-KR" altLang="en-US" smtClean="0"/>
              <a:pPr eaLnBrk="1" hangingPunct="1"/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9F02C90-DD22-4EE6-A856-112685AA6D3F}" type="slidenum">
              <a:rPr lang="ko-KR" altLang="en-US" smtClean="0"/>
              <a:pPr eaLnBrk="1" hangingPunct="1"/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4A78ADC-0A3F-458A-9E7E-8F99A00BBF81}" type="slidenum">
              <a:rPr lang="ko-KR" altLang="en-US" smtClean="0"/>
              <a:pPr eaLnBrk="1" hangingPunct="1"/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B534D50-3A31-4F49-9B62-830647C1ED41}" type="slidenum">
              <a:rPr lang="ko-KR" altLang="en-US" smtClean="0"/>
              <a:pPr eaLnBrk="1" hangingPunct="1"/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F1D3ED7-BA17-43E4-88BE-C1017F2B6C67}" type="slidenum">
              <a:rPr lang="ko-KR" altLang="en-US" smtClean="0"/>
              <a:pPr eaLnBrk="1" hangingPunct="1"/>
              <a:t>19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358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D1C1D72-3BD4-4EA4-A710-FC58F3A0B00D}" type="slidenum">
              <a:rPr lang="ko-KR" altLang="en-US" smtClean="0"/>
              <a:pPr eaLnBrk="1" hangingPunct="1"/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017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903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024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31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789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22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60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85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51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42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64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61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/>
          <a:lstStyle/>
          <a:p>
            <a:fld id="{BBA8DDCC-E294-4F4C-8D9B-593CDF79482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77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373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  <a:prstGeom prst="rect">
            <a:avLst/>
          </a:prstGeom>
        </p:spPr>
        <p:txBody>
          <a:bodyPr/>
          <a:lstStyle/>
          <a:p>
            <a:fld id="{675763E5-6D5A-43F8-B8A1-42FC9D1261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-27384"/>
            <a:ext cx="9165414" cy="845621"/>
            <a:chOff x="0" y="764703"/>
            <a:chExt cx="9165414" cy="845621"/>
          </a:xfrm>
        </p:grpSpPr>
        <p:sp>
          <p:nvSpPr>
            <p:cNvPr id="7" name="직사각형 6"/>
            <p:cNvSpPr/>
            <p:nvPr/>
          </p:nvSpPr>
          <p:spPr>
            <a:xfrm flipH="1">
              <a:off x="0" y="764703"/>
              <a:ext cx="9144000" cy="8456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67000">
                  <a:schemeClr val="accent1">
                    <a:lumMod val="64000"/>
                    <a:lumOff val="36000"/>
                  </a:schemeClr>
                </a:gs>
                <a:gs pos="96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52400" dist="508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8" name="순서도: 문서 7"/>
            <p:cNvSpPr/>
            <p:nvPr/>
          </p:nvSpPr>
          <p:spPr>
            <a:xfrm>
              <a:off x="21414" y="832079"/>
              <a:ext cx="9144000" cy="720079"/>
            </a:xfrm>
            <a:prstGeom prst="flowChartDocumen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6" b="90000" l="4118" r="95882">
                        <a14:foregroundMark x1="17353" y1="18889" x2="17647" y2="40556"/>
                        <a14:foregroundMark x1="32941" y1="28333" x2="5882" y2="50000"/>
                        <a14:foregroundMark x1="17353" y1="31667" x2="17647" y2="20556"/>
                        <a14:foregroundMark x1="32353" y1="23333" x2="32353" y2="23333"/>
                        <a14:foregroundMark x1="38235" y1="27222" x2="38235" y2="27222"/>
                        <a14:foregroundMark x1="50000" y1="26667" x2="50000" y2="45556"/>
                        <a14:foregroundMark x1="87647" y1="25556" x2="82647" y2="47222"/>
                        <a14:foregroundMark x1="64118" y1="26667" x2="64118" y2="48333"/>
                        <a14:foregroundMark x1="50000" y1="62778" x2="50000" y2="77778"/>
                        <a14:foregroundMark x1="63824" y1="61667" x2="63824" y2="77778"/>
                        <a14:foregroundMark x1="79706" y1="60556" x2="78235" y2="64444"/>
                        <a14:foregroundMark x1="88529" y1="65000" x2="87647" y2="72778"/>
                        <a14:foregroundMark x1="42059" y1="37222" x2="18235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55" y="118373"/>
            <a:ext cx="1220849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  <a:prstGeom prst="rect">
            <a:avLst/>
          </a:prstGeom>
        </p:spPr>
        <p:txBody>
          <a:bodyPr/>
          <a:lstStyle/>
          <a:p>
            <a:fld id="{675763E5-6D5A-43F8-B8A1-42FC9D1261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46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56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902896" y="637624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5763E5-6D5A-43F8-B8A1-42FC9D1261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0" y="-27384"/>
            <a:ext cx="9165414" cy="845621"/>
            <a:chOff x="0" y="764703"/>
            <a:chExt cx="9165414" cy="845621"/>
          </a:xfrm>
        </p:grpSpPr>
        <p:sp>
          <p:nvSpPr>
            <p:cNvPr id="9" name="직사각형 8"/>
            <p:cNvSpPr/>
            <p:nvPr/>
          </p:nvSpPr>
          <p:spPr>
            <a:xfrm flipH="1">
              <a:off x="0" y="764703"/>
              <a:ext cx="9144000" cy="8456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67000">
                  <a:schemeClr val="accent1">
                    <a:lumMod val="64000"/>
                    <a:lumOff val="36000"/>
                  </a:schemeClr>
                </a:gs>
                <a:gs pos="96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52400" dist="508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0" name="순서도: 문서 9"/>
            <p:cNvSpPr/>
            <p:nvPr/>
          </p:nvSpPr>
          <p:spPr>
            <a:xfrm>
              <a:off x="21414" y="832079"/>
              <a:ext cx="9144000" cy="720079"/>
            </a:xfrm>
            <a:prstGeom prst="flowChartDocumen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56" b="90000" l="4118" r="95882">
                        <a14:foregroundMark x1="17353" y1="18889" x2="17647" y2="40556"/>
                        <a14:foregroundMark x1="32941" y1="28333" x2="5882" y2="50000"/>
                        <a14:foregroundMark x1="17353" y1="31667" x2="17647" y2="20556"/>
                        <a14:foregroundMark x1="32353" y1="23333" x2="32353" y2="23333"/>
                        <a14:foregroundMark x1="38235" y1="27222" x2="38235" y2="27222"/>
                        <a14:foregroundMark x1="50000" y1="26667" x2="50000" y2="45556"/>
                        <a14:foregroundMark x1="87647" y1="25556" x2="82647" y2="47222"/>
                        <a14:foregroundMark x1="64118" y1="26667" x2="64118" y2="48333"/>
                        <a14:foregroundMark x1="50000" y1="62778" x2="50000" y2="77778"/>
                        <a14:foregroundMark x1="63824" y1="61667" x2="63824" y2="77778"/>
                        <a14:foregroundMark x1="79706" y1="60556" x2="78235" y2="64444"/>
                        <a14:foregroundMark x1="88529" y1="65000" x2="87647" y2="72778"/>
                        <a14:foregroundMark x1="42059" y1="37222" x2="18235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0" y="147634"/>
            <a:ext cx="936104" cy="49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jpe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47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18249" y="0"/>
            <a:ext cx="4056628" cy="638187"/>
            <a:chOff x="5218140" y="6247197"/>
            <a:chExt cx="4056628" cy="63818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140" y="6247197"/>
              <a:ext cx="638187" cy="638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51368" y="6313275"/>
              <a:ext cx="3523400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pc="440" dirty="0" err="1" smtClean="0"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KMA</a:t>
              </a:r>
              <a:r>
                <a:rPr lang="en-US" altLang="ko-KR" sz="1100" spc="4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Korea</a:t>
              </a:r>
              <a:r>
                <a:rPr lang="en-US" altLang="ko-KR" sz="1100" spc="4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Meteorological Administration</a:t>
              </a:r>
            </a:p>
            <a:p>
              <a:pPr>
                <a:lnSpc>
                  <a:spcPct val="80000"/>
                </a:lnSpc>
              </a:pPr>
              <a:r>
                <a:rPr lang="en-US" altLang="ko-KR" kern="600" dirty="0" smtClean="0"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NMSC</a:t>
              </a:r>
              <a:r>
                <a:rPr lang="en-US" altLang="ko-KR" sz="1000" kern="600" spc="-30" dirty="0" smtClean="0"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ko-KR" sz="11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National Meteorological satellite center</a:t>
              </a:r>
              <a:endParaRPr lang="ko-KR" alt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9837" y="2276872"/>
            <a:ext cx="556434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000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DCC BRDF</a:t>
            </a:r>
          </a:p>
          <a:p>
            <a:pPr algn="ctr"/>
            <a:r>
              <a:rPr lang="en-US" altLang="ko-KR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produced by SBDART model</a:t>
            </a:r>
          </a:p>
          <a:p>
            <a:pPr algn="ctr"/>
            <a:r>
              <a:rPr lang="en-US" altLang="ko-KR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for COMS visible calibration</a:t>
            </a:r>
            <a:endParaRPr lang="ko-KR" altLang="en-US" sz="3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9517" y="256292"/>
            <a:ext cx="30929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</a:t>
            </a:r>
            <a:r>
              <a:rPr lang="en-US" altLang="ko-KR" sz="13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altLang="ko-KR" sz="13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ebMeeting</a:t>
            </a:r>
            <a:r>
              <a:rPr lang="en-US" altLang="ko-KR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14 August 2013</a:t>
            </a:r>
            <a:endParaRPr lang="ko-KR" altLang="en-US" sz="1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043968" y="5085184"/>
            <a:ext cx="7056065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Minjin</a:t>
            </a:r>
            <a:r>
              <a:rPr lang="en-US" altLang="ko-KR" sz="18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CHOI</a:t>
            </a:r>
            <a:endParaRPr lang="ko-KR" altLang="en-US" sz="1800" b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55576" y="5877272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Meteorological Satellite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 / Korea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Meteorological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pPr algn="ctr" eaLnBrk="1" hangingPunct="1"/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Korea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-37216"/>
            <a:ext cx="9146183" cy="101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9" y="332656"/>
            <a:ext cx="1800000" cy="180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9" y="1962660"/>
            <a:ext cx="1800000" cy="1800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9" y="3584825"/>
            <a:ext cx="1800000" cy="1800000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8" y="337760"/>
            <a:ext cx="1800000" cy="1800000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8" y="1965421"/>
            <a:ext cx="1800000" cy="1800000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8" y="3578845"/>
            <a:ext cx="1800000" cy="180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20" y="334999"/>
            <a:ext cx="1800000" cy="1800000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20" y="1962660"/>
            <a:ext cx="1800000" cy="1800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20" y="3576084"/>
            <a:ext cx="1800000" cy="180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/>
        </p:blipFill>
        <p:spPr>
          <a:xfrm>
            <a:off x="6808179" y="338016"/>
            <a:ext cx="1652253" cy="180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/>
        </p:blipFill>
        <p:spPr>
          <a:xfrm>
            <a:off x="6808179" y="1965677"/>
            <a:ext cx="1652253" cy="180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/>
        </p:blipFill>
        <p:spPr>
          <a:xfrm>
            <a:off x="6808179" y="3579101"/>
            <a:ext cx="1652253" cy="1800000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9" y="5211202"/>
            <a:ext cx="1800000" cy="1800000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8" y="5208441"/>
            <a:ext cx="1800000" cy="1800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20" y="5201577"/>
            <a:ext cx="1800000" cy="1800000"/>
          </a:xfrm>
          <a:prstGeom prst="rect">
            <a:avLst/>
          </a:prstGeom>
        </p:spPr>
      </p:pic>
      <p:pic>
        <p:nvPicPr>
          <p:cNvPr id="17" name="Picture 2" descr="C:\Documents and Settings\lws\My Documents\about_GSICS\2013_DCC_webmeeting\COMS_DCC_BRDF\20_Reflectance_400_-40.tif"/>
          <p:cNvPicPr preferRelativeResize="0"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/>
        </p:blipFill>
        <p:spPr bwMode="auto">
          <a:xfrm>
            <a:off x="6808179" y="5201577"/>
            <a:ext cx="16522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 preferRelativeResize="0"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3" t="12233" b="11109"/>
          <a:stretch/>
        </p:blipFill>
        <p:spPr>
          <a:xfrm>
            <a:off x="8605141" y="1316843"/>
            <a:ext cx="537113" cy="45816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9832" y="93832"/>
            <a:ext cx="470000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75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447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5748" y="1013111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4220" y="2618777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4220" y="4298667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7615" y="5940144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18" y="-27384"/>
            <a:ext cx="1881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part 3: Results 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(SZA = 20</a:t>
            </a:r>
            <a:r>
              <a:rPr lang="en-US" altLang="ko-KR" sz="1600" b="1" spc="-150" dirty="0" smtClean="0">
                <a:latin typeface="Times New Roman"/>
                <a:ea typeface="HY헤드라인M" pitchFamily="18" charset="-127"/>
                <a:cs typeface="Times New Roman"/>
              </a:rPr>
              <a:t>º</a:t>
            </a: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9424" y="271808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11806" y="269420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6000" y="344139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2101" y="195346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2201" y="2491028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35842" y="229425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2616" y="211314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3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-37216"/>
            <a:ext cx="9146183" cy="101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2" y="337289"/>
            <a:ext cx="1800000" cy="1800000"/>
          </a:xfrm>
          <a:prstGeom prst="rect">
            <a:avLst/>
          </a:prstGeom>
        </p:spPr>
      </p:pic>
      <p:pic>
        <p:nvPicPr>
          <p:cNvPr id="69" name="그림 6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1" y="337289"/>
            <a:ext cx="1800000" cy="1800000"/>
          </a:xfrm>
          <a:prstGeom prst="rect">
            <a:avLst/>
          </a:prstGeom>
        </p:spPr>
      </p:pic>
      <p:pic>
        <p:nvPicPr>
          <p:cNvPr id="73" name="그림 7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0" y="337289"/>
            <a:ext cx="1800000" cy="1800000"/>
          </a:xfrm>
          <a:prstGeom prst="rect">
            <a:avLst/>
          </a:prstGeom>
        </p:spPr>
      </p:pic>
      <p:pic>
        <p:nvPicPr>
          <p:cNvPr id="77" name="그림 76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8695"/>
          <a:stretch/>
        </p:blipFill>
        <p:spPr>
          <a:xfrm>
            <a:off x="6799645" y="337289"/>
            <a:ext cx="1631350" cy="1800000"/>
          </a:xfrm>
          <a:prstGeom prst="rect">
            <a:avLst/>
          </a:prstGeom>
        </p:spPr>
      </p:pic>
      <p:pic>
        <p:nvPicPr>
          <p:cNvPr id="80" name="그림 7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4598"/>
            <a:ext cx="1800000" cy="1800000"/>
          </a:xfrm>
          <a:prstGeom prst="rect">
            <a:avLst/>
          </a:prstGeom>
        </p:spPr>
      </p:pic>
      <p:pic>
        <p:nvPicPr>
          <p:cNvPr id="81" name="그림 8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5" y="1964598"/>
            <a:ext cx="1800000" cy="1800000"/>
          </a:xfrm>
          <a:prstGeom prst="rect">
            <a:avLst/>
          </a:prstGeom>
        </p:spPr>
      </p:pic>
      <p:pic>
        <p:nvPicPr>
          <p:cNvPr id="82" name="그림 81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4" y="1964598"/>
            <a:ext cx="1800000" cy="1800000"/>
          </a:xfrm>
          <a:prstGeom prst="rect">
            <a:avLst/>
          </a:prstGeom>
        </p:spPr>
      </p:pic>
      <p:pic>
        <p:nvPicPr>
          <p:cNvPr id="83" name="그림 82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>
          <a:xfrm>
            <a:off x="6775373" y="1964598"/>
            <a:ext cx="1655622" cy="1800000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2" y="3594628"/>
            <a:ext cx="1800000" cy="1800000"/>
          </a:xfrm>
          <a:prstGeom prst="rect">
            <a:avLst/>
          </a:prstGeom>
        </p:spPr>
      </p:pic>
      <p:pic>
        <p:nvPicPr>
          <p:cNvPr id="71" name="그림 70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1" y="3594628"/>
            <a:ext cx="1800000" cy="1800000"/>
          </a:xfrm>
          <a:prstGeom prst="rect">
            <a:avLst/>
          </a:prstGeom>
        </p:spPr>
      </p:pic>
      <p:pic>
        <p:nvPicPr>
          <p:cNvPr id="75" name="그림 74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0" y="3594628"/>
            <a:ext cx="1800000" cy="1800000"/>
          </a:xfrm>
          <a:prstGeom prst="rect">
            <a:avLst/>
          </a:prstGeom>
        </p:spPr>
      </p:pic>
      <p:pic>
        <p:nvPicPr>
          <p:cNvPr id="79" name="그림 78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4"/>
          <a:stretch/>
        </p:blipFill>
        <p:spPr>
          <a:xfrm>
            <a:off x="6787510" y="3594628"/>
            <a:ext cx="1643486" cy="1800000"/>
          </a:xfrm>
          <a:prstGeom prst="rect">
            <a:avLst/>
          </a:prstGeom>
        </p:spPr>
      </p:pic>
      <p:pic>
        <p:nvPicPr>
          <p:cNvPr id="68" name="그림 67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2" y="5221937"/>
            <a:ext cx="1800000" cy="1800000"/>
          </a:xfrm>
          <a:prstGeom prst="rect">
            <a:avLst/>
          </a:prstGeom>
        </p:spPr>
      </p:pic>
      <p:pic>
        <p:nvPicPr>
          <p:cNvPr id="72" name="그림 71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1" y="5221937"/>
            <a:ext cx="1800000" cy="1800000"/>
          </a:xfrm>
          <a:prstGeom prst="rect">
            <a:avLst/>
          </a:prstGeom>
        </p:spPr>
      </p:pic>
      <p:pic>
        <p:nvPicPr>
          <p:cNvPr id="76" name="그림 75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0" y="5221937"/>
            <a:ext cx="1800000" cy="1800000"/>
          </a:xfrm>
          <a:prstGeom prst="rect">
            <a:avLst/>
          </a:prstGeom>
        </p:spPr>
      </p:pic>
      <p:pic>
        <p:nvPicPr>
          <p:cNvPr id="64" name="그림 63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8695"/>
          <a:stretch/>
        </p:blipFill>
        <p:spPr>
          <a:xfrm>
            <a:off x="6799644" y="5221937"/>
            <a:ext cx="1631352" cy="18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9832" y="93832"/>
            <a:ext cx="470000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75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447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그림 106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3" t="12233" b="11109"/>
          <a:stretch/>
        </p:blipFill>
        <p:spPr>
          <a:xfrm>
            <a:off x="8605141" y="1316843"/>
            <a:ext cx="537113" cy="4581626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187624" y="1013111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96096" y="2618777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96096" y="4298667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19491" y="5940144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148064" y="2719953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33446" y="270569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893692" y="3433633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42241" y="195533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80841" y="249289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234482" y="229612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431256" y="211501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18" y="-27384"/>
            <a:ext cx="1881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part 3: Results </a:t>
            </a:r>
            <a:r>
              <a:rPr lang="en-US" altLang="ko-KR" sz="2600" b="1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2</a:t>
            </a:r>
            <a:endParaRPr lang="en-US" altLang="ko-KR" sz="2600" b="1" spc="-15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(SZA = 30</a:t>
            </a:r>
            <a:r>
              <a:rPr lang="en-US" altLang="ko-KR" sz="1600" b="1" spc="-150" dirty="0" smtClean="0">
                <a:latin typeface="Times New Roman"/>
                <a:ea typeface="HY헤드라인M" pitchFamily="18" charset="-127"/>
                <a:cs typeface="Times New Roman"/>
              </a:rPr>
              <a:t>º</a:t>
            </a: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"/>
          <a:stretch/>
        </p:blipFill>
        <p:spPr>
          <a:xfrm>
            <a:off x="7251170" y="2054403"/>
            <a:ext cx="1800000" cy="1800000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1"/>
          <a:stretch/>
        </p:blipFill>
        <p:spPr>
          <a:xfrm>
            <a:off x="5546446" y="2054403"/>
            <a:ext cx="1800000" cy="180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"/>
          <a:stretch/>
        </p:blipFill>
        <p:spPr>
          <a:xfrm>
            <a:off x="3841721" y="2054403"/>
            <a:ext cx="1800000" cy="18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part3: Result 3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" name="그림 3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1"/>
          <a:stretch/>
        </p:blipFill>
        <p:spPr>
          <a:xfrm>
            <a:off x="2136996" y="2054403"/>
            <a:ext cx="1800000" cy="1800000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/>
          <a:stretch/>
        </p:blipFill>
        <p:spPr>
          <a:xfrm>
            <a:off x="432271" y="2054403"/>
            <a:ext cx="1800000" cy="1800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17834" y="932008"/>
            <a:ext cx="341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u="sng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b="1" u="sng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SZA = 20º, COT = 200, Re = 20</a:t>
            </a:r>
            <a:r>
              <a:rPr lang="ko-KR" alt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b="1" u="sng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b="1" u="sng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lang="ko-KR" altLang="en-US" b="1" u="sng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939732"/>
            <a:ext cx="1152880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COMS ch.1 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0.675</a:t>
            </a:r>
            <a:r>
              <a:rPr lang="ko-KR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999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ch.1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0.645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092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ch.2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0.847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6" t="10921" r="-259" b="9874"/>
          <a:stretch/>
        </p:blipFill>
        <p:spPr>
          <a:xfrm>
            <a:off x="107504" y="1650022"/>
            <a:ext cx="459284" cy="2618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6057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ch.3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0.466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0575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ch.4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0.554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58908"/>
              </p:ext>
            </p:extLst>
          </p:nvPr>
        </p:nvGraphicFramePr>
        <p:xfrm>
          <a:off x="179512" y="4648552"/>
          <a:ext cx="8928992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1584176"/>
                <a:gridCol w="1872208"/>
                <a:gridCol w="1728192"/>
                <a:gridCol w="1656184"/>
                <a:gridCol w="1584176"/>
              </a:tblGrid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err="1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n-US" altLang="ko-KR" sz="1300" baseline="-25000" dirty="0" err="1" smtClean="0">
                          <a:latin typeface="Arial" pitchFamily="34" charset="0"/>
                          <a:cs typeface="Arial" pitchFamily="34" charset="0"/>
                        </a:rPr>
                        <a:t>ext</a:t>
                      </a:r>
                      <a:endParaRPr lang="ko-KR" altLang="en-US" sz="13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2.0022</a:t>
                      </a:r>
                      <a:endParaRPr lang="ko-KR" altLang="en-US" sz="1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2.0019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1.9963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2.0038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1.9942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sz="1300" dirty="0" smtClean="0"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lang="en-US" altLang="ko-KR" sz="1300" baseline="-25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3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0.9999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0.8118</a:t>
                      </a:r>
                      <a:endParaRPr lang="ko-KR" altLang="en-US" sz="1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0.8118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0.8124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0.8105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652120" y="279836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37502" y="278410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97748" y="351204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46297" y="203374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84897" y="257130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38538" y="237453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35312" y="219342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9552" y="277911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24934" y="276485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85180" y="349279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33729" y="201449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72329" y="255205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25970" y="235528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22744" y="217417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58921" y="276308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44303" y="274882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04549" y="347676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53098" y="199846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91698" y="25360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45339" y="2339255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42113" y="2158147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58238" y="281121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43620" y="279695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03866" y="352489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52415" y="204659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91015" y="258415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44656" y="238738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41430" y="220627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76122" y="282083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61504" y="280657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21750" y="353451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70299" y="205621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08899" y="259377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62540" y="2397005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659314" y="2215897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8080" y="1650022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0.94 – 1.00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Summary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4581" y="1196752"/>
            <a:ext cx="8114837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SBDART model could be constructed bi-directional reflectance distribution structure above cloud layer with respect to various input parameters and wavelength of channels, not implying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surface.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simulated reflectance using SBDART for COMS vicarious calibration is ranging from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0.93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1.02.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DCC BRDF is highly dependent on scattering parameterization of RT model.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Vicarious calibration for COMS using DCC target has been conducted well in spite of dependency on the result of RT model simulation. 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from DCC target is consistent with other target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data and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the degradation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are about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3.28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% (2.07%/year)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Sep. 2011 to Apr. 2013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86" y="3420289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i="1" dirty="0" smtClean="0">
                <a:latin typeface="Times New Roman" pitchFamily="18" charset="0"/>
                <a:cs typeface="Times New Roman" pitchFamily="18" charset="0"/>
              </a:rPr>
              <a:t>Back-up slides</a:t>
            </a:r>
            <a:endParaRPr lang="ko-KR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3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43613" cy="72548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COMS</a:t>
            </a:r>
            <a:endParaRPr lang="ko-KR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716338"/>
            <a:ext cx="49942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5"/>
          <p:cNvSpPr>
            <a:spLocks noChangeArrowheads="1"/>
          </p:cNvSpPr>
          <p:nvPr/>
        </p:nvSpPr>
        <p:spPr bwMode="auto">
          <a:xfrm>
            <a:off x="503238" y="1196975"/>
            <a:ext cx="75977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sz="19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Communication, Ocean, and Meteorological Satellite(COMS</a:t>
            </a:r>
            <a:r>
              <a:rPr lang="en-US" altLang="ko-KR" sz="19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</a:t>
            </a:r>
          </a:p>
          <a:p>
            <a:pPr marL="541338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Location</a:t>
            </a:r>
            <a:r>
              <a:rPr kumimoji="0" lang="ko-KR" altLang="en-US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128.2°E</a:t>
            </a:r>
            <a:endParaRPr lang="en-US" altLang="ko-KR" sz="17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541338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Operational</a:t>
            </a:r>
            <a:r>
              <a:rPr kumimoji="0" lang="ko-KR" altLang="en-US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April 1st, 2011~</a:t>
            </a:r>
          </a:p>
          <a:p>
            <a:pPr marL="541338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Design life time</a:t>
            </a:r>
            <a:r>
              <a:rPr kumimoji="0" lang="ko-KR" altLang="en-US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7</a:t>
            </a:r>
            <a:r>
              <a:rPr kumimoji="0" lang="ko-KR" altLang="en-US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years(2011~2018)</a:t>
            </a:r>
          </a:p>
          <a:p>
            <a:pPr marL="541338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Payload : MI(Meteorological Imager)</a:t>
            </a:r>
          </a:p>
          <a:p>
            <a:pPr marL="255588">
              <a:spcBef>
                <a:spcPct val="20000"/>
              </a:spcBef>
              <a:defRPr/>
            </a:pP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GOCI(Geostationary Ocean Color Imager)</a:t>
            </a:r>
          </a:p>
          <a:p>
            <a:pPr marL="255588">
              <a:spcBef>
                <a:spcPct val="20000"/>
              </a:spcBef>
              <a:defRPr/>
            </a:pPr>
            <a:r>
              <a:rPr kumimoji="0"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Transponder for communication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676275" y="6138863"/>
            <a:ext cx="2455863" cy="4587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latinLnBrk="0"/>
            <a:r>
              <a:rPr kumimoji="0" lang="en-US" altLang="ko-KR" sz="130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Daum_Regular" pitchFamily="2" charset="-127"/>
              </a:rPr>
              <a:t>The first visible image of COMS</a:t>
            </a:r>
          </a:p>
          <a:p>
            <a:pPr algn="ctr" latinLnBrk="0"/>
            <a:r>
              <a:rPr kumimoji="0" lang="en-US" altLang="ko-KR" sz="130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Daum_Regular" pitchFamily="2" charset="-127"/>
              </a:rPr>
              <a:t>(2010.</a:t>
            </a:r>
            <a:r>
              <a:rPr kumimoji="0" lang="ko-KR" altLang="en-US" sz="130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Daum_Regular" pitchFamily="2" charset="-127"/>
              </a:rPr>
              <a:t> </a:t>
            </a:r>
            <a:r>
              <a:rPr kumimoji="0" lang="en-US" altLang="ko-KR" sz="130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Daum_Regular" pitchFamily="2" charset="-127"/>
              </a:rPr>
              <a:t>7.</a:t>
            </a:r>
            <a:r>
              <a:rPr kumimoji="0" lang="ko-KR" altLang="en-US" sz="130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Daum_Regular" pitchFamily="2" charset="-127"/>
              </a:rPr>
              <a:t> </a:t>
            </a:r>
            <a:r>
              <a:rPr kumimoji="0" lang="en-US" altLang="ko-KR" sz="130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Daum_Regular" pitchFamily="2" charset="-127"/>
              </a:rPr>
              <a:t>12 11:15 KST)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419600"/>
            <a:ext cx="16176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381248" y="154656"/>
            <a:ext cx="8579296" cy="72548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Visible channel radiometric model</a:t>
            </a:r>
            <a:endParaRPr lang="ko-KR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4" descr="C:\Users\aa\Desktop\untitle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005138"/>
            <a:ext cx="39798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직사각형 10"/>
          <p:cNvSpPr>
            <a:spLocks noChangeArrowheads="1"/>
          </p:cNvSpPr>
          <p:nvPr/>
        </p:nvSpPr>
        <p:spPr bwMode="auto">
          <a:xfrm>
            <a:off x="503238" y="1195388"/>
            <a:ext cx="80470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>
                <a:latin typeface="Cambria Math" pitchFamily="18" charset="0"/>
              </a:rPr>
              <a:t> Radiance: </a:t>
            </a:r>
            <a:r>
              <a:rPr lang="en-US" altLang="ko-KR" sz="2000" i="1">
                <a:latin typeface="Cambria Math" pitchFamily="18" charset="0"/>
              </a:rPr>
              <a:t>R = m∙X + b </a:t>
            </a:r>
            <a:r>
              <a:rPr lang="en-US" altLang="ko-KR" sz="2000">
                <a:latin typeface="Cambria Math" pitchFamily="18" charset="0"/>
              </a:rPr>
              <a:t>(                   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>
                <a:latin typeface="Cambria Math" pitchFamily="18" charset="0"/>
              </a:rPr>
              <a:t>             where </a:t>
            </a:r>
            <a:r>
              <a:rPr lang="en-US" altLang="ko-KR" sz="1600" i="1">
                <a:latin typeface="Cambria Math" pitchFamily="18" charset="0"/>
              </a:rPr>
              <a:t> m </a:t>
            </a:r>
            <a:r>
              <a:rPr lang="en-US" altLang="ko-KR" sz="1600">
                <a:latin typeface="Cambria Math" pitchFamily="18" charset="0"/>
              </a:rPr>
              <a:t>=</a:t>
            </a:r>
            <a:r>
              <a:rPr lang="en-US" altLang="ko-KR" sz="1600" i="1">
                <a:latin typeface="Cambria Math" pitchFamily="18" charset="0"/>
              </a:rPr>
              <a:t> </a:t>
            </a:r>
            <a:r>
              <a:rPr lang="en-US" altLang="ko-KR" sz="1600">
                <a:latin typeface="Cambria Math" pitchFamily="18" charset="0"/>
              </a:rPr>
              <a:t>linear calibration coefficient, i.e. the slope (pre-launch determined)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>
                <a:latin typeface="Cambria Math" pitchFamily="18" charset="0"/>
              </a:rPr>
              <a:t>                           </a:t>
            </a:r>
            <a:r>
              <a:rPr lang="en-US" altLang="ko-KR" sz="1600" i="1">
                <a:latin typeface="Cambria Math" pitchFamily="18" charset="0"/>
              </a:rPr>
              <a:t>X  </a:t>
            </a:r>
            <a:r>
              <a:rPr lang="en-US" altLang="ko-KR" sz="1600">
                <a:latin typeface="Cambria Math" pitchFamily="18" charset="0"/>
              </a:rPr>
              <a:t>= digital counts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 i="1">
                <a:latin typeface="Cambria Math" pitchFamily="18" charset="0"/>
              </a:rPr>
              <a:t>                           b  </a:t>
            </a:r>
            <a:r>
              <a:rPr lang="en-US" altLang="ko-KR" sz="1600">
                <a:latin typeface="Cambria Math" pitchFamily="18" charset="0"/>
              </a:rPr>
              <a:t>=</a:t>
            </a:r>
            <a:r>
              <a:rPr lang="en-US" altLang="ko-KR" sz="1600" i="1">
                <a:latin typeface="Cambria Math" pitchFamily="18" charset="0"/>
              </a:rPr>
              <a:t>  </a:t>
            </a:r>
            <a:r>
              <a:rPr lang="en-US" altLang="ko-KR" sz="1600">
                <a:latin typeface="Cambria Math" pitchFamily="18" charset="0"/>
              </a:rPr>
              <a:t>intercept (measured by the count values of spacelook data)</a:t>
            </a:r>
          </a:p>
          <a:p>
            <a:pPr marL="285750" indent="-285750"/>
            <a:r>
              <a:rPr lang="en-US" altLang="ko-KR" sz="15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</a:t>
            </a:r>
            <a:endParaRPr lang="ko-KR" altLang="en-US" sz="15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213100"/>
            <a:ext cx="3852862" cy="22320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03238" y="5726113"/>
            <a:ext cx="8047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 on-board calibration for slope m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⇒ </a:t>
            </a:r>
            <a:r>
              <a:rPr lang="en-US" altLang="ko-KR" sz="2200" dirty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Ground calibration must be needed!!</a:t>
            </a:r>
            <a:endParaRPr lang="ko-KR" altLang="en-US" sz="2200" dirty="0">
              <a:solidFill>
                <a:srgbClr val="C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2297" name="개체 7"/>
          <p:cNvGraphicFramePr>
            <a:graphicFrameLocks noChangeAspect="1"/>
          </p:cNvGraphicFramePr>
          <p:nvPr/>
        </p:nvGraphicFramePr>
        <p:xfrm>
          <a:off x="3563938" y="1325563"/>
          <a:ext cx="10080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수식" r:id="rId6" imgW="444307" imgH="228501" progId="Equation.3">
                  <p:embed/>
                </p:oleObj>
              </mc:Choice>
              <mc:Fallback>
                <p:oleObj name="수식" r:id="rId6" imgW="444307" imgH="228501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325563"/>
                        <a:ext cx="100806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9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27913" cy="72548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(Scatter Plot)</a:t>
            </a:r>
            <a:endParaRPr lang="ko-KR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557713" y="1125538"/>
          <a:ext cx="3960810" cy="2414588"/>
        </p:xfrm>
        <a:graphic>
          <a:graphicData uri="http://schemas.openxmlformats.org/drawingml/2006/table">
            <a:tbl>
              <a:tblPr/>
              <a:tblGrid>
                <a:gridCol w="660135"/>
                <a:gridCol w="660135"/>
                <a:gridCol w="660135"/>
                <a:gridCol w="660135"/>
                <a:gridCol w="660135"/>
                <a:gridCol w="660135"/>
              </a:tblGrid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Slope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Intercept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Slope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Intercept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2011.09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0.866794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0.030549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70C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0.847942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FF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0.039423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2011.10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FF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0.883913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0.015551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0.871089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0.024997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2011.11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0.865026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0.033198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0.870726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0.023313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2011.12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0.869005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0.020513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0.859446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0.025622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0.873601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0.018751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0.873348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0.016775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0.871341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0.025278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0.859193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0.022906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0.860161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0.026934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0.856222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0.021422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0.878237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0.024862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0.864552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70C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0.014774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0.881722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0.025316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0.854285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0.018082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0.870585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0.027393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0.856494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0.02709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77850" y="5235575"/>
            <a:ext cx="3273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en-US" altLang="ko-KR" sz="20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Scatter plot by using ocean/desert/WC/DCC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-   slope= 0.864972</a:t>
            </a:r>
          </a:p>
          <a:p>
            <a:pPr>
              <a:defRPr/>
            </a:pPr>
            <a:r>
              <a:rPr lang="en-US" altLang="ko-KR" sz="17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-   intercept= 0.024749</a:t>
            </a:r>
            <a:endParaRPr lang="ko-KR" altLang="en-US" sz="17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547" name="Picture 94" descr="C:\Users\aa\Desktop\이호승 백업\나\GSICS\2013_CALCON\Average_Slope_and_intercep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3"/>
          <a:stretch>
            <a:fillRect/>
          </a:stretch>
        </p:blipFill>
        <p:spPr bwMode="auto">
          <a:xfrm>
            <a:off x="127000" y="1196975"/>
            <a:ext cx="3884613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8" name="Picture 95" descr="C:\Users\aa\Desktop\이호승 백업\나\GSICS\2013_CALCON\slope_chan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5804"/>
          <a:stretch>
            <a:fillRect/>
          </a:stretch>
        </p:blipFill>
        <p:spPr bwMode="auto">
          <a:xfrm>
            <a:off x="3932238" y="3702050"/>
            <a:ext cx="52117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9" name="Picture 96" descr="C:\Users\aa\Desktop\이호승 백업\나\GSICS\2013_CALCON\Intercept_change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5859"/>
          <a:stretch>
            <a:fillRect/>
          </a:stretch>
        </p:blipFill>
        <p:spPr bwMode="auto">
          <a:xfrm>
            <a:off x="3932238" y="5157788"/>
            <a:ext cx="5211762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6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9" descr="C:\Users\aa\Desktop\이호승 백업\나\GSICS\2013_CALCON\Time_serie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r="5220"/>
          <a:stretch>
            <a:fillRect/>
          </a:stretch>
        </p:blipFill>
        <p:spPr bwMode="auto">
          <a:xfrm>
            <a:off x="34925" y="1557338"/>
            <a:ext cx="59420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직사각형 10"/>
          <p:cNvSpPr>
            <a:spLocks noChangeArrowheads="1"/>
          </p:cNvSpPr>
          <p:nvPr/>
        </p:nvSpPr>
        <p:spPr bwMode="auto">
          <a:xfrm>
            <a:off x="611188" y="5445125"/>
            <a:ext cx="797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4138" indent="-84138">
              <a:buFont typeface="Arial" pitchFamily="34" charset="0"/>
              <a:buChar char="•"/>
            </a:pP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The mean values of ratio for </a:t>
            </a:r>
            <a:r>
              <a:rPr lang="en-US" altLang="ko-KR" dirty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each target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are between </a:t>
            </a:r>
            <a:r>
              <a:rPr lang="en-US" altLang="ko-KR" dirty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-2.5~ -1.2%/year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from September 2011 to April 2013.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All methods for respective targets are different from each other. But, all targets have the similar trend with </a:t>
            </a:r>
            <a:r>
              <a:rPr lang="en-US" altLang="ko-KR" dirty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negative slope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484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0788" cy="72548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(Time Series) </a:t>
            </a:r>
            <a:endParaRPr lang="ko-KR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795963" y="2565400"/>
          <a:ext cx="3268662" cy="158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80"/>
                <a:gridCol w="665979"/>
                <a:gridCol w="791974"/>
                <a:gridCol w="1198729"/>
              </a:tblGrid>
              <a:tr h="48499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Slope</a:t>
                      </a:r>
                      <a:endParaRPr lang="ko-KR" altLang="en-US" sz="12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Intercept</a:t>
                      </a:r>
                      <a:endParaRPr lang="ko-KR" altLang="en-US" sz="12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Change</a:t>
                      </a:r>
                      <a:r>
                        <a:rPr lang="en-US" altLang="ko-KR" sz="12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of means(%/year)</a:t>
                      </a:r>
                      <a:endParaRPr lang="ko-KR" altLang="en-US" sz="12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</a:tr>
              <a:tr h="2748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Desert</a:t>
                      </a:r>
                      <a:endParaRPr lang="ko-KR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-0.2093</a:t>
                      </a:r>
                      <a:endParaRPr lang="ko-KR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103.2595</a:t>
                      </a:r>
                      <a:endParaRPr lang="ko-KR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-2.5116</a:t>
                      </a:r>
                      <a:endParaRPr lang="ko-KR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</a:tr>
              <a:tr h="2748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2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Moon</a:t>
                      </a:r>
                      <a:endParaRPr lang="ko-KR" altLang="en-US" sz="1100" b="0" dirty="0">
                        <a:solidFill>
                          <a:schemeClr val="tx2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2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-0.1588</a:t>
                      </a:r>
                      <a:endParaRPr lang="ko-KR" altLang="en-US" sz="1100" b="0" dirty="0">
                        <a:solidFill>
                          <a:schemeClr val="tx2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2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96.8657</a:t>
                      </a:r>
                      <a:endParaRPr lang="ko-KR" altLang="en-US" sz="1100" b="0" dirty="0">
                        <a:solidFill>
                          <a:schemeClr val="tx2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2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-1.9056</a:t>
                      </a:r>
                      <a:endParaRPr lang="ko-KR" altLang="en-US" sz="1100" b="0" dirty="0">
                        <a:solidFill>
                          <a:schemeClr val="tx2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</a:tr>
              <a:tr h="2748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rgbClr val="C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WC</a:t>
                      </a:r>
                      <a:endParaRPr lang="ko-KR" altLang="en-US" sz="1100" b="0" dirty="0">
                        <a:solidFill>
                          <a:srgbClr val="C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rgbClr val="C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-0.1384</a:t>
                      </a:r>
                      <a:endParaRPr lang="ko-KR" altLang="en-US" sz="1100" b="0" dirty="0">
                        <a:solidFill>
                          <a:srgbClr val="C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rgbClr val="C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93.3438</a:t>
                      </a:r>
                      <a:endParaRPr lang="ko-KR" altLang="en-US" sz="1100" b="0" dirty="0">
                        <a:solidFill>
                          <a:srgbClr val="C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rgbClr val="C0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-1.6608</a:t>
                      </a:r>
                      <a:endParaRPr lang="ko-KR" altLang="en-US" sz="1100" b="0" dirty="0">
                        <a:solidFill>
                          <a:srgbClr val="C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</a:tr>
              <a:tr h="2748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DCC</a:t>
                      </a:r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-0.1050</a:t>
                      </a:r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89.8470</a:t>
                      </a:r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-1.26</a:t>
                      </a:r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53" marR="91453" marT="45724" marB="45724" anchor="ctr"/>
                </a:tc>
              </a:tr>
            </a:tbl>
          </a:graphicData>
        </a:graphic>
      </p:graphicFrame>
      <p:sp>
        <p:nvSpPr>
          <p:cNvPr id="20517" name="TextBox 2"/>
          <p:cNvSpPr txBox="1">
            <a:spLocks noChangeArrowheads="1"/>
          </p:cNvSpPr>
          <p:nvPr/>
        </p:nvSpPr>
        <p:spPr bwMode="auto">
          <a:xfrm>
            <a:off x="6413500" y="2060575"/>
            <a:ext cx="2190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1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Slopes and intercepts of regression lines for each target</a:t>
            </a:r>
            <a:endParaRPr lang="ko-KR" altLang="en-US" sz="11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7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72548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number of sampled points</a:t>
            </a:r>
            <a:endParaRPr lang="ko-KR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직사각형 10"/>
          <p:cNvSpPr>
            <a:spLocks noChangeArrowheads="1"/>
          </p:cNvSpPr>
          <p:nvPr/>
        </p:nvSpPr>
        <p:spPr bwMode="auto">
          <a:xfrm>
            <a:off x="611188" y="5591175"/>
            <a:ext cx="797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4138" indent="-84138">
              <a:buFont typeface="Arial" pitchFamily="34" charset="0"/>
              <a:buChar char="•"/>
            </a:pP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The mean of sampled days of </a:t>
            </a:r>
            <a:r>
              <a:rPr lang="en-US" altLang="ko-KR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desert and DCC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are </a:t>
            </a:r>
            <a:r>
              <a:rPr lang="en-US" altLang="ko-KR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over 15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days. On the other sides, These values related about </a:t>
            </a:r>
            <a:r>
              <a:rPr lang="en-US" altLang="ko-KR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ocean and WC are under 15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</p:txBody>
      </p:sp>
      <p:pic>
        <p:nvPicPr>
          <p:cNvPr id="21509" name="Picture 6" descr="C:\Users\aa\Desktop\이호승 백업\나\GSICS\2013_CALCON\The_number_of_sampled_day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5333"/>
          <a:stretch>
            <a:fillRect/>
          </a:stretch>
        </p:blipFill>
        <p:spPr bwMode="auto">
          <a:xfrm>
            <a:off x="900113" y="1052513"/>
            <a:ext cx="703262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0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GSICS Activity of KMA for visible channel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1126368"/>
            <a:ext cx="813690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KMA Installed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vicarious calibration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system for visible channel </a:t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using 5 targets. </a:t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ocean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desert, water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cloud,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deep convective cloud (DCC),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moon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e have tested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these target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data since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2011.</a:t>
            </a:r>
            <a:endParaRPr lang="en-US" altLang="ko-K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69878"/>
              </p:ext>
            </p:extLst>
          </p:nvPr>
        </p:nvGraphicFramePr>
        <p:xfrm>
          <a:off x="89694" y="2694064"/>
          <a:ext cx="8964612" cy="4001969"/>
        </p:xfrm>
        <a:graphic>
          <a:graphicData uri="http://schemas.openxmlformats.org/drawingml/2006/table">
            <a:tbl>
              <a:tblPr/>
              <a:tblGrid>
                <a:gridCol w="810050"/>
                <a:gridCol w="1404086"/>
                <a:gridCol w="1566097"/>
                <a:gridCol w="1854115"/>
                <a:gridCol w="1854147"/>
                <a:gridCol w="1476117"/>
              </a:tblGrid>
              <a:tr h="465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Target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Ocean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Desert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Water cloud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Deep convective cloud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Moon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Period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Sep. 2011 ~  Present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50" charset="-127"/>
                        <a:ea typeface="-윤고딕120" pitchFamily="18" charset="-127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Source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Regular observation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Special obs.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(twice a month)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Obs.</a:t>
                      </a: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Pacific Ocean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Indian Ocean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Simpson Desert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in Australia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Over ocean regions</a:t>
                      </a:r>
                    </a:p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Overcast clouds</a:t>
                      </a:r>
                    </a:p>
                    <a:p>
                      <a:pPr latinLnBrk="1"/>
                      <a:endParaRPr lang="ko-KR" altLang="en-US" sz="140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High</a:t>
                      </a:r>
                      <a:r>
                        <a:rPr lang="en-US" altLang="ko-KR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reaching</a:t>
                      </a:r>
                      <a:br>
                        <a:rPr lang="en-US" altLang="ko-KR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</a:br>
                      <a:r>
                        <a:rPr lang="en-US" altLang="ko-KR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  o</a:t>
                      </a: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vercast clouds</a:t>
                      </a:r>
                    </a:p>
                    <a:p>
                      <a:pPr latinLnBrk="1"/>
                      <a:endParaRPr lang="ko-KR" altLang="en-US" sz="140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moon</a:t>
                      </a:r>
                      <a:endParaRPr lang="ko-KR" altLang="en-US" sz="140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2436813" y="4905647"/>
            <a:ext cx="1301750" cy="1758950"/>
            <a:chOff x="2951" y="834"/>
            <a:chExt cx="2734" cy="2862"/>
          </a:xfrm>
        </p:grpSpPr>
        <p:pic>
          <p:nvPicPr>
            <p:cNvPr id="21" name="Picture 4" descr="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9" t="26950" r="8992" b="5624"/>
            <a:stretch>
              <a:fillRect/>
            </a:stretch>
          </p:blipFill>
          <p:spPr bwMode="auto">
            <a:xfrm>
              <a:off x="2951" y="834"/>
              <a:ext cx="2734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" name="Object 5"/>
            <p:cNvGraphicFramePr>
              <a:graphicFrameLocks noChangeAspect="1"/>
            </p:cNvGraphicFramePr>
            <p:nvPr/>
          </p:nvGraphicFramePr>
          <p:xfrm>
            <a:off x="3692" y="2059"/>
            <a:ext cx="1993" cy="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SPW 8.0 Graph" r:id="rId5" imgW="5084978" imgH="4278478" progId="Equation.3">
                    <p:embed/>
                  </p:oleObj>
                </mc:Choice>
                <mc:Fallback>
                  <p:oleObj name="SPW 8.0 Graph" r:id="rId5" imgW="5084978" imgH="4278478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" y="2059"/>
                          <a:ext cx="1993" cy="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447" y="1426"/>
              <a:ext cx="212" cy="20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3631" y="1637"/>
              <a:ext cx="2054" cy="4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3445" y="1631"/>
              <a:ext cx="274" cy="4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6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10410"/>
            <a:ext cx="130175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B71"/>
                  </a:outerShdw>
                </a:effectLst>
              </a14:hiddenEffects>
            </a:ext>
          </a:extLst>
        </p:spPr>
      </p:pic>
      <p:pic>
        <p:nvPicPr>
          <p:cNvPr id="28" name="Picture 1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4" y="4834210"/>
            <a:ext cx="1297508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B71"/>
                  </a:outerShdw>
                </a:effectLst>
              </a14:hiddenEffects>
            </a:ext>
          </a:extLst>
        </p:spPr>
      </p:pic>
      <p:pic>
        <p:nvPicPr>
          <p:cNvPr id="27" name="Picture 1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0572"/>
            <a:ext cx="15859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B71"/>
                  </a:outerShdw>
                </a:effectLst>
              </a14:hiddenEffects>
            </a:ext>
          </a:extLst>
        </p:spPr>
      </p:pic>
      <p:pic>
        <p:nvPicPr>
          <p:cNvPr id="29" name="Picture 2" descr="C:\Documents and Settings\lws\바탕 화면\달.tif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20178" r="15701" b="18625"/>
          <a:stretch>
            <a:fillRect/>
          </a:stretch>
        </p:blipFill>
        <p:spPr bwMode="auto">
          <a:xfrm>
            <a:off x="7686675" y="5125729"/>
            <a:ext cx="1296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1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C:\Users\aa\Desktop\이호승 백업\나\GSICS\2013_CALCON\Degradation_from_the_mo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5902"/>
          <a:stretch>
            <a:fillRect/>
          </a:stretch>
        </p:blipFill>
        <p:spPr bwMode="auto">
          <a:xfrm>
            <a:off x="182563" y="847725"/>
            <a:ext cx="88788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8" descr="C:\Users\aa\Desktop\이호승 백업\나\GSICS\2013_CALCON\Degradation_from_merged_result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r="5914"/>
          <a:stretch>
            <a:fillRect/>
          </a:stretch>
        </p:blipFill>
        <p:spPr bwMode="auto">
          <a:xfrm>
            <a:off x="158750" y="3429000"/>
            <a:ext cx="8877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직사각형 10"/>
          <p:cNvSpPr>
            <a:spLocks noChangeArrowheads="1"/>
          </p:cNvSpPr>
          <p:nvPr/>
        </p:nvSpPr>
        <p:spPr bwMode="auto">
          <a:xfrm>
            <a:off x="557213" y="5876925"/>
            <a:ext cx="833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4138" indent="-84138">
              <a:buFont typeface="Arial" pitchFamily="34" charset="0"/>
              <a:buChar char="•"/>
            </a:pP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The </a:t>
            </a:r>
            <a:r>
              <a:rPr lang="en-US" altLang="ko-KR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degradation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are about </a:t>
            </a:r>
            <a:r>
              <a:rPr lang="en-US" altLang="ko-KR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4.36%(2.75%/year)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from the moon and </a:t>
            </a:r>
            <a:r>
              <a:rPr lang="en-US" altLang="ko-KR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3.28%(2.07%/year) 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from the other 4 targets from September 2011 to April 2013.</a:t>
            </a:r>
          </a:p>
        </p:txBody>
      </p:sp>
      <p:sp>
        <p:nvSpPr>
          <p:cNvPr id="22533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0788" cy="72548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(Degradation)</a:t>
            </a:r>
            <a:endParaRPr lang="ko-KR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57263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346200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749425" y="1331913"/>
            <a:ext cx="0" cy="4041775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38363" y="1370013"/>
            <a:ext cx="0" cy="4003675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41588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973388" y="1331913"/>
            <a:ext cx="0" cy="4041775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405188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794125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197350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4597400" y="1352550"/>
            <a:ext cx="15875" cy="402113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062538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437188" y="1352550"/>
            <a:ext cx="0" cy="402113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5854700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6243638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6646863" y="1352550"/>
            <a:ext cx="0" cy="402113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064375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451725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7883525" y="1341438"/>
            <a:ext cx="0" cy="403225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8243888" y="1304925"/>
            <a:ext cx="0" cy="4068763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8691563" y="1322388"/>
            <a:ext cx="0" cy="40513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46769"/>
              </p:ext>
            </p:extLst>
          </p:nvPr>
        </p:nvGraphicFramePr>
        <p:xfrm>
          <a:off x="646752" y="3812207"/>
          <a:ext cx="2591107" cy="240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SPW 10.0 Graph" r:id="rId4" imgW="3623767" imgH="3360420" progId="">
                  <p:embed/>
                </p:oleObj>
              </mc:Choice>
              <mc:Fallback>
                <p:oleObj name="SPW 10.0 Graph" r:id="rId4" imgW="3623767" imgH="33604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52" y="3812207"/>
                        <a:ext cx="2591107" cy="2402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 descr="hist_cot_re_b01_if_TB11_le_190_sd9km_le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" y="1392204"/>
            <a:ext cx="7595288" cy="22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63612" y="904446"/>
            <a:ext cx="732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Arial" pitchFamily="34" charset="0"/>
              </a:rPr>
              <a:t>Criteria: TB</a:t>
            </a:r>
            <a:r>
              <a:rPr lang="en-US" altLang="ko-KR" b="1" baseline="-25000" dirty="0">
                <a:solidFill>
                  <a:srgbClr val="FF0000"/>
                </a:solidFill>
                <a:latin typeface="Arial" pitchFamily="34" charset="0"/>
              </a:rPr>
              <a:t>11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≤ 190K, STD</a:t>
            </a:r>
            <a:r>
              <a:rPr lang="en-US" altLang="ko-KR" b="1" baseline="-25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9×9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of TB</a:t>
            </a:r>
            <a:r>
              <a:rPr lang="en-US" altLang="ko-KR" b="1" baseline="-25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11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</a:rPr>
              <a:t>≤ 1K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9225" y="188640"/>
            <a:ext cx="895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</a:rPr>
              <a:t>MODIS-derived cloud properties for cold clouds (TB 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</a:rPr>
              <a:t> 190K)</a:t>
            </a:r>
            <a:endParaRPr lang="el-GR" altLang="ko-K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4842685" y="3073669"/>
            <a:ext cx="164914" cy="53803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03848" y="3611703"/>
            <a:ext cx="46805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</a:rPr>
              <a:t>More than 85% pixels show COT=100 which means that real COT could be greater than 100.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02369" y="5346823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itchFamily="34" charset="0"/>
              </a:rPr>
              <a:t>14.3%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89757" y="5194423"/>
            <a:ext cx="68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itchFamily="34" charset="0"/>
              </a:rPr>
              <a:t>20.4%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75605" y="4345288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itchFamily="34" charset="0"/>
              </a:rPr>
              <a:t>65.3%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2719299" y="5651622"/>
            <a:ext cx="29412" cy="52451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11560" y="6176134"/>
            <a:ext cx="3038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</a:rPr>
              <a:t>About 65% of pixels show COT &gt; 150.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12591"/>
            <a:ext cx="4938299" cy="199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76746" y="913054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2009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99" y="951473"/>
            <a:ext cx="2265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latin typeface="Arial" pitchFamily="34" charset="0"/>
                <a:cs typeface="Arial" pitchFamily="34" charset="0"/>
              </a:rPr>
              <a:t>Observation of MODIS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0374" y="4545995"/>
            <a:ext cx="17219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latin typeface="Arial" pitchFamily="34" charset="0"/>
                <a:cs typeface="Arial" pitchFamily="34" charset="0"/>
              </a:rPr>
              <a:t>simulation result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2816"/>
            <a:ext cx="5040560" cy="410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08" y="1717861"/>
            <a:ext cx="3704486" cy="21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30" y="4344316"/>
            <a:ext cx="4429518" cy="2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6746" y="913054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2009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105" y="184666"/>
            <a:ext cx="90161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chemeClr val="bg1"/>
                </a:solidFill>
                <a:latin typeface="Arial" pitchFamily="34" charset="0"/>
              </a:rPr>
              <a:t>Simulation of MODIS 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</a:rPr>
              <a:t>reflectance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778992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</a:rPr>
              <a:t>(by </a:t>
            </a:r>
            <a:r>
              <a:rPr lang="en-US" altLang="ko-KR" b="1" dirty="0">
                <a:latin typeface="Arial" pitchFamily="34" charset="0"/>
              </a:rPr>
              <a:t>assuming r</a:t>
            </a:r>
            <a:r>
              <a:rPr lang="en-US" altLang="ko-KR" b="1" baseline="-25000" dirty="0">
                <a:latin typeface="Arial" pitchFamily="34" charset="0"/>
                <a:cs typeface="Times New Roman" pitchFamily="18" charset="0"/>
              </a:rPr>
              <a:t>e</a:t>
            </a:r>
            <a:r>
              <a:rPr lang="en-US" altLang="ko-KR" b="1" dirty="0">
                <a:latin typeface="Arial" pitchFamily="34" charset="0"/>
              </a:rPr>
              <a:t>=20 </a:t>
            </a:r>
            <a:r>
              <a:rPr lang="el-GR" altLang="ko-KR" b="1" dirty="0">
                <a:latin typeface="Arial" pitchFamily="34" charset="0"/>
              </a:rPr>
              <a:t>μ</a:t>
            </a:r>
            <a:r>
              <a:rPr lang="en-US" altLang="ko-KR" b="1" dirty="0">
                <a:latin typeface="Arial" pitchFamily="34" charset="0"/>
              </a:rPr>
              <a:t>m, COT=200 </a:t>
            </a:r>
            <a:r>
              <a:rPr lang="en-US" altLang="ko-KR" b="1" dirty="0" smtClean="0">
                <a:latin typeface="Arial" pitchFamily="34" charset="0"/>
              </a:rPr>
              <a:t>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98240" y="1334711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</a:rPr>
              <a:t>1) Pixel-based value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046240" y="133471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Arial" pitchFamily="34" charset="0"/>
              </a:rPr>
              <a:t>2</a:t>
            </a:r>
            <a:r>
              <a:rPr lang="en-US" altLang="ko-KR" b="1" dirty="0" smtClean="0">
                <a:latin typeface="Arial" pitchFamily="34" charset="0"/>
              </a:rPr>
              <a:t>) error histogram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046240" y="3964189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Arial" pitchFamily="34" charset="0"/>
              </a:rPr>
              <a:t>3</a:t>
            </a:r>
            <a:r>
              <a:rPr lang="en-US" altLang="ko-KR" b="1" dirty="0" smtClean="0">
                <a:latin typeface="Arial" pitchFamily="34" charset="0"/>
              </a:rPr>
              <a:t>) on daily basis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4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comparison of scattering properties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" name="Picture 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4" y="2754429"/>
            <a:ext cx="4603074" cy="355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8" y="2754429"/>
            <a:ext cx="4603074" cy="35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4563746" y="1916832"/>
            <a:ext cx="0" cy="47525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5182" y="1988840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altLang="ko-KR" sz="1600" b="1" u="sng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600" b="1" u="sng" dirty="0" smtClean="0">
                <a:latin typeface="Arial" pitchFamily="34" charset="0"/>
                <a:cs typeface="Arial" pitchFamily="34" charset="0"/>
              </a:rPr>
              <a:t>ie phase function</a:t>
            </a:r>
            <a:endParaRPr lang="ko-KR" altLang="en-US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988840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altLang="ko-KR" sz="1600" b="1" u="sng" dirty="0">
                <a:latin typeface="Arial" pitchFamily="34" charset="0"/>
                <a:cs typeface="Arial" pitchFamily="34" charset="0"/>
              </a:rPr>
              <a:t>Baum </a:t>
            </a:r>
            <a:r>
              <a:rPr lang="en-US" altLang="ko-KR" sz="1600" b="1" u="sng" dirty="0" smtClean="0">
                <a:latin typeface="Arial" pitchFamily="34" charset="0"/>
                <a:cs typeface="Arial" pitchFamily="34" charset="0"/>
              </a:rPr>
              <a:t>scattering model</a:t>
            </a:r>
            <a:endParaRPr lang="ko-KR" altLang="en-US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96752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Cloud BRDF 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11144" y="1216679"/>
            <a:ext cx="4572000" cy="3617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600" b="1" dirty="0" smtClean="0">
                <a:latin typeface="Arial" pitchFamily="34" charset="0"/>
              </a:rPr>
              <a:t>(SZA=30</a:t>
            </a:r>
            <a:r>
              <a:rPr lang="en-US" altLang="ko-KR" sz="1600" b="1" dirty="0" smtClean="0">
                <a:latin typeface="Times New Roman"/>
                <a:cs typeface="Times New Roman"/>
              </a:rPr>
              <a:t>º, </a:t>
            </a:r>
            <a:r>
              <a:rPr lang="en-US" altLang="ko-KR" sz="1600" b="1" dirty="0" smtClean="0">
                <a:latin typeface="Arial" pitchFamily="34" charset="0"/>
              </a:rPr>
              <a:t>COT=40, 6 kinds of re)</a:t>
            </a:r>
            <a:endParaRPr lang="en-US" altLang="ko-KR" sz="1600" b="1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32" y="1058252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Ham et al. 2009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09" y="3356992"/>
            <a:ext cx="1800000" cy="180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80" y="3377134"/>
            <a:ext cx="1800000" cy="1800000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0" y="3375965"/>
            <a:ext cx="1800000" cy="1800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80" y="3356992"/>
            <a:ext cx="1800000" cy="180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80" y="1648742"/>
            <a:ext cx="1800000" cy="180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0" y="1647573"/>
            <a:ext cx="1800000" cy="180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80" y="1628600"/>
            <a:ext cx="1800000" cy="180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09" y="1628600"/>
            <a:ext cx="1800000" cy="1800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80" y="-31148"/>
            <a:ext cx="1800000" cy="1800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0" y="-32317"/>
            <a:ext cx="1800000" cy="1800000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80" y="-51290"/>
            <a:ext cx="1800000" cy="1800000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80" y="5014545"/>
            <a:ext cx="1800000" cy="1800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0" y="5013376"/>
            <a:ext cx="1800000" cy="1800000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09" y="-51290"/>
            <a:ext cx="1800000" cy="1800000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80" y="5014545"/>
            <a:ext cx="1800000" cy="180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3608" y="76470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245969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413958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586798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66498" y="14924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75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39460" y="14832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100</a:t>
            </a:r>
            <a:endParaRPr lang="ko-KR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00373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72581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7504" y="25194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SZA=10</a:t>
            </a:r>
            <a:r>
              <a:rPr lang="en-US" altLang="ko-K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292080" y="1772616"/>
            <a:ext cx="1872008" cy="15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Documents and Settings\lws\My Documents\about_GSICS\2013_DCC_webmeeting\COMS_DCC_BRDF\10_Reflectance_400_-40.tif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3" y="500160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5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8" y="1706992"/>
            <a:ext cx="1800000" cy="180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8" y="3356992"/>
            <a:ext cx="1800000" cy="1800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8" y="5036026"/>
            <a:ext cx="1800000" cy="1800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8" y="-44803"/>
            <a:ext cx="1800000" cy="1800000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8" y="1690657"/>
            <a:ext cx="1800000" cy="1800000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8" y="3340657"/>
            <a:ext cx="1800000" cy="1800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8" y="5036026"/>
            <a:ext cx="1800000" cy="1800000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8" y="-47564"/>
            <a:ext cx="1800000" cy="1800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8" y="1687896"/>
            <a:ext cx="1800000" cy="1800000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8" y="3337896"/>
            <a:ext cx="1800000" cy="1800000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8" y="5036026"/>
            <a:ext cx="1800000" cy="1800000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88" y="-63797"/>
            <a:ext cx="1800000" cy="1800000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88" y="1671663"/>
            <a:ext cx="1800000" cy="1800000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88" y="3321663"/>
            <a:ext cx="1800000" cy="1800000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8" y="-39552"/>
            <a:ext cx="1800000" cy="180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43608" y="75995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43608" y="253170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43608" y="421159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43608" y="593998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454017" y="14924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75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085323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100</a:t>
            </a:r>
            <a:endParaRPr lang="ko-KR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04410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772581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7504" y="35672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SZA=20</a:t>
            </a:r>
            <a:r>
              <a:rPr lang="en-US" altLang="ko-K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364288" y="1772616"/>
            <a:ext cx="1872008" cy="15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Documents and Settings\lws\My Documents\about_GSICS\2013_DCC_webmeeting\COMS_DCC_BRDF\20_Reflectance_400_-40.tif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29" y="503602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87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5085384"/>
            <a:ext cx="1800000" cy="180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37834"/>
            <a:ext cx="1800000" cy="1800000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1694018"/>
            <a:ext cx="1800000" cy="1800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3422210"/>
            <a:ext cx="1800000" cy="180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5118892"/>
            <a:ext cx="1800000" cy="180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30806"/>
            <a:ext cx="1800000" cy="180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1686990"/>
            <a:ext cx="1800000" cy="180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3415182"/>
            <a:ext cx="1800000" cy="1800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5118892"/>
            <a:ext cx="1800000" cy="1800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12" y="27645"/>
            <a:ext cx="1800000" cy="1800000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12" y="1683829"/>
            <a:ext cx="1800000" cy="1800000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12" y="3412021"/>
            <a:ext cx="1800000" cy="1800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12" y="5085384"/>
            <a:ext cx="1800000" cy="1800000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27645"/>
            <a:ext cx="1800000" cy="1800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83829"/>
            <a:ext cx="1800000" cy="1800000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3412021"/>
            <a:ext cx="1800000" cy="180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59632" y="75995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59632" y="253170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421159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59632" y="593998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54530" y="152614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75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88205" y="153663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100</a:t>
            </a:r>
            <a:endParaRPr lang="ko-KR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28184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20634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28506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SZA=30</a:t>
            </a:r>
            <a:r>
              <a:rPr lang="en-US" altLang="ko-K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80112" y="1772616"/>
            <a:ext cx="1872008" cy="15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07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-54349"/>
            <a:ext cx="1800000" cy="1800000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1638425"/>
            <a:ext cx="1800000" cy="1800000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3294609"/>
            <a:ext cx="1800000" cy="1800000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2" y="5067625"/>
            <a:ext cx="1800000" cy="1800000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-56259"/>
            <a:ext cx="1800000" cy="1800000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1636515"/>
            <a:ext cx="1800000" cy="1800000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3292699"/>
            <a:ext cx="1800000" cy="1800000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12" y="5097273"/>
            <a:ext cx="1800000" cy="1800000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20" y="-63974"/>
            <a:ext cx="1800000" cy="1800000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20" y="1628800"/>
            <a:ext cx="1800000" cy="1800000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20" y="3284984"/>
            <a:ext cx="1800000" cy="1800000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20" y="5058000"/>
            <a:ext cx="1800000" cy="1800000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-63974"/>
            <a:ext cx="1800000" cy="1800000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8800"/>
            <a:ext cx="1800000" cy="1800000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3284984"/>
            <a:ext cx="1800000" cy="1800000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5058000"/>
            <a:ext cx="1800000" cy="1800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37704" y="78472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137704" y="239243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137704" y="407232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37704" y="580071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 </a:t>
            </a:r>
            <a:r>
              <a:rPr lang="ko-KR" altLang="en-US" b="1" dirty="0" smtClean="0">
                <a:latin typeface="Arial"/>
                <a:cs typeface="Arial"/>
              </a:rPr>
              <a:t>μ</a:t>
            </a:r>
            <a:r>
              <a:rPr lang="en-US" altLang="ko-KR" b="1" dirty="0" smtClean="0">
                <a:latin typeface="Arial"/>
                <a:cs typeface="Arial"/>
              </a:rPr>
              <a:t>m</a:t>
            </a:r>
            <a:endParaRPr lang="ko-KR" alt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65671" y="14924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75</a:t>
            </a:r>
            <a:endParaRPr lang="ko-KR" alt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171711" y="149209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100</a:t>
            </a:r>
            <a:endParaRPr lang="ko-KR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00373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772581" y="14843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00</a:t>
            </a:r>
            <a:endParaRPr lang="ko-KR" alt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07504" y="26064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SZA=40</a:t>
            </a:r>
            <a:r>
              <a:rPr lang="en-US" altLang="ko-K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º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580112" y="1772616"/>
            <a:ext cx="1872008" cy="15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20F3-9145-452F-BC38-4E3072A9DC9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73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184" y="1196752"/>
            <a:ext cx="823619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from DCC target is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consistent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 with other target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data, </a:t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making linear regression line with high correlation.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degradation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are about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4.36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% (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2.75%/year)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the moon and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3.28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% (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2.07%/year)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the other 4 targets from </a:t>
            </a: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Sep.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2011 to </a:t>
            </a: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Apr. 2013.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of GSICS will be displayed on KMA’s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homepage by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the end of 2013.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GSICS Activity of KMA for visible channel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168618" y="3429000"/>
            <a:ext cx="8831874" cy="3312368"/>
            <a:chOff x="168618" y="3429000"/>
            <a:chExt cx="8831874" cy="3312368"/>
          </a:xfrm>
        </p:grpSpPr>
        <p:grpSp>
          <p:nvGrpSpPr>
            <p:cNvPr id="63" name="그룹 62"/>
            <p:cNvGrpSpPr/>
            <p:nvPr/>
          </p:nvGrpSpPr>
          <p:grpSpPr>
            <a:xfrm>
              <a:off x="3234320" y="3543832"/>
              <a:ext cx="5756444" cy="3126921"/>
              <a:chOff x="3253776" y="3543832"/>
              <a:chExt cx="5756444" cy="3126921"/>
            </a:xfrm>
          </p:grpSpPr>
          <p:pic>
            <p:nvPicPr>
              <p:cNvPr id="12" name="Picture 27" descr="C:\Users\aa\Desktop\이호승 백업\나\GSICS\2013_CALCON\Degradation_from_the_moon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6" r="5902"/>
              <a:stretch>
                <a:fillRect/>
              </a:stretch>
            </p:blipFill>
            <p:spPr bwMode="auto">
              <a:xfrm>
                <a:off x="3268054" y="3543832"/>
                <a:ext cx="5742166" cy="173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직사각형 41"/>
              <p:cNvSpPr/>
              <p:nvPr/>
            </p:nvSpPr>
            <p:spPr>
              <a:xfrm>
                <a:off x="3804552" y="4876543"/>
                <a:ext cx="5166756" cy="249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3786732" y="4960901"/>
                <a:ext cx="5184576" cy="13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Picture 28" descr="C:\Users\aa\Desktop\이호승 백업\나\GSICS\2013_CALCON\Degradation_from_merged_results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8" r="5914"/>
              <a:stretch>
                <a:fillRect/>
              </a:stretch>
            </p:blipFill>
            <p:spPr bwMode="auto">
              <a:xfrm>
                <a:off x="3253776" y="4941168"/>
                <a:ext cx="5756443" cy="1729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직선 연결선 15"/>
              <p:cNvCxnSpPr/>
              <p:nvPr/>
            </p:nvCxnSpPr>
            <p:spPr>
              <a:xfrm>
                <a:off x="3767276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4029032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4283968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>
                <a:off x="4548632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4817208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>
                <a:off x="5076056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5340720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5599568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5868144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>
                <a:off x="6132808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6372200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>
                <a:off x="6650504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6922992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7187656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462048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7711168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7966104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>
                <a:off x="8234680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>
                <a:off x="8503256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>
                <a:off x="8771832" y="3886567"/>
                <a:ext cx="0" cy="2385549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그룹 65"/>
            <p:cNvGrpSpPr/>
            <p:nvPr/>
          </p:nvGrpSpPr>
          <p:grpSpPr>
            <a:xfrm>
              <a:off x="168618" y="3524735"/>
              <a:ext cx="3035230" cy="3152497"/>
              <a:chOff x="168618" y="3524735"/>
              <a:chExt cx="3035230" cy="3152497"/>
            </a:xfrm>
          </p:grpSpPr>
          <p:pic>
            <p:nvPicPr>
              <p:cNvPr id="4" name="Picture 94" descr="C:\Users\aa\Desktop\이호승 백업\나\GSICS\2013_CALCON\Average_Slope_and_intercept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3"/>
              <a:stretch>
                <a:fillRect/>
              </a:stretch>
            </p:blipFill>
            <p:spPr bwMode="auto">
              <a:xfrm>
                <a:off x="168618" y="3783421"/>
                <a:ext cx="2835865" cy="2893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4" descr="C:\Users\aa\Desktop\이호승 백업\나\GSICS\2013_CALCON\Average_Slope_and_intercept.t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69" t="9559" r="70661" b="73509"/>
              <a:stretch/>
            </p:blipFill>
            <p:spPr bwMode="auto">
              <a:xfrm>
                <a:off x="647563" y="4067343"/>
                <a:ext cx="881901" cy="966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94" descr="C:\Users\aa\Desktop\이호승 백업\나\GSICS\2013_CALCON\Average_Slope_and_intercept.t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7" t="536" r="40724" b="93112"/>
              <a:stretch/>
            </p:blipFill>
            <p:spPr bwMode="auto">
              <a:xfrm>
                <a:off x="706917" y="3524735"/>
                <a:ext cx="2089311" cy="258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직사각형 40"/>
              <p:cNvSpPr/>
              <p:nvPr/>
            </p:nvSpPr>
            <p:spPr>
              <a:xfrm>
                <a:off x="396808" y="3761762"/>
                <a:ext cx="2807040" cy="249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0" name="Picture 94" descr="C:\Users\aa\Desktop\이호승 백업\나\GSICS\2013_CALCON\Average_Slope_and_intercept.t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78" t="536" r="8022" b="93112"/>
              <a:stretch/>
            </p:blipFill>
            <p:spPr bwMode="auto">
              <a:xfrm>
                <a:off x="1076187" y="3764183"/>
                <a:ext cx="1340837" cy="247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모서리가 둥근 직사각형 2"/>
            <p:cNvSpPr/>
            <p:nvPr/>
          </p:nvSpPr>
          <p:spPr>
            <a:xfrm>
              <a:off x="179512" y="3429000"/>
              <a:ext cx="8820980" cy="3312368"/>
            </a:xfrm>
            <a:prstGeom prst="roundRect">
              <a:avLst>
                <a:gd name="adj" fmla="val 59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3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38525" y="1052736"/>
            <a:ext cx="1133475" cy="28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Satellite data</a:t>
            </a: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3197325" y="1346423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flipH="1">
            <a:off x="4346377" y="1523951"/>
            <a:ext cx="9525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616804" y="1700808"/>
            <a:ext cx="14686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latin typeface="Arial" pitchFamily="34" charset="0"/>
              </a:rPr>
              <a:t>Well-calibrated </a:t>
            </a:r>
          </a:p>
          <a:p>
            <a:pPr algn="ctr"/>
            <a:r>
              <a:rPr lang="en-US" altLang="ko-KR" sz="1200" b="1" dirty="0">
                <a:latin typeface="Arial" pitchFamily="34" charset="0"/>
              </a:rPr>
              <a:t>IR band (</a:t>
            </a:r>
            <a:r>
              <a:rPr lang="en-US" altLang="ko-KR" sz="1200" b="1" dirty="0" smtClean="0">
                <a:latin typeface="Arial" pitchFamily="34" charset="0"/>
              </a:rPr>
              <a:t>10.8 </a:t>
            </a:r>
            <a:r>
              <a:rPr lang="el-GR" altLang="ko-KR" sz="12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μ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m)</a:t>
            </a:r>
            <a:endParaRPr lang="el-GR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95552" y="2426295"/>
            <a:ext cx="511175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TB</a:t>
            </a:r>
            <a:r>
              <a:rPr lang="en-US" altLang="ko-KR" sz="1200" b="1" baseline="-25000">
                <a:latin typeface="Arial" pitchFamily="34" charset="0"/>
              </a:rPr>
              <a:t>11</a:t>
            </a:r>
            <a:endParaRPr lang="el-GR" altLang="ko-KR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518495" y="3961408"/>
            <a:ext cx="1665288" cy="28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Selected DCC pixels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4351139" y="366137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800923" y="3670888"/>
            <a:ext cx="2727325" cy="74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latin typeface="Arial" pitchFamily="34" charset="0"/>
              </a:rPr>
              <a:t>Assumption of input parameters</a:t>
            </a:r>
          </a:p>
          <a:p>
            <a:pPr algn="ctr"/>
            <a:r>
              <a:rPr lang="en-US" altLang="ko-KR" sz="1000" dirty="0">
                <a:latin typeface="Arial" pitchFamily="34" charset="0"/>
              </a:rPr>
              <a:t>COT=200, r</a:t>
            </a:r>
            <a:r>
              <a:rPr lang="en-US" altLang="ko-KR" sz="1000" baseline="-25000" dirty="0">
                <a:latin typeface="Arial" pitchFamily="34" charset="0"/>
              </a:rPr>
              <a:t>e</a:t>
            </a:r>
            <a:r>
              <a:rPr lang="en-US" altLang="ko-KR" sz="1000" dirty="0">
                <a:latin typeface="Arial" pitchFamily="34" charset="0"/>
              </a:rPr>
              <a:t> = 20 </a:t>
            </a:r>
            <a:r>
              <a:rPr lang="el-GR" altLang="ko-KR" sz="1000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m, </a:t>
            </a:r>
          </a:p>
          <a:p>
            <a:pPr algn="ctr"/>
            <a:r>
              <a:rPr lang="en-US" altLang="ko-KR" sz="1000" dirty="0">
                <a:latin typeface="Arial" pitchFamily="34" charset="0"/>
                <a:cs typeface="Arial" pitchFamily="34" charset="0"/>
              </a:rPr>
              <a:t>Cloud height = 1~15km</a:t>
            </a:r>
          </a:p>
          <a:p>
            <a:pPr algn="ctr"/>
            <a:r>
              <a:rPr lang="en-US" altLang="ko-KR" sz="1000" dirty="0">
                <a:latin typeface="Arial" pitchFamily="34" charset="0"/>
                <a:cs typeface="Arial" pitchFamily="34" charset="0"/>
              </a:rPr>
              <a:t>Tropical profiles</a:t>
            </a:r>
            <a:endParaRPr lang="el-GR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V="1">
            <a:off x="5183783" y="4103489"/>
            <a:ext cx="61714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7164585" y="442261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283523" y="5179215"/>
            <a:ext cx="1762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latin typeface="Arial" pitchFamily="34" charset="0"/>
              </a:rPr>
              <a:t>Simulated visible radiances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4386386" y="3631208"/>
            <a:ext cx="401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>
                <a:latin typeface="Arial" pitchFamily="34" charset="0"/>
              </a:rPr>
              <a:t>Yes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5134344" y="308418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>
                <a:latin typeface="Arial" pitchFamily="34" charset="0"/>
              </a:rPr>
              <a:t>No</a:t>
            </a: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>
            <a:off x="5107657" y="3293630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4351139" y="271204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V="1">
            <a:off x="5575969" y="120130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H="1">
            <a:off x="3771999" y="1201405"/>
            <a:ext cx="18039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899592" y="5179215"/>
            <a:ext cx="1762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Observed visible radiances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182664" y="6232797"/>
            <a:ext cx="275748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latin typeface="Arial" pitchFamily="34" charset="0"/>
              </a:rPr>
              <a:t>Vicarious </a:t>
            </a:r>
            <a:r>
              <a:rPr lang="en-US" altLang="ko-KR" sz="1200" b="1" dirty="0" smtClean="0">
                <a:latin typeface="Arial" pitchFamily="34" charset="0"/>
              </a:rPr>
              <a:t>calibration</a:t>
            </a:r>
            <a:endParaRPr lang="en-US" altLang="ko-KR" sz="1200" b="1" dirty="0">
              <a:latin typeface="Arial" pitchFamily="34" charset="0"/>
            </a:endParaRPr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H="1">
            <a:off x="1776686" y="1532161"/>
            <a:ext cx="3968" cy="3625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 flipH="1">
            <a:off x="1780654" y="5662389"/>
            <a:ext cx="0" cy="2592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7164585" y="5667963"/>
            <a:ext cx="0" cy="263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4562202" y="592164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5724723" y="4664363"/>
            <a:ext cx="2879725" cy="284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Cloud Radiative transfer modeling</a:t>
            </a:r>
            <a:endParaRPr lang="el-GR" altLang="ko-KR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>
            <a:off x="7164585" y="496980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876176" y="1792089"/>
            <a:ext cx="180895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latin typeface="Arial" pitchFamily="34" charset="0"/>
              </a:rPr>
              <a:t>Visible band (</a:t>
            </a:r>
            <a:r>
              <a:rPr lang="en-US" altLang="ko-KR" sz="1200" b="1" dirty="0" smtClean="0">
                <a:latin typeface="Arial" pitchFamily="34" charset="0"/>
              </a:rPr>
              <a:t>0.67</a:t>
            </a:r>
            <a:r>
              <a:rPr lang="en-US" altLang="ko-KR" sz="1200" b="1" dirty="0" smtClean="0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l-GR" altLang="ko-KR" sz="12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μ</a:t>
            </a:r>
            <a:r>
              <a:rPr lang="en-US" altLang="ko-KR" sz="12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m</a:t>
            </a:r>
            <a:r>
              <a:rPr lang="en-US" altLang="ko-KR" sz="1200" b="1" dirty="0">
                <a:latin typeface="Arial" pitchFamily="34" charset="0"/>
              </a:rPr>
              <a:t>)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2636317" y="1929409"/>
            <a:ext cx="10536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2771800" y="1725115"/>
            <a:ext cx="809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Arial" pitchFamily="34" charset="0"/>
              </a:rPr>
              <a:t>Same FOV</a:t>
            </a: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>
            <a:off x="1780654" y="1532161"/>
            <a:ext cx="25739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8" name="Line 34"/>
          <p:cNvSpPr>
            <a:spLocks noChangeShapeType="1"/>
          </p:cNvSpPr>
          <p:nvPr/>
        </p:nvSpPr>
        <p:spPr bwMode="auto">
          <a:xfrm flipV="1">
            <a:off x="1780654" y="5921647"/>
            <a:ext cx="5383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vicarious calibration algorithm using DCC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1780653" y="4103489"/>
            <a:ext cx="173784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6588224" y="941664"/>
            <a:ext cx="24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2009, Ham and Sohn2010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3595489" y="2935883"/>
            <a:ext cx="1511300" cy="720725"/>
            <a:chOff x="1752" y="1217"/>
            <a:chExt cx="952" cy="454"/>
          </a:xfrm>
        </p:grpSpPr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882" y="1298"/>
              <a:ext cx="6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</a:rPr>
                <a:t>Threshold </a:t>
              </a:r>
              <a:r>
                <a:rPr lang="en-US" altLang="ko-KR" sz="1200" b="1" dirty="0" smtClean="0">
                  <a:latin typeface="Arial" pitchFamily="34" charset="0"/>
                </a:rPr>
                <a:t>conditions</a:t>
              </a: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1752" y="1217"/>
              <a:ext cx="952" cy="454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364524" y="2655066"/>
            <a:ext cx="1819259" cy="1757185"/>
            <a:chOff x="3364524" y="2655066"/>
            <a:chExt cx="1819259" cy="1757185"/>
          </a:xfrm>
        </p:grpSpPr>
        <p:grpSp>
          <p:nvGrpSpPr>
            <p:cNvPr id="7" name="그룹 6"/>
            <p:cNvGrpSpPr/>
            <p:nvPr/>
          </p:nvGrpSpPr>
          <p:grpSpPr>
            <a:xfrm>
              <a:off x="3452076" y="2819995"/>
              <a:ext cx="1731707" cy="1592256"/>
              <a:chOff x="3452076" y="2819995"/>
              <a:chExt cx="1731707" cy="1592256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3518494" y="2914507"/>
                <a:ext cx="1665289" cy="1497744"/>
              </a:xfrm>
              <a:prstGeom prst="roundRect">
                <a:avLst/>
              </a:prstGeom>
              <a:noFill/>
              <a:ln>
                <a:solidFill>
                  <a:srgbClr val="3333C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3452076" y="2819995"/>
                <a:ext cx="325421" cy="276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364524" y="2655066"/>
              <a:ext cx="4411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 smtClean="0">
                  <a:solidFill>
                    <a:srgbClr val="3333CC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itchFamily="34" charset="0"/>
                </a:rPr>
                <a:t>1</a:t>
              </a:r>
              <a:endParaRPr lang="ko-KR" altLang="en-US" sz="3000" dirty="0">
                <a:solidFill>
                  <a:srgbClr val="33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293249" y="4233426"/>
            <a:ext cx="3455207" cy="834607"/>
            <a:chOff x="5293249" y="4233426"/>
            <a:chExt cx="3455207" cy="834607"/>
          </a:xfrm>
        </p:grpSpPr>
        <p:grpSp>
          <p:nvGrpSpPr>
            <p:cNvPr id="69" name="그룹 68"/>
            <p:cNvGrpSpPr/>
            <p:nvPr/>
          </p:nvGrpSpPr>
          <p:grpSpPr>
            <a:xfrm>
              <a:off x="5330977" y="4489667"/>
              <a:ext cx="3417479" cy="578366"/>
              <a:chOff x="3427823" y="3024906"/>
              <a:chExt cx="1678966" cy="751178"/>
            </a:xfrm>
          </p:grpSpPr>
          <p:sp>
            <p:nvSpPr>
              <p:cNvPr id="73" name="모서리가 둥근 직사각형 72"/>
              <p:cNvSpPr/>
              <p:nvPr/>
            </p:nvSpPr>
            <p:spPr>
              <a:xfrm>
                <a:off x="3518494" y="3096445"/>
                <a:ext cx="1588295" cy="679639"/>
              </a:xfrm>
              <a:prstGeom prst="roundRect">
                <a:avLst/>
              </a:prstGeom>
              <a:noFill/>
              <a:ln>
                <a:solidFill>
                  <a:srgbClr val="3333C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427823" y="3024906"/>
                <a:ext cx="188640" cy="276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5293249" y="4233426"/>
              <a:ext cx="44114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000" dirty="0">
                  <a:solidFill>
                    <a:srgbClr val="3333CC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itchFamily="34" charset="0"/>
                </a:rPr>
                <a:t>2</a:t>
              </a:r>
              <a:endParaRPr lang="ko-KR" altLang="en-US" sz="3000" dirty="0">
                <a:solidFill>
                  <a:srgbClr val="33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568253" y="3038494"/>
            <a:ext cx="3180203" cy="2761074"/>
            <a:chOff x="5568253" y="3038494"/>
            <a:chExt cx="3180203" cy="2761074"/>
          </a:xfrm>
        </p:grpSpPr>
        <p:sp>
          <p:nvSpPr>
            <p:cNvPr id="75" name="모서리가 둥근 직사각형 74"/>
            <p:cNvSpPr/>
            <p:nvPr/>
          </p:nvSpPr>
          <p:spPr>
            <a:xfrm>
              <a:off x="5568253" y="3427641"/>
              <a:ext cx="3180203" cy="2371927"/>
            </a:xfrm>
            <a:prstGeom prst="roundRect">
              <a:avLst/>
            </a:prstGeom>
            <a:noFill/>
            <a:ln>
              <a:solidFill>
                <a:srgbClr val="33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910968" y="3290455"/>
              <a:ext cx="406218" cy="235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921254" y="3038494"/>
              <a:ext cx="44114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000" dirty="0">
                  <a:solidFill>
                    <a:srgbClr val="3333CC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itchFamily="34" charset="0"/>
                </a:rPr>
                <a:t>3</a:t>
              </a:r>
              <a:endParaRPr lang="ko-KR" altLang="en-US" sz="3000" dirty="0">
                <a:solidFill>
                  <a:srgbClr val="33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3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363124" y="2216858"/>
            <a:ext cx="2457348" cy="2478469"/>
            <a:chOff x="6444209" y="1382579"/>
            <a:chExt cx="2457348" cy="2478469"/>
          </a:xfrm>
        </p:grpSpPr>
        <p:sp>
          <p:nvSpPr>
            <p:cNvPr id="4" name="구름 모양 설명선 3"/>
            <p:cNvSpPr/>
            <p:nvPr/>
          </p:nvSpPr>
          <p:spPr>
            <a:xfrm>
              <a:off x="6444209" y="1556792"/>
              <a:ext cx="2457348" cy="2304256"/>
            </a:xfrm>
            <a:prstGeom prst="cloudCallout">
              <a:avLst>
                <a:gd name="adj1" fmla="val -9853"/>
                <a:gd name="adj2" fmla="val 3409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flipH="1">
              <a:off x="7740352" y="1649423"/>
              <a:ext cx="504056" cy="110419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884368" y="1382579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target pixel</a:t>
              </a:r>
              <a:endParaRPr lang="ko-KR" altLang="en-US" sz="1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13039" y="3237691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9 x 9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environmental pixels </a:t>
              </a:r>
              <a:endParaRPr lang="ko-KR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20519659">
              <a:off x="7851678" y="2946078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i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STD, </a:t>
              </a:r>
            </a:p>
            <a:p>
              <a:r>
                <a:rPr lang="en-US" altLang="ko-KR" sz="1000" b="1" i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STD/Mean</a:t>
              </a:r>
              <a:endParaRPr lang="ko-KR" altLang="en-US" sz="10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1: Selection of DCC targets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814" y="122869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Threshold conditions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to select the overshooting DCCs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30935"/>
              </p:ext>
            </p:extLst>
          </p:nvPr>
        </p:nvGraphicFramePr>
        <p:xfrm>
          <a:off x="467544" y="2192490"/>
          <a:ext cx="828092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108"/>
                <a:gridCol w="972108"/>
                <a:gridCol w="6336704"/>
              </a:tblGrid>
              <a:tr h="11892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Solar geometry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SZA ≤</a:t>
                      </a:r>
                      <a:r>
                        <a:rPr lang="en-US" altLang="ko-KR" sz="1600" b="1" dirty="0" smtClean="0">
                          <a:latin typeface="Times New Roman"/>
                          <a:cs typeface="Times New Roman"/>
                        </a:rPr>
                        <a:t> 40º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2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Viewing geometry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VZA ≤</a:t>
                      </a:r>
                      <a:r>
                        <a:rPr lang="en-US" altLang="ko-KR" sz="1600" b="1" dirty="0" smtClean="0">
                          <a:latin typeface="Times New Roman"/>
                          <a:cs typeface="Times New Roman"/>
                        </a:rPr>
                        <a:t> 40º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46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geometry criteria: 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to minimize navigation errors and 3-D </a:t>
                      </a:r>
                      <a:r>
                        <a:rPr lang="en-US" altLang="ko-KR" sz="1300" b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radiative</a:t>
                      </a:r>
                      <a:r>
                        <a:rPr lang="en-US" altLang="ko-KR" sz="13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effects</a:t>
                      </a:r>
                      <a:endParaRPr lang="ko-KR" altLang="en-US" sz="13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Surface type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 restriction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pPr latinLnBrk="1"/>
                      <a:endParaRPr lang="ko-KR" altLang="en-US" sz="16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no restriction of surface type:</a:t>
                      </a:r>
                      <a:r>
                        <a:rPr lang="en-US" altLang="ko-KR" sz="1300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altLang="ko-KR" sz="1300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less influence on reflectance of DCC targets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u="none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395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r>
                        <a:rPr lang="en-US" altLang="ko-K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conditions (1)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target pixel: TB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≤ 190 K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6241"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300" b="1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only temperature criterion:</a:t>
                      </a:r>
                      <a:r>
                        <a:rPr lang="en-US" altLang="ko-KR" sz="13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altLang="ko-KR" sz="13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overshooting DCCs represent cloud top temperature lower than the TTL temperature (~190 K)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07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r>
                        <a:rPr lang="en-US" altLang="ko-K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conditions (2)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environmental pixel: STD(TB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altLang="ko-K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≤ 1K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838">
                <a:tc gridSpan="2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environmental pixel: STD(R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)/Mean(R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≤0.03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6241"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two types of homogeneity checks: </a:t>
                      </a:r>
                      <a:r>
                        <a:rPr lang="en-US" altLang="ko-KR" sz="13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altLang="ko-KR" sz="13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to avoid selection of cloud edge or small-scale plumes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54604" y="6165304"/>
            <a:ext cx="8346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altLang="ko-KR" sz="11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: brightness temperature at 10.8 </a:t>
            </a:r>
            <a:r>
              <a:rPr lang="el-GR" altLang="ko-KR" sz="11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m, R</a:t>
            </a:r>
            <a:r>
              <a:rPr lang="en-US" altLang="ko-KR" sz="1100" baseline="-25000" dirty="0" smtClean="0"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: reflectance at 0.67 </a:t>
            </a:r>
            <a:r>
              <a:rPr lang="el-GR" altLang="ko-KR" sz="11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m, STD: standard deviation in environmental  (9x9) pixels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57734"/>
              </p:ext>
            </p:extLst>
          </p:nvPr>
        </p:nvGraphicFramePr>
        <p:xfrm>
          <a:off x="6743736" y="2853316"/>
          <a:ext cx="1874520" cy="1512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827584" y="1609055"/>
            <a:ext cx="8064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convective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clouds whose tops extended from 14 to 19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km with extremely high reflectivity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4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70" y="116632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2: cloud RTM description (1/2) 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697" y="1613993"/>
            <a:ext cx="198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DISORT model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13869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SBDART </a:t>
            </a:r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(Santa Barbara </a:t>
            </a:r>
            <a:r>
              <a:rPr lang="en-US" altLang="ko-KR" sz="2000" b="1" u="sng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Disort</a:t>
            </a:r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u="sng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Transfer) model</a:t>
            </a:r>
            <a:b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i="1" dirty="0" err="1" smtClean="0">
                <a:latin typeface="Times New Roman" pitchFamily="18" charset="0"/>
                <a:cs typeface="Times New Roman" pitchFamily="18" charset="0"/>
              </a:rPr>
              <a:t>Ricchiazzi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 et al. 1998)</a:t>
            </a:r>
            <a:r>
              <a:rPr lang="en-US" altLang="ko-KR" b="1" u="sng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u="sng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based on DISORT (Discrete Ordinates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Transfer) model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capable up to 32 streams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relatively accurate and efficient RTM for cloudy atmosphere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KMA used 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options as follows: </a:t>
            </a:r>
          </a:p>
          <a:p>
            <a:endParaRPr lang="en-US" altLang="ko-KR" sz="1000" b="1" u="sng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phase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function: delta-fit method </a:t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(Hu et al. 2000)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bulk phase function: strong forward peak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                   and thousands of Legendre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polynomials</a:t>
            </a:r>
            <a:br>
              <a:rPr lang="en-US" altLang="ko-KR" dirty="0"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needed to truncate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method for the phase function in the forward direction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to reduce the computational burden without degrading accuracy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gases absorption: correlated-k-distribution (CKD) method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dirty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Kratz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 1995; 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Kratz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 and Rose 1999)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gaseous absorption associated with Rayleigh scattering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sfc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. info.: oceanic surface properties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for any surface type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9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76" y="2804752"/>
            <a:ext cx="1535920" cy="206440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2270" y="116632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2: cloud RTM description (2/2) 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697" y="1613993"/>
            <a:ext cx="198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DISORT model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6939" y="1052736"/>
            <a:ext cx="7943493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SzPct val="120000"/>
              <a:buFont typeface="Arial" pitchFamily="34" charset="0"/>
              <a:buChar char="•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Scattering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properties: Baum model</a:t>
            </a: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/>
            </a:r>
            <a:b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</a:b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>Baum </a:t>
            </a:r>
            <a:r>
              <a:rPr lang="en-US" altLang="ko-KR" b="1" i="1" u="sng" dirty="0">
                <a:solidFill>
                  <a:srgbClr val="3333FF"/>
                </a:solidFill>
                <a:latin typeface="Arial" pitchFamily="34" charset="0"/>
              </a:rPr>
              <a:t>et al. </a:t>
            </a:r>
            <a:r>
              <a:rPr lang="en-US" altLang="ko-KR" b="1" u="sng" dirty="0">
                <a:solidFill>
                  <a:srgbClr val="3333FF"/>
                </a:solidFill>
                <a:latin typeface="Arial" pitchFamily="34" charset="0"/>
              </a:rPr>
              <a:t>(2005a and 2005b) for </a:t>
            </a: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>non-spherical </a:t>
            </a:r>
            <a:r>
              <a:rPr lang="en-US" altLang="ko-KR" b="1" u="sng" dirty="0">
                <a:solidFill>
                  <a:srgbClr val="3333FF"/>
                </a:solidFill>
                <a:latin typeface="Arial" pitchFamily="34" charset="0"/>
              </a:rPr>
              <a:t>ice </a:t>
            </a: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>particles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dirty="0" smtClean="0">
                <a:latin typeface="Arial" pitchFamily="34" charset="0"/>
              </a:rPr>
              <a:t>- </a:t>
            </a:r>
            <a:r>
              <a:rPr lang="en-US" altLang="ko-KR" dirty="0">
                <a:latin typeface="Arial" pitchFamily="34" charset="0"/>
              </a:rPr>
              <a:t>based on in-situ measurements to obtain habit fractions </a:t>
            </a:r>
            <a:r>
              <a:rPr lang="en-US" altLang="ko-KR" dirty="0" smtClean="0">
                <a:latin typeface="Arial" pitchFamily="34" charset="0"/>
              </a:rPr>
              <a:t/>
            </a:r>
            <a:br>
              <a:rPr lang="en-US" altLang="ko-KR" dirty="0" smtClean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   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i="1" dirty="0" err="1">
                <a:latin typeface="Times New Roman" pitchFamily="18" charset="0"/>
                <a:cs typeface="Times New Roman" pitchFamily="18" charset="0"/>
              </a:rPr>
              <a:t>Heymsfield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 et al., 2002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ko-KR" dirty="0">
                <a:latin typeface="Arial" pitchFamily="34" charset="0"/>
              </a:rPr>
              <a:t/>
            </a:r>
            <a:br>
              <a:rPr lang="en-US" altLang="ko-KR" dirty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- </a:t>
            </a:r>
            <a:r>
              <a:rPr lang="en-US" altLang="ko-KR" dirty="0">
                <a:latin typeface="Arial" pitchFamily="34" charset="0"/>
              </a:rPr>
              <a:t>use single scattering properties of </a:t>
            </a:r>
            <a:r>
              <a:rPr lang="en-US" altLang="ko-KR" dirty="0" err="1">
                <a:latin typeface="Arial" pitchFamily="34" charset="0"/>
              </a:rPr>
              <a:t>droxtals</a:t>
            </a:r>
            <a:r>
              <a:rPr lang="en-US" altLang="ko-KR" dirty="0">
                <a:latin typeface="Arial" pitchFamily="34" charset="0"/>
              </a:rPr>
              <a:t>, hexagonal plates, </a:t>
            </a:r>
            <a:r>
              <a:rPr lang="en-US" altLang="ko-KR" dirty="0" smtClean="0">
                <a:latin typeface="Arial" pitchFamily="34" charset="0"/>
              </a:rPr>
              <a:t>hollow</a:t>
            </a:r>
            <a:br>
              <a:rPr lang="en-US" altLang="ko-KR" dirty="0" smtClean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  columns</a:t>
            </a:r>
            <a:r>
              <a:rPr lang="en-US" altLang="ko-KR" dirty="0">
                <a:latin typeface="Arial" pitchFamily="34" charset="0"/>
              </a:rPr>
              <a:t>, solid columns, bullet rosettes, and aggregates 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Yang and </a:t>
            </a:r>
            <a:r>
              <a:rPr lang="en-US" altLang="ko-KR" sz="1600" i="1" dirty="0" err="1">
                <a:latin typeface="Times New Roman" pitchFamily="18" charset="0"/>
                <a:cs typeface="Times New Roman" pitchFamily="18" charset="0"/>
              </a:rPr>
              <a:t>Liou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, 1996a and 1996b; Yang et al., 2003a and 2003b)</a:t>
            </a:r>
            <a:br>
              <a:rPr lang="en-US" altLang="ko-KR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dirty="0" smtClean="0">
                <a:latin typeface="Arial" pitchFamily="34" charset="0"/>
              </a:rPr>
              <a:t>- </a:t>
            </a:r>
            <a:r>
              <a:rPr lang="en-US" altLang="ko-KR" dirty="0">
                <a:latin typeface="Arial" pitchFamily="34" charset="0"/>
              </a:rPr>
              <a:t>band averaged scattering properties with respect to r</a:t>
            </a:r>
            <a:r>
              <a:rPr lang="en-US" altLang="ko-KR" baseline="-25000" dirty="0">
                <a:latin typeface="Arial" pitchFamily="34" charset="0"/>
              </a:rPr>
              <a:t>e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</a:rPr>
              <a:t/>
            </a:r>
            <a:br>
              <a:rPr lang="en-US" altLang="ko-KR" dirty="0" smtClean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  by </a:t>
            </a:r>
            <a:r>
              <a:rPr lang="en-US" altLang="ko-KR" dirty="0">
                <a:latin typeface="Arial" pitchFamily="34" charset="0"/>
              </a:rPr>
              <a:t>integration of single scattering </a:t>
            </a:r>
            <a:r>
              <a:rPr lang="en-US" altLang="ko-KR" dirty="0" smtClean="0">
                <a:latin typeface="Arial" pitchFamily="34" charset="0"/>
              </a:rPr>
              <a:t>properties</a:t>
            </a:r>
            <a:endParaRPr lang="en-US" altLang="ko-KR" baseline="-25000" dirty="0" smtClean="0">
              <a:latin typeface="Arial" pitchFamily="34" charset="0"/>
            </a:endParaRPr>
          </a:p>
          <a:p>
            <a:pPr lvl="2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400" baseline="-25000" dirty="0" smtClean="0">
                <a:latin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</a:rPr>
              <a:t> </a:t>
            </a:r>
            <a:r>
              <a:rPr lang="en-US" altLang="ko-KR" sz="1400" dirty="0" err="1" smtClean="0">
                <a:latin typeface="Arial" pitchFamily="34" charset="0"/>
              </a:rPr>
              <a:t>Q</a:t>
            </a:r>
            <a:r>
              <a:rPr lang="en-US" altLang="ko-KR" sz="1400" baseline="-25000" dirty="0" err="1" smtClean="0">
                <a:latin typeface="Arial" pitchFamily="34" charset="0"/>
              </a:rPr>
              <a:t>ext</a:t>
            </a:r>
            <a:r>
              <a:rPr lang="en-US" altLang="ko-KR" sz="1400" baseline="-25000" dirty="0" smtClean="0">
                <a:latin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(extinction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efficiency)</a:t>
            </a:r>
            <a:r>
              <a:rPr lang="en-US" altLang="ko-KR" sz="1400" dirty="0" smtClean="0">
                <a:latin typeface="Arial" pitchFamily="34" charset="0"/>
              </a:rPr>
              <a:t>,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altLang="ko-KR" sz="14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altLang="ko-KR" sz="1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(Single scattering albedo), 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g (asymmetry factor),   P(</a:t>
            </a:r>
            <a:r>
              <a:rPr lang="el-GR" altLang="ko-KR" sz="1400" dirty="0">
                <a:latin typeface="Arial" pitchFamily="34" charset="0"/>
                <a:cs typeface="Arial" pitchFamily="34" charset="0"/>
              </a:rPr>
              <a:t>Θ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) (phase function),   </a:t>
            </a:r>
            <a:br>
              <a:rPr lang="en-US" altLang="ko-KR" sz="1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1400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(delta transmitted energy)</a:t>
            </a:r>
            <a:endParaRPr lang="en-US" altLang="ko-KR" sz="1400" dirty="0">
              <a:latin typeface="Arial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26" y="5045766"/>
            <a:ext cx="2455014" cy="17676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03" y="5005196"/>
            <a:ext cx="2013345" cy="18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56" y="5005196"/>
            <a:ext cx="1980818" cy="18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47475"/>
            <a:ext cx="1006673" cy="3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270" y="116632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2: RTM inputs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6639"/>
              </p:ext>
            </p:extLst>
          </p:nvPr>
        </p:nvGraphicFramePr>
        <p:xfrm>
          <a:off x="467544" y="1484784"/>
          <a:ext cx="8352928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232248"/>
                <a:gridCol w="1440160"/>
                <a:gridCol w="2736304"/>
              </a:tblGrid>
              <a:tr h="214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# of</a:t>
                      </a:r>
                      <a:r>
                        <a:rPr lang="ko-KR" altLang="en-US" sz="1300" b="1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streams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20</a:t>
                      </a:r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Cloud conditions</a:t>
                      </a:r>
                      <a:endParaRPr lang="ko-KR" altLang="en-US" sz="13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Times" pitchFamily="18" charset="0"/>
                          <a:cs typeface="Times" pitchFamily="18" charset="0"/>
                        </a:rPr>
                        <a:t>Ice</a:t>
                      </a:r>
                      <a:r>
                        <a:rPr lang="en-US" altLang="ko-KR" sz="1300" baseline="0" dirty="0" smtClean="0">
                          <a:solidFill>
                            <a:srgbClr val="FF0000"/>
                          </a:solidFill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Times" pitchFamily="18" charset="0"/>
                          <a:cs typeface="Times" pitchFamily="18" charset="0"/>
                        </a:rPr>
                        <a:t>phase </a:t>
                      </a:r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(use Baum</a:t>
                      </a:r>
                      <a:r>
                        <a:rPr lang="en-US" altLang="ko-KR" sz="1300" baseline="0" dirty="0" smtClean="0">
                          <a:latin typeface="Times" pitchFamily="18" charset="0"/>
                          <a:cs typeface="Times" pitchFamily="18" charset="0"/>
                        </a:rPr>
                        <a:t> scattering model)</a:t>
                      </a:r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4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Simulation 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0.57488 </a:t>
                      </a:r>
                      <a:r>
                        <a:rPr lang="el-GR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– 0.77992 </a:t>
                      </a:r>
                      <a:r>
                        <a:rPr lang="el-GR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Times" pitchFamily="18" charset="0"/>
                          <a:cs typeface="Times" pitchFamily="18" charset="0"/>
                        </a:rPr>
                        <a:t>COT = 200</a:t>
                      </a:r>
                      <a:endParaRPr lang="ko-KR" altLang="en-US" sz="1300" dirty="0">
                        <a:solidFill>
                          <a:srgbClr val="FF0000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14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(interval:</a:t>
                      </a:r>
                      <a:r>
                        <a:rPr lang="en-US" altLang="ko-KR" sz="1300" baseline="0" dirty="0" smtClean="0">
                          <a:latin typeface="Times" pitchFamily="18" charset="0"/>
                          <a:cs typeface="Times" pitchFamily="18" charset="0"/>
                        </a:rPr>
                        <a:t> 0.0410</a:t>
                      </a:r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l-GR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m)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Times" pitchFamily="18" charset="0"/>
                          <a:cs typeface="Times" pitchFamily="18" charset="0"/>
                        </a:rPr>
                        <a:t>Effective radius = 20 </a:t>
                      </a:r>
                      <a:r>
                        <a:rPr lang="el-GR" altLang="ko-KR" sz="13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300" dirty="0">
                        <a:solidFill>
                          <a:srgbClr val="FF0000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204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Filter function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rectangular filter</a:t>
                      </a:r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Cloud top-height = 15 km</a:t>
                      </a:r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344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SZA, VZA, SAA, VAA </a:t>
                      </a:r>
                    </a:p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(Observed pixels</a:t>
                      </a:r>
                      <a:r>
                        <a:rPr lang="en-US" altLang="ko-KR" sz="1300" baseline="0" dirty="0" smtClean="0">
                          <a:latin typeface="Times" pitchFamily="18" charset="0"/>
                          <a:cs typeface="Times" pitchFamily="18" charset="0"/>
                        </a:rPr>
                        <a:t> information)</a:t>
                      </a:r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Cloud depth = 14 km</a:t>
                      </a:r>
                      <a:endParaRPr lang="ko-KR" altLang="en-US" sz="1300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250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surface type (BRDF)</a:t>
                      </a:r>
                      <a:endParaRPr lang="ko-KR" altLang="en-US" sz="13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Ocean</a:t>
                      </a:r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</a:tr>
              <a:tr h="204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Times" pitchFamily="18" charset="0"/>
                          <a:cs typeface="Times" pitchFamily="18" charset="0"/>
                        </a:rPr>
                        <a:t>atmosphere</a:t>
                      </a:r>
                      <a:endParaRPr lang="ko-KR" altLang="en-US" sz="13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Times" pitchFamily="18" charset="0"/>
                          <a:cs typeface="Times" pitchFamily="18" charset="0"/>
                        </a:rPr>
                        <a:t>Tropical</a:t>
                      </a:r>
                      <a:r>
                        <a:rPr lang="en-US" altLang="ko-KR" sz="1300" baseline="0" dirty="0" smtClean="0">
                          <a:latin typeface="Times" pitchFamily="18" charset="0"/>
                          <a:cs typeface="Times" pitchFamily="18" charset="0"/>
                        </a:rPr>
                        <a:t> standard profile</a:t>
                      </a:r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08354"/>
              </p:ext>
            </p:extLst>
          </p:nvPr>
        </p:nvGraphicFramePr>
        <p:xfrm>
          <a:off x="274134" y="4437112"/>
          <a:ext cx="8640960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942"/>
                <a:gridCol w="976804"/>
                <a:gridCol w="779567"/>
                <a:gridCol w="864096"/>
                <a:gridCol w="1080120"/>
                <a:gridCol w="1008110"/>
                <a:gridCol w="960107"/>
                <a:gridCol w="960107"/>
                <a:gridCol w="960107"/>
              </a:tblGrid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Sfc</a:t>
                      </a: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Atmos.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AOT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albedo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profiles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At 0.55 </a:t>
                      </a:r>
                      <a:r>
                        <a:rPr lang="el-GR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COT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re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Reference value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Oceanic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TRO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l-GR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km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 km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Input range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 – 0.4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MLS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 – 3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 – 400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– 30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– 18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– 14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65">
                <a:tc rowSpan="5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Maximum uncertainty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1.29%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4.79%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1.64%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0.15%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10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1.29%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4.79%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1.96%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0.16%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20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1.29%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4.74%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2.35%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0.18%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30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1.30%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4.60%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3.02%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0.21%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40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0.08%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1.30%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0.13%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4.41%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3.02%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0.21%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3703" y="4077072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uncertainty ranges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8750" y="4138627"/>
            <a:ext cx="2225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in Appendix of </a:t>
            </a:r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(2009)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004" y="1052736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RTM input parameters for COMS calibration using DCC target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148064" y="4715518"/>
            <a:ext cx="792088" cy="202584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3043" y="4715519"/>
            <a:ext cx="792088" cy="202584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0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42" y="88900"/>
            <a:ext cx="865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3: Methodology for DCC BRDF test</a:t>
            </a:r>
            <a:endParaRPr lang="ko-KR" altLang="en-US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035" y="1176717"/>
            <a:ext cx="236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BRDF structure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350027" y="1928314"/>
            <a:ext cx="3861933" cy="2796830"/>
            <a:chOff x="683568" y="1722874"/>
            <a:chExt cx="3861933" cy="2796830"/>
          </a:xfrm>
        </p:grpSpPr>
        <p:grpSp>
          <p:nvGrpSpPr>
            <p:cNvPr id="47" name="그룹 46"/>
            <p:cNvGrpSpPr/>
            <p:nvPr/>
          </p:nvGrpSpPr>
          <p:grpSpPr>
            <a:xfrm>
              <a:off x="683568" y="1722874"/>
              <a:ext cx="3861933" cy="2796830"/>
              <a:chOff x="683568" y="1722874"/>
              <a:chExt cx="3861933" cy="2796830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683568" y="1722874"/>
                <a:ext cx="3861933" cy="2796830"/>
                <a:chOff x="683568" y="1562994"/>
                <a:chExt cx="3861933" cy="2796830"/>
              </a:xfrm>
            </p:grpSpPr>
            <p:sp>
              <p:nvSpPr>
                <p:cNvPr id="57" name="타원 56"/>
                <p:cNvSpPr/>
                <p:nvPr/>
              </p:nvSpPr>
              <p:spPr>
                <a:xfrm>
                  <a:off x="1391569" y="1844824"/>
                  <a:ext cx="2232248" cy="22322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타원 57"/>
                <p:cNvSpPr/>
                <p:nvPr/>
              </p:nvSpPr>
              <p:spPr>
                <a:xfrm>
                  <a:off x="1717701" y="2170956"/>
                  <a:ext cx="1579984" cy="15799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타원 58"/>
                <p:cNvSpPr/>
                <p:nvPr/>
              </p:nvSpPr>
              <p:spPr>
                <a:xfrm>
                  <a:off x="2139700" y="2592955"/>
                  <a:ext cx="754758" cy="7547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60" name="직선 연결선 59"/>
                <p:cNvCxnSpPr/>
                <p:nvPr/>
              </p:nvCxnSpPr>
              <p:spPr>
                <a:xfrm>
                  <a:off x="1103537" y="2960948"/>
                  <a:ext cx="2880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연결선 60"/>
                <p:cNvCxnSpPr/>
                <p:nvPr/>
              </p:nvCxnSpPr>
              <p:spPr>
                <a:xfrm flipV="1">
                  <a:off x="2507693" y="1628800"/>
                  <a:ext cx="0" cy="25922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992392" y="2696054"/>
                  <a:ext cx="3257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46421" y="2669299"/>
                  <a:ext cx="4956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180º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447548" y="4082825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90º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483768" y="1585815"/>
                  <a:ext cx="4956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270º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591310" y="2477985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859903" y="2204979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40º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119428" y="1948756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60º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9" name="직선 화살표 연결선 68"/>
                <p:cNvCxnSpPr/>
                <p:nvPr/>
              </p:nvCxnSpPr>
              <p:spPr>
                <a:xfrm flipV="1">
                  <a:off x="2506691" y="2170956"/>
                  <a:ext cx="1066822" cy="789992"/>
                </a:xfrm>
                <a:prstGeom prst="straightConnector1">
                  <a:avLst/>
                </a:prstGeom>
                <a:ln w="19050">
                  <a:solidFill>
                    <a:srgbClr val="3333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419872" y="1700808"/>
                  <a:ext cx="112562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latin typeface="Arial" pitchFamily="34" charset="0"/>
                      <a:cs typeface="Arial" pitchFamily="34" charset="0"/>
                    </a:rPr>
                    <a:t>radial axis</a:t>
                  </a:r>
                </a:p>
                <a:p>
                  <a:pPr algn="ctr"/>
                  <a:r>
                    <a:rPr lang="en-US" altLang="ko-KR" sz="1500" b="1" dirty="0" smtClean="0">
                      <a:solidFill>
                        <a:srgbClr val="3333FF"/>
                      </a:solidFill>
                      <a:latin typeface="Arial" pitchFamily="34" charset="0"/>
                      <a:cs typeface="Arial" pitchFamily="34" charset="0"/>
                    </a:rPr>
                    <a:t>VZA</a:t>
                  </a:r>
                  <a:endParaRPr lang="ko-KR" altLang="en-US" sz="1500" b="1" dirty="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1" name="그룹 70"/>
                <p:cNvGrpSpPr/>
                <p:nvPr/>
              </p:nvGrpSpPr>
              <p:grpSpPr>
                <a:xfrm rot="954789">
                  <a:off x="1399567" y="1842183"/>
                  <a:ext cx="2219154" cy="2232695"/>
                  <a:chOff x="3131840" y="1616855"/>
                  <a:chExt cx="5082963" cy="5052505"/>
                </a:xfrm>
              </p:grpSpPr>
              <p:sp>
                <p:nvSpPr>
                  <p:cNvPr id="74" name="원호 73"/>
                  <p:cNvSpPr/>
                  <p:nvPr/>
                </p:nvSpPr>
                <p:spPr>
                  <a:xfrm>
                    <a:off x="3174243" y="1616855"/>
                    <a:ext cx="5040560" cy="5040560"/>
                  </a:xfrm>
                  <a:prstGeom prst="arc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5" name="원호 74"/>
                  <p:cNvSpPr/>
                  <p:nvPr/>
                </p:nvSpPr>
                <p:spPr>
                  <a:xfrm flipH="1">
                    <a:off x="3131840" y="1628800"/>
                    <a:ext cx="5040560" cy="5040560"/>
                  </a:xfrm>
                  <a:prstGeom prst="arc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72" name="직선 화살표 연결선 71"/>
                <p:cNvCxnSpPr/>
                <p:nvPr/>
              </p:nvCxnSpPr>
              <p:spPr>
                <a:xfrm flipH="1">
                  <a:off x="1423339" y="2481978"/>
                  <a:ext cx="76200" cy="21182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683568" y="1562994"/>
                  <a:ext cx="1519968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latin typeface="Arial" pitchFamily="34" charset="0"/>
                      <a:cs typeface="Arial" pitchFamily="34" charset="0"/>
                    </a:rPr>
                    <a:t>tangential axis</a:t>
                  </a:r>
                </a:p>
                <a:p>
                  <a:pPr algn="ctr"/>
                  <a:r>
                    <a:rPr lang="en-US" altLang="ko-KR" sz="15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RAA</a:t>
                  </a:r>
                  <a:endParaRPr lang="ko-KR" altLang="en-US" sz="15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5" name="원호 54"/>
              <p:cNvSpPr/>
              <p:nvPr/>
            </p:nvSpPr>
            <p:spPr>
              <a:xfrm rot="873831" flipH="1" flipV="1">
                <a:off x="1396212" y="2391983"/>
                <a:ext cx="2263046" cy="1870899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원호 55"/>
              <p:cNvSpPr/>
              <p:nvPr/>
            </p:nvSpPr>
            <p:spPr>
              <a:xfrm rot="873831" flipV="1">
                <a:off x="1359463" y="2019225"/>
                <a:ext cx="2253562" cy="2227417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타원 47"/>
            <p:cNvSpPr/>
            <p:nvPr/>
          </p:nvSpPr>
          <p:spPr>
            <a:xfrm>
              <a:off x="2646283" y="3074137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2847420" y="3068960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3048557" y="3068960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3249693" y="3068960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2" name="직선 화살표 연결선 51"/>
            <p:cNvCxnSpPr/>
            <p:nvPr/>
          </p:nvCxnSpPr>
          <p:spPr>
            <a:xfrm flipH="1" flipV="1">
              <a:off x="3127480" y="3172490"/>
              <a:ext cx="402638" cy="62663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736348" y="3799120"/>
              <a:ext cx="17844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latin typeface="Arial" pitchFamily="34" charset="0"/>
                  <a:cs typeface="Arial" pitchFamily="34" charset="0"/>
                </a:rPr>
                <a:t>incident radiation</a:t>
              </a:r>
            </a:p>
            <a:p>
              <a:pPr algn="ctr"/>
              <a:r>
                <a:rPr lang="en-US" altLang="ko-KR" sz="1500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SZA</a:t>
              </a:r>
              <a:endParaRPr lang="ko-KR" altLang="en-US" sz="15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620125" y="1580599"/>
            <a:ext cx="4344363" cy="4944745"/>
            <a:chOff x="4644008" y="1724614"/>
            <a:chExt cx="4344363" cy="4944745"/>
          </a:xfrm>
        </p:grpSpPr>
        <p:sp>
          <p:nvSpPr>
            <p:cNvPr id="77" name="TextBox 76"/>
            <p:cNvSpPr txBox="1"/>
            <p:nvPr/>
          </p:nvSpPr>
          <p:spPr>
            <a:xfrm>
              <a:off x="4667891" y="1724615"/>
              <a:ext cx="40425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ko-KR" b="1" u="sng" dirty="0" smtClean="0">
                  <a:latin typeface="Arial" pitchFamily="34" charset="0"/>
                  <a:cs typeface="Arial" pitchFamily="34" charset="0"/>
                </a:rPr>
                <a:t>geometry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(degree)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SZA    = [10, 20, 30, 40]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VZA    = [0, 5, 10, … 55, 60]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RAA   = [5, 15, 20, </a:t>
              </a:r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170, 175]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280467" y="2852936"/>
              <a:ext cx="370790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300" dirty="0">
                  <a:latin typeface="Times New Roman" pitchFamily="18" charset="0"/>
                  <a:cs typeface="Times New Roman" pitchFamily="18" charset="0"/>
                </a:rPr>
                <a:t>RAA: relative azimuth </a:t>
              </a:r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angle between SAA and VAA</a:t>
              </a:r>
              <a:endParaRPr lang="en-US" altLang="ko-KR" sz="13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(0 </a:t>
              </a:r>
              <a:r>
                <a:rPr lang="en-US" altLang="ko-KR" sz="1300" dirty="0">
                  <a:latin typeface="Times New Roman" pitchFamily="18" charset="0"/>
                  <a:cs typeface="Times New Roman" pitchFamily="18" charset="0"/>
                </a:rPr>
                <a:t>≤ RAA &lt;</a:t>
              </a:r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180)</a:t>
              </a:r>
              <a:endParaRPr lang="en-US" altLang="ko-KR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67891" y="3718773"/>
              <a:ext cx="399981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ko-KR" b="1" u="sng" dirty="0" smtClean="0">
                  <a:latin typeface="Arial" pitchFamily="34" charset="0"/>
                  <a:cs typeface="Arial" pitchFamily="34" charset="0"/>
                </a:rPr>
                <a:t>cloud parameter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COT   = [50, 75, 100, 200, 400]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Re      = [10, 20, 30, 40] 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altLang="ko-KR" sz="1500" dirty="0">
                  <a:latin typeface="Arial"/>
                  <a:cs typeface="Arial"/>
                </a:rPr>
                <a:t>μ</a:t>
              </a:r>
              <a:r>
                <a:rPr lang="en-US" altLang="ko-KR" sz="1500" dirty="0" smtClean="0">
                  <a:latin typeface="Arial"/>
                  <a:cs typeface="Arial"/>
                </a:rPr>
                <a:t>m)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altLang="ko-KR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- cloud top height    = 15 km </a:t>
              </a:r>
              <a:b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- cloud base height  =1 km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67890" y="5364969"/>
              <a:ext cx="34291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ko-KR" b="1" u="sng" dirty="0" smtClean="0">
                  <a:latin typeface="Arial" pitchFamily="34" charset="0"/>
                  <a:cs typeface="Arial" pitchFamily="34" charset="0"/>
                </a:rPr>
                <a:t>other inputs</a:t>
              </a:r>
            </a:p>
            <a:p>
              <a:pPr lvl="1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- COMS ch.1 </a:t>
              </a:r>
              <a:r>
                <a:rPr lang="en-US" altLang="ko-KR" sz="15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0.675 </a:t>
              </a:r>
              <a:r>
                <a:rPr lang="el-GR" altLang="ko-KR" sz="1500" dirty="0" smtClean="0">
                  <a:latin typeface="Arial"/>
                  <a:cs typeface="Arial"/>
                </a:rPr>
                <a:t>μ</a:t>
              </a:r>
              <a:r>
                <a:rPr lang="en-US" altLang="ko-KR" sz="1500" dirty="0" smtClean="0">
                  <a:latin typeface="Arial"/>
                  <a:cs typeface="Arial"/>
                </a:rPr>
                <a:t>m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), </a:t>
              </a:r>
              <a:br>
                <a:rPr lang="en-US" altLang="ko-KR" sz="1500" dirty="0" smtClean="0">
                  <a:latin typeface="Arial" pitchFamily="34" charset="0"/>
                  <a:cs typeface="Arial" pitchFamily="34" charset="0"/>
                </a:rPr>
              </a:b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MODIS ch.1, 2, 3, 4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- tropical standard profile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4644008" y="1724614"/>
              <a:ext cx="4320480" cy="49447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720721" y="1176717"/>
            <a:ext cx="157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Test plan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63E5-6D5A-43F8-B8A1-42FC9D12618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1664</Words>
  <Application>Microsoft Office PowerPoint</Application>
  <PresentationFormat>화면 슬라이드 쇼(4:3)</PresentationFormat>
  <Paragraphs>560</Paragraphs>
  <Slides>27</Slides>
  <Notes>26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31" baseType="lpstr">
      <vt:lpstr>Office 테마</vt:lpstr>
      <vt:lpstr>SPW 8.0 Graph</vt:lpstr>
      <vt:lpstr>수식</vt:lpstr>
      <vt:lpstr>SPW 10.0 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COMS</vt:lpstr>
      <vt:lpstr>Visible channel radiometric model</vt:lpstr>
      <vt:lpstr>Results (Scatter Plot)</vt:lpstr>
      <vt:lpstr>Results (Time Series) </vt:lpstr>
      <vt:lpstr>The number of sampled points</vt:lpstr>
      <vt:lpstr>Results (Degradation)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lws</dc:creator>
  <cp:lastModifiedBy>choimj</cp:lastModifiedBy>
  <cp:revision>141</cp:revision>
  <cp:lastPrinted>2013-07-25T23:35:02Z</cp:lastPrinted>
  <dcterms:created xsi:type="dcterms:W3CDTF">2013-07-16T00:06:10Z</dcterms:created>
  <dcterms:modified xsi:type="dcterms:W3CDTF">2013-08-14T02:29:55Z</dcterms:modified>
</cp:coreProperties>
</file>