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  <p:sldMasterId id="2147483699" r:id="rId2"/>
    <p:sldMasterId id="2147483650" r:id="rId3"/>
  </p:sldMasterIdLst>
  <p:notesMasterIdLst>
    <p:notesMasterId r:id="rId7"/>
  </p:notesMasterIdLst>
  <p:sldIdLst>
    <p:sldId id="321" r:id="rId4"/>
    <p:sldId id="322" r:id="rId5"/>
    <p:sldId id="323" r:id="rId6"/>
  </p:sldIdLst>
  <p:sldSz cx="9144000" cy="6858000" type="screen4x3"/>
  <p:notesSz cx="7099300" cy="102346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1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1008" y="-228"/>
      </p:cViewPr>
      <p:guideLst>
        <p:guide orient="horz" pos="2160"/>
        <p:guide orient="horz" pos="1798"/>
        <p:guide orient="horz" pos="1914"/>
        <p:guide pos="339"/>
        <p:guide pos="550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15FFA5FE-87AD-4DA6-9A2E-D30237E2C1E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79226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7" name="Picture 13" descr="front_wh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4" name="Picture 11" descr="SMHI Logotype_svart_new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293688"/>
            <a:ext cx="11858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9113" y="2962275"/>
            <a:ext cx="8226425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sz="3000" smtClean="0"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36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1813" y="2338388"/>
            <a:ext cx="8213725" cy="5619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>
              <a:buFont typeface="Wingdings" pitchFamily="2" charset="2"/>
              <a:buNone/>
              <a:defRPr sz="1200" smtClean="0">
                <a:latin typeface="Arial Black" pitchFamily="34" charset="0"/>
              </a:defRPr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31800" y="568325"/>
            <a:ext cx="6858000" cy="107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ESA - CLOUD- CCI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D8A9C-38C7-4A0C-B2B1-37A0A9BBDF2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431800" y="431800"/>
            <a:ext cx="2133600" cy="107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3AF2B73-04A1-4D1C-9338-8DA1CEE4264C}" type="datetime1">
              <a:rPr lang="sv-SE" smtClean="0"/>
              <a:t>2013-09-24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66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83350" y="828675"/>
            <a:ext cx="1908175" cy="53800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57238" y="828675"/>
            <a:ext cx="5573712" cy="53800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31800" y="568325"/>
            <a:ext cx="6858000" cy="107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ESA - CLOUD- CCI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74959-2E62-418B-AA74-A92BDEAE2A0A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431800" y="431800"/>
            <a:ext cx="2133600" cy="107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0C48EF9-E931-4E5B-B090-3E4E135BACE2}" type="datetime1">
              <a:rPr lang="sv-SE" smtClean="0"/>
              <a:t>2013-09-24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9792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7238" y="828675"/>
            <a:ext cx="7634287" cy="817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757238" y="1722438"/>
            <a:ext cx="3740150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31800" y="568325"/>
            <a:ext cx="6858000" cy="107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ESA - CLOUD- CCI</a:t>
            </a:r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338B4-5E8C-41F3-8010-3F6A1943E19A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431800" y="431800"/>
            <a:ext cx="2133600" cy="107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F7990C6-503F-41E6-8E7B-078F0A008C87}" type="datetime1">
              <a:rPr lang="sv-SE" smtClean="0"/>
              <a:t>2013-09-24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2489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395-D4CE-493B-B56D-699943E478C2}" type="datetimeFigureOut">
              <a:rPr lang="sv-SE" smtClean="0"/>
              <a:t>2013-09-24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598D-54C4-404E-A068-F42B226709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3938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395-D4CE-493B-B56D-699943E478C2}" type="datetimeFigureOut">
              <a:rPr lang="sv-SE" smtClean="0"/>
              <a:t>2013-09-24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598D-54C4-404E-A068-F42B226709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5564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395-D4CE-493B-B56D-699943E478C2}" type="datetimeFigureOut">
              <a:rPr lang="sv-SE" smtClean="0"/>
              <a:t>2013-09-24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598D-54C4-404E-A068-F42B226709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2272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395-D4CE-493B-B56D-699943E478C2}" type="datetimeFigureOut">
              <a:rPr lang="sv-SE" smtClean="0"/>
              <a:t>2013-09-24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598D-54C4-404E-A068-F42B226709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4694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395-D4CE-493B-B56D-699943E478C2}" type="datetimeFigureOut">
              <a:rPr lang="sv-SE" smtClean="0"/>
              <a:t>2013-09-24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598D-54C4-404E-A068-F42B226709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26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395-D4CE-493B-B56D-699943E478C2}" type="datetimeFigureOut">
              <a:rPr lang="sv-SE" smtClean="0"/>
              <a:t>2013-09-24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598D-54C4-404E-A068-F42B226709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2068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395-D4CE-493B-B56D-699943E478C2}" type="datetimeFigureOut">
              <a:rPr lang="sv-SE" smtClean="0"/>
              <a:t>2013-09-24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598D-54C4-404E-A068-F42B226709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795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31800" y="568325"/>
            <a:ext cx="6858000" cy="107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ESA - CLOUD- CCI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957B1-77C0-4AA2-A551-BB9DB8EC2836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431800" y="431800"/>
            <a:ext cx="2133600" cy="107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93561D0-481B-4DE2-BA6A-5D30BE00D7E5}" type="datetime1">
              <a:rPr lang="sv-SE" smtClean="0"/>
              <a:t>2013-09-24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63676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395-D4CE-493B-B56D-699943E478C2}" type="datetimeFigureOut">
              <a:rPr lang="sv-SE" smtClean="0"/>
              <a:t>2013-09-24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598D-54C4-404E-A068-F42B226709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6364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395-D4CE-493B-B56D-699943E478C2}" type="datetimeFigureOut">
              <a:rPr lang="sv-SE" smtClean="0"/>
              <a:t>2013-09-24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598D-54C4-404E-A068-F42B226709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1073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395-D4CE-493B-B56D-699943E478C2}" type="datetimeFigureOut">
              <a:rPr lang="sv-SE" smtClean="0"/>
              <a:t>2013-09-24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598D-54C4-404E-A068-F42B226709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25218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395-D4CE-493B-B56D-699943E478C2}" type="datetimeFigureOut">
              <a:rPr lang="sv-SE" smtClean="0"/>
              <a:t>2013-09-24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598D-54C4-404E-A068-F42B226709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7723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02" name="Picture 14" descr="fro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8" name="Picture 5" descr="SMHI Logotype_white_ne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93688"/>
            <a:ext cx="119062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9113" y="2962275"/>
            <a:ext cx="8226425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sz="3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3789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1813" y="2338388"/>
            <a:ext cx="8213725" cy="5619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>
              <a:buFont typeface="Wingdings" pitchFamily="2" charset="2"/>
              <a:buNone/>
              <a:defRPr sz="1200" smtClean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ESA - CLOUD- CCI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6C72C-8EEC-40CC-8E61-01681377D7D4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9FCD6-901A-4CB5-A302-3564087C578D}" type="datetime1">
              <a:rPr lang="sv-SE" smtClean="0"/>
              <a:t>2013-09-24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44699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ESA - CLOUD- CCI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96DE5-8AC3-44EB-9060-3BE435D794BD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C9262E-191B-4BCB-9D04-6FF914D77F9E}" type="datetime1">
              <a:rPr lang="sv-SE" smtClean="0"/>
              <a:t>2013-09-24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14324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9021D-92AD-478A-B95D-14EB6B4478BE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34221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ESA - CLOUD- CCI</a:t>
            </a:r>
            <a:endParaRPr lang="sv-S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0055-6DEB-42BD-9651-2667B6F4E1C6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D369D-7333-45FE-B49C-2B05B47D95C9}" type="datetime1">
              <a:rPr lang="sv-SE" smtClean="0"/>
              <a:t>2013-09-24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738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ESA - CLOUD- CCI</a:t>
            </a:r>
            <a:endParaRPr lang="sv-SE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B1867-C8B4-4B2B-AFE4-D4EA6979A5B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757851-ED6C-4D97-893E-47E5826F8813}" type="datetime1">
              <a:rPr lang="sv-SE" smtClean="0"/>
              <a:t>2013-09-24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768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31800" y="568325"/>
            <a:ext cx="6858000" cy="107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ESA - CLOUD- CCI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B440C-D868-40EB-8A8C-D9B8A9F0566F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431800" y="431800"/>
            <a:ext cx="2133600" cy="107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6194686-134E-4CC8-A81B-2CFF0DE86E88}" type="datetime1">
              <a:rPr lang="sv-SE" smtClean="0"/>
              <a:t>2013-09-24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57329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ESA - CLOUD- CCI</a:t>
            </a:r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46AC6-1874-4291-8C9A-82E3EB7B4B87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12685-F754-4441-BBEE-561400DB9ADE}" type="datetime1">
              <a:rPr lang="sv-SE" smtClean="0"/>
              <a:t>2013-09-24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72424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dirty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ESA - CLOUD- CCI</a:t>
            </a:r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337DA-EE7A-4590-AC01-B121396E2CF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94AD6-A2E6-47A7-A1CE-912BA1275543}" type="datetime1">
              <a:rPr lang="sv-SE" smtClean="0"/>
              <a:t>2013-09-24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867308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ESA - CLOUD- CCI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F5403-AB56-4110-85EA-58767273ABCC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DE3B9-0F35-40AC-9DFD-BD3AE5F45650}" type="datetime1">
              <a:rPr lang="sv-SE" smtClean="0"/>
              <a:t>2013-09-24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49132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83350" y="828675"/>
            <a:ext cx="1908175" cy="52974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57238" y="828675"/>
            <a:ext cx="5573712" cy="529748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ESA - CLOUD- CCI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8B2F8-0BEA-4A99-9E19-C03017F44E72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D86D5-34BB-449C-82D7-D44A8625516F}" type="datetime1">
              <a:rPr lang="sv-SE" smtClean="0"/>
              <a:t>2013-09-24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90845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7238" y="828675"/>
            <a:ext cx="7634287" cy="817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757238" y="1722438"/>
            <a:ext cx="3740150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>
          <a:xfrm>
            <a:off x="431800" y="568325"/>
            <a:ext cx="6858000" cy="1079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ESA - CLOUD- CCI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>
          <a:xfrm>
            <a:off x="8234363" y="6548438"/>
            <a:ext cx="511175" cy="107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249D2-C16D-4EC5-908A-7E3E61BCC7E3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2"/>
          </p:nvPr>
        </p:nvSpPr>
        <p:spPr>
          <a:xfrm>
            <a:off x="431800" y="431800"/>
            <a:ext cx="2133600" cy="107950"/>
          </a:xfrm>
        </p:spPr>
        <p:txBody>
          <a:bodyPr/>
          <a:lstStyle>
            <a:lvl1pPr>
              <a:defRPr/>
            </a:lvl1pPr>
          </a:lstStyle>
          <a:p>
            <a:fld id="{B839F98D-8FCA-4FF3-AD89-90E495996FA8}" type="datetime1">
              <a:rPr lang="sv-SE" smtClean="0"/>
              <a:t>2013-09-24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3595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57238" y="1722438"/>
            <a:ext cx="3740150" cy="448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8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31800" y="568325"/>
            <a:ext cx="6858000" cy="107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ESA - CLOUD- CCI</a:t>
            </a:r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C11E1-8607-4E6F-8B6D-6DA8D226217F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431800" y="431800"/>
            <a:ext cx="2133600" cy="107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3D79D18-1961-4779-9982-E54064ABD094}" type="datetime1">
              <a:rPr lang="sv-SE" smtClean="0"/>
              <a:t>2013-09-24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653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31800" y="568325"/>
            <a:ext cx="6858000" cy="107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ESA - CLOUD- CCI</a:t>
            </a:r>
            <a:endParaRPr lang="sv-SE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726E9-04ED-4124-BCFB-11C0B9DB7384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431800" y="431800"/>
            <a:ext cx="2133600" cy="107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0532977-5621-493C-A83D-9AA2C237795C}" type="datetime1">
              <a:rPr lang="sv-SE" smtClean="0"/>
              <a:t>2013-09-24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335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31800" y="568325"/>
            <a:ext cx="6858000" cy="107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ESA - CLOUD- CCI</a:t>
            </a:r>
            <a:endParaRPr lang="sv-S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BDB5D-0C82-43F7-B6E5-E3A4198642B2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431800" y="431800"/>
            <a:ext cx="2133600" cy="107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ECF89A6-72B6-4B6C-AE9F-9077234A6AA3}" type="datetime1">
              <a:rPr lang="sv-SE" smtClean="0"/>
              <a:t>2013-09-24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955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31800" y="568325"/>
            <a:ext cx="6858000" cy="107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ESA - CLOUD- CCI</a:t>
            </a:r>
            <a:endParaRPr lang="sv-SE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AA786-1196-46B1-BE79-8D310900059F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431800" y="431800"/>
            <a:ext cx="2133600" cy="107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EE1E468-600B-4FD2-987D-21FC334BF8F3}" type="datetime1">
              <a:rPr lang="sv-SE" smtClean="0"/>
              <a:t>2013-09-24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479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31800" y="568325"/>
            <a:ext cx="6858000" cy="107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ESA - CLOUD- CCI</a:t>
            </a:r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903B0-1786-4CF1-A69F-4CFC072EA2DC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431800" y="431800"/>
            <a:ext cx="2133600" cy="107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F195E46-3473-42FB-A506-DC62BFEC77F5}" type="datetime1">
              <a:rPr lang="sv-SE" smtClean="0"/>
              <a:t>2013-09-24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403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dirty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31800" y="568325"/>
            <a:ext cx="6858000" cy="107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ESA - CLOUD- CCI</a:t>
            </a:r>
            <a:endParaRPr lang="sv-S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36038-451C-4D71-A2EE-3CF32AC38FB5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431800" y="431800"/>
            <a:ext cx="2133600" cy="107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8E77EA7-10E1-447B-B316-614D0F16EAFB}" type="datetime1">
              <a:rPr lang="sv-SE" smtClean="0"/>
              <a:t>2013-09-24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818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7238" y="828675"/>
            <a:ext cx="7634287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22438"/>
            <a:ext cx="7634287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sv-S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4363" y="6548438"/>
            <a:ext cx="511175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700" smtClean="0">
                <a:latin typeface="+mj-lt"/>
              </a:defRPr>
            </a:lvl1pPr>
          </a:lstStyle>
          <a:p>
            <a:pPr>
              <a:defRPr/>
            </a:pPr>
            <a:fld id="{C949124D-09DE-4D59-9822-96C9149AA5DC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7" r:id="rId2"/>
    <p:sldLayoutId id="2147483686" r:id="rId3"/>
    <p:sldLayoutId id="2147483685" r:id="rId4"/>
    <p:sldLayoutId id="2147483684" r:id="rId5"/>
    <p:sldLayoutId id="2147483683" r:id="rId6"/>
    <p:sldLayoutId id="2147483682" r:id="rId7"/>
    <p:sldLayoutId id="2147483681" r:id="rId8"/>
    <p:sldLayoutId id="2147483680" r:id="rId9"/>
    <p:sldLayoutId id="2147483679" r:id="rId10"/>
    <p:sldLayoutId id="2147483678" r:id="rId11"/>
    <p:sldLayoutId id="2147483677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B1395-D4CE-493B-B56D-699943E478C2}" type="datetimeFigureOut">
              <a:rPr lang="sv-SE" smtClean="0"/>
              <a:t>2013-09-24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8598D-54C4-404E-A068-F42B226709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106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7238" y="828675"/>
            <a:ext cx="7634287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format</a:t>
            </a:r>
          </a:p>
        </p:txBody>
      </p:sp>
      <p:sp>
        <p:nvSpPr>
          <p:cNvPr id="30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22438"/>
            <a:ext cx="7634287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sv-SE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568325"/>
            <a:ext cx="68580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Arial Black" pitchFamily="34" charset="0"/>
              </a:defRPr>
            </a:lvl1pPr>
          </a:lstStyle>
          <a:p>
            <a:r>
              <a:rPr lang="sv-SE" dirty="0" smtClean="0"/>
              <a:t>ESA - CLOUD- CCI</a:t>
            </a:r>
            <a:endParaRPr lang="sv-S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4363" y="6548438"/>
            <a:ext cx="511175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700" smtClean="0">
                <a:latin typeface="+mj-lt"/>
              </a:defRPr>
            </a:lvl1pPr>
          </a:lstStyle>
          <a:p>
            <a:pPr>
              <a:defRPr/>
            </a:pPr>
            <a:fld id="{B63A893D-36DC-4BEA-9D04-FEC2CD6254CF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31800" y="698500"/>
            <a:ext cx="8278813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 dirty="0"/>
          </a:p>
        </p:txBody>
      </p:sp>
      <p:pic>
        <p:nvPicPr>
          <p:cNvPr id="3093" name="Picture 10" descr="SMHI Logotype_svart_ne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513" y="290513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431800"/>
            <a:ext cx="2133600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Arial Black" pitchFamily="34" charset="0"/>
              </a:defRPr>
            </a:lvl1pPr>
          </a:lstStyle>
          <a:p>
            <a:fld id="{C5A7902D-4788-4486-9B53-9E6068A23589}" type="datetime1">
              <a:rPr lang="sv-SE" smtClean="0"/>
              <a:t>2013-09-24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97" r:id="rId2"/>
    <p:sldLayoutId id="2147483696" r:id="rId3"/>
    <p:sldLayoutId id="2147483695" r:id="rId4"/>
    <p:sldLayoutId id="2147483693" r:id="rId5"/>
    <p:sldLayoutId id="2147483692" r:id="rId6"/>
    <p:sldLayoutId id="2147483691" r:id="rId7"/>
    <p:sldLayoutId id="2147483690" r:id="rId8"/>
    <p:sldLayoutId id="2147483689" r:id="rId9"/>
    <p:sldLayoutId id="2147483688" r:id="rId10"/>
    <p:sldLayoutId id="214748369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7522BD84-9638-4B2C-ACE6-740544956123}" type="slidenum">
              <a:rPr lang="sv-SE"/>
              <a:pPr>
                <a:defRPr/>
              </a:pPr>
              <a:t>1</a:t>
            </a:fld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67091" y="-228597"/>
            <a:ext cx="7976909" cy="817563"/>
          </a:xfrm>
        </p:spPr>
        <p:txBody>
          <a:bodyPr/>
          <a:lstStyle/>
          <a:p>
            <a:r>
              <a:rPr lang="en-US" dirty="0" smtClean="0"/>
              <a:t>SCOPE-CM AVHRR FCDR Project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571773" y="1762379"/>
            <a:ext cx="7874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/>
              <a:t>Background</a:t>
            </a:r>
            <a:r>
              <a:rPr lang="sv-SE" b="1" dirty="0" smtClean="0"/>
              <a:t>: SCOPE-CM </a:t>
            </a:r>
            <a:r>
              <a:rPr lang="sv-SE" b="1" dirty="0" err="1" smtClean="0"/>
              <a:t>Phase</a:t>
            </a:r>
            <a:r>
              <a:rPr lang="sv-SE" b="1" dirty="0" smtClean="0"/>
              <a:t> 1 NOAA/CM SAF Pilot </a:t>
            </a:r>
            <a:r>
              <a:rPr lang="sv-SE" b="1" dirty="0"/>
              <a:t>P</a:t>
            </a:r>
            <a:r>
              <a:rPr lang="sv-SE" b="1" dirty="0" smtClean="0"/>
              <a:t>roject on AVHRR-</a:t>
            </a:r>
            <a:r>
              <a:rPr lang="sv-SE" b="1" dirty="0" err="1" smtClean="0"/>
              <a:t>derived</a:t>
            </a:r>
            <a:r>
              <a:rPr lang="sv-SE" b="1" dirty="0" smtClean="0"/>
              <a:t> </a:t>
            </a:r>
            <a:r>
              <a:rPr lang="sv-SE" b="1" dirty="0" err="1" smtClean="0"/>
              <a:t>cloud</a:t>
            </a:r>
            <a:r>
              <a:rPr lang="sv-SE" b="1" dirty="0" smtClean="0"/>
              <a:t> datasets (PATMOS-X, </a:t>
            </a:r>
            <a:r>
              <a:rPr lang="sv-SE" b="1" dirty="0" smtClean="0"/>
              <a:t>CLARA-A1) </a:t>
            </a:r>
            <a:r>
              <a:rPr lang="sv-SE" b="1" dirty="0" err="1" smtClean="0"/>
              <a:t>based</a:t>
            </a:r>
            <a:r>
              <a:rPr lang="sv-SE" b="1" dirty="0" smtClean="0"/>
              <a:t> on same AVHRR FCDR</a:t>
            </a:r>
            <a:r>
              <a:rPr lang="sv-SE" b="1" dirty="0" smtClean="0"/>
              <a:t/>
            </a:r>
            <a:br>
              <a:rPr lang="sv-SE" b="1" dirty="0" smtClean="0"/>
            </a:br>
            <a:endParaRPr lang="sv-SE" b="1" dirty="0" smtClean="0"/>
          </a:p>
        </p:txBody>
      </p:sp>
      <p:grpSp>
        <p:nvGrpSpPr>
          <p:cNvPr id="5" name="Grupp 4"/>
          <p:cNvGrpSpPr/>
          <p:nvPr/>
        </p:nvGrpSpPr>
        <p:grpSpPr>
          <a:xfrm>
            <a:off x="275124" y="3101152"/>
            <a:ext cx="8532445" cy="3181036"/>
            <a:chOff x="878975" y="4938658"/>
            <a:chExt cx="7865530" cy="3181036"/>
          </a:xfrm>
        </p:grpSpPr>
        <p:sp>
          <p:nvSpPr>
            <p:cNvPr id="2" name="textruta 1"/>
            <p:cNvSpPr txBox="1"/>
            <p:nvPr/>
          </p:nvSpPr>
          <p:spPr>
            <a:xfrm>
              <a:off x="1935333" y="4980373"/>
              <a:ext cx="6809172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 err="1" smtClean="0">
                  <a:solidFill>
                    <a:srgbClr val="C00000"/>
                  </a:solidFill>
                </a:rPr>
                <a:t>Remaining</a:t>
              </a:r>
              <a:r>
                <a:rPr lang="sv-SE" b="1" dirty="0" smtClean="0">
                  <a:solidFill>
                    <a:srgbClr val="C00000"/>
                  </a:solidFill>
                </a:rPr>
                <a:t> </a:t>
              </a:r>
              <a:r>
                <a:rPr lang="sv-SE" b="1" dirty="0" err="1" smtClean="0">
                  <a:solidFill>
                    <a:srgbClr val="C00000"/>
                  </a:solidFill>
                </a:rPr>
                <a:t>issues</a:t>
              </a:r>
              <a:r>
                <a:rPr lang="sv-SE" b="1" dirty="0" smtClean="0">
                  <a:solidFill>
                    <a:srgbClr val="C00000"/>
                  </a:solidFill>
                </a:rPr>
                <a:t> </a:t>
              </a:r>
              <a:r>
                <a:rPr lang="sv-SE" b="1" dirty="0" err="1" smtClean="0">
                  <a:solidFill>
                    <a:srgbClr val="C00000"/>
                  </a:solidFill>
                </a:rPr>
                <a:t>regarding</a:t>
              </a:r>
              <a:r>
                <a:rPr lang="sv-SE" b="1" dirty="0" smtClean="0">
                  <a:solidFill>
                    <a:srgbClr val="C00000"/>
                  </a:solidFill>
                </a:rPr>
                <a:t> the AVHRR FCDR:</a:t>
              </a:r>
              <a:br>
                <a:rPr lang="sv-SE" b="1" dirty="0" smtClean="0">
                  <a:solidFill>
                    <a:srgbClr val="C00000"/>
                  </a:solidFill>
                </a:rPr>
              </a:br>
              <a:r>
                <a:rPr lang="sv-SE" b="1" dirty="0" smtClean="0">
                  <a:solidFill>
                    <a:srgbClr val="C00000"/>
                  </a:solidFill>
                </a:rPr>
                <a:t/>
              </a:r>
              <a:br>
                <a:rPr lang="sv-SE" b="1" dirty="0" smtClean="0">
                  <a:solidFill>
                    <a:srgbClr val="C00000"/>
                  </a:solidFill>
                </a:rPr>
              </a:br>
              <a:r>
                <a:rPr lang="sv-SE" b="1" dirty="0" smtClean="0">
                  <a:solidFill>
                    <a:srgbClr val="C00000"/>
                  </a:solidFill>
                </a:rPr>
                <a:t>- MODIS </a:t>
              </a:r>
              <a:r>
                <a:rPr lang="sv-SE" b="1" dirty="0" err="1" smtClean="0">
                  <a:solidFill>
                    <a:srgbClr val="C00000"/>
                  </a:solidFill>
                </a:rPr>
                <a:t>reference</a:t>
              </a:r>
              <a:r>
                <a:rPr lang="sv-SE" b="1" dirty="0" smtClean="0">
                  <a:solidFill>
                    <a:srgbClr val="C00000"/>
                  </a:solidFill>
                </a:rPr>
                <a:t> for </a:t>
              </a:r>
              <a:r>
                <a:rPr lang="sv-SE" b="1" dirty="0" err="1" smtClean="0">
                  <a:solidFill>
                    <a:srgbClr val="C00000"/>
                  </a:solidFill>
                </a:rPr>
                <a:t>morning</a:t>
              </a:r>
              <a:r>
                <a:rPr lang="sv-SE" b="1" dirty="0" smtClean="0">
                  <a:solidFill>
                    <a:srgbClr val="C00000"/>
                  </a:solidFill>
                </a:rPr>
                <a:t> </a:t>
              </a:r>
              <a:r>
                <a:rPr lang="sv-SE" b="1" dirty="0" err="1" smtClean="0">
                  <a:solidFill>
                    <a:srgbClr val="C00000"/>
                  </a:solidFill>
                </a:rPr>
                <a:t>satellites</a:t>
              </a:r>
              <a:r>
                <a:rPr lang="sv-SE" b="1" dirty="0" smtClean="0">
                  <a:solidFill>
                    <a:srgbClr val="C00000"/>
                  </a:solidFill>
                </a:rPr>
                <a:t> (TERRA) not </a:t>
              </a:r>
              <a:r>
                <a:rPr lang="sv-SE" b="1" dirty="0" err="1" smtClean="0">
                  <a:solidFill>
                    <a:srgbClr val="C00000"/>
                  </a:solidFill>
                </a:rPr>
                <a:t>of</a:t>
              </a:r>
              <a:r>
                <a:rPr lang="sv-SE" b="1" dirty="0" smtClean="0">
                  <a:solidFill>
                    <a:srgbClr val="C00000"/>
                  </a:solidFill>
                </a:rPr>
                <a:t> same</a:t>
              </a:r>
              <a:br>
                <a:rPr lang="sv-SE" b="1" dirty="0" smtClean="0">
                  <a:solidFill>
                    <a:srgbClr val="C00000"/>
                  </a:solidFill>
                </a:rPr>
              </a:br>
              <a:r>
                <a:rPr lang="sv-SE" b="1" dirty="0" smtClean="0">
                  <a:solidFill>
                    <a:srgbClr val="C00000"/>
                  </a:solidFill>
                </a:rPr>
                <a:t>  </a:t>
              </a:r>
              <a:r>
                <a:rPr lang="sv-SE" b="1" dirty="0" err="1" smtClean="0">
                  <a:solidFill>
                    <a:srgbClr val="C00000"/>
                  </a:solidFill>
                </a:rPr>
                <a:t>quality</a:t>
              </a:r>
              <a:r>
                <a:rPr lang="sv-SE" b="1" dirty="0" smtClean="0">
                  <a:solidFill>
                    <a:srgbClr val="C00000"/>
                  </a:solidFill>
                </a:rPr>
                <a:t> as </a:t>
              </a:r>
              <a:r>
                <a:rPr lang="sv-SE" b="1" dirty="0" err="1" smtClean="0">
                  <a:solidFill>
                    <a:srgbClr val="C00000"/>
                  </a:solidFill>
                </a:rPr>
                <a:t>afternoon</a:t>
              </a:r>
              <a:r>
                <a:rPr lang="sv-SE" b="1" dirty="0" smtClean="0">
                  <a:solidFill>
                    <a:srgbClr val="C00000"/>
                  </a:solidFill>
                </a:rPr>
                <a:t> </a:t>
              </a:r>
              <a:r>
                <a:rPr lang="sv-SE" b="1" dirty="0" err="1" smtClean="0">
                  <a:solidFill>
                    <a:srgbClr val="C00000"/>
                  </a:solidFill>
                </a:rPr>
                <a:t>satellites</a:t>
              </a:r>
              <a:r>
                <a:rPr lang="sv-SE" b="1" dirty="0" smtClean="0">
                  <a:solidFill>
                    <a:srgbClr val="C00000"/>
                  </a:solidFill>
                </a:rPr>
                <a:t> (AQUA)</a:t>
              </a:r>
              <a:br>
                <a:rPr lang="sv-SE" b="1" dirty="0" smtClean="0">
                  <a:solidFill>
                    <a:srgbClr val="C00000"/>
                  </a:solidFill>
                </a:rPr>
              </a:br>
              <a:r>
                <a:rPr lang="sv-SE" b="1" dirty="0" smtClean="0">
                  <a:solidFill>
                    <a:srgbClr val="C00000"/>
                  </a:solidFill>
                </a:rPr>
                <a:t/>
              </a:r>
              <a:br>
                <a:rPr lang="sv-SE" b="1" dirty="0" smtClean="0">
                  <a:solidFill>
                    <a:srgbClr val="C00000"/>
                  </a:solidFill>
                </a:rPr>
              </a:br>
              <a:r>
                <a:rPr lang="sv-SE" b="1" dirty="0" smtClean="0">
                  <a:solidFill>
                    <a:srgbClr val="C00000"/>
                  </a:solidFill>
                </a:rPr>
                <a:t>- </a:t>
              </a:r>
              <a:r>
                <a:rPr lang="sv-SE" b="1" dirty="0" err="1" smtClean="0">
                  <a:solidFill>
                    <a:srgbClr val="C00000"/>
                  </a:solidFill>
                </a:rPr>
                <a:t>Remaining</a:t>
              </a:r>
              <a:r>
                <a:rPr lang="sv-SE" b="1" dirty="0" smtClean="0">
                  <a:solidFill>
                    <a:srgbClr val="C00000"/>
                  </a:solidFill>
                </a:rPr>
                <a:t> navigation problems for </a:t>
              </a:r>
              <a:r>
                <a:rPr lang="sv-SE" b="1" dirty="0" err="1" smtClean="0">
                  <a:solidFill>
                    <a:srgbClr val="C00000"/>
                  </a:solidFill>
                </a:rPr>
                <a:t>some</a:t>
              </a:r>
              <a:r>
                <a:rPr lang="sv-SE" b="1" dirty="0" smtClean="0">
                  <a:solidFill>
                    <a:srgbClr val="C00000"/>
                  </a:solidFill>
                </a:rPr>
                <a:t> </a:t>
              </a:r>
              <a:r>
                <a:rPr lang="sv-SE" b="1" dirty="0" err="1" smtClean="0">
                  <a:solidFill>
                    <a:srgbClr val="C00000"/>
                  </a:solidFill>
                </a:rPr>
                <a:t>satellites</a:t>
              </a:r>
              <a:r>
                <a:rPr lang="sv-SE" b="1" dirty="0" smtClean="0">
                  <a:solidFill>
                    <a:srgbClr val="C00000"/>
                  </a:solidFill>
                </a:rPr>
                <a:t> (pre-KLMN)</a:t>
              </a:r>
              <a:br>
                <a:rPr lang="sv-SE" b="1" dirty="0" smtClean="0">
                  <a:solidFill>
                    <a:srgbClr val="C00000"/>
                  </a:solidFill>
                </a:rPr>
              </a:br>
              <a:endParaRPr lang="sv-SE" b="1" dirty="0" smtClean="0">
                <a:solidFill>
                  <a:srgbClr val="C00000"/>
                </a:solidFill>
              </a:endParaRPr>
            </a:p>
            <a:p>
              <a:r>
                <a:rPr lang="sv-SE" b="1" dirty="0" smtClean="0">
                  <a:solidFill>
                    <a:srgbClr val="C00000"/>
                  </a:solidFill>
                </a:rPr>
                <a:t>- No inter-</a:t>
              </a:r>
              <a:r>
                <a:rPr lang="sv-SE" b="1" dirty="0" err="1" smtClean="0">
                  <a:solidFill>
                    <a:srgbClr val="C00000"/>
                  </a:solidFill>
                </a:rPr>
                <a:t>calibration</a:t>
              </a:r>
              <a:r>
                <a:rPr lang="sv-SE" b="1" dirty="0" smtClean="0">
                  <a:solidFill>
                    <a:srgbClr val="C00000"/>
                  </a:solidFill>
                </a:rPr>
                <a:t>/</a:t>
              </a:r>
              <a:r>
                <a:rPr lang="sv-SE" b="1" dirty="0" err="1" smtClean="0">
                  <a:solidFill>
                    <a:srgbClr val="C00000"/>
                  </a:solidFill>
                </a:rPr>
                <a:t>corrections</a:t>
              </a:r>
              <a:r>
                <a:rPr lang="sv-SE" b="1" dirty="0" smtClean="0">
                  <a:solidFill>
                    <a:srgbClr val="C00000"/>
                  </a:solidFill>
                </a:rPr>
                <a:t> </a:t>
              </a:r>
              <a:r>
                <a:rPr lang="sv-SE" b="1" dirty="0" err="1" smtClean="0">
                  <a:solidFill>
                    <a:srgbClr val="C00000"/>
                  </a:solidFill>
                </a:rPr>
                <a:t>applied</a:t>
              </a:r>
              <a:r>
                <a:rPr lang="sv-SE" b="1" dirty="0" smtClean="0">
                  <a:solidFill>
                    <a:srgbClr val="C00000"/>
                  </a:solidFill>
                </a:rPr>
                <a:t> for infrared </a:t>
              </a:r>
              <a:r>
                <a:rPr lang="sv-SE" b="1" dirty="0" err="1" smtClean="0">
                  <a:solidFill>
                    <a:srgbClr val="C00000"/>
                  </a:solidFill>
                </a:rPr>
                <a:t>channels</a:t>
              </a:r>
              <a:r>
                <a:rPr lang="sv-SE" b="1" dirty="0" smtClean="0">
                  <a:solidFill>
                    <a:srgbClr val="C00000"/>
                  </a:solidFill>
                </a:rPr>
                <a:t/>
              </a:r>
              <a:br>
                <a:rPr lang="sv-SE" b="1" dirty="0" smtClean="0">
                  <a:solidFill>
                    <a:srgbClr val="C00000"/>
                  </a:solidFill>
                </a:rPr>
              </a:br>
              <a:r>
                <a:rPr lang="sv-SE" b="1" dirty="0" smtClean="0">
                  <a:solidFill>
                    <a:srgbClr val="C00000"/>
                  </a:solidFill>
                </a:rPr>
                <a:t/>
              </a:r>
              <a:br>
                <a:rPr lang="sv-SE" b="1" dirty="0" smtClean="0">
                  <a:solidFill>
                    <a:srgbClr val="C00000"/>
                  </a:solidFill>
                </a:rPr>
              </a:br>
              <a:r>
                <a:rPr lang="sv-SE" b="1" dirty="0" smtClean="0">
                  <a:solidFill>
                    <a:srgbClr val="C00000"/>
                  </a:solidFill>
                </a:rPr>
                <a:t>- General house-</a:t>
              </a:r>
              <a:r>
                <a:rPr lang="sv-SE" b="1" dirty="0" err="1" smtClean="0">
                  <a:solidFill>
                    <a:srgbClr val="C00000"/>
                  </a:solidFill>
                </a:rPr>
                <a:t>keeping</a:t>
              </a:r>
              <a:r>
                <a:rPr lang="sv-SE" b="1" dirty="0" smtClean="0">
                  <a:solidFill>
                    <a:srgbClr val="C00000"/>
                  </a:solidFill>
                </a:rPr>
                <a:t> problems (</a:t>
              </a:r>
              <a:r>
                <a:rPr lang="sv-SE" b="1" dirty="0" err="1" smtClean="0">
                  <a:solidFill>
                    <a:srgbClr val="C00000"/>
                  </a:solidFill>
                </a:rPr>
                <a:t>e.g</a:t>
              </a:r>
              <a:r>
                <a:rPr lang="sv-SE" b="1" dirty="0" smtClean="0">
                  <a:solidFill>
                    <a:srgbClr val="C00000"/>
                  </a:solidFill>
                </a:rPr>
                <a:t>. </a:t>
              </a:r>
              <a:r>
                <a:rPr lang="sv-SE" b="1" dirty="0" err="1" smtClean="0">
                  <a:solidFill>
                    <a:srgbClr val="C00000"/>
                  </a:solidFill>
                </a:rPr>
                <a:t>missing</a:t>
              </a:r>
              <a:r>
                <a:rPr lang="sv-SE" b="1" dirty="0" smtClean="0">
                  <a:solidFill>
                    <a:srgbClr val="C00000"/>
                  </a:solidFill>
                </a:rPr>
                <a:t> </a:t>
              </a:r>
              <a:r>
                <a:rPr lang="sv-SE" b="1" dirty="0" err="1" smtClean="0">
                  <a:solidFill>
                    <a:srgbClr val="C00000"/>
                  </a:solidFill>
                </a:rPr>
                <a:t>orbits</a:t>
              </a:r>
              <a:r>
                <a:rPr lang="sv-SE" b="1" dirty="0" smtClean="0">
                  <a:solidFill>
                    <a:srgbClr val="C00000"/>
                  </a:solidFill>
                </a:rPr>
                <a:t>/</a:t>
              </a:r>
              <a:r>
                <a:rPr lang="sv-SE" b="1" dirty="0" err="1" smtClean="0">
                  <a:solidFill>
                    <a:srgbClr val="C00000"/>
                  </a:solidFill>
                </a:rPr>
                <a:t>lines</a:t>
              </a:r>
              <a:r>
                <a:rPr lang="sv-SE" b="1" dirty="0" smtClean="0">
                  <a:solidFill>
                    <a:srgbClr val="C00000"/>
                  </a:solidFill>
                </a:rPr>
                <a:t> and</a:t>
              </a:r>
              <a:br>
                <a:rPr lang="sv-SE" b="1" dirty="0" smtClean="0">
                  <a:solidFill>
                    <a:srgbClr val="C00000"/>
                  </a:solidFill>
                </a:rPr>
              </a:br>
              <a:r>
                <a:rPr lang="sv-SE" b="1" dirty="0" smtClean="0">
                  <a:solidFill>
                    <a:srgbClr val="C00000"/>
                  </a:solidFill>
                </a:rPr>
                <a:t>   </a:t>
              </a:r>
              <a:r>
                <a:rPr lang="sv-SE" b="1" dirty="0" err="1" smtClean="0">
                  <a:solidFill>
                    <a:srgbClr val="C00000"/>
                  </a:solidFill>
                </a:rPr>
                <a:t>corrupt</a:t>
              </a:r>
              <a:r>
                <a:rPr lang="sv-SE" b="1" dirty="0" smtClean="0">
                  <a:solidFill>
                    <a:srgbClr val="C00000"/>
                  </a:solidFill>
                </a:rPr>
                <a:t> data)</a:t>
              </a:r>
              <a:endParaRPr lang="sv-SE" b="1" dirty="0">
                <a:solidFill>
                  <a:srgbClr val="C00000"/>
                </a:solidFill>
              </a:endParaRPr>
            </a:p>
          </p:txBody>
        </p:sp>
        <p:sp>
          <p:nvSpPr>
            <p:cNvPr id="3" name="Höger 2"/>
            <p:cNvSpPr/>
            <p:nvPr/>
          </p:nvSpPr>
          <p:spPr>
            <a:xfrm>
              <a:off x="878975" y="4938658"/>
              <a:ext cx="878804" cy="45276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8" name="Picture 5987" descr="CMSAFLogo_gradient_L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20"/>
          <a:stretch/>
        </p:blipFill>
        <p:spPr bwMode="auto">
          <a:xfrm>
            <a:off x="1" y="1"/>
            <a:ext cx="1009933" cy="6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ruta 6"/>
          <p:cNvSpPr txBox="1"/>
          <p:nvPr/>
        </p:nvSpPr>
        <p:spPr>
          <a:xfrm>
            <a:off x="664234" y="1086928"/>
            <a:ext cx="8281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Karl-Göran Karlsson, Swedish </a:t>
            </a:r>
            <a:r>
              <a:rPr lang="sv-SE" dirty="0" err="1" smtClean="0"/>
              <a:t>Meteorological</a:t>
            </a:r>
            <a:r>
              <a:rPr lang="sv-SE" dirty="0" smtClean="0"/>
              <a:t> and </a:t>
            </a:r>
            <a:r>
              <a:rPr lang="sv-SE" dirty="0" err="1" smtClean="0"/>
              <a:t>Hydrological</a:t>
            </a:r>
            <a:r>
              <a:rPr lang="sv-SE" dirty="0" smtClean="0"/>
              <a:t> </a:t>
            </a:r>
            <a:r>
              <a:rPr lang="sv-SE" dirty="0" err="1" smtClean="0"/>
              <a:t>Institute</a:t>
            </a:r>
            <a:r>
              <a:rPr lang="sv-SE" dirty="0" smtClean="0"/>
              <a:t> (SMHI)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3131389" y="6505921"/>
            <a:ext cx="31702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 smtClean="0"/>
              <a:t>GSICS </a:t>
            </a:r>
            <a:r>
              <a:rPr lang="sv-SE" sz="1000" dirty="0" err="1" smtClean="0"/>
              <a:t>teleconference</a:t>
            </a:r>
            <a:r>
              <a:rPr lang="sv-SE" sz="1000" dirty="0" smtClean="0"/>
              <a:t> on SCOPE-CM, 24 Sep 2013</a:t>
            </a:r>
            <a:endParaRPr lang="sv-SE" sz="1000" dirty="0"/>
          </a:p>
        </p:txBody>
      </p:sp>
    </p:spTree>
    <p:extLst>
      <p:ext uri="{BB962C8B-B14F-4D97-AF65-F5344CB8AC3E}">
        <p14:creationId xmlns:p14="http://schemas.microsoft.com/office/powerpoint/2010/main" val="260833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7522BD84-9638-4B2C-ACE6-740544956123}" type="slidenum">
              <a:rPr lang="sv-SE"/>
              <a:pPr>
                <a:defRPr/>
              </a:pPr>
              <a:t>2</a:t>
            </a:fld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67091" y="-228597"/>
            <a:ext cx="7976909" cy="817563"/>
          </a:xfrm>
        </p:spPr>
        <p:txBody>
          <a:bodyPr/>
          <a:lstStyle/>
          <a:p>
            <a:r>
              <a:rPr lang="en-US" dirty="0" smtClean="0"/>
              <a:t>SCOPE-CM AVHRR FCDR Project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692543" y="1124896"/>
            <a:ext cx="7874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New </a:t>
            </a:r>
            <a:r>
              <a:rPr lang="sv-SE" b="1" dirty="0" smtClean="0"/>
              <a:t>SCOPE-CM </a:t>
            </a:r>
            <a:r>
              <a:rPr lang="sv-SE" b="1" dirty="0" err="1" smtClean="0"/>
              <a:t>project</a:t>
            </a:r>
            <a:r>
              <a:rPr lang="sv-SE" b="1" dirty="0" smtClean="0"/>
              <a:t> </a:t>
            </a:r>
            <a:r>
              <a:rPr lang="sv-SE" b="1" dirty="0" err="1" smtClean="0"/>
              <a:t>Phase</a:t>
            </a:r>
            <a:r>
              <a:rPr lang="sv-SE" b="1" dirty="0" smtClean="0"/>
              <a:t> 2 (approved </a:t>
            </a:r>
            <a:r>
              <a:rPr lang="sv-SE" b="1" dirty="0" err="1" smtClean="0"/>
              <a:t>but</a:t>
            </a:r>
            <a:r>
              <a:rPr lang="sv-SE" b="1" dirty="0" smtClean="0"/>
              <a:t> not </a:t>
            </a:r>
            <a:r>
              <a:rPr lang="sv-SE" b="1" dirty="0" err="1" smtClean="0"/>
              <a:t>Kicked</a:t>
            </a:r>
            <a:r>
              <a:rPr lang="sv-SE" b="1" dirty="0" smtClean="0"/>
              <a:t>-off):  </a:t>
            </a:r>
            <a:r>
              <a:rPr lang="sv-SE" b="1" dirty="0" err="1" smtClean="0"/>
              <a:t>Advancing</a:t>
            </a:r>
            <a:r>
              <a:rPr lang="sv-SE" b="1" dirty="0" smtClean="0"/>
              <a:t> the</a:t>
            </a:r>
            <a:r>
              <a:rPr lang="sv-SE" b="1" dirty="0" smtClean="0"/>
              <a:t> AVHRR FCDR</a:t>
            </a: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>- </a:t>
            </a:r>
            <a:r>
              <a:rPr lang="sv-SE" b="1" dirty="0" err="1" smtClean="0"/>
              <a:t>aiming</a:t>
            </a:r>
            <a:r>
              <a:rPr lang="sv-SE" b="1" dirty="0" smtClean="0"/>
              <a:t> at a new FCDR </a:t>
            </a:r>
            <a:r>
              <a:rPr lang="sv-SE" b="1" dirty="0" err="1" smtClean="0"/>
              <a:t>within</a:t>
            </a:r>
            <a:r>
              <a:rPr lang="sv-SE" b="1" dirty="0" smtClean="0"/>
              <a:t> the 3-5 </a:t>
            </a:r>
            <a:r>
              <a:rPr lang="sv-SE" b="1" dirty="0" err="1" smtClean="0"/>
              <a:t>years</a:t>
            </a:r>
            <a:r>
              <a:rPr lang="sv-SE" b="1" dirty="0" smtClean="0"/>
              <a:t> </a:t>
            </a:r>
            <a:r>
              <a:rPr lang="sv-SE" b="1" dirty="0" err="1" smtClean="0"/>
              <a:t>time</a:t>
            </a:r>
            <a:r>
              <a:rPr lang="sv-SE" b="1" dirty="0" smtClean="0"/>
              <a:t> </a:t>
            </a:r>
            <a:r>
              <a:rPr lang="sv-SE" b="1" dirty="0" err="1" smtClean="0"/>
              <a:t>frame</a:t>
            </a:r>
            <a:endParaRPr lang="sv-SE" b="1" dirty="0" smtClean="0"/>
          </a:p>
        </p:txBody>
      </p:sp>
      <p:sp>
        <p:nvSpPr>
          <p:cNvPr id="2" name="textruta 1"/>
          <p:cNvSpPr txBox="1"/>
          <p:nvPr/>
        </p:nvSpPr>
        <p:spPr>
          <a:xfrm>
            <a:off x="504967" y="2250160"/>
            <a:ext cx="81801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2117A9"/>
                </a:solidFill>
              </a:rPr>
              <a:t>Tasks and </a:t>
            </a:r>
            <a:r>
              <a:rPr lang="sv-SE" b="1" dirty="0" err="1" smtClean="0">
                <a:solidFill>
                  <a:srgbClr val="2117A9"/>
                </a:solidFill>
              </a:rPr>
              <a:t>contributors</a:t>
            </a:r>
            <a:r>
              <a:rPr lang="sv-SE" b="1" dirty="0" smtClean="0">
                <a:solidFill>
                  <a:srgbClr val="2117A9"/>
                </a:solidFill>
              </a:rPr>
              <a:t>:</a:t>
            </a:r>
            <a:br>
              <a:rPr lang="sv-SE" b="1" dirty="0" smtClean="0">
                <a:solidFill>
                  <a:srgbClr val="2117A9"/>
                </a:solidFill>
              </a:rPr>
            </a:br>
            <a:r>
              <a:rPr lang="sv-SE" b="1" dirty="0" smtClean="0">
                <a:solidFill>
                  <a:srgbClr val="2117A9"/>
                </a:solidFill>
              </a:rPr>
              <a:t/>
            </a:r>
            <a:br>
              <a:rPr lang="sv-SE" b="1" dirty="0" smtClean="0">
                <a:solidFill>
                  <a:srgbClr val="2117A9"/>
                </a:solidFill>
              </a:rPr>
            </a:br>
            <a:r>
              <a:rPr lang="sv-SE" b="1" dirty="0" smtClean="0">
                <a:solidFill>
                  <a:srgbClr val="2117A9"/>
                </a:solidFill>
              </a:rPr>
              <a:t>- </a:t>
            </a:r>
            <a:r>
              <a:rPr lang="sv-SE" b="1" dirty="0" err="1" smtClean="0">
                <a:solidFill>
                  <a:srgbClr val="2117A9"/>
                </a:solidFill>
              </a:rPr>
              <a:t>Update</a:t>
            </a:r>
            <a:r>
              <a:rPr lang="sv-SE" b="1" dirty="0" smtClean="0">
                <a:solidFill>
                  <a:srgbClr val="2117A9"/>
                </a:solidFill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</a:rPr>
              <a:t>of</a:t>
            </a:r>
            <a:r>
              <a:rPr lang="sv-SE" b="1" dirty="0" smtClean="0">
                <a:solidFill>
                  <a:srgbClr val="2117A9"/>
                </a:solidFill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</a:rPr>
              <a:t>visible</a:t>
            </a:r>
            <a:r>
              <a:rPr lang="sv-SE" b="1" dirty="0" smtClean="0">
                <a:solidFill>
                  <a:srgbClr val="2117A9"/>
                </a:solidFill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</a:rPr>
              <a:t>calibration</a:t>
            </a:r>
            <a:r>
              <a:rPr lang="sv-SE" b="1" dirty="0" smtClean="0">
                <a:solidFill>
                  <a:srgbClr val="2117A9"/>
                </a:solidFill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</a:rPr>
              <a:t>of</a:t>
            </a:r>
            <a:r>
              <a:rPr lang="sv-SE" b="1" dirty="0" smtClean="0">
                <a:solidFill>
                  <a:srgbClr val="2117A9"/>
                </a:solidFill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</a:rPr>
              <a:t>morning</a:t>
            </a:r>
            <a:r>
              <a:rPr lang="sv-SE" b="1" dirty="0" smtClean="0">
                <a:solidFill>
                  <a:srgbClr val="2117A9"/>
                </a:solidFill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</a:rPr>
              <a:t>satellites</a:t>
            </a:r>
            <a:r>
              <a:rPr lang="sv-SE" b="1" dirty="0" smtClean="0">
                <a:solidFill>
                  <a:srgbClr val="2117A9"/>
                </a:solidFill>
              </a:rPr>
              <a:t> (TERRA-MODIS</a:t>
            </a:r>
            <a:br>
              <a:rPr lang="sv-SE" b="1" dirty="0" smtClean="0">
                <a:solidFill>
                  <a:srgbClr val="2117A9"/>
                </a:solidFill>
              </a:rPr>
            </a:br>
            <a:r>
              <a:rPr lang="sv-SE" b="1" dirty="0" smtClean="0">
                <a:solidFill>
                  <a:srgbClr val="2117A9"/>
                </a:solidFill>
              </a:rPr>
              <a:t>  Coll. 6 </a:t>
            </a:r>
            <a:r>
              <a:rPr lang="sv-SE" b="1" dirty="0" err="1" smtClean="0">
                <a:solidFill>
                  <a:srgbClr val="2117A9"/>
                </a:solidFill>
              </a:rPr>
              <a:t>reference</a:t>
            </a:r>
            <a:r>
              <a:rPr lang="sv-SE" b="1" dirty="0" smtClean="0">
                <a:solidFill>
                  <a:srgbClr val="2117A9"/>
                </a:solidFill>
              </a:rPr>
              <a:t>)  </a:t>
            </a:r>
            <a:br>
              <a:rPr lang="sv-SE" b="1" dirty="0" smtClean="0">
                <a:solidFill>
                  <a:srgbClr val="2117A9"/>
                </a:solidFill>
              </a:rPr>
            </a:br>
            <a:r>
              <a:rPr lang="sv-SE" b="1" dirty="0" smtClean="0">
                <a:solidFill>
                  <a:srgbClr val="2117A9"/>
                </a:solidFill>
              </a:rPr>
              <a:t>	</a:t>
            </a: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 NOAA (Heidinger, </a:t>
            </a:r>
            <a:r>
              <a:rPr lang="sv-SE" b="1" dirty="0" err="1" smtClean="0">
                <a:solidFill>
                  <a:srgbClr val="2117A9"/>
                </a:solidFill>
                <a:sym typeface="Wingdings" panose="05000000000000000000" pitchFamily="2" charset="2"/>
              </a:rPr>
              <a:t>funded</a:t>
            </a: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  <a:sym typeface="Wingdings" panose="05000000000000000000" pitchFamily="2" charset="2"/>
              </a:rPr>
              <a:t>commitment</a:t>
            </a: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 2014)</a:t>
            </a:r>
            <a:r>
              <a:rPr lang="sv-SE" b="1" dirty="0" smtClean="0">
                <a:solidFill>
                  <a:srgbClr val="2117A9"/>
                </a:solidFill>
              </a:rPr>
              <a:t/>
            </a:r>
            <a:br>
              <a:rPr lang="sv-SE" b="1" dirty="0" smtClean="0">
                <a:solidFill>
                  <a:srgbClr val="2117A9"/>
                </a:solidFill>
              </a:rPr>
            </a:br>
            <a:r>
              <a:rPr lang="sv-SE" b="1" dirty="0" smtClean="0">
                <a:solidFill>
                  <a:srgbClr val="2117A9"/>
                </a:solidFill>
              </a:rPr>
              <a:t/>
            </a:r>
            <a:br>
              <a:rPr lang="sv-SE" b="1" dirty="0" smtClean="0">
                <a:solidFill>
                  <a:srgbClr val="2117A9"/>
                </a:solidFill>
              </a:rPr>
            </a:br>
            <a:r>
              <a:rPr lang="sv-SE" b="1" dirty="0" smtClean="0">
                <a:solidFill>
                  <a:srgbClr val="2117A9"/>
                </a:solidFill>
              </a:rPr>
              <a:t>- </a:t>
            </a:r>
            <a:r>
              <a:rPr lang="sv-SE" b="1" dirty="0" err="1" smtClean="0">
                <a:solidFill>
                  <a:srgbClr val="2117A9"/>
                </a:solidFill>
              </a:rPr>
              <a:t>Applying</a:t>
            </a:r>
            <a:r>
              <a:rPr lang="sv-SE" b="1" dirty="0" smtClean="0">
                <a:solidFill>
                  <a:srgbClr val="2117A9"/>
                </a:solidFill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</a:rPr>
              <a:t>automatic</a:t>
            </a:r>
            <a:r>
              <a:rPr lang="sv-SE" b="1" dirty="0" smtClean="0">
                <a:solidFill>
                  <a:srgbClr val="2117A9"/>
                </a:solidFill>
              </a:rPr>
              <a:t> image navigation </a:t>
            </a:r>
            <a:r>
              <a:rPr lang="sv-SE" b="1" dirty="0" err="1" smtClean="0">
                <a:solidFill>
                  <a:srgbClr val="2117A9"/>
                </a:solidFill>
              </a:rPr>
              <a:t>tools</a:t>
            </a:r>
            <a:r>
              <a:rPr lang="sv-SE" b="1" dirty="0" smtClean="0">
                <a:solidFill>
                  <a:srgbClr val="2117A9"/>
                </a:solidFill>
              </a:rPr>
              <a:t> (ANA </a:t>
            </a:r>
            <a:r>
              <a:rPr lang="sv-SE" b="1" dirty="0" err="1" smtClean="0">
                <a:solidFill>
                  <a:srgbClr val="2117A9"/>
                </a:solidFill>
              </a:rPr>
              <a:t>tool</a:t>
            </a:r>
            <a:r>
              <a:rPr lang="sv-SE" b="1" dirty="0" smtClean="0">
                <a:solidFill>
                  <a:srgbClr val="2117A9"/>
                </a:solidFill>
              </a:rPr>
              <a:t>, part </a:t>
            </a:r>
            <a:r>
              <a:rPr lang="sv-SE" b="1" dirty="0" err="1" smtClean="0">
                <a:solidFill>
                  <a:srgbClr val="2117A9"/>
                </a:solidFill>
              </a:rPr>
              <a:t>of</a:t>
            </a:r>
            <a:r>
              <a:rPr lang="sv-SE" b="1" dirty="0" smtClean="0">
                <a:solidFill>
                  <a:srgbClr val="2117A9"/>
                </a:solidFill>
              </a:rPr>
              <a:t> the AAPP</a:t>
            </a:r>
            <a:br>
              <a:rPr lang="sv-SE" b="1" dirty="0" smtClean="0">
                <a:solidFill>
                  <a:srgbClr val="2117A9"/>
                </a:solidFill>
              </a:rPr>
            </a:br>
            <a:r>
              <a:rPr lang="sv-SE" b="1" dirty="0" smtClean="0">
                <a:solidFill>
                  <a:srgbClr val="2117A9"/>
                </a:solidFill>
              </a:rPr>
              <a:t>  software </a:t>
            </a:r>
            <a:r>
              <a:rPr lang="sv-SE" b="1" dirty="0" err="1" smtClean="0">
                <a:solidFill>
                  <a:srgbClr val="2117A9"/>
                </a:solidFill>
              </a:rPr>
              <a:t>package</a:t>
            </a:r>
            <a:r>
              <a:rPr lang="sv-SE" b="1" dirty="0" smtClean="0">
                <a:solidFill>
                  <a:srgbClr val="2117A9"/>
                </a:solidFill>
              </a:rPr>
              <a:t>) </a:t>
            </a:r>
            <a:br>
              <a:rPr lang="sv-SE" b="1" dirty="0" smtClean="0">
                <a:solidFill>
                  <a:srgbClr val="2117A9"/>
                </a:solidFill>
              </a:rPr>
            </a:br>
            <a:r>
              <a:rPr lang="sv-SE" b="1" dirty="0" smtClean="0">
                <a:solidFill>
                  <a:srgbClr val="2117A9"/>
                </a:solidFill>
              </a:rPr>
              <a:t>	</a:t>
            </a: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CM SAF/SMHI (Karlsson, </a:t>
            </a:r>
            <a:r>
              <a:rPr lang="sv-SE" b="1" dirty="0" err="1" smtClean="0">
                <a:solidFill>
                  <a:srgbClr val="2117A9"/>
                </a:solidFill>
                <a:sym typeface="Wingdings" panose="05000000000000000000" pitchFamily="2" charset="2"/>
              </a:rPr>
              <a:t>some</a:t>
            </a: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  <a:sym typeface="Wingdings" panose="05000000000000000000" pitchFamily="2" charset="2"/>
              </a:rPr>
              <a:t>funds</a:t>
            </a: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 for 2014, </a:t>
            </a:r>
            <a:r>
              <a:rPr lang="sv-SE" b="1" dirty="0" err="1" smtClean="0">
                <a:solidFill>
                  <a:srgbClr val="2117A9"/>
                </a:solidFill>
                <a:sym typeface="Wingdings" panose="05000000000000000000" pitchFamily="2" charset="2"/>
              </a:rPr>
              <a:t>looking</a:t>
            </a: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 for </a:t>
            </a:r>
            <a:b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</a:b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                   </a:t>
            </a:r>
            <a:r>
              <a:rPr lang="sv-SE" b="1" dirty="0" err="1" smtClean="0">
                <a:solidFill>
                  <a:srgbClr val="2117A9"/>
                </a:solidFill>
                <a:sym typeface="Wingdings" panose="05000000000000000000" pitchFamily="2" charset="2"/>
              </a:rPr>
              <a:t>more</a:t>
            </a: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  <a:sym typeface="Wingdings" panose="05000000000000000000" pitchFamily="2" charset="2"/>
              </a:rPr>
              <a:t>funding</a:t>
            </a: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  <a:sym typeface="Wingdings" panose="05000000000000000000" pitchFamily="2" charset="2"/>
              </a:rPr>
              <a:t>through</a:t>
            </a: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 ESA-CLOUD-CCI 2015-2016) </a:t>
            </a:r>
            <a:r>
              <a:rPr lang="sv-SE" b="1" dirty="0" smtClean="0">
                <a:solidFill>
                  <a:srgbClr val="2117A9"/>
                </a:solidFill>
              </a:rPr>
              <a:t/>
            </a:r>
            <a:br>
              <a:rPr lang="sv-SE" b="1" dirty="0" smtClean="0">
                <a:solidFill>
                  <a:srgbClr val="2117A9"/>
                </a:solidFill>
              </a:rPr>
            </a:br>
            <a:endParaRPr lang="sv-SE" b="1" dirty="0" smtClean="0">
              <a:solidFill>
                <a:srgbClr val="2117A9"/>
              </a:solidFill>
            </a:endParaRPr>
          </a:p>
          <a:p>
            <a:r>
              <a:rPr lang="sv-SE" b="1" dirty="0" smtClean="0">
                <a:solidFill>
                  <a:srgbClr val="2117A9"/>
                </a:solidFill>
              </a:rPr>
              <a:t>- </a:t>
            </a:r>
            <a:r>
              <a:rPr lang="sv-SE" b="1" dirty="0" err="1" smtClean="0">
                <a:solidFill>
                  <a:srgbClr val="2117A9"/>
                </a:solidFill>
              </a:rPr>
              <a:t>Update</a:t>
            </a:r>
            <a:r>
              <a:rPr lang="sv-SE" b="1" dirty="0" smtClean="0">
                <a:solidFill>
                  <a:srgbClr val="2117A9"/>
                </a:solidFill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</a:rPr>
              <a:t>of</a:t>
            </a:r>
            <a:r>
              <a:rPr lang="sv-SE" b="1" dirty="0" smtClean="0">
                <a:solidFill>
                  <a:srgbClr val="2117A9"/>
                </a:solidFill>
              </a:rPr>
              <a:t> infrared </a:t>
            </a:r>
            <a:r>
              <a:rPr lang="sv-SE" b="1" dirty="0" err="1" smtClean="0">
                <a:solidFill>
                  <a:srgbClr val="2117A9"/>
                </a:solidFill>
              </a:rPr>
              <a:t>calibration</a:t>
            </a:r>
            <a:r>
              <a:rPr lang="sv-SE" b="1" dirty="0" smtClean="0">
                <a:solidFill>
                  <a:srgbClr val="2117A9"/>
                </a:solidFill>
              </a:rPr>
              <a:t/>
            </a:r>
            <a:br>
              <a:rPr lang="sv-SE" b="1" dirty="0" smtClean="0">
                <a:solidFill>
                  <a:srgbClr val="2117A9"/>
                </a:solidFill>
              </a:rPr>
            </a:br>
            <a:r>
              <a:rPr lang="sv-SE" b="1" dirty="0" smtClean="0">
                <a:solidFill>
                  <a:srgbClr val="2117A9"/>
                </a:solidFill>
              </a:rPr>
              <a:t>	</a:t>
            </a: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 NOAA/ESA-SST-CCI (</a:t>
            </a:r>
            <a:r>
              <a:rPr lang="sv-SE" b="1" dirty="0" err="1" smtClean="0">
                <a:solidFill>
                  <a:srgbClr val="2117A9"/>
                </a:solidFill>
                <a:sym typeface="Wingdings" panose="05000000000000000000" pitchFamily="2" charset="2"/>
              </a:rPr>
              <a:t>Mittaz</a:t>
            </a: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, </a:t>
            </a:r>
            <a:r>
              <a:rPr lang="sv-SE" b="1" dirty="0" err="1" smtClean="0">
                <a:solidFill>
                  <a:srgbClr val="2117A9"/>
                </a:solidFill>
                <a:sym typeface="Wingdings" panose="05000000000000000000" pitchFamily="2" charset="2"/>
              </a:rPr>
              <a:t>currently</a:t>
            </a: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  <a:sym typeface="Wingdings" panose="05000000000000000000" pitchFamily="2" charset="2"/>
              </a:rPr>
              <a:t>very</a:t>
            </a: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  <a:sym typeface="Wingdings" panose="05000000000000000000" pitchFamily="2" charset="2"/>
              </a:rPr>
              <a:t>limited</a:t>
            </a: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  <a:sym typeface="Wingdings" panose="05000000000000000000" pitchFamily="2" charset="2"/>
              </a:rPr>
              <a:t>funding</a:t>
            </a: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  <a:sym typeface="Wingdings" panose="05000000000000000000" pitchFamily="2" charset="2"/>
              </a:rPr>
              <a:t>but</a:t>
            </a: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/>
            </a:r>
            <a:b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</a:b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 	     </a:t>
            </a:r>
            <a:r>
              <a:rPr lang="sv-SE" b="1" dirty="0" err="1" smtClean="0">
                <a:solidFill>
                  <a:srgbClr val="2117A9"/>
                </a:solidFill>
                <a:sym typeface="Wingdings" panose="05000000000000000000" pitchFamily="2" charset="2"/>
              </a:rPr>
              <a:t>expecting</a:t>
            </a: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  <a:sym typeface="Wingdings" panose="05000000000000000000" pitchFamily="2" charset="2"/>
              </a:rPr>
              <a:t>to</a:t>
            </a: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  <a:sym typeface="Wingdings" panose="05000000000000000000" pitchFamily="2" charset="2"/>
              </a:rPr>
              <a:t>carry</a:t>
            </a: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  <a:sym typeface="Wingdings" panose="05000000000000000000" pitchFamily="2" charset="2"/>
              </a:rPr>
              <a:t>out</a:t>
            </a: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  <a:sym typeface="Wingdings" panose="05000000000000000000" pitchFamily="2" charset="2"/>
              </a:rPr>
              <a:t>work</a:t>
            </a: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 in ESA-SST-CCI </a:t>
            </a:r>
            <a:r>
              <a:rPr lang="sv-SE" b="1" dirty="0" err="1" smtClean="0">
                <a:solidFill>
                  <a:srgbClr val="2117A9"/>
                </a:solidFill>
                <a:sym typeface="Wingdings" panose="05000000000000000000" pitchFamily="2" charset="2"/>
              </a:rPr>
              <a:t>project</a:t>
            </a:r>
            <a:r>
              <a:rPr lang="sv-SE" b="1" dirty="0" smtClean="0">
                <a:solidFill>
                  <a:srgbClr val="2117A9"/>
                </a:solidFill>
                <a:sym typeface="Wingdings" panose="05000000000000000000" pitchFamily="2" charset="2"/>
              </a:rPr>
              <a:t>)</a:t>
            </a:r>
            <a:endParaRPr lang="sv-SE" b="1" dirty="0">
              <a:solidFill>
                <a:srgbClr val="2117A9"/>
              </a:solidFill>
            </a:endParaRPr>
          </a:p>
        </p:txBody>
      </p:sp>
      <p:pic>
        <p:nvPicPr>
          <p:cNvPr id="8" name="Picture 5987" descr="CMSAFLogo_gradient_L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20"/>
          <a:stretch/>
        </p:blipFill>
        <p:spPr bwMode="auto">
          <a:xfrm>
            <a:off x="1" y="1"/>
            <a:ext cx="1009933" cy="6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ruta 8"/>
          <p:cNvSpPr txBox="1"/>
          <p:nvPr/>
        </p:nvSpPr>
        <p:spPr>
          <a:xfrm>
            <a:off x="3131389" y="6505921"/>
            <a:ext cx="31702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 smtClean="0"/>
              <a:t>GSICS </a:t>
            </a:r>
            <a:r>
              <a:rPr lang="sv-SE" sz="1000" dirty="0" err="1" smtClean="0"/>
              <a:t>teleconference</a:t>
            </a:r>
            <a:r>
              <a:rPr lang="sv-SE" sz="1000" dirty="0" smtClean="0"/>
              <a:t> on SCOPE-CM, 24 Sep 2013</a:t>
            </a:r>
            <a:endParaRPr lang="sv-SE" sz="1000" dirty="0"/>
          </a:p>
        </p:txBody>
      </p:sp>
    </p:spTree>
    <p:extLst>
      <p:ext uri="{BB962C8B-B14F-4D97-AF65-F5344CB8AC3E}">
        <p14:creationId xmlns:p14="http://schemas.microsoft.com/office/powerpoint/2010/main" val="107113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7522BD84-9638-4B2C-ACE6-740544956123}" type="slidenum">
              <a:rPr lang="sv-SE"/>
              <a:pPr>
                <a:defRPr/>
              </a:pPr>
              <a:t>3</a:t>
            </a:fld>
            <a:endParaRPr lang="sv-S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67091" y="-228597"/>
            <a:ext cx="7976909" cy="817563"/>
          </a:xfrm>
        </p:spPr>
        <p:txBody>
          <a:bodyPr/>
          <a:lstStyle/>
          <a:p>
            <a:r>
              <a:rPr lang="en-US" dirty="0" smtClean="0"/>
              <a:t>SCOPE-CM AVHRR FCDR Project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692543" y="1124896"/>
            <a:ext cx="7874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/>
              <a:t>Possible</a:t>
            </a:r>
            <a:r>
              <a:rPr lang="sv-SE" b="1" dirty="0" smtClean="0"/>
              <a:t> support from GSICS:</a:t>
            </a:r>
            <a:endParaRPr lang="sv-SE" b="1" dirty="0" smtClean="0"/>
          </a:p>
        </p:txBody>
      </p:sp>
      <p:sp>
        <p:nvSpPr>
          <p:cNvPr id="2" name="textruta 1"/>
          <p:cNvSpPr txBox="1"/>
          <p:nvPr/>
        </p:nvSpPr>
        <p:spPr>
          <a:xfrm>
            <a:off x="539671" y="1594552"/>
            <a:ext cx="81801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2117A9"/>
                </a:solidFill>
              </a:rPr>
              <a:t/>
            </a:r>
            <a:br>
              <a:rPr lang="sv-SE" b="1" dirty="0" smtClean="0">
                <a:solidFill>
                  <a:srgbClr val="2117A9"/>
                </a:solidFill>
              </a:rPr>
            </a:br>
            <a:r>
              <a:rPr lang="sv-SE" b="1" dirty="0" smtClean="0">
                <a:solidFill>
                  <a:srgbClr val="2117A9"/>
                </a:solidFill>
              </a:rPr>
              <a:t>- </a:t>
            </a:r>
            <a:r>
              <a:rPr lang="sv-SE" b="1" dirty="0" err="1" smtClean="0">
                <a:solidFill>
                  <a:srgbClr val="2117A9"/>
                </a:solidFill>
              </a:rPr>
              <a:t>Mittaz</a:t>
            </a:r>
            <a:r>
              <a:rPr lang="sv-SE" b="1" dirty="0" smtClean="0">
                <a:solidFill>
                  <a:srgbClr val="2117A9"/>
                </a:solidFill>
              </a:rPr>
              <a:t>: Full access </a:t>
            </a:r>
            <a:r>
              <a:rPr lang="sv-SE" b="1" dirty="0" err="1" smtClean="0">
                <a:solidFill>
                  <a:srgbClr val="2117A9"/>
                </a:solidFill>
              </a:rPr>
              <a:t>to</a:t>
            </a:r>
            <a:r>
              <a:rPr lang="sv-SE" b="1" dirty="0" smtClean="0">
                <a:solidFill>
                  <a:srgbClr val="2117A9"/>
                </a:solidFill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</a:rPr>
              <a:t>collocated</a:t>
            </a:r>
            <a:r>
              <a:rPr lang="sv-SE" b="1" dirty="0" smtClean="0">
                <a:solidFill>
                  <a:srgbClr val="2117A9"/>
                </a:solidFill>
              </a:rPr>
              <a:t> data (</a:t>
            </a:r>
            <a:r>
              <a:rPr lang="sv-SE" b="1" dirty="0" err="1" smtClean="0">
                <a:solidFill>
                  <a:srgbClr val="2117A9"/>
                </a:solidFill>
              </a:rPr>
              <a:t>spectra</a:t>
            </a:r>
            <a:r>
              <a:rPr lang="sv-SE" b="1" dirty="0" smtClean="0">
                <a:solidFill>
                  <a:srgbClr val="2117A9"/>
                </a:solidFill>
              </a:rPr>
              <a:t> vs </a:t>
            </a:r>
            <a:r>
              <a:rPr lang="sv-SE" b="1" dirty="0" err="1" smtClean="0">
                <a:solidFill>
                  <a:srgbClr val="2117A9"/>
                </a:solidFill>
              </a:rPr>
              <a:t>broadband</a:t>
            </a:r>
            <a:r>
              <a:rPr lang="sv-SE" b="1" dirty="0" smtClean="0">
                <a:solidFill>
                  <a:srgbClr val="2117A9"/>
                </a:solidFill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</a:rPr>
              <a:t>channels</a:t>
            </a:r>
            <a:r>
              <a:rPr lang="sv-SE" b="1" dirty="0" smtClean="0">
                <a:solidFill>
                  <a:srgbClr val="2117A9"/>
                </a:solidFill>
              </a:rPr>
              <a:t>)</a:t>
            </a:r>
          </a:p>
          <a:p>
            <a:r>
              <a:rPr lang="sv-SE" b="1" dirty="0" smtClean="0">
                <a:solidFill>
                  <a:srgbClr val="2117A9"/>
                </a:solidFill>
              </a:rPr>
              <a:t/>
            </a:r>
            <a:br>
              <a:rPr lang="sv-SE" b="1" dirty="0" smtClean="0">
                <a:solidFill>
                  <a:srgbClr val="2117A9"/>
                </a:solidFill>
              </a:rPr>
            </a:br>
            <a:r>
              <a:rPr lang="sv-SE" b="1" dirty="0" smtClean="0">
                <a:solidFill>
                  <a:srgbClr val="2117A9"/>
                </a:solidFill>
              </a:rPr>
              <a:t>- </a:t>
            </a:r>
            <a:r>
              <a:rPr lang="sv-SE" b="1" dirty="0" err="1" smtClean="0">
                <a:solidFill>
                  <a:srgbClr val="2117A9"/>
                </a:solidFill>
              </a:rPr>
              <a:t>Question</a:t>
            </a:r>
            <a:r>
              <a:rPr lang="sv-SE" b="1" dirty="0" smtClean="0">
                <a:solidFill>
                  <a:srgbClr val="2117A9"/>
                </a:solidFill>
              </a:rPr>
              <a:t> 1: GSICS planning </a:t>
            </a:r>
            <a:r>
              <a:rPr lang="sv-SE" b="1" dirty="0" err="1" smtClean="0">
                <a:solidFill>
                  <a:srgbClr val="2117A9"/>
                </a:solidFill>
              </a:rPr>
              <a:t>any</a:t>
            </a:r>
            <a:r>
              <a:rPr lang="sv-SE" b="1" dirty="0" smtClean="0">
                <a:solidFill>
                  <a:srgbClr val="2117A9"/>
                </a:solidFill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</a:rPr>
              <a:t>broadband-to-broadband</a:t>
            </a:r>
            <a:r>
              <a:rPr lang="sv-SE" b="1" dirty="0" smtClean="0">
                <a:solidFill>
                  <a:srgbClr val="2117A9"/>
                </a:solidFill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</a:rPr>
              <a:t>collocations</a:t>
            </a:r>
            <a:r>
              <a:rPr lang="sv-SE" b="1" dirty="0" smtClean="0">
                <a:solidFill>
                  <a:srgbClr val="2117A9"/>
                </a:solidFill>
              </a:rPr>
              <a:t/>
            </a:r>
            <a:br>
              <a:rPr lang="sv-SE" b="1" dirty="0" smtClean="0">
                <a:solidFill>
                  <a:srgbClr val="2117A9"/>
                </a:solidFill>
              </a:rPr>
            </a:br>
            <a:r>
              <a:rPr lang="sv-SE" b="1" dirty="0" smtClean="0">
                <a:solidFill>
                  <a:srgbClr val="2117A9"/>
                </a:solidFill>
              </a:rPr>
              <a:t>  prior </a:t>
            </a:r>
            <a:r>
              <a:rPr lang="sv-SE" b="1" dirty="0" err="1" smtClean="0">
                <a:solidFill>
                  <a:srgbClr val="2117A9"/>
                </a:solidFill>
              </a:rPr>
              <a:t>to</a:t>
            </a:r>
            <a:r>
              <a:rPr lang="sv-SE" b="1" dirty="0" smtClean="0">
                <a:solidFill>
                  <a:srgbClr val="2117A9"/>
                </a:solidFill>
              </a:rPr>
              <a:t> MODIS/AIRS/IASI era?</a:t>
            </a:r>
            <a:br>
              <a:rPr lang="sv-SE" b="1" dirty="0" smtClean="0">
                <a:solidFill>
                  <a:srgbClr val="2117A9"/>
                </a:solidFill>
              </a:rPr>
            </a:br>
            <a:endParaRPr lang="sv-SE" b="1" dirty="0" smtClean="0">
              <a:solidFill>
                <a:srgbClr val="2117A9"/>
              </a:solidFill>
            </a:endParaRPr>
          </a:p>
          <a:p>
            <a:r>
              <a:rPr lang="sv-SE" b="1" dirty="0" smtClean="0">
                <a:solidFill>
                  <a:srgbClr val="2117A9"/>
                </a:solidFill>
              </a:rPr>
              <a:t>- </a:t>
            </a:r>
            <a:r>
              <a:rPr lang="sv-SE" b="1" dirty="0" err="1" smtClean="0">
                <a:solidFill>
                  <a:srgbClr val="2117A9"/>
                </a:solidFill>
              </a:rPr>
              <a:t>Question</a:t>
            </a:r>
            <a:r>
              <a:rPr lang="sv-SE" b="1" dirty="0" smtClean="0">
                <a:solidFill>
                  <a:srgbClr val="2117A9"/>
                </a:solidFill>
              </a:rPr>
              <a:t> 2: </a:t>
            </a:r>
            <a:r>
              <a:rPr lang="sv-SE" b="1" dirty="0" err="1" smtClean="0">
                <a:solidFill>
                  <a:srgbClr val="2117A9"/>
                </a:solidFill>
              </a:rPr>
              <a:t>Have</a:t>
            </a:r>
            <a:r>
              <a:rPr lang="sv-SE" b="1" dirty="0" smtClean="0">
                <a:solidFill>
                  <a:srgbClr val="2117A9"/>
                </a:solidFill>
              </a:rPr>
              <a:t> GSICS inter-</a:t>
            </a:r>
            <a:r>
              <a:rPr lang="sv-SE" b="1" dirty="0" err="1" smtClean="0">
                <a:solidFill>
                  <a:srgbClr val="2117A9"/>
                </a:solidFill>
              </a:rPr>
              <a:t>compared</a:t>
            </a:r>
            <a:r>
              <a:rPr lang="sv-SE" b="1" dirty="0" smtClean="0">
                <a:solidFill>
                  <a:srgbClr val="2117A9"/>
                </a:solidFill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</a:rPr>
              <a:t>visible</a:t>
            </a:r>
            <a:r>
              <a:rPr lang="sv-SE" b="1" dirty="0" smtClean="0">
                <a:solidFill>
                  <a:srgbClr val="2117A9"/>
                </a:solidFill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</a:rPr>
              <a:t>broadband</a:t>
            </a:r>
            <a:r>
              <a:rPr lang="sv-SE" b="1" dirty="0" smtClean="0">
                <a:solidFill>
                  <a:srgbClr val="2117A9"/>
                </a:solidFill>
              </a:rPr>
              <a:t> </a:t>
            </a:r>
            <a:r>
              <a:rPr lang="sv-SE" b="1" dirty="0" err="1" smtClean="0">
                <a:solidFill>
                  <a:srgbClr val="2117A9"/>
                </a:solidFill>
              </a:rPr>
              <a:t>channels</a:t>
            </a:r>
            <a:r>
              <a:rPr lang="sv-SE" b="1" dirty="0" smtClean="0">
                <a:solidFill>
                  <a:srgbClr val="2117A9"/>
                </a:solidFill>
              </a:rPr>
              <a:t/>
            </a:r>
            <a:br>
              <a:rPr lang="sv-SE" b="1" dirty="0" smtClean="0">
                <a:solidFill>
                  <a:srgbClr val="2117A9"/>
                </a:solidFill>
              </a:rPr>
            </a:br>
            <a:r>
              <a:rPr lang="sv-SE" b="1" dirty="0" smtClean="0">
                <a:solidFill>
                  <a:srgbClr val="2117A9"/>
                </a:solidFill>
              </a:rPr>
              <a:t>  from ENVISAT (AATSR+MERIS) and NOAA/METOP </a:t>
            </a:r>
            <a:r>
              <a:rPr lang="sv-SE" b="1" dirty="0" err="1" smtClean="0">
                <a:solidFill>
                  <a:srgbClr val="2117A9"/>
                </a:solidFill>
              </a:rPr>
              <a:t>satellites</a:t>
            </a:r>
            <a:r>
              <a:rPr lang="sv-SE" b="1" dirty="0" smtClean="0">
                <a:solidFill>
                  <a:srgbClr val="2117A9"/>
                </a:solidFill>
              </a:rPr>
              <a:t>?</a:t>
            </a:r>
            <a:endParaRPr lang="sv-SE" b="1" dirty="0" smtClean="0">
              <a:solidFill>
                <a:srgbClr val="2117A9"/>
              </a:solidFill>
            </a:endParaRPr>
          </a:p>
          <a:p>
            <a:r>
              <a:rPr lang="sv-SE" b="1" dirty="0" smtClean="0">
                <a:solidFill>
                  <a:srgbClr val="2117A9"/>
                </a:solidFill>
              </a:rPr>
              <a:t/>
            </a:r>
            <a:br>
              <a:rPr lang="sv-SE" b="1" dirty="0" smtClean="0">
                <a:solidFill>
                  <a:srgbClr val="2117A9"/>
                </a:solidFill>
              </a:rPr>
            </a:br>
            <a:r>
              <a:rPr lang="sv-SE" b="1" dirty="0" smtClean="0">
                <a:solidFill>
                  <a:srgbClr val="2117A9"/>
                </a:solidFill>
              </a:rPr>
              <a:t>  </a:t>
            </a:r>
            <a:br>
              <a:rPr lang="sv-SE" b="1" dirty="0" smtClean="0">
                <a:solidFill>
                  <a:srgbClr val="2117A9"/>
                </a:solidFill>
              </a:rPr>
            </a:br>
            <a:endParaRPr lang="sv-SE" b="1" dirty="0">
              <a:solidFill>
                <a:srgbClr val="2117A9"/>
              </a:solidFill>
            </a:endParaRPr>
          </a:p>
        </p:txBody>
      </p:sp>
      <p:pic>
        <p:nvPicPr>
          <p:cNvPr id="8" name="Picture 5987" descr="CMSAFLogo_gradient_L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20"/>
          <a:stretch/>
        </p:blipFill>
        <p:spPr bwMode="auto">
          <a:xfrm>
            <a:off x="1" y="1"/>
            <a:ext cx="1009933" cy="6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ruta 6"/>
          <p:cNvSpPr txBox="1"/>
          <p:nvPr/>
        </p:nvSpPr>
        <p:spPr>
          <a:xfrm>
            <a:off x="3131389" y="6505921"/>
            <a:ext cx="31702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 smtClean="0"/>
              <a:t>GSICS </a:t>
            </a:r>
            <a:r>
              <a:rPr lang="sv-SE" sz="1000" dirty="0" err="1" smtClean="0"/>
              <a:t>teleconference</a:t>
            </a:r>
            <a:r>
              <a:rPr lang="sv-SE" sz="1000" dirty="0" smtClean="0"/>
              <a:t> on SCOPE-CM, 24 Sep 2013</a:t>
            </a:r>
            <a:endParaRPr lang="sv-SE" sz="1000" dirty="0"/>
          </a:p>
        </p:txBody>
      </p:sp>
    </p:spTree>
    <p:extLst>
      <p:ext uri="{BB962C8B-B14F-4D97-AF65-F5344CB8AC3E}">
        <p14:creationId xmlns:p14="http://schemas.microsoft.com/office/powerpoint/2010/main" val="411666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3997-SMHI-svart">
  <a:themeElements>
    <a:clrScheme name="SMH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B9CDF"/>
      </a:accent1>
      <a:accent2>
        <a:srgbClr val="72CA34"/>
      </a:accent2>
      <a:accent3>
        <a:srgbClr val="FDEB1B"/>
      </a:accent3>
      <a:accent4>
        <a:srgbClr val="F82B37"/>
      </a:accent4>
      <a:accent5>
        <a:srgbClr val="000000"/>
      </a:accent5>
      <a:accent6>
        <a:srgbClr val="7F7F7F"/>
      </a:accent6>
      <a:hlink>
        <a:srgbClr val="0000FF"/>
      </a:hlink>
      <a:folHlink>
        <a:srgbClr val="800080"/>
      </a:folHlink>
    </a:clrScheme>
    <a:fontScheme name="SMHI - Vi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HI - V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2">
        <a:dk1>
          <a:srgbClr val="000000"/>
        </a:dk1>
        <a:lt1>
          <a:srgbClr val="FFFFFF"/>
        </a:lt1>
        <a:dk2>
          <a:srgbClr val="C4E1F5"/>
        </a:dk2>
        <a:lt2>
          <a:srgbClr val="B1D7F2"/>
        </a:lt2>
        <a:accent1>
          <a:srgbClr val="3B9CDF"/>
        </a:accent1>
        <a:accent2>
          <a:srgbClr val="62B0E5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589FCF"/>
        </a:accent6>
        <a:hlink>
          <a:srgbClr val="76BAE9"/>
        </a:hlink>
        <a:folHlink>
          <a:srgbClr val="89C4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3">
        <a:dk1>
          <a:srgbClr val="000000"/>
        </a:dk1>
        <a:lt1>
          <a:srgbClr val="FFFFFF"/>
        </a:lt1>
        <a:dk2>
          <a:srgbClr val="D4EFC2"/>
        </a:dk2>
        <a:lt2>
          <a:srgbClr val="C7EAAE"/>
        </a:lt2>
        <a:accent1>
          <a:srgbClr val="72CA34"/>
        </a:accent1>
        <a:accent2>
          <a:srgbClr val="8ED55D"/>
        </a:accent2>
        <a:accent3>
          <a:srgbClr val="FFFFFF"/>
        </a:accent3>
        <a:accent4>
          <a:srgbClr val="000000"/>
        </a:accent4>
        <a:accent5>
          <a:srgbClr val="BCE1AE"/>
        </a:accent5>
        <a:accent6>
          <a:srgbClr val="80C153"/>
        </a:accent6>
        <a:hlink>
          <a:srgbClr val="9DDA71"/>
        </a:hlink>
        <a:folHlink>
          <a:srgbClr val="AADF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4">
        <a:dk1>
          <a:srgbClr val="000000"/>
        </a:dk1>
        <a:lt1>
          <a:srgbClr val="FFFFFF"/>
        </a:lt1>
        <a:dk2>
          <a:srgbClr val="FEF9BA"/>
        </a:dk2>
        <a:lt2>
          <a:srgbClr val="FEF7A4"/>
        </a:lt2>
        <a:accent1>
          <a:srgbClr val="FDEB1B"/>
        </a:accent1>
        <a:accent2>
          <a:srgbClr val="FDEF49"/>
        </a:accent2>
        <a:accent3>
          <a:srgbClr val="FFFFFF"/>
        </a:accent3>
        <a:accent4>
          <a:srgbClr val="000000"/>
        </a:accent4>
        <a:accent5>
          <a:srgbClr val="FEF3AB"/>
        </a:accent5>
        <a:accent6>
          <a:srgbClr val="E5D941"/>
        </a:accent6>
        <a:hlink>
          <a:srgbClr val="FEF160"/>
        </a:hlink>
        <a:folHlink>
          <a:srgbClr val="FEF3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5">
        <a:dk1>
          <a:srgbClr val="000000"/>
        </a:dk1>
        <a:lt1>
          <a:srgbClr val="FFFFFF"/>
        </a:lt1>
        <a:dk2>
          <a:srgbClr val="FAC2C5"/>
        </a:dk2>
        <a:lt2>
          <a:srgbClr val="F8AEB2"/>
        </a:lt2>
        <a:accent1>
          <a:srgbClr val="EE343F"/>
        </a:accent1>
        <a:accent2>
          <a:srgbClr val="F15D65"/>
        </a:accent2>
        <a:accent3>
          <a:srgbClr val="FFFFFF"/>
        </a:accent3>
        <a:accent4>
          <a:srgbClr val="000000"/>
        </a:accent4>
        <a:accent5>
          <a:srgbClr val="F5AEAF"/>
        </a:accent5>
        <a:accent6>
          <a:srgbClr val="DA535B"/>
        </a:accent6>
        <a:hlink>
          <a:srgbClr val="F37179"/>
        </a:hlink>
        <a:folHlink>
          <a:srgbClr val="F5858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MHI - Svart">
  <a:themeElements>
    <a:clrScheme name="SMH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B9CDF"/>
      </a:accent1>
      <a:accent2>
        <a:srgbClr val="72CA34"/>
      </a:accent2>
      <a:accent3>
        <a:srgbClr val="FDEB1B"/>
      </a:accent3>
      <a:accent4>
        <a:srgbClr val="F82B37"/>
      </a:accent4>
      <a:accent5>
        <a:srgbClr val="000000"/>
      </a:accent5>
      <a:accent6>
        <a:srgbClr val="7F7F7F"/>
      </a:accent6>
      <a:hlink>
        <a:srgbClr val="0000FF"/>
      </a:hlink>
      <a:folHlink>
        <a:srgbClr val="800080"/>
      </a:folHlink>
    </a:clrScheme>
    <a:fontScheme name="SMHI - Svar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HI - Sva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2">
        <a:dk1>
          <a:srgbClr val="000000"/>
        </a:dk1>
        <a:lt1>
          <a:srgbClr val="FFFFFF"/>
        </a:lt1>
        <a:dk2>
          <a:srgbClr val="C4E1F5"/>
        </a:dk2>
        <a:lt2>
          <a:srgbClr val="B1D7F2"/>
        </a:lt2>
        <a:accent1>
          <a:srgbClr val="3B9CDF"/>
        </a:accent1>
        <a:accent2>
          <a:srgbClr val="62B0E5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589FCF"/>
        </a:accent6>
        <a:hlink>
          <a:srgbClr val="76BAE9"/>
        </a:hlink>
        <a:folHlink>
          <a:srgbClr val="89C4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3">
        <a:dk1>
          <a:srgbClr val="000000"/>
        </a:dk1>
        <a:lt1>
          <a:srgbClr val="FFFFFF"/>
        </a:lt1>
        <a:dk2>
          <a:srgbClr val="D4EFC2"/>
        </a:dk2>
        <a:lt2>
          <a:srgbClr val="C7EAAE"/>
        </a:lt2>
        <a:accent1>
          <a:srgbClr val="72CA34"/>
        </a:accent1>
        <a:accent2>
          <a:srgbClr val="8ED55D"/>
        </a:accent2>
        <a:accent3>
          <a:srgbClr val="FFFFFF"/>
        </a:accent3>
        <a:accent4>
          <a:srgbClr val="000000"/>
        </a:accent4>
        <a:accent5>
          <a:srgbClr val="BCE1AE"/>
        </a:accent5>
        <a:accent6>
          <a:srgbClr val="80C153"/>
        </a:accent6>
        <a:hlink>
          <a:srgbClr val="9DDA71"/>
        </a:hlink>
        <a:folHlink>
          <a:srgbClr val="AADF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4">
        <a:dk1>
          <a:srgbClr val="000000"/>
        </a:dk1>
        <a:lt1>
          <a:srgbClr val="FFFFFF"/>
        </a:lt1>
        <a:dk2>
          <a:srgbClr val="FEF9BA"/>
        </a:dk2>
        <a:lt2>
          <a:srgbClr val="FEF7A4"/>
        </a:lt2>
        <a:accent1>
          <a:srgbClr val="FDEB1B"/>
        </a:accent1>
        <a:accent2>
          <a:srgbClr val="FDEF49"/>
        </a:accent2>
        <a:accent3>
          <a:srgbClr val="FFFFFF"/>
        </a:accent3>
        <a:accent4>
          <a:srgbClr val="000000"/>
        </a:accent4>
        <a:accent5>
          <a:srgbClr val="FEF3AB"/>
        </a:accent5>
        <a:accent6>
          <a:srgbClr val="E5D941"/>
        </a:accent6>
        <a:hlink>
          <a:srgbClr val="FEF160"/>
        </a:hlink>
        <a:folHlink>
          <a:srgbClr val="FEF3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5">
        <a:dk1>
          <a:srgbClr val="000000"/>
        </a:dk1>
        <a:lt1>
          <a:srgbClr val="FFFFFF"/>
        </a:lt1>
        <a:dk2>
          <a:srgbClr val="FAC2C5"/>
        </a:dk2>
        <a:lt2>
          <a:srgbClr val="F8AEB2"/>
        </a:lt2>
        <a:accent1>
          <a:srgbClr val="EE343F"/>
        </a:accent1>
        <a:accent2>
          <a:srgbClr val="F15D65"/>
        </a:accent2>
        <a:accent3>
          <a:srgbClr val="FFFFFF"/>
        </a:accent3>
        <a:accent4>
          <a:srgbClr val="000000"/>
        </a:accent4>
        <a:accent5>
          <a:srgbClr val="F5AEAF"/>
        </a:accent5>
        <a:accent6>
          <a:srgbClr val="DA535B"/>
        </a:accent6>
        <a:hlink>
          <a:srgbClr val="F37179"/>
        </a:hlink>
        <a:folHlink>
          <a:srgbClr val="F5858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83997-SMHI-svart</Template>
  <TotalTime>0</TotalTime>
  <Words>104</Words>
  <Application>Microsoft Office PowerPoint</Application>
  <PresentationFormat>Bildspel på skärmen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83997-SMHI-svart</vt:lpstr>
      <vt:lpstr>Anpassad formgivning</vt:lpstr>
      <vt:lpstr>SMHI - Svart</vt:lpstr>
      <vt:lpstr>SCOPE-CM AVHRR FCDR Project</vt:lpstr>
      <vt:lpstr>SCOPE-CM AVHRR FCDR Project</vt:lpstr>
      <vt:lpstr>SCOPE-CM AVHRR FCDR Project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2011-05-16T13:32:19Z</dcterms:created>
  <dcterms:modified xsi:type="dcterms:W3CDTF">2013-09-24T09:34:58Z</dcterms:modified>
</cp:coreProperties>
</file>