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2" r:id="rId8"/>
    <p:sldId id="269" r:id="rId9"/>
    <p:sldId id="260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3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7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1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1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4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B85D-1996-C742-998F-603E6BD2AB2F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10DF-2E0B-1D47-B1E2-543872B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6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Aqua-MODIS and VIIRS DCC calibration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Doelling, </a:t>
            </a:r>
            <a:r>
              <a:rPr lang="en-US" dirty="0" err="1" smtClean="0"/>
              <a:t>Rajendra</a:t>
            </a:r>
            <a:r>
              <a:rPr lang="en-US" dirty="0" smtClean="0"/>
              <a:t> Bhatt</a:t>
            </a:r>
          </a:p>
          <a:p>
            <a:r>
              <a:rPr lang="en-US" dirty="0" smtClean="0"/>
              <a:t>Jan 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22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significance</a:t>
            </a:r>
            <a:endParaRPr lang="en-US" dirty="0"/>
          </a:p>
        </p:txBody>
      </p:sp>
      <p:pic>
        <p:nvPicPr>
          <p:cNvPr id="3" name="Picture 2" descr="Screen Shot 2014-01-03 at 5.24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20" y="1334353"/>
            <a:ext cx="2997200" cy="1625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2968" y="5069975"/>
            <a:ext cx="77971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</a:t>
            </a:r>
            <a:r>
              <a:rPr lang="en-US" dirty="0" err="1" smtClean="0"/>
              <a:t>Weatherhead</a:t>
            </a:r>
            <a:r>
              <a:rPr lang="en-US" dirty="0"/>
              <a:t>, E. C., et al. (1998), “Factors affecting the detection of trends: Statistical considerations and applications to environmental data” J. </a:t>
            </a:r>
            <a:r>
              <a:rPr lang="en-US" dirty="0" err="1"/>
              <a:t>Geophys</a:t>
            </a:r>
            <a:r>
              <a:rPr lang="en-US" dirty="0"/>
              <a:t>. Res., 103(D14), 17149–17161, doi:10.1029/98JD00995.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• </a:t>
            </a:r>
            <a:r>
              <a:rPr lang="en-US" dirty="0" err="1" smtClean="0"/>
              <a:t>Weatherhead</a:t>
            </a:r>
            <a:r>
              <a:rPr lang="en-US" dirty="0"/>
              <a:t>, E. C., et al. (2000), “Detecting the recovery of total column ozone”, J. </a:t>
            </a:r>
            <a:r>
              <a:rPr lang="en-US" dirty="0" err="1"/>
              <a:t>Geophys</a:t>
            </a:r>
            <a:r>
              <a:rPr lang="en-US" dirty="0"/>
              <a:t>. Res., 105(D17), 22201–22210, doi:10.1029/2000JD900063.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226295" y="1550659"/>
            <a:ext cx="4282511" cy="1409294"/>
            <a:chOff x="457200" y="2858572"/>
            <a:chExt cx="4282511" cy="1409294"/>
          </a:xfrm>
        </p:grpSpPr>
        <p:sp>
          <p:nvSpPr>
            <p:cNvPr id="5" name="TextBox 4"/>
            <p:cNvSpPr txBox="1"/>
            <p:nvPr/>
          </p:nvSpPr>
          <p:spPr>
            <a:xfrm>
              <a:off x="457200" y="3529202"/>
              <a:ext cx="4282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 </a:t>
              </a:r>
              <a:r>
                <a:rPr lang="en-US" i="1" dirty="0" err="1"/>
                <a:t>σ</a:t>
              </a:r>
              <a:r>
                <a:rPr lang="en-US" i="1" baseline="-25000" dirty="0" err="1"/>
                <a:t>N</a:t>
              </a:r>
              <a:r>
                <a:rPr lang="en-US" i="1" dirty="0"/>
                <a:t> </a:t>
              </a:r>
              <a:r>
                <a:rPr lang="en-US" i="1" dirty="0" smtClean="0"/>
                <a:t> = standard deviation of the time</a:t>
              </a:r>
              <a:r>
                <a:rPr lang="en-US" i="1" dirty="0"/>
                <a:t>-series 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82968" y="3898534"/>
              <a:ext cx="370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∅ = autocorrelation of the time</a:t>
              </a:r>
              <a:r>
                <a:rPr lang="en-US" i="1" dirty="0"/>
                <a:t>-series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2968" y="3170280"/>
              <a:ext cx="28419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ω</a:t>
              </a:r>
              <a:r>
                <a:rPr lang="en-US" baseline="-25000" dirty="0" smtClean="0"/>
                <a:t>0</a:t>
              </a:r>
              <a:r>
                <a:rPr lang="en-US" dirty="0" smtClean="0">
                  <a:effectLst/>
                </a:rPr>
                <a:t> = magnitude of </a:t>
              </a:r>
              <a:r>
                <a:rPr lang="en-US" dirty="0" smtClean="0"/>
                <a:t>trend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2967" y="2858572"/>
              <a:ext cx="2977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 = time to detect trend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82968" y="3128638"/>
            <a:ext cx="7432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This is the time needed to confidently predict a trend of a given magnitude based on the natural variability and autocorrelation of the measurements</a:t>
            </a:r>
          </a:p>
          <a:p>
            <a:r>
              <a:rPr lang="en-US" dirty="0" smtClean="0"/>
              <a:t>•  2 is the factor to compute N at the 95% confidence level with a 50% probability, 3.3 is the factor for 95% confidence and 90% probability (1.4x)</a:t>
            </a:r>
          </a:p>
          <a:p>
            <a:r>
              <a:rPr lang="en-US" dirty="0" smtClean="0"/>
              <a:t>• This assumes that all natural oscillations and time scales are 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VIIRS minimum detectable trend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357573"/>
              </p:ext>
            </p:extLst>
          </p:nvPr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832"/>
                <a:gridCol w="2267168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VIIRS 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Observed DCC</a:t>
                      </a:r>
                      <a:r>
                        <a:rPr lang="en-US" baseline="0" dirty="0" smtClean="0"/>
                        <a:t> trend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 trend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-0.16%/year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±0.54%/year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-0.42%/year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±0.52%/year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51423" y="3000986"/>
            <a:ext cx="7193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Neither observed trend exceeded the natural variability over 2-years of VIIRS observations</a:t>
            </a:r>
          </a:p>
          <a:p>
            <a:r>
              <a:rPr lang="en-US" dirty="0" smtClean="0"/>
              <a:t>• Libya-4 the minimum detectable trend is ~±1.3%/year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0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time to detect trend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16852"/>
              </p:ext>
            </p:extLst>
          </p:nvPr>
        </p:nvGraphicFramePr>
        <p:xfrm>
          <a:off x="1524000" y="1782193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832"/>
                <a:gridCol w="2267168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VIIRS 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Trend ±(%/decade)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 to detect trend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5271" y="3651406"/>
            <a:ext cx="75265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The DCC natural variability or standard deviation of monthly gains is 0.42% and 0.52% for M5 and I1 respectively</a:t>
            </a:r>
          </a:p>
          <a:p>
            <a:r>
              <a:rPr lang="en-US" dirty="0" smtClean="0"/>
              <a:t>• Assume that the natural variability of VIIRS DCC does not change over time</a:t>
            </a:r>
          </a:p>
          <a:p>
            <a:r>
              <a:rPr lang="en-US" dirty="0" smtClean="0"/>
              <a:t>• Table shows the standard deviation divided by a decade trend and the number of years to detect that trend</a:t>
            </a:r>
          </a:p>
          <a:p>
            <a:r>
              <a:rPr lang="en-US" dirty="0" smtClean="0"/>
              <a:t>• VIIRS calibration drifts greater than 1%/decade can be confidently detected in ~5 years and 11 years using Libya-4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4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NPP-VIIRS onboard calibration is as good as Aqua-MODIS if not better</a:t>
            </a:r>
          </a:p>
          <a:p>
            <a:pPr lvl="1"/>
            <a:r>
              <a:rPr lang="en-US" dirty="0" smtClean="0"/>
              <a:t>Tungsten issue has been resolved</a:t>
            </a:r>
          </a:p>
          <a:p>
            <a:pPr lvl="1"/>
            <a:r>
              <a:rPr lang="en-US" dirty="0" smtClean="0"/>
              <a:t>VIIRS detector striping is an improvement over MODIS</a:t>
            </a:r>
          </a:p>
          <a:p>
            <a:r>
              <a:rPr lang="en-US" dirty="0" smtClean="0"/>
              <a:t>The 2-year record NPP-VIIRS calibration stability is within ±0.5%/decade based on the DCC natural variability</a:t>
            </a:r>
          </a:p>
          <a:p>
            <a:r>
              <a:rPr lang="en-US" dirty="0" smtClean="0"/>
              <a:t>~5 years are needed to confidently detect a trend greater than ±1%/decade based on DCC natural variability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0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Aqua-MODIS Collection 6 long-term calibration stability based on DCC</a:t>
            </a:r>
          </a:p>
          <a:p>
            <a:r>
              <a:rPr lang="en-US" dirty="0" smtClean="0"/>
              <a:t>NPP-VIIRS calibration stability based on DCC</a:t>
            </a:r>
          </a:p>
          <a:p>
            <a:pPr lvl="1"/>
            <a:r>
              <a:rPr lang="en-US" dirty="0" smtClean="0"/>
              <a:t>The official NOAA </a:t>
            </a:r>
            <a:r>
              <a:rPr lang="en-US" dirty="0" smtClean="0"/>
              <a:t>VIIRS product </a:t>
            </a:r>
            <a:r>
              <a:rPr lang="en-US" dirty="0" smtClean="0"/>
              <a:t>provides only forward processing calibration</a:t>
            </a:r>
          </a:p>
          <a:p>
            <a:pPr lvl="1"/>
            <a:r>
              <a:rPr lang="en-US" dirty="0" smtClean="0"/>
              <a:t>CERES uses the NASA Land PEATE product (provided by Jack </a:t>
            </a:r>
            <a:r>
              <a:rPr lang="en-US" dirty="0" err="1" smtClean="0"/>
              <a:t>Xiong</a:t>
            </a:r>
            <a:r>
              <a:rPr lang="en-US" dirty="0" smtClean="0"/>
              <a:t>), which has recalibrated the VIIRS record from launch</a:t>
            </a:r>
          </a:p>
          <a:p>
            <a:pPr lvl="1"/>
            <a:r>
              <a:rPr lang="en-US" dirty="0" smtClean="0"/>
              <a:t>GSICS to transfer the Aqua-MODIS calibration reference to NPP-VIIRS</a:t>
            </a:r>
          </a:p>
          <a:p>
            <a:r>
              <a:rPr lang="en-US" dirty="0" smtClean="0"/>
              <a:t>What is the time record needed to accurately predict a calibration trend?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6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NPP-VIIRS on orbit calibration</a:t>
            </a:r>
            <a:endParaRPr lang="en-US" dirty="0"/>
          </a:p>
        </p:txBody>
      </p:sp>
      <p:pic>
        <p:nvPicPr>
          <p:cNvPr id="3" name="Picture 2" descr="Screen Shot 2014-01-06 at 9.44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1" y="1696932"/>
            <a:ext cx="4438050" cy="3622898"/>
          </a:xfrm>
          <a:prstGeom prst="rect">
            <a:avLst/>
          </a:prstGeom>
        </p:spPr>
      </p:pic>
      <p:pic>
        <p:nvPicPr>
          <p:cNvPr id="4" name="Picture 3" descr="Screen Shot 2014-01-06 at 9.47.2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31" y="1789512"/>
            <a:ext cx="4478030" cy="28292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8709" y="625133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Cao et al. 2013 TGRS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8709" y="5374608"/>
            <a:ext cx="3960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M5 (0.65µm) known sensor degradation</a:t>
            </a:r>
          </a:p>
          <a:p>
            <a:r>
              <a:rPr lang="en-US" dirty="0" smtClean="0"/>
              <a:t>M7 (0.86µm) tungsten contamination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38646" y="4779296"/>
            <a:ext cx="3799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M15 (10.8µm) noise equivalent change in temperature (</a:t>
            </a:r>
            <a:r>
              <a:rPr lang="en-US" dirty="0" err="1" smtClean="0"/>
              <a:t>NEdT</a:t>
            </a:r>
            <a:r>
              <a:rPr lang="en-US" dirty="0" smtClean="0"/>
              <a:t>). The noise at 205°K is ~0.1°K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Aqua-MODIS and NPP-VIIRS 0.65µm spectral response functions</a:t>
            </a:r>
            <a:endParaRPr lang="en-US" dirty="0"/>
          </a:p>
        </p:txBody>
      </p:sp>
      <p:pic>
        <p:nvPicPr>
          <p:cNvPr id="3" name="Picture 2" descr="Screen Shot 2014-01-03 at 4.59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" y="1771650"/>
            <a:ext cx="7279888" cy="32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8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VIIRS </a:t>
            </a:r>
            <a:r>
              <a:rPr lang="en-US" dirty="0" smtClean="0"/>
              <a:t>M5 DCC </a:t>
            </a:r>
            <a:r>
              <a:rPr lang="en-US" dirty="0" smtClean="0"/>
              <a:t>calibration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310" y="1740852"/>
            <a:ext cx="7735570" cy="369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5606534"/>
            <a:ext cx="4597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• Used only the TWP spatial domain</a:t>
            </a:r>
          </a:p>
          <a:p>
            <a:r>
              <a:rPr lang="en-US" dirty="0" smtClean="0"/>
              <a:t>• VIIRS extrapolated long term is -1.6%/decade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7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Aqua-MODIS DCC calibration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1755048"/>
            <a:ext cx="9204960" cy="2609790"/>
            <a:chOff x="0" y="1114968"/>
            <a:chExt cx="9204960" cy="2609790"/>
          </a:xfrm>
        </p:grpSpPr>
        <p:pic>
          <p:nvPicPr>
            <p:cNvPr id="3" name="Picture 2" descr="Screen Shot 2014-01-03 at 5.02.16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114968"/>
              <a:ext cx="9144000" cy="2037264"/>
            </a:xfrm>
            <a:prstGeom prst="rect">
              <a:avLst/>
            </a:prstGeom>
          </p:spPr>
        </p:pic>
        <p:pic>
          <p:nvPicPr>
            <p:cNvPr id="4" name="Picture 3" descr="Screen Shot 2014-01-03 at 5.02.23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" y="3101036"/>
              <a:ext cx="9144000" cy="623722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640081" y="4557878"/>
            <a:ext cx="76776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Used only the TWP spatial domain, </a:t>
            </a:r>
          </a:p>
          <a:p>
            <a:r>
              <a:rPr lang="en-US" dirty="0" smtClean="0"/>
              <a:t>• note the decrease in standard deviation over time</a:t>
            </a:r>
          </a:p>
          <a:p>
            <a:r>
              <a:rPr lang="en-US" dirty="0" smtClean="0"/>
              <a:t>• Note the downward trend of the Aqua-MODIS 0.65µm Collection 6 calibration, consistent with VIIRS (-1% over its lifetime)</a:t>
            </a:r>
          </a:p>
          <a:p>
            <a:r>
              <a:rPr lang="en-US" dirty="0" smtClean="0"/>
              <a:t>• Jack states that the Aqua-MODIS calibration stability is instrument (solar diffuser, instrument) based, whereas Terra-MODIS is desert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5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Aqua-MODIS Libya-4 calibration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0720" y="4373212"/>
            <a:ext cx="755904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The downward trend is also observed with Libya-4, except for a brightening event in 2014</a:t>
            </a:r>
          </a:p>
          <a:p>
            <a:endParaRPr lang="en-US" dirty="0" smtClean="0"/>
          </a:p>
          <a:p>
            <a:r>
              <a:rPr lang="en-US" dirty="0" smtClean="0"/>
              <a:t>• The sensor calibration signal is embedded in the natural variability of the invariant target and the algorithm noise, which is based on the instrument characteristics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2090" y="1609090"/>
            <a:ext cx="8931910" cy="2477618"/>
            <a:chOff x="212090" y="1609090"/>
            <a:chExt cx="8931910" cy="2477618"/>
          </a:xfrm>
        </p:grpSpPr>
        <p:pic>
          <p:nvPicPr>
            <p:cNvPr id="3" name="Picture 2" descr="Screen Shot 2014-01-03 at 5.19.28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090" y="1609090"/>
              <a:ext cx="8801100" cy="1943100"/>
            </a:xfrm>
            <a:prstGeom prst="rect">
              <a:avLst/>
            </a:prstGeom>
          </p:spPr>
        </p:pic>
        <p:pic>
          <p:nvPicPr>
            <p:cNvPr id="5" name="Picture 4" descr="Screen Shot 2014-01-03 at 5.02.23 P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120" y="3462986"/>
              <a:ext cx="8818880" cy="6237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247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Aqua-MODIS DCC calibration</a:t>
            </a:r>
            <a:br>
              <a:rPr lang="en-US" dirty="0" smtClean="0"/>
            </a:br>
            <a:r>
              <a:rPr lang="en-US" dirty="0" smtClean="0"/>
              <a:t>2002-2012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97551"/>
              </p:ext>
            </p:extLst>
          </p:nvPr>
        </p:nvGraphicFramePr>
        <p:xfrm>
          <a:off x="1503680" y="1905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GEO 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 10-year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%/decade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GOES-W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467.3 (+1.3%)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GOES-E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465.0 (+0.8%)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-1.57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 0°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467.4 (+1.3%)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 60°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464.8 (+0.8%)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MTSAT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461.2 (reference)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-1.21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3680" y="4998720"/>
            <a:ext cx="6847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 VIIRS DCC calibration is -1.6%/decade</a:t>
            </a:r>
          </a:p>
          <a:p>
            <a:r>
              <a:rPr lang="en-US" dirty="0" smtClean="0"/>
              <a:t>• DCC GEO domain trend range ~0.6%/decade</a:t>
            </a:r>
          </a:p>
          <a:p>
            <a:r>
              <a:rPr lang="en-US" dirty="0" smtClean="0"/>
              <a:t>• It is highly unlikely that DCC natural variability exceeds ±0.6%/</a:t>
            </a:r>
            <a:r>
              <a:rPr lang="en-US" dirty="0" smtClean="0"/>
              <a:t>decade, since the DCC trends in the GEO domains are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DCC calibration </a:t>
            </a:r>
            <a:br>
              <a:rPr lang="en-US" dirty="0" smtClean="0"/>
            </a:br>
            <a:r>
              <a:rPr lang="en-US" dirty="0" smtClean="0"/>
              <a:t>linear trend standard error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971374"/>
              </p:ext>
            </p:extLst>
          </p:nvPr>
        </p:nvGraphicFramePr>
        <p:xfrm>
          <a:off x="741681" y="1965960"/>
          <a:ext cx="75183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133"/>
                <a:gridCol w="2340186"/>
                <a:gridCol w="267208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DCC linear</a:t>
                      </a:r>
                      <a:r>
                        <a:rPr lang="en-US" baseline="0" dirty="0" smtClean="0"/>
                        <a:t> trend standard error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Aqua-MODIS observations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NPP-VIIRS observations</a:t>
                      </a:r>
                    </a:p>
                    <a:p>
                      <a:pPr algn="ctr"/>
                      <a:r>
                        <a:rPr lang="en-US" dirty="0" smtClean="0"/>
                        <a:t>(2</a:t>
                      </a:r>
                      <a:r>
                        <a:rPr lang="en-US" baseline="0" dirty="0" smtClean="0"/>
                        <a:t> years)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record (12 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VIIRS time frame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0.42% (M5),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0.52% (I1)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720" y="4373212"/>
            <a:ext cx="755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The VIIRS sensor characteristics are an improvement over MODIS</a:t>
            </a:r>
          </a:p>
          <a:p>
            <a:r>
              <a:rPr lang="en-US" dirty="0" smtClean="0"/>
              <a:t>• The VIIRS sensor does not have the magnitude of sensor striping differences that MODIS has. </a:t>
            </a:r>
            <a:r>
              <a:rPr lang="en-US" dirty="0" smtClean="0"/>
              <a:t>(Cao et al. 2013) (</a:t>
            </a:r>
            <a:r>
              <a:rPr lang="en-US" dirty="0" smtClean="0"/>
              <a:t>Each MODIS scan is based on 10 detectors)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4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541</Words>
  <Application>Microsoft Macintosh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Aqua-MODIS and VIIRS DCC calibration</vt:lpstr>
      <vt:lpstr>Objectives</vt:lpstr>
      <vt:lpstr>NPP-VIIRS on orbit calibration</vt:lpstr>
      <vt:lpstr>Aqua-MODIS and NPP-VIIRS 0.65µm spectral response functions</vt:lpstr>
      <vt:lpstr>VIIRS M5 DCC calibration</vt:lpstr>
      <vt:lpstr>Aqua-MODIS DCC calibration</vt:lpstr>
      <vt:lpstr>Aqua-MODIS Libya-4 calibration</vt:lpstr>
      <vt:lpstr>Aqua-MODIS DCC calibration 2002-2012</vt:lpstr>
      <vt:lpstr>DCC calibration  linear trend standard error</vt:lpstr>
      <vt:lpstr>Trend significance</vt:lpstr>
      <vt:lpstr>VIIRS minimum detectable trend</vt:lpstr>
      <vt:lpstr>Predicted time to detect trend</vt:lpstr>
      <vt:lpstr>Conclusions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Aqua-MODIS and VIIRS DCC calibration</dc:title>
  <dc:creator>David Doelling</dc:creator>
  <cp:lastModifiedBy>David Doelling</cp:lastModifiedBy>
  <cp:revision>20</cp:revision>
  <dcterms:created xsi:type="dcterms:W3CDTF">2014-01-03T21:55:44Z</dcterms:created>
  <dcterms:modified xsi:type="dcterms:W3CDTF">2014-01-07T22:57:40Z</dcterms:modified>
</cp:coreProperties>
</file>