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91" r:id="rId3"/>
    <p:sldId id="392" r:id="rId4"/>
    <p:sldId id="377" r:id="rId5"/>
    <p:sldId id="378" r:id="rId6"/>
    <p:sldId id="371" r:id="rId7"/>
    <p:sldId id="359" r:id="rId8"/>
    <p:sldId id="381" r:id="rId9"/>
    <p:sldId id="394" r:id="rId10"/>
    <p:sldId id="292" r:id="rId11"/>
    <p:sldId id="287" r:id="rId12"/>
    <p:sldId id="258" r:id="rId13"/>
    <p:sldId id="288" r:id="rId14"/>
    <p:sldId id="349" r:id="rId15"/>
    <p:sldId id="350" r:id="rId16"/>
    <p:sldId id="351" r:id="rId17"/>
    <p:sldId id="352" r:id="rId18"/>
    <p:sldId id="274" r:id="rId19"/>
    <p:sldId id="305" r:id="rId20"/>
    <p:sldId id="380" r:id="rId21"/>
    <p:sldId id="309" r:id="rId22"/>
    <p:sldId id="384" r:id="rId23"/>
    <p:sldId id="277" r:id="rId24"/>
    <p:sldId id="278" r:id="rId25"/>
    <p:sldId id="395" r:id="rId26"/>
    <p:sldId id="269" r:id="rId27"/>
    <p:sldId id="319" r:id="rId28"/>
    <p:sldId id="320" r:id="rId29"/>
    <p:sldId id="354" r:id="rId30"/>
    <p:sldId id="328" r:id="rId31"/>
    <p:sldId id="322" r:id="rId32"/>
    <p:sldId id="323" r:id="rId33"/>
    <p:sldId id="324" r:id="rId34"/>
    <p:sldId id="326" r:id="rId35"/>
    <p:sldId id="329" r:id="rId36"/>
    <p:sldId id="330" r:id="rId37"/>
    <p:sldId id="304" r:id="rId38"/>
    <p:sldId id="379" r:id="rId39"/>
    <p:sldId id="357" r:id="rId40"/>
    <p:sldId id="358" r:id="rId41"/>
    <p:sldId id="356" r:id="rId42"/>
    <p:sldId id="387" r:id="rId43"/>
    <p:sldId id="280" r:id="rId44"/>
    <p:sldId id="340" r:id="rId45"/>
    <p:sldId id="365" r:id="rId46"/>
    <p:sldId id="366" r:id="rId47"/>
    <p:sldId id="388" r:id="rId48"/>
    <p:sldId id="276" r:id="rId49"/>
  </p:sldIdLst>
  <p:sldSz cx="9144000" cy="6858000" type="screen4x3"/>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5A35F5"/>
    <a:srgbClr val="0033CC"/>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69" autoAdjust="0"/>
    <p:restoredTop sz="94660"/>
  </p:normalViewPr>
  <p:slideViewPr>
    <p:cSldViewPr>
      <p:cViewPr varScale="1">
        <p:scale>
          <a:sx n="84" d="100"/>
          <a:sy n="84" d="100"/>
        </p:scale>
        <p:origin x="-113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39118;&#19977;&#24037;&#31243;\FY3C\&#22312;&#36712;&#27979;&#35797;\FY3C&#23450;&#26631;&#31995;&#25968;2013-122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39118;&#19977;&#24037;&#31243;\FY3C\&#22312;&#36712;&#27979;&#35797;\&#24635;&#32467;\fy3c_mersi-cris_2013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7.9228629434285103E-2"/>
          <c:y val="6.583818504683267E-2"/>
          <c:w val="0.92077135930984211"/>
          <c:h val="0.8154785606124455"/>
        </c:manualLayout>
      </c:layout>
      <c:barChart>
        <c:barDir val="col"/>
        <c:grouping val="clustered"/>
        <c:ser>
          <c:idx val="0"/>
          <c:order val="0"/>
          <c:tx>
            <c:strRef>
              <c:f>'[1]汇报2013-11-24'!$C$1</c:f>
              <c:strCache>
                <c:ptCount val="1"/>
                <c:pt idx="0">
                  <c:v>发射前定标系数</c:v>
                </c:pt>
              </c:strCache>
            </c:strRef>
          </c:tx>
          <c:spPr>
            <a:solidFill>
              <a:srgbClr val="9999FF"/>
            </a:solidFill>
            <a:ln w="12700">
              <a:solidFill>
                <a:srgbClr val="000000"/>
              </a:solidFill>
              <a:prstDash val="solid"/>
            </a:ln>
          </c:spPr>
          <c:cat>
            <c:numRef>
              <c:f>'[1]汇报2013-11-24'!$A$2:$A$20</c:f>
              <c:numCache>
                <c:formatCode>General</c:formatCode>
                <c:ptCount val="19"/>
                <c:pt idx="0">
                  <c:v>1</c:v>
                </c:pt>
                <c:pt idx="1">
                  <c:v>2</c:v>
                </c:pt>
                <c:pt idx="2">
                  <c:v>3</c:v>
                </c:pt>
                <c:pt idx="3">
                  <c:v>4</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numCache>
            </c:numRef>
          </c:cat>
          <c:val>
            <c:numRef>
              <c:f>'[1]汇报2013-11-24'!$C$2:$C$20</c:f>
              <c:numCache>
                <c:formatCode>General</c:formatCode>
                <c:ptCount val="19"/>
                <c:pt idx="0">
                  <c:v>2.86E-2</c:v>
                </c:pt>
                <c:pt idx="1">
                  <c:v>2.8500000000000001E-2</c:v>
                </c:pt>
                <c:pt idx="2">
                  <c:v>2.8799999999999999E-2</c:v>
                </c:pt>
                <c:pt idx="3">
                  <c:v>2.8299999999999999E-2</c:v>
                </c:pt>
                <c:pt idx="4">
                  <c:v>1.8960000000000074E-2</c:v>
                </c:pt>
                <c:pt idx="5">
                  <c:v>1.8509999999999999E-2</c:v>
                </c:pt>
                <c:pt idx="6">
                  <c:v>1.650000000000007E-2</c:v>
                </c:pt>
                <c:pt idx="7">
                  <c:v>2.0600000000000011E-2</c:v>
                </c:pt>
                <c:pt idx="8">
                  <c:v>2.2600000000000012E-2</c:v>
                </c:pt>
                <c:pt idx="9">
                  <c:v>2.2700000000000001E-2</c:v>
                </c:pt>
                <c:pt idx="10">
                  <c:v>2.2300000000000011E-2</c:v>
                </c:pt>
                <c:pt idx="11">
                  <c:v>2.2500000000000006E-2</c:v>
                </c:pt>
                <c:pt idx="12">
                  <c:v>2.3400000000000001E-2</c:v>
                </c:pt>
                <c:pt idx="13">
                  <c:v>2.2600000000000012E-2</c:v>
                </c:pt>
                <c:pt idx="14">
                  <c:v>2.2400000000000052E-2</c:v>
                </c:pt>
                <c:pt idx="15">
                  <c:v>2.5500000000000002E-2</c:v>
                </c:pt>
                <c:pt idx="16">
                  <c:v>3.2700000000000014E-2</c:v>
                </c:pt>
                <c:pt idx="17">
                  <c:v>2.5399999999999999E-2</c:v>
                </c:pt>
                <c:pt idx="18">
                  <c:v>2.5100000000000001E-2</c:v>
                </c:pt>
              </c:numCache>
            </c:numRef>
          </c:val>
        </c:ser>
        <c:ser>
          <c:idx val="1"/>
          <c:order val="1"/>
          <c:tx>
            <c:strRef>
              <c:f>'[1]汇报2013-11-24'!$D$1</c:f>
              <c:strCache>
                <c:ptCount val="1"/>
                <c:pt idx="0">
                  <c:v>2013-10-23 05:30</c:v>
                </c:pt>
              </c:strCache>
            </c:strRef>
          </c:tx>
          <c:spPr>
            <a:solidFill>
              <a:srgbClr val="993366"/>
            </a:solidFill>
            <a:ln w="12700">
              <a:solidFill>
                <a:srgbClr val="000000"/>
              </a:solidFill>
              <a:prstDash val="solid"/>
            </a:ln>
          </c:spPr>
          <c:cat>
            <c:numRef>
              <c:f>'[1]汇报2013-11-24'!$A$2:$A$20</c:f>
              <c:numCache>
                <c:formatCode>General</c:formatCode>
                <c:ptCount val="19"/>
                <c:pt idx="0">
                  <c:v>1</c:v>
                </c:pt>
                <c:pt idx="1">
                  <c:v>2</c:v>
                </c:pt>
                <c:pt idx="2">
                  <c:v>3</c:v>
                </c:pt>
                <c:pt idx="3">
                  <c:v>4</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numCache>
            </c:numRef>
          </c:cat>
          <c:val>
            <c:numRef>
              <c:f>'[1]汇报2013-11-24'!$D$2:$D$20</c:f>
              <c:numCache>
                <c:formatCode>General</c:formatCode>
                <c:ptCount val="19"/>
                <c:pt idx="0">
                  <c:v>3.49E-2</c:v>
                </c:pt>
                <c:pt idx="1">
                  <c:v>3.570000000000001E-2</c:v>
                </c:pt>
                <c:pt idx="2">
                  <c:v>3.6799999999999999E-2</c:v>
                </c:pt>
                <c:pt idx="3">
                  <c:v>4.1099999999999998E-2</c:v>
                </c:pt>
                <c:pt idx="4">
                  <c:v>2.3299999999999998E-2</c:v>
                </c:pt>
                <c:pt idx="5">
                  <c:v>2.2600000000000012E-2</c:v>
                </c:pt>
                <c:pt idx="8">
                  <c:v>2.9000000000000001E-2</c:v>
                </c:pt>
                <c:pt idx="9">
                  <c:v>2.9800000000000011E-2</c:v>
                </c:pt>
                <c:pt idx="10">
                  <c:v>2.9200000000000011E-2</c:v>
                </c:pt>
                <c:pt idx="11">
                  <c:v>3.1700000000000006E-2</c:v>
                </c:pt>
                <c:pt idx="12">
                  <c:v>3.32E-2</c:v>
                </c:pt>
                <c:pt idx="13">
                  <c:v>2.6500000000000006E-2</c:v>
                </c:pt>
                <c:pt idx="15">
                  <c:v>3.8100000000000002E-2</c:v>
                </c:pt>
                <c:pt idx="17">
                  <c:v>4.5400000000000003E-2</c:v>
                </c:pt>
              </c:numCache>
            </c:numRef>
          </c:val>
        </c:ser>
        <c:ser>
          <c:idx val="2"/>
          <c:order val="2"/>
          <c:tx>
            <c:strRef>
              <c:f>'[1]汇报2013-11-24'!$E$1</c:f>
              <c:strCache>
                <c:ptCount val="1"/>
                <c:pt idx="0">
                  <c:v>2013-10-23 07:15</c:v>
                </c:pt>
              </c:strCache>
            </c:strRef>
          </c:tx>
          <c:spPr>
            <a:solidFill>
              <a:srgbClr val="FFFFCC"/>
            </a:solidFill>
            <a:ln w="12700">
              <a:solidFill>
                <a:srgbClr val="000000"/>
              </a:solidFill>
              <a:prstDash val="solid"/>
            </a:ln>
          </c:spPr>
          <c:cat>
            <c:numRef>
              <c:f>'[1]汇报2013-11-24'!$A$2:$A$20</c:f>
              <c:numCache>
                <c:formatCode>General</c:formatCode>
                <c:ptCount val="19"/>
                <c:pt idx="0">
                  <c:v>1</c:v>
                </c:pt>
                <c:pt idx="1">
                  <c:v>2</c:v>
                </c:pt>
                <c:pt idx="2">
                  <c:v>3</c:v>
                </c:pt>
                <c:pt idx="3">
                  <c:v>4</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numCache>
            </c:numRef>
          </c:cat>
          <c:val>
            <c:numRef>
              <c:f>'[1]汇报2013-11-24'!$E$2:$E$20</c:f>
              <c:numCache>
                <c:formatCode>General</c:formatCode>
                <c:ptCount val="19"/>
                <c:pt idx="0">
                  <c:v>3.4300000000000004E-2</c:v>
                </c:pt>
                <c:pt idx="1">
                  <c:v>3.500000000000001E-2</c:v>
                </c:pt>
                <c:pt idx="2">
                  <c:v>3.5900000000000001E-2</c:v>
                </c:pt>
                <c:pt idx="4">
                  <c:v>2.3299999999999998E-2</c:v>
                </c:pt>
                <c:pt idx="5">
                  <c:v>2.0400000000000001E-2</c:v>
                </c:pt>
                <c:pt idx="6">
                  <c:v>2.1900000000000006E-2</c:v>
                </c:pt>
                <c:pt idx="7">
                  <c:v>2.6599999999999999E-2</c:v>
                </c:pt>
                <c:pt idx="8">
                  <c:v>2.7600000000000117E-2</c:v>
                </c:pt>
                <c:pt idx="9">
                  <c:v>3.2700000000000014E-2</c:v>
                </c:pt>
                <c:pt idx="11">
                  <c:v>3.1100000000000006E-2</c:v>
                </c:pt>
                <c:pt idx="12">
                  <c:v>3.15E-2</c:v>
                </c:pt>
                <c:pt idx="13">
                  <c:v>2.8799999999999999E-2</c:v>
                </c:pt>
                <c:pt idx="14">
                  <c:v>3.2500000000000001E-2</c:v>
                </c:pt>
                <c:pt idx="16">
                  <c:v>3.7300000000000041E-2</c:v>
                </c:pt>
                <c:pt idx="18">
                  <c:v>6.5699999999999995E-2</c:v>
                </c:pt>
              </c:numCache>
            </c:numRef>
          </c:val>
        </c:ser>
        <c:ser>
          <c:idx val="3"/>
          <c:order val="3"/>
          <c:tx>
            <c:strRef>
              <c:f>'[1]汇报2013-11-24'!$F$1</c:f>
              <c:strCache>
                <c:ptCount val="1"/>
                <c:pt idx="0">
                  <c:v>2013-11-21 20:05</c:v>
                </c:pt>
              </c:strCache>
            </c:strRef>
          </c:tx>
          <c:spPr>
            <a:solidFill>
              <a:srgbClr val="CCFFFF"/>
            </a:solidFill>
            <a:ln w="12700">
              <a:solidFill>
                <a:srgbClr val="000000"/>
              </a:solidFill>
              <a:prstDash val="solid"/>
            </a:ln>
          </c:spPr>
          <c:cat>
            <c:numRef>
              <c:f>'[1]汇报2013-11-24'!$A$2:$A$20</c:f>
              <c:numCache>
                <c:formatCode>General</c:formatCode>
                <c:ptCount val="19"/>
                <c:pt idx="0">
                  <c:v>1</c:v>
                </c:pt>
                <c:pt idx="1">
                  <c:v>2</c:v>
                </c:pt>
                <c:pt idx="2">
                  <c:v>3</c:v>
                </c:pt>
                <c:pt idx="3">
                  <c:v>4</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numCache>
            </c:numRef>
          </c:cat>
          <c:val>
            <c:numRef>
              <c:f>'[1]汇报2013-11-24'!$F$2:$F$20</c:f>
              <c:numCache>
                <c:formatCode>General</c:formatCode>
                <c:ptCount val="19"/>
                <c:pt idx="0">
                  <c:v>3.5460000000000005E-2</c:v>
                </c:pt>
                <c:pt idx="1">
                  <c:v>3.6280000000000055E-2</c:v>
                </c:pt>
                <c:pt idx="2">
                  <c:v>3.7250000000000012E-2</c:v>
                </c:pt>
                <c:pt idx="3">
                  <c:v>4.1779999999999998E-2</c:v>
                </c:pt>
                <c:pt idx="4">
                  <c:v>2.4670000000000011E-2</c:v>
                </c:pt>
                <c:pt idx="5">
                  <c:v>2.2960000000000001E-2</c:v>
                </c:pt>
                <c:pt idx="6">
                  <c:v>2.2710000000000001E-2</c:v>
                </c:pt>
                <c:pt idx="7">
                  <c:v>2.7700000000000002E-2</c:v>
                </c:pt>
                <c:pt idx="8">
                  <c:v>2.8340000000000001E-2</c:v>
                </c:pt>
                <c:pt idx="9">
                  <c:v>3.014E-2</c:v>
                </c:pt>
                <c:pt idx="10">
                  <c:v>2.954E-2</c:v>
                </c:pt>
                <c:pt idx="11">
                  <c:v>3.1969999999999998E-2</c:v>
                </c:pt>
                <c:pt idx="12">
                  <c:v>3.2310000000000005E-2</c:v>
                </c:pt>
                <c:pt idx="13">
                  <c:v>2.6800000000000056E-2</c:v>
                </c:pt>
                <c:pt idx="14">
                  <c:v>3.3329999999999999E-2</c:v>
                </c:pt>
                <c:pt idx="15">
                  <c:v>3.959E-2</c:v>
                </c:pt>
                <c:pt idx="16">
                  <c:v>3.9919999999999997E-2</c:v>
                </c:pt>
                <c:pt idx="17">
                  <c:v>4.6169999999999996E-2</c:v>
                </c:pt>
                <c:pt idx="18">
                  <c:v>6.9040000000000004E-2</c:v>
                </c:pt>
              </c:numCache>
            </c:numRef>
          </c:val>
        </c:ser>
        <c:ser>
          <c:idx val="4"/>
          <c:order val="4"/>
          <c:tx>
            <c:strRef>
              <c:f>'[1]汇报2013-11-24'!$G$1</c:f>
              <c:strCache>
                <c:ptCount val="1"/>
                <c:pt idx="0">
                  <c:v>2013-12-21 10:30</c:v>
                </c:pt>
              </c:strCache>
            </c:strRef>
          </c:tx>
          <c:spPr>
            <a:solidFill>
              <a:srgbClr val="660066"/>
            </a:solidFill>
            <a:ln w="12700">
              <a:solidFill>
                <a:srgbClr val="000000"/>
              </a:solidFill>
              <a:prstDash val="solid"/>
            </a:ln>
          </c:spPr>
          <c:cat>
            <c:numRef>
              <c:f>'[1]汇报2013-11-24'!$A$2:$A$20</c:f>
              <c:numCache>
                <c:formatCode>General</c:formatCode>
                <c:ptCount val="19"/>
                <c:pt idx="0">
                  <c:v>1</c:v>
                </c:pt>
                <c:pt idx="1">
                  <c:v>2</c:v>
                </c:pt>
                <c:pt idx="2">
                  <c:v>3</c:v>
                </c:pt>
                <c:pt idx="3">
                  <c:v>4</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numCache>
            </c:numRef>
          </c:cat>
          <c:val>
            <c:numRef>
              <c:f>'[1]汇报2013-11-24'!$G$2:$G$20</c:f>
              <c:numCache>
                <c:formatCode>General</c:formatCode>
                <c:ptCount val="19"/>
                <c:pt idx="0">
                  <c:v>3.4779999999999998E-2</c:v>
                </c:pt>
                <c:pt idx="1">
                  <c:v>3.5590000000000004E-2</c:v>
                </c:pt>
                <c:pt idx="2">
                  <c:v>3.6720000000000003E-2</c:v>
                </c:pt>
                <c:pt idx="3">
                  <c:v>4.1269999999999987E-2</c:v>
                </c:pt>
                <c:pt idx="4">
                  <c:v>2.384E-2</c:v>
                </c:pt>
                <c:pt idx="5">
                  <c:v>2.2600000000000012E-2</c:v>
                </c:pt>
                <c:pt idx="6">
                  <c:v>2.274000000000001E-2</c:v>
                </c:pt>
                <c:pt idx="7">
                  <c:v>2.7550000000000002E-2</c:v>
                </c:pt>
                <c:pt idx="8">
                  <c:v>2.8159999999999998E-2</c:v>
                </c:pt>
                <c:pt idx="9">
                  <c:v>2.9829999999999999E-2</c:v>
                </c:pt>
                <c:pt idx="10">
                  <c:v>2.9139999999999999E-2</c:v>
                </c:pt>
                <c:pt idx="11">
                  <c:v>3.1740000000000004E-2</c:v>
                </c:pt>
                <c:pt idx="12">
                  <c:v>3.218E-2</c:v>
                </c:pt>
                <c:pt idx="13">
                  <c:v>2.6540000000000001E-2</c:v>
                </c:pt>
                <c:pt idx="14">
                  <c:v>3.313E-2</c:v>
                </c:pt>
                <c:pt idx="15">
                  <c:v>3.9420000000000004E-2</c:v>
                </c:pt>
                <c:pt idx="16">
                  <c:v>3.8249999999999999E-2</c:v>
                </c:pt>
                <c:pt idx="17">
                  <c:v>4.6949999999999985E-2</c:v>
                </c:pt>
                <c:pt idx="18">
                  <c:v>6.9389999999999993E-2</c:v>
                </c:pt>
              </c:numCache>
            </c:numRef>
          </c:val>
        </c:ser>
        <c:axId val="32569600"/>
        <c:axId val="32657792"/>
      </c:barChart>
      <c:catAx>
        <c:axId val="32569600"/>
        <c:scaling>
          <c:orientation val="minMax"/>
        </c:scaling>
        <c:axPos val="b"/>
        <c:numFmt formatCode="General" sourceLinked="1"/>
        <c:majorTickMark val="in"/>
        <c:tickLblPos val="nextTo"/>
        <c:spPr>
          <a:ln w="3175">
            <a:solidFill>
              <a:srgbClr val="000000"/>
            </a:solidFill>
            <a:prstDash val="solid"/>
          </a:ln>
        </c:spPr>
        <c:txPr>
          <a:bodyPr rot="0" vert="horz"/>
          <a:lstStyle/>
          <a:p>
            <a:pPr>
              <a:defRPr sz="850" b="0" i="0" u="none" strike="noStrike" baseline="0">
                <a:solidFill>
                  <a:srgbClr val="000000"/>
                </a:solidFill>
                <a:latin typeface="宋体"/>
                <a:ea typeface="宋体"/>
                <a:cs typeface="宋体"/>
              </a:defRPr>
            </a:pPr>
            <a:endParaRPr lang="zh-CN"/>
          </a:p>
        </c:txPr>
        <c:crossAx val="32657792"/>
        <c:crosses val="autoZero"/>
        <c:auto val="1"/>
        <c:lblAlgn val="ctr"/>
        <c:lblOffset val="100"/>
        <c:tickLblSkip val="1"/>
        <c:tickMarkSkip val="1"/>
      </c:catAx>
      <c:valAx>
        <c:axId val="32657792"/>
        <c:scaling>
          <c:orientation val="minMax"/>
        </c:scaling>
        <c:axPos val="l"/>
        <c:majorGridlines>
          <c:spPr>
            <a:ln w="3175">
              <a:solidFill>
                <a:srgbClr val="000000"/>
              </a:solidFill>
              <a:prstDash val="solid"/>
            </a:ln>
          </c:spPr>
        </c:majorGridlines>
        <c:numFmt formatCode="General" sourceLinked="1"/>
        <c:majorTickMark val="in"/>
        <c:tickLblPos val="nextTo"/>
        <c:spPr>
          <a:ln w="3175">
            <a:solidFill>
              <a:srgbClr val="000000"/>
            </a:solidFill>
            <a:prstDash val="solid"/>
          </a:ln>
        </c:spPr>
        <c:txPr>
          <a:bodyPr rot="0" vert="horz"/>
          <a:lstStyle/>
          <a:p>
            <a:pPr>
              <a:defRPr sz="850" b="0" i="0" u="none" strike="noStrike" baseline="0">
                <a:solidFill>
                  <a:srgbClr val="000000"/>
                </a:solidFill>
                <a:latin typeface="宋体"/>
                <a:ea typeface="宋体"/>
                <a:cs typeface="宋体"/>
              </a:defRPr>
            </a:pPr>
            <a:endParaRPr lang="zh-CN"/>
          </a:p>
        </c:txPr>
        <c:crossAx val="32569600"/>
        <c:crosses val="autoZero"/>
        <c:crossBetween val="between"/>
      </c:valAx>
      <c:spPr>
        <a:solidFill>
          <a:srgbClr val="C0C0C0"/>
        </a:solidFill>
        <a:ln w="12700">
          <a:solidFill>
            <a:srgbClr val="808080"/>
          </a:solidFill>
          <a:prstDash val="solid"/>
        </a:ln>
      </c:spPr>
    </c:plotArea>
    <c:legend>
      <c:legendPos val="r"/>
      <c:layout>
        <c:manualLayout>
          <c:xMode val="edge"/>
          <c:yMode val="edge"/>
          <c:x val="0.10599577275776111"/>
          <c:y val="0.12500036330555717"/>
          <c:w val="0.12205573832711829"/>
          <c:h val="0.24107212923214638"/>
        </c:manualLayout>
      </c:layout>
      <c:spPr>
        <a:solidFill>
          <a:srgbClr val="FFFFFF"/>
        </a:solidFill>
        <a:ln w="3175">
          <a:solidFill>
            <a:srgbClr val="000000"/>
          </a:solidFill>
          <a:prstDash val="solid"/>
        </a:ln>
      </c:spPr>
      <c:txPr>
        <a:bodyPr/>
        <a:lstStyle/>
        <a:p>
          <a:pPr>
            <a:defRPr sz="780" b="0" i="0" u="none" strike="noStrike" baseline="0">
              <a:solidFill>
                <a:srgbClr val="000000"/>
              </a:solidFill>
              <a:latin typeface="宋体"/>
              <a:ea typeface="宋体"/>
              <a:cs typeface="宋体"/>
            </a:defRPr>
          </a:pPr>
          <a:endParaRPr lang="zh-CN"/>
        </a:p>
      </c:txPr>
    </c:legend>
    <c:plotVisOnly val="1"/>
    <c:dispBlanksAs val="gap"/>
  </c:chart>
  <c:spPr>
    <a:solidFill>
      <a:srgbClr val="FFFFFF"/>
    </a:solidFill>
    <a:ln w="3175">
      <a:solidFill>
        <a:srgbClr val="000000"/>
      </a:solidFill>
      <a:prstDash val="solid"/>
    </a:ln>
  </c:spPr>
  <c:txPr>
    <a:bodyPr/>
    <a:lstStyle/>
    <a:p>
      <a:pPr>
        <a:defRPr sz="850" b="0" i="0" u="none" strike="noStrike" baseline="0">
          <a:solidFill>
            <a:srgbClr val="000000"/>
          </a:solidFill>
          <a:latin typeface="宋体"/>
          <a:ea typeface="宋体"/>
          <a:cs typeface="宋体"/>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style val="3"/>
  <c:chart>
    <c:title>
      <c:tx>
        <c:rich>
          <a:bodyPr/>
          <a:lstStyle/>
          <a:p>
            <a:pPr>
              <a:defRPr/>
            </a:pPr>
            <a:r>
              <a:rPr lang="en-US" altLang="zh-CN"/>
              <a:t>FY-3C</a:t>
            </a:r>
            <a:r>
              <a:rPr lang="en-US" altLang="zh-CN" baseline="0"/>
              <a:t> MERSI_IR5 Calibration Bias using NPP-CrIS</a:t>
            </a:r>
            <a:endParaRPr lang="zh-CN" altLang="en-US"/>
          </a:p>
        </c:rich>
      </c:tx>
      <c:layout/>
    </c:title>
    <c:plotArea>
      <c:layout>
        <c:manualLayout>
          <c:layoutTarget val="inner"/>
          <c:xMode val="edge"/>
          <c:yMode val="edge"/>
          <c:x val="4.6029379957794797E-2"/>
          <c:y val="0.14597692730269191"/>
          <c:w val="0.93021412412535132"/>
          <c:h val="0.83510053103827164"/>
        </c:manualLayout>
      </c:layout>
      <c:stockChart>
        <c:ser>
          <c:idx val="0"/>
          <c:order val="0"/>
          <c:spPr>
            <a:ln w="28575">
              <a:noFill/>
            </a:ln>
          </c:spPr>
          <c:marker>
            <c:symbol val="none"/>
          </c:marker>
          <c:cat>
            <c:strRef>
              <c:f>Sheet3!$D:$D</c:f>
              <c:strCache>
                <c:ptCount val="30"/>
                <c:pt idx="0">
                  <c:v>日期</c:v>
                </c:pt>
                <c:pt idx="1">
                  <c:v>2013.12.1</c:v>
                </c:pt>
                <c:pt idx="2">
                  <c:v>3</c:v>
                </c:pt>
                <c:pt idx="3">
                  <c:v>4</c:v>
                </c:pt>
                <c:pt idx="4">
                  <c:v>5</c:v>
                </c:pt>
                <c:pt idx="5">
                  <c:v>7</c:v>
                </c:pt>
                <c:pt idx="6">
                  <c:v>8</c:v>
                </c:pt>
                <c:pt idx="7">
                  <c:v>9</c:v>
                </c:pt>
                <c:pt idx="8">
                  <c:v>10</c:v>
                </c:pt>
                <c:pt idx="9">
                  <c:v>11</c:v>
                </c:pt>
                <c:pt idx="10">
                  <c:v>12</c:v>
                </c:pt>
                <c:pt idx="11">
                  <c:v>13</c:v>
                </c:pt>
                <c:pt idx="12">
                  <c:v>14</c:v>
                </c:pt>
                <c:pt idx="13">
                  <c:v>15</c:v>
                </c:pt>
                <c:pt idx="14">
                  <c:v>17</c:v>
                </c:pt>
                <c:pt idx="15">
                  <c:v>18</c:v>
                </c:pt>
                <c:pt idx="16">
                  <c:v>19</c:v>
                </c:pt>
                <c:pt idx="17">
                  <c:v>20</c:v>
                </c:pt>
                <c:pt idx="18">
                  <c:v>22</c:v>
                </c:pt>
                <c:pt idx="19">
                  <c:v>23</c:v>
                </c:pt>
                <c:pt idx="20">
                  <c:v>24</c:v>
                </c:pt>
                <c:pt idx="21">
                  <c:v>26</c:v>
                </c:pt>
                <c:pt idx="22">
                  <c:v>27</c:v>
                </c:pt>
                <c:pt idx="23">
                  <c:v>28</c:v>
                </c:pt>
                <c:pt idx="24">
                  <c:v>29</c:v>
                </c:pt>
                <c:pt idx="25">
                  <c:v>30</c:v>
                </c:pt>
                <c:pt idx="26">
                  <c:v>31</c:v>
                </c:pt>
                <c:pt idx="27">
                  <c:v>2014.1.1</c:v>
                </c:pt>
                <c:pt idx="28">
                  <c:v>2</c:v>
                </c:pt>
                <c:pt idx="29">
                  <c:v>3</c:v>
                </c:pt>
              </c:strCache>
            </c:strRef>
          </c:cat>
          <c:val>
            <c:numRef>
              <c:f>Sheet3!$E$2:$E$30</c:f>
              <c:numCache>
                <c:formatCode>General</c:formatCode>
                <c:ptCount val="29"/>
                <c:pt idx="0">
                  <c:v>0.29955277547275877</c:v>
                </c:pt>
                <c:pt idx="1">
                  <c:v>0.39043863273877732</c:v>
                </c:pt>
                <c:pt idx="2">
                  <c:v>0.20471971985550041</c:v>
                </c:pt>
                <c:pt idx="3">
                  <c:v>0.40606795098505438</c:v>
                </c:pt>
                <c:pt idx="4">
                  <c:v>0.28837499058731442</c:v>
                </c:pt>
                <c:pt idx="5">
                  <c:v>0.33077916790373024</c:v>
                </c:pt>
                <c:pt idx="6">
                  <c:v>0.28478706688790895</c:v>
                </c:pt>
                <c:pt idx="7">
                  <c:v>0.14900563826841601</c:v>
                </c:pt>
                <c:pt idx="8">
                  <c:v>0.31064502795047094</c:v>
                </c:pt>
                <c:pt idx="9">
                  <c:v>0.38264950200589298</c:v>
                </c:pt>
                <c:pt idx="10">
                  <c:v>6.0001542369796095E-2</c:v>
                </c:pt>
                <c:pt idx="11">
                  <c:v>0.37966831843249932</c:v>
                </c:pt>
                <c:pt idx="12">
                  <c:v>0.35280522531887465</c:v>
                </c:pt>
                <c:pt idx="13">
                  <c:v>0.39857561460798924</c:v>
                </c:pt>
                <c:pt idx="14">
                  <c:v>0.34707720005917808</c:v>
                </c:pt>
                <c:pt idx="15">
                  <c:v>0.36911896211174489</c:v>
                </c:pt>
                <c:pt idx="16">
                  <c:v>0.35068063074199302</c:v>
                </c:pt>
                <c:pt idx="17">
                  <c:v>0.29858875736295276</c:v>
                </c:pt>
                <c:pt idx="18">
                  <c:v>0.39198446919430702</c:v>
                </c:pt>
                <c:pt idx="19">
                  <c:v>0.36787570190354518</c:v>
                </c:pt>
                <c:pt idx="20">
                  <c:v>0.44926544362235893</c:v>
                </c:pt>
                <c:pt idx="21">
                  <c:v>0.37613987198589277</c:v>
                </c:pt>
                <c:pt idx="22">
                  <c:v>0.35252267968274237</c:v>
                </c:pt>
                <c:pt idx="23">
                  <c:v>0.34991577276067842</c:v>
                </c:pt>
                <c:pt idx="24">
                  <c:v>0.27937155986460765</c:v>
                </c:pt>
                <c:pt idx="25">
                  <c:v>0.36693789815398498</c:v>
                </c:pt>
                <c:pt idx="26">
                  <c:v>0.34994411130770942</c:v>
                </c:pt>
                <c:pt idx="27">
                  <c:v>0.36038736072854177</c:v>
                </c:pt>
                <c:pt idx="28">
                  <c:v>0.395109854758737</c:v>
                </c:pt>
              </c:numCache>
            </c:numRef>
          </c:val>
        </c:ser>
        <c:ser>
          <c:idx val="1"/>
          <c:order val="1"/>
          <c:spPr>
            <a:ln w="28575">
              <a:noFill/>
            </a:ln>
          </c:spPr>
          <c:marker>
            <c:symbol val="none"/>
          </c:marker>
          <c:cat>
            <c:strRef>
              <c:f>Sheet3!$D:$D</c:f>
              <c:strCache>
                <c:ptCount val="30"/>
                <c:pt idx="0">
                  <c:v>日期</c:v>
                </c:pt>
                <c:pt idx="1">
                  <c:v>2013.12.1</c:v>
                </c:pt>
                <c:pt idx="2">
                  <c:v>3</c:v>
                </c:pt>
                <c:pt idx="3">
                  <c:v>4</c:v>
                </c:pt>
                <c:pt idx="4">
                  <c:v>5</c:v>
                </c:pt>
                <c:pt idx="5">
                  <c:v>7</c:v>
                </c:pt>
                <c:pt idx="6">
                  <c:v>8</c:v>
                </c:pt>
                <c:pt idx="7">
                  <c:v>9</c:v>
                </c:pt>
                <c:pt idx="8">
                  <c:v>10</c:v>
                </c:pt>
                <c:pt idx="9">
                  <c:v>11</c:v>
                </c:pt>
                <c:pt idx="10">
                  <c:v>12</c:v>
                </c:pt>
                <c:pt idx="11">
                  <c:v>13</c:v>
                </c:pt>
                <c:pt idx="12">
                  <c:v>14</c:v>
                </c:pt>
                <c:pt idx="13">
                  <c:v>15</c:v>
                </c:pt>
                <c:pt idx="14">
                  <c:v>17</c:v>
                </c:pt>
                <c:pt idx="15">
                  <c:v>18</c:v>
                </c:pt>
                <c:pt idx="16">
                  <c:v>19</c:v>
                </c:pt>
                <c:pt idx="17">
                  <c:v>20</c:v>
                </c:pt>
                <c:pt idx="18">
                  <c:v>22</c:v>
                </c:pt>
                <c:pt idx="19">
                  <c:v>23</c:v>
                </c:pt>
                <c:pt idx="20">
                  <c:v>24</c:v>
                </c:pt>
                <c:pt idx="21">
                  <c:v>26</c:v>
                </c:pt>
                <c:pt idx="22">
                  <c:v>27</c:v>
                </c:pt>
                <c:pt idx="23">
                  <c:v>28</c:v>
                </c:pt>
                <c:pt idx="24">
                  <c:v>29</c:v>
                </c:pt>
                <c:pt idx="25">
                  <c:v>30</c:v>
                </c:pt>
                <c:pt idx="26">
                  <c:v>31</c:v>
                </c:pt>
                <c:pt idx="27">
                  <c:v>2014.1.1</c:v>
                </c:pt>
                <c:pt idx="28">
                  <c:v>2</c:v>
                </c:pt>
                <c:pt idx="29">
                  <c:v>3</c:v>
                </c:pt>
              </c:strCache>
            </c:strRef>
          </c:cat>
          <c:val>
            <c:numRef>
              <c:f>Sheet3!$F$2:$F$30</c:f>
              <c:numCache>
                <c:formatCode>General</c:formatCode>
                <c:ptCount val="29"/>
                <c:pt idx="0">
                  <c:v>0.97147401656609311</c:v>
                </c:pt>
                <c:pt idx="1">
                  <c:v>0.979960361478869</c:v>
                </c:pt>
                <c:pt idx="2">
                  <c:v>0.84838423599382795</c:v>
                </c:pt>
                <c:pt idx="3">
                  <c:v>0.95713114071651051</c:v>
                </c:pt>
                <c:pt idx="4">
                  <c:v>0.88202843136210762</c:v>
                </c:pt>
                <c:pt idx="5">
                  <c:v>0.86184353458716412</c:v>
                </c:pt>
                <c:pt idx="6">
                  <c:v>0.80302131879999505</c:v>
                </c:pt>
                <c:pt idx="7">
                  <c:v>0.96094084539673064</c:v>
                </c:pt>
                <c:pt idx="8">
                  <c:v>0.87905928765176788</c:v>
                </c:pt>
                <c:pt idx="9">
                  <c:v>1.1612176314254781</c:v>
                </c:pt>
                <c:pt idx="10">
                  <c:v>0.71972505330620185</c:v>
                </c:pt>
                <c:pt idx="11">
                  <c:v>1.0552947476246755</c:v>
                </c:pt>
                <c:pt idx="12">
                  <c:v>0.89787267106129409</c:v>
                </c:pt>
                <c:pt idx="13">
                  <c:v>0.95597259846170601</c:v>
                </c:pt>
                <c:pt idx="14">
                  <c:v>0.91760289734686395</c:v>
                </c:pt>
                <c:pt idx="15">
                  <c:v>0.91353822711836397</c:v>
                </c:pt>
                <c:pt idx="16">
                  <c:v>0.85060445686334885</c:v>
                </c:pt>
                <c:pt idx="17">
                  <c:v>0.82987984109275603</c:v>
                </c:pt>
                <c:pt idx="18">
                  <c:v>0.91546115061759203</c:v>
                </c:pt>
                <c:pt idx="19">
                  <c:v>0.97065682312481261</c:v>
                </c:pt>
                <c:pt idx="20">
                  <c:v>1.111607005148159</c:v>
                </c:pt>
                <c:pt idx="21">
                  <c:v>0.93981406845791859</c:v>
                </c:pt>
                <c:pt idx="22">
                  <c:v>0.93146402187948296</c:v>
                </c:pt>
                <c:pt idx="23">
                  <c:v>0.84846624678136739</c:v>
                </c:pt>
                <c:pt idx="24">
                  <c:v>0.75004227133713863</c:v>
                </c:pt>
                <c:pt idx="25">
                  <c:v>0.92885426632513612</c:v>
                </c:pt>
                <c:pt idx="26">
                  <c:v>0.820154195104978</c:v>
                </c:pt>
                <c:pt idx="27">
                  <c:v>0.90248391220214597</c:v>
                </c:pt>
                <c:pt idx="28">
                  <c:v>0.91436776505489858</c:v>
                </c:pt>
              </c:numCache>
            </c:numRef>
          </c:val>
        </c:ser>
        <c:ser>
          <c:idx val="2"/>
          <c:order val="2"/>
          <c:spPr>
            <a:ln w="28575">
              <a:noFill/>
            </a:ln>
          </c:spPr>
          <c:marker>
            <c:symbol val="none"/>
          </c:marker>
          <c:cat>
            <c:strRef>
              <c:f>Sheet3!$D:$D</c:f>
              <c:strCache>
                <c:ptCount val="30"/>
                <c:pt idx="0">
                  <c:v>日期</c:v>
                </c:pt>
                <c:pt idx="1">
                  <c:v>2013.12.1</c:v>
                </c:pt>
                <c:pt idx="2">
                  <c:v>3</c:v>
                </c:pt>
                <c:pt idx="3">
                  <c:v>4</c:v>
                </c:pt>
                <c:pt idx="4">
                  <c:v>5</c:v>
                </c:pt>
                <c:pt idx="5">
                  <c:v>7</c:v>
                </c:pt>
                <c:pt idx="6">
                  <c:v>8</c:v>
                </c:pt>
                <c:pt idx="7">
                  <c:v>9</c:v>
                </c:pt>
                <c:pt idx="8">
                  <c:v>10</c:v>
                </c:pt>
                <c:pt idx="9">
                  <c:v>11</c:v>
                </c:pt>
                <c:pt idx="10">
                  <c:v>12</c:v>
                </c:pt>
                <c:pt idx="11">
                  <c:v>13</c:v>
                </c:pt>
                <c:pt idx="12">
                  <c:v>14</c:v>
                </c:pt>
                <c:pt idx="13">
                  <c:v>15</c:v>
                </c:pt>
                <c:pt idx="14">
                  <c:v>17</c:v>
                </c:pt>
                <c:pt idx="15">
                  <c:v>18</c:v>
                </c:pt>
                <c:pt idx="16">
                  <c:v>19</c:v>
                </c:pt>
                <c:pt idx="17">
                  <c:v>20</c:v>
                </c:pt>
                <c:pt idx="18">
                  <c:v>22</c:v>
                </c:pt>
                <c:pt idx="19">
                  <c:v>23</c:v>
                </c:pt>
                <c:pt idx="20">
                  <c:v>24</c:v>
                </c:pt>
                <c:pt idx="21">
                  <c:v>26</c:v>
                </c:pt>
                <c:pt idx="22">
                  <c:v>27</c:v>
                </c:pt>
                <c:pt idx="23">
                  <c:v>28</c:v>
                </c:pt>
                <c:pt idx="24">
                  <c:v>29</c:v>
                </c:pt>
                <c:pt idx="25">
                  <c:v>30</c:v>
                </c:pt>
                <c:pt idx="26">
                  <c:v>31</c:v>
                </c:pt>
                <c:pt idx="27">
                  <c:v>2014.1.1</c:v>
                </c:pt>
                <c:pt idx="28">
                  <c:v>2</c:v>
                </c:pt>
                <c:pt idx="29">
                  <c:v>3</c:v>
                </c:pt>
              </c:strCache>
            </c:strRef>
          </c:cat>
          <c:val>
            <c:numRef>
              <c:f>Sheet3!$G$2:$G$30</c:f>
              <c:numCache>
                <c:formatCode>General</c:formatCode>
                <c:ptCount val="29"/>
                <c:pt idx="0">
                  <c:v>-0.37236846562057707</c:v>
                </c:pt>
                <c:pt idx="1">
                  <c:v>-0.19908309600131521</c:v>
                </c:pt>
                <c:pt idx="2">
                  <c:v>-0.43894479628283012</c:v>
                </c:pt>
                <c:pt idx="3">
                  <c:v>-0.14499523874640435</c:v>
                </c:pt>
                <c:pt idx="4">
                  <c:v>-0.30527845018748206</c:v>
                </c:pt>
                <c:pt idx="5">
                  <c:v>-0.20028519877970424</c:v>
                </c:pt>
                <c:pt idx="6">
                  <c:v>-0.23344718502417994</c:v>
                </c:pt>
                <c:pt idx="7">
                  <c:v>-0.66292956885990051</c:v>
                </c:pt>
                <c:pt idx="8">
                  <c:v>-0.257769231750826</c:v>
                </c:pt>
                <c:pt idx="9">
                  <c:v>-0.39591862741369277</c:v>
                </c:pt>
                <c:pt idx="10">
                  <c:v>-0.59972196856660598</c:v>
                </c:pt>
                <c:pt idx="11">
                  <c:v>-0.29595811075968742</c:v>
                </c:pt>
                <c:pt idx="12">
                  <c:v>-0.19226222042354807</c:v>
                </c:pt>
                <c:pt idx="13">
                  <c:v>-0.15882136924573004</c:v>
                </c:pt>
                <c:pt idx="14">
                  <c:v>-0.22344849722850796</c:v>
                </c:pt>
                <c:pt idx="15">
                  <c:v>-0.17530030289487841</c:v>
                </c:pt>
                <c:pt idx="16">
                  <c:v>-0.14924319537936101</c:v>
                </c:pt>
                <c:pt idx="17">
                  <c:v>-0.23270232636685606</c:v>
                </c:pt>
                <c:pt idx="18">
                  <c:v>-0.13149221222898388</c:v>
                </c:pt>
                <c:pt idx="19">
                  <c:v>-0.23490541931772482</c:v>
                </c:pt>
                <c:pt idx="20">
                  <c:v>-0.21307611790344105</c:v>
                </c:pt>
                <c:pt idx="21">
                  <c:v>-0.18753432448613783</c:v>
                </c:pt>
                <c:pt idx="22">
                  <c:v>-0.22641866251400344</c:v>
                </c:pt>
                <c:pt idx="23">
                  <c:v>-0.14863470126001602</c:v>
                </c:pt>
                <c:pt idx="24">
                  <c:v>-0.19129915160792677</c:v>
                </c:pt>
                <c:pt idx="25">
                  <c:v>-0.19497847001716456</c:v>
                </c:pt>
                <c:pt idx="26">
                  <c:v>-0.12026597248956247</c:v>
                </c:pt>
                <c:pt idx="27">
                  <c:v>-0.18170919074506697</c:v>
                </c:pt>
                <c:pt idx="28">
                  <c:v>-0.12414805553742497</c:v>
                </c:pt>
              </c:numCache>
            </c:numRef>
          </c:val>
        </c:ser>
        <c:ser>
          <c:idx val="3"/>
          <c:order val="3"/>
          <c:spPr>
            <a:ln w="28575">
              <a:noFill/>
            </a:ln>
          </c:spPr>
          <c:marker>
            <c:symbol val="none"/>
          </c:marker>
          <c:cat>
            <c:strRef>
              <c:f>Sheet3!$D:$D</c:f>
              <c:strCache>
                <c:ptCount val="30"/>
                <c:pt idx="0">
                  <c:v>日期</c:v>
                </c:pt>
                <c:pt idx="1">
                  <c:v>2013.12.1</c:v>
                </c:pt>
                <c:pt idx="2">
                  <c:v>3</c:v>
                </c:pt>
                <c:pt idx="3">
                  <c:v>4</c:v>
                </c:pt>
                <c:pt idx="4">
                  <c:v>5</c:v>
                </c:pt>
                <c:pt idx="5">
                  <c:v>7</c:v>
                </c:pt>
                <c:pt idx="6">
                  <c:v>8</c:v>
                </c:pt>
                <c:pt idx="7">
                  <c:v>9</c:v>
                </c:pt>
                <c:pt idx="8">
                  <c:v>10</c:v>
                </c:pt>
                <c:pt idx="9">
                  <c:v>11</c:v>
                </c:pt>
                <c:pt idx="10">
                  <c:v>12</c:v>
                </c:pt>
                <c:pt idx="11">
                  <c:v>13</c:v>
                </c:pt>
                <c:pt idx="12">
                  <c:v>14</c:v>
                </c:pt>
                <c:pt idx="13">
                  <c:v>15</c:v>
                </c:pt>
                <c:pt idx="14">
                  <c:v>17</c:v>
                </c:pt>
                <c:pt idx="15">
                  <c:v>18</c:v>
                </c:pt>
                <c:pt idx="16">
                  <c:v>19</c:v>
                </c:pt>
                <c:pt idx="17">
                  <c:v>20</c:v>
                </c:pt>
                <c:pt idx="18">
                  <c:v>22</c:v>
                </c:pt>
                <c:pt idx="19">
                  <c:v>23</c:v>
                </c:pt>
                <c:pt idx="20">
                  <c:v>24</c:v>
                </c:pt>
                <c:pt idx="21">
                  <c:v>26</c:v>
                </c:pt>
                <c:pt idx="22">
                  <c:v>27</c:v>
                </c:pt>
                <c:pt idx="23">
                  <c:v>28</c:v>
                </c:pt>
                <c:pt idx="24">
                  <c:v>29</c:v>
                </c:pt>
                <c:pt idx="25">
                  <c:v>30</c:v>
                </c:pt>
                <c:pt idx="26">
                  <c:v>31</c:v>
                </c:pt>
                <c:pt idx="27">
                  <c:v>2014.1.1</c:v>
                </c:pt>
                <c:pt idx="28">
                  <c:v>2</c:v>
                </c:pt>
                <c:pt idx="29">
                  <c:v>3</c:v>
                </c:pt>
              </c:strCache>
            </c:strRef>
          </c:cat>
          <c:val>
            <c:numRef>
              <c:f>Sheet3!$H$2:$H$30</c:f>
              <c:numCache>
                <c:formatCode>General</c:formatCode>
                <c:ptCount val="29"/>
                <c:pt idx="0">
                  <c:v>0.29955277547275877</c:v>
                </c:pt>
                <c:pt idx="1">
                  <c:v>0.39043863273877732</c:v>
                </c:pt>
                <c:pt idx="2">
                  <c:v>0.20471971985550041</c:v>
                </c:pt>
                <c:pt idx="3">
                  <c:v>0.40606795098505438</c:v>
                </c:pt>
                <c:pt idx="4">
                  <c:v>0.28837499058731442</c:v>
                </c:pt>
                <c:pt idx="5">
                  <c:v>0.33077916790373024</c:v>
                </c:pt>
                <c:pt idx="6">
                  <c:v>0.28478706688790895</c:v>
                </c:pt>
                <c:pt idx="7">
                  <c:v>0.14900563826841601</c:v>
                </c:pt>
                <c:pt idx="8">
                  <c:v>0.31064502795047094</c:v>
                </c:pt>
                <c:pt idx="9">
                  <c:v>0.38264950200589298</c:v>
                </c:pt>
                <c:pt idx="10">
                  <c:v>6.0001542369796095E-2</c:v>
                </c:pt>
                <c:pt idx="11">
                  <c:v>0.37966831843249932</c:v>
                </c:pt>
                <c:pt idx="12">
                  <c:v>0.35280522531887465</c:v>
                </c:pt>
                <c:pt idx="13">
                  <c:v>0.39857561460798924</c:v>
                </c:pt>
                <c:pt idx="14">
                  <c:v>0.34707720005917808</c:v>
                </c:pt>
                <c:pt idx="15">
                  <c:v>0.36911896211174489</c:v>
                </c:pt>
                <c:pt idx="16">
                  <c:v>0.35068063074199302</c:v>
                </c:pt>
                <c:pt idx="17">
                  <c:v>0.29858875736295276</c:v>
                </c:pt>
                <c:pt idx="18">
                  <c:v>0.39198446919430702</c:v>
                </c:pt>
                <c:pt idx="19">
                  <c:v>0.36787570190354518</c:v>
                </c:pt>
                <c:pt idx="20">
                  <c:v>0.44926544362235893</c:v>
                </c:pt>
                <c:pt idx="21">
                  <c:v>0.37613987198589277</c:v>
                </c:pt>
                <c:pt idx="22">
                  <c:v>0.35252267968274237</c:v>
                </c:pt>
                <c:pt idx="23">
                  <c:v>0.34991577276067842</c:v>
                </c:pt>
                <c:pt idx="24">
                  <c:v>0.27937155986460765</c:v>
                </c:pt>
                <c:pt idx="25">
                  <c:v>0.36693789815398498</c:v>
                </c:pt>
                <c:pt idx="26">
                  <c:v>0.34994411130770942</c:v>
                </c:pt>
                <c:pt idx="27">
                  <c:v>0.36038736072854177</c:v>
                </c:pt>
                <c:pt idx="28">
                  <c:v>0.395109854758737</c:v>
                </c:pt>
              </c:numCache>
            </c:numRef>
          </c:val>
        </c:ser>
        <c:hiLowLines/>
        <c:upDownBars>
          <c:gapWidth val="150"/>
          <c:upBars/>
          <c:downBars>
            <c:spPr>
              <a:ln w="38100">
                <a:solidFill>
                  <a:srgbClr val="7030A0"/>
                </a:solidFill>
              </a:ln>
            </c:spPr>
          </c:downBars>
        </c:upDownBars>
        <c:axId val="32726400"/>
        <c:axId val="32757632"/>
      </c:stockChart>
      <c:catAx>
        <c:axId val="32726400"/>
        <c:scaling>
          <c:orientation val="minMax"/>
        </c:scaling>
        <c:axPos val="b"/>
        <c:numFmt formatCode="General" sourceLinked="1"/>
        <c:majorTickMark val="none"/>
        <c:tickLblPos val="nextTo"/>
        <c:crossAx val="32757632"/>
        <c:crosses val="autoZero"/>
        <c:auto val="1"/>
        <c:lblAlgn val="ctr"/>
        <c:lblOffset val="100"/>
      </c:catAx>
      <c:valAx>
        <c:axId val="32757632"/>
        <c:scaling>
          <c:orientation val="minMax"/>
        </c:scaling>
        <c:axPos val="l"/>
        <c:majorGridlines/>
        <c:numFmt formatCode="General" sourceLinked="1"/>
        <c:majorTickMark val="none"/>
        <c:tickLblPos val="nextTo"/>
        <c:crossAx val="32726400"/>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7CCEE79-738A-4DE8-B897-0A49E81DD36E}" type="datetimeFigureOut">
              <a:rPr lang="zh-CN" altLang="en-US" smtClean="0"/>
              <a:pPr/>
              <a:t>2014/3/24</a:t>
            </a:fld>
            <a:endParaRPr lang="zh-CN" altLang="en-US"/>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FFCD5C0-7467-4622-A2AD-FF8CF060E5F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5D65B7F-DC6D-45B0-BF76-D91D3DA7B875}" type="slidenum">
              <a:rPr lang="en-US" altLang="zh-CN"/>
              <a:pPr/>
              <a:t>4</a:t>
            </a:fld>
            <a:endParaRPr lang="en-US" altLang="zh-CN"/>
          </a:p>
        </p:txBody>
      </p:sp>
      <p:sp>
        <p:nvSpPr>
          <p:cNvPr id="136194"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C40D7920-D140-4752-809D-800512069308}" type="slidenum">
              <a:rPr lang="en-US" altLang="zh-CN" sz="1300"/>
              <a:pPr algn="r"/>
              <a:t>4</a:t>
            </a:fld>
            <a:endParaRPr lang="en-US" altLang="zh-CN" sz="1300"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r>
              <a:rPr lang="en-US" altLang="zh-CN"/>
              <a:t>Fengyun-3 (FY-3) series is the second generation of polar-orbiting meteorological satellites in China. </a:t>
            </a:r>
          </a:p>
          <a:p>
            <a:r>
              <a:rPr lang="en-US" altLang="zh-CN"/>
              <a:t>FY-3A was launched on May 27, 2008. It is operated in a sun-synchronous morning orbit with a local equator-crossing time of 10:30 AM in descending node. FY-3B  was launched on November 5, 2010 in an afternoon orbit with an equator-crossing time of 1:30 PM in ascending node.  </a:t>
            </a:r>
          </a:p>
          <a:p>
            <a:r>
              <a:rPr lang="en-US" altLang="zh-CN"/>
              <a:t>NSMC is responsible for the data receiving, processing, archiving and  dissemination.    </a:t>
            </a:r>
          </a:p>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1EDDF91-ECF0-4045-AC7E-73DE1EFA0EDF}" type="slidenum">
              <a:rPr lang="en-US" altLang="zh-CN"/>
              <a:pPr/>
              <a:t>5</a:t>
            </a:fld>
            <a:endParaRPr lang="en-US" altLang="zh-CN"/>
          </a:p>
        </p:txBody>
      </p:sp>
      <p:sp>
        <p:nvSpPr>
          <p:cNvPr id="149506"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82076D1A-83D6-4422-9891-1CB469D5958D}" type="slidenum">
              <a:rPr lang="en-US" altLang="zh-CN" sz="1300"/>
              <a:pPr algn="r"/>
              <a:t>5</a:t>
            </a:fld>
            <a:endParaRPr lang="en-US" altLang="zh-CN" sz="1300" dirty="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algn="just"/>
            <a:r>
              <a:rPr lang="en-US" altLang="zh-CN"/>
              <a:t>The MERSI was manufactured by Shanghai Institute of Technology and Physics, Chinese Academy of Sciences. </a:t>
            </a:r>
          </a:p>
          <a:p>
            <a:r>
              <a:rPr lang="en-US" altLang="zh-CN"/>
              <a:t>MEdium Resolution Spectral Imager (MERSI) is a keystone payload onboard FY-3. </a:t>
            </a:r>
          </a:p>
          <a:p>
            <a:pPr algn="just"/>
            <a:r>
              <a:rPr lang="en-US" altLang="zh-CN"/>
              <a:t>The first MERSI (MERSI-1) onboard the three FY-3 satellites has 20 spectral bands: 19 reflective solar bands covering the wavelength range from 0.4–2.1 μm and one thermal emissive band covering 10–12.5 μm. MERSI will be further enhanced in the fourth satellite in FY-3 series.  </a:t>
            </a:r>
          </a:p>
          <a:p>
            <a:pPr algn="just"/>
            <a:r>
              <a:rPr lang="en-US" altLang="zh-CN"/>
              <a:t>MERSI is a cross-track scanning radiometer and </a:t>
            </a:r>
            <a:r>
              <a:rPr lang="en-GB" altLang="zh-CN"/>
              <a:t>makes earth view observations over a scan angle range of </a:t>
            </a:r>
            <a:r>
              <a:rPr lang="en-GB" altLang="zh-CN">
                <a:sym typeface="Symbol" pitchFamily="18" charset="2"/>
              </a:rPr>
              <a:t></a:t>
            </a:r>
            <a:r>
              <a:rPr lang="en-GB" altLang="zh-CN"/>
              <a:t>55</a:t>
            </a:r>
            <a:r>
              <a:rPr lang="en-GB" altLang="zh-CN">
                <a:sym typeface="Symbol" pitchFamily="18" charset="2"/>
              </a:rPr>
              <a:t></a:t>
            </a:r>
            <a:r>
              <a:rPr lang="en-GB" altLang="zh-CN"/>
              <a:t> about nadir </a:t>
            </a:r>
            <a:r>
              <a:rPr lang="en-US" altLang="zh-CN"/>
              <a:t>via a 45</a:t>
            </a:r>
            <a:r>
              <a:rPr lang="en-US" altLang="zh-CN">
                <a:sym typeface="Symbol" pitchFamily="18" charset="2"/>
              </a:rPr>
              <a:t></a:t>
            </a:r>
            <a:r>
              <a:rPr lang="en-US" altLang="zh-CN"/>
              <a:t> scan mirror and a de-rotated K mirror. It collects data at 2 nadir spatial resolutions: 250 m (5 bands) and 1000 m (15 bands). </a:t>
            </a:r>
            <a:r>
              <a:rPr lang="en-GB" altLang="zh-CN"/>
              <a:t>It covers a swath of 2900 km cross track by 10 km (at nadir) along track for each scan with multiple detectors (10 or 40), enabling complete global coverage in one day. In total, there are 350 along-track detectors: 40 detectors per band for the channels with a 250-m pixel resolution, and 10 detectors per band for the channels with a 1-km pixel resolution.</a:t>
            </a:r>
          </a:p>
          <a:p>
            <a:pPr algn="just"/>
            <a:r>
              <a:rPr lang="en-US" altLang="zh-CN"/>
              <a:t>FY-3 MERSI is capable of making continuous global observations for a broad range of scientific studies of the Earth’s system and there are approximately 20 science data products.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D5B1C-90CC-4AC0-98C3-DB547F58F729}" type="slidenum">
              <a:rPr lang="en-US" altLang="zh-CN"/>
              <a:pPr/>
              <a:t>8</a:t>
            </a:fld>
            <a:endParaRPr lang="en-US" altLang="zh-CN"/>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ltLang="zh-CN"/>
              <a:t>Real instrument Photo of MERSI two modules. The left is the visible on-board calibrator (VOC) seeing from the front; The right is the instrument main optical- mechanical component.</a:t>
            </a:r>
          </a:p>
          <a:p>
            <a:r>
              <a:rPr lang="en-US" altLang="zh-CN"/>
              <a:t>Instrument optical design sketch map of MERSI main optical- mechanical module . (a) Interior optical configuration of MERSI and light passing; (b) Detector layout of each band in the focal planes. </a:t>
            </a:r>
          </a:p>
          <a:p>
            <a:r>
              <a:rPr lang="en-US" altLang="zh-CN"/>
              <a:t>Scene radiant flux reflects from the beryllium scan mirror which is continuously rotating at 40 rpm. The scan mirror is oval shaped and nickel plated and coated with silver for high reflectance and low scatter over the broad spectral range of the sensor. Energy is reflected from the scan mirror and then strikes the primary mirror (the entrance pupil), goes through a field stop and then onto the secondary mirror. Radiance reflected from the secondary mirror is transmitted to K mirror which is used to remove the rotation of the image due to the rotation by 45</a:t>
            </a:r>
            <a:r>
              <a:rPr lang="en-US" altLang="zh-CN">
                <a:sym typeface="Symbol" pitchFamily="18" charset="2"/>
              </a:rPr>
              <a:t></a:t>
            </a:r>
            <a:r>
              <a:rPr lang="en-US" altLang="zh-CN"/>
              <a:t> scanner and multi-detector parallel. The K mirror rotates at exactly half the rate of the scanner and uses alternating mirror sides on successive telescope scans. The similar function of K mirror is the half-angle mirror in SeaWiFS.</a:t>
            </a:r>
          </a:p>
          <a:p>
            <a:r>
              <a:rPr lang="en-US" altLang="zh-CN"/>
              <a:t>visible (VIS) (412 to 565 nm), near infrared (NIR) (650 to 1030nm), short wavelength infrared (SWIR) (1640 to 2130nm), and thermal infrared (TIR) (12250nm). The SWIR and TIR focal plane assemblies (FPA’s) should be cooled to approximately 90 K by a passive radiant cooler.</a:t>
            </a:r>
          </a:p>
          <a:p>
            <a:endParaRPr lang="en-US" altLang="zh-CN"/>
          </a:p>
          <a:p>
            <a:endParaRPr lang="en-US" altLang="zh-CN"/>
          </a:p>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FFCD5C0-7467-4622-A2AD-FF8CF060E5F6}" type="slidenum">
              <a:rPr lang="zh-CN" altLang="en-US" smtClean="0"/>
              <a:pPr/>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8F259-35DB-4A57-9558-E21B4523948A}" type="slidenum">
              <a:rPr lang="en-US" altLang="zh-CN"/>
              <a:pPr/>
              <a:t>20</a:t>
            </a:fld>
            <a:endParaRPr lang="en-US" altLang="zh-CN"/>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ltLang="zh-CN"/>
              <a:t>The VOC is the first onboard visible calibration prototype device for FY series.</a:t>
            </a:r>
          </a:p>
          <a:p>
            <a:r>
              <a:rPr lang="en-US" altLang="zh-CN"/>
              <a:t> Schematic of the VOC. The left is the vertical section sketch map. The MERSI will scan the radiance from parabolic lens. The right is front seeing and also faces to the scanner of MERSI. </a:t>
            </a:r>
          </a:p>
          <a:p>
            <a:r>
              <a:rPr lang="en-US" altLang="zh-CN"/>
              <a:t>It is composed of a 6-cm diameter integrating sphere with two halogen-tungsten interior lamps and a sunlight import cone, an export beam expanding system with a flat mirror and a parabola to create a quasi-Gaussian beam, and absolute radiance trap detectors (4 detectors with the same filter designs as MERSI bands 1 to 4 with central wavelengths at 470 nm, 550 nm, 650 nm and 865 nm, and one panchromatic detector with no filter). The light source from the internal lamps or exterior sunlight (when the satellite passes over the South Pole) are collected and uniformed by the integrating mini-sphere, and then collimated into parallel light by beam expanding system.</a:t>
            </a:r>
          </a:p>
          <a:p>
            <a:r>
              <a:rPr lang="en-US" altLang="zh-CN"/>
              <a:t> VOC is only used for tracking the instrument radiometric degradation for research purposes because of its non-regular operation and inability to be traced. </a:t>
            </a:r>
          </a:p>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A65C6-77CA-40AF-825C-A15487280111}" type="slidenum">
              <a:rPr lang="en-US" altLang="zh-CN"/>
              <a:pPr/>
              <a:t>38</a:t>
            </a:fld>
            <a:endParaRPr lang="en-US" altLang="zh-CN"/>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GB" altLang="zh-CN"/>
              <a:t>Annual CRCS VC is </a:t>
            </a:r>
            <a:r>
              <a:rPr lang="en-GB" altLang="zh-CN">
                <a:latin typeface="华文细黑" pitchFamily="2" charset="-122"/>
                <a:ea typeface="华文细黑" pitchFamily="2" charset="-122"/>
              </a:rPr>
              <a:t>not enough to </a:t>
            </a:r>
            <a:r>
              <a:rPr lang="en-GB" altLang="zh-CN"/>
              <a:t>monitor the radiometric degradation </a:t>
            </a:r>
            <a:r>
              <a:rPr lang="en-GB" altLang="zh-CN">
                <a:latin typeface="华文细黑" pitchFamily="2" charset="-122"/>
                <a:ea typeface="华文细黑" pitchFamily="2" charset="-122"/>
              </a:rPr>
              <a:t>for timely in-flight calibration updates. </a:t>
            </a:r>
          </a:p>
          <a:p>
            <a:r>
              <a:rPr lang="en-US" altLang="zh-CN"/>
              <a:t>Although the CRCS synchronous-measurement-based VC meets the calibration accuracy of approximately 3% for VIS and NIR window bands with respect to Aqua MODIS, the limited frequency of once a year is not enough for timely monitoring of sensor response degradation and stable on-orbit calibration coefficient updating. To increase the post-launch calibration frequency, a multi-site calibration tracking method has been developed to monitor the RSB radiometric response variation and fulfill the operational calibration of MERSI </a:t>
            </a:r>
          </a:p>
          <a:p>
            <a:r>
              <a:rPr lang="en-US" altLang="zh-CN"/>
              <a:t>This method relies on radiative transfer modeling over stable sites without synchronous in-situ measurements. Multiple sites with uniform and stable surface properties have been chosen. Radiative transfer simulated radiation over these stable targets is used as the calibration reference. </a:t>
            </a:r>
            <a:endParaRPr lang="en-GB"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Picture 7" descr="gsics300px"/>
          <p:cNvPicPr>
            <a:picLocks noChangeAspect="1" noChangeArrowheads="1"/>
          </p:cNvPicPr>
          <p:nvPr userDrawn="1"/>
        </p:nvPicPr>
        <p:blipFill>
          <a:blip r:embed="rId2"/>
          <a:srcRect/>
          <a:stretch>
            <a:fillRect/>
          </a:stretch>
        </p:blipFill>
        <p:spPr bwMode="auto">
          <a:xfrm>
            <a:off x="-76200" y="-76200"/>
            <a:ext cx="1828800" cy="742950"/>
          </a:xfrm>
          <a:prstGeom prst="rect">
            <a:avLst/>
          </a:prstGeom>
          <a:noFill/>
          <a:ln w="9525">
            <a:noFill/>
            <a:miter lim="800000"/>
            <a:headEnd/>
            <a:tailEnd/>
          </a:ln>
        </p:spPr>
      </p:pic>
      <p:pic>
        <p:nvPicPr>
          <p:cNvPr id="8" name="Picture 8"/>
          <p:cNvPicPr>
            <a:picLocks noChangeAspect="1" noChangeArrowheads="1"/>
          </p:cNvPicPr>
          <p:nvPr userDrawn="1"/>
        </p:nvPicPr>
        <p:blipFill>
          <a:blip r:embed="rId3"/>
          <a:srcRect r="62801"/>
          <a:stretch>
            <a:fillRect/>
          </a:stretch>
        </p:blipFill>
        <p:spPr bwMode="auto">
          <a:xfrm>
            <a:off x="7461250" y="0"/>
            <a:ext cx="682650" cy="700088"/>
          </a:xfrm>
          <a:prstGeom prst="rect">
            <a:avLst/>
          </a:prstGeom>
          <a:noFill/>
          <a:ln w="9525">
            <a:noFill/>
            <a:miter lim="800000"/>
            <a:headEnd/>
            <a:tailEnd/>
          </a:ln>
        </p:spPr>
      </p:pic>
      <p:pic>
        <p:nvPicPr>
          <p:cNvPr id="9" name="Picture 9"/>
          <p:cNvPicPr>
            <a:picLocks noChangeAspect="1" noChangeArrowheads="1"/>
          </p:cNvPicPr>
          <p:nvPr userDrawn="1"/>
        </p:nvPicPr>
        <p:blipFill>
          <a:blip r:embed="rId4"/>
          <a:srcRect/>
          <a:stretch>
            <a:fillRect/>
          </a:stretch>
        </p:blipFill>
        <p:spPr bwMode="auto">
          <a:xfrm>
            <a:off x="8143900" y="0"/>
            <a:ext cx="887412" cy="77311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57290" y="274638"/>
            <a:ext cx="6215106" cy="1143000"/>
          </a:xfrm>
        </p:spPr>
        <p:txBody>
          <a:bodyPr>
            <a:normAutofit/>
          </a:bodyPr>
          <a:lstStyle>
            <a:lvl1pPr algn="l">
              <a:defRPr sz="3600" b="1">
                <a:effectLst>
                  <a:outerShdw blurRad="38100" dist="38100" dir="2700000" algn="tl">
                    <a:srgbClr val="000000">
                      <a:alpha val="43137"/>
                    </a:srgbClr>
                  </a:outerShdw>
                </a:effectLst>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normAutofit/>
          </a:bodyPr>
          <a:lstStyle>
            <a:lvl1pPr>
              <a:buClr>
                <a:srgbClr val="7030A0"/>
              </a:buClr>
              <a:buFont typeface="Wingdings" pitchFamily="2" charset="2"/>
              <a:buChar char="p"/>
              <a:defRPr sz="2800">
                <a:latin typeface="微软雅黑" pitchFamily="34" charset="-122"/>
                <a:ea typeface="微软雅黑" pitchFamily="34" charset="-122"/>
              </a:defRPr>
            </a:lvl1pPr>
            <a:lvl2pPr>
              <a:buClr>
                <a:srgbClr val="7030A0"/>
              </a:buClr>
              <a:buFont typeface="Wingdings" pitchFamily="2" charset="2"/>
              <a:buChar char="p"/>
              <a:defRPr sz="2400">
                <a:latin typeface="微软雅黑" pitchFamily="34" charset="-122"/>
                <a:ea typeface="微软雅黑" pitchFamily="34" charset="-122"/>
              </a:defRPr>
            </a:lvl2pPr>
            <a:lvl3pPr>
              <a:buClr>
                <a:srgbClr val="7030A0"/>
              </a:buClr>
              <a:buFont typeface="Wingdings" pitchFamily="2" charset="2"/>
              <a:buChar char="p"/>
              <a:defRPr sz="2000">
                <a:latin typeface="微软雅黑" pitchFamily="34" charset="-122"/>
                <a:ea typeface="微软雅黑" pitchFamily="34" charset="-122"/>
              </a:defRPr>
            </a:lvl3pPr>
            <a:lvl4pPr>
              <a:buClr>
                <a:srgbClr val="7030A0"/>
              </a:buClr>
              <a:buFont typeface="Wingdings" pitchFamily="2" charset="2"/>
              <a:buChar char="p"/>
              <a:defRPr sz="1800">
                <a:latin typeface="微软雅黑" pitchFamily="34" charset="-122"/>
                <a:ea typeface="微软雅黑" pitchFamily="34" charset="-122"/>
              </a:defRPr>
            </a:lvl4pPr>
            <a:lvl5pPr>
              <a:buClr>
                <a:srgbClr val="7030A0"/>
              </a:buClr>
              <a:buFont typeface="Wingdings" pitchFamily="2" charset="2"/>
              <a:buChar char="p"/>
              <a:defRPr sz="18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cxnSp>
        <p:nvCxnSpPr>
          <p:cNvPr id="8" name="直接连接符 7"/>
          <p:cNvCxnSpPr/>
          <p:nvPr userDrawn="1"/>
        </p:nvCxnSpPr>
        <p:spPr>
          <a:xfrm>
            <a:off x="71438" y="1142984"/>
            <a:ext cx="7500958" cy="1588"/>
          </a:xfrm>
          <a:prstGeom prst="line">
            <a:avLst/>
          </a:prstGeom>
          <a:ln w="57150">
            <a:solidFill>
              <a:srgbClr val="5A35F5"/>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857256" y="1214422"/>
            <a:ext cx="7500958" cy="1588"/>
          </a:xfrm>
          <a:prstGeom prst="line">
            <a:avLst/>
          </a:prstGeom>
          <a:ln w="57150">
            <a:solidFill>
              <a:srgbClr val="5A35F5"/>
            </a:solidFill>
          </a:ln>
        </p:spPr>
        <p:style>
          <a:lnRef idx="1">
            <a:schemeClr val="accent1"/>
          </a:lnRef>
          <a:fillRef idx="0">
            <a:schemeClr val="accent1"/>
          </a:fillRef>
          <a:effectRef idx="0">
            <a:schemeClr val="accent1"/>
          </a:effectRef>
          <a:fontRef idx="minor">
            <a:schemeClr val="tx1"/>
          </a:fontRef>
        </p:style>
      </p:cxnSp>
      <p:pic>
        <p:nvPicPr>
          <p:cNvPr id="9" name="Picture 7" descr="gsics300px"/>
          <p:cNvPicPr>
            <a:picLocks noChangeAspect="1" noChangeArrowheads="1"/>
          </p:cNvPicPr>
          <p:nvPr userDrawn="1"/>
        </p:nvPicPr>
        <p:blipFill>
          <a:blip r:embed="rId2"/>
          <a:srcRect/>
          <a:stretch>
            <a:fillRect/>
          </a:stretch>
        </p:blipFill>
        <p:spPr bwMode="auto">
          <a:xfrm>
            <a:off x="7315200" y="0"/>
            <a:ext cx="1828800" cy="742950"/>
          </a:xfrm>
          <a:prstGeom prst="rect">
            <a:avLst/>
          </a:prstGeom>
          <a:noFill/>
          <a:ln w="9525">
            <a:noFill/>
            <a:miter lim="800000"/>
            <a:headEnd/>
            <a:tailEnd/>
          </a:ln>
        </p:spPr>
      </p:pic>
      <p:pic>
        <p:nvPicPr>
          <p:cNvPr id="11" name="Picture 8"/>
          <p:cNvPicPr>
            <a:picLocks noChangeAspect="1" noChangeArrowheads="1"/>
          </p:cNvPicPr>
          <p:nvPr userDrawn="1"/>
        </p:nvPicPr>
        <p:blipFill>
          <a:blip r:embed="rId3"/>
          <a:srcRect r="62801"/>
          <a:stretch>
            <a:fillRect/>
          </a:stretch>
        </p:blipFill>
        <p:spPr bwMode="auto">
          <a:xfrm>
            <a:off x="0" y="0"/>
            <a:ext cx="682650" cy="700088"/>
          </a:xfrm>
          <a:prstGeom prst="rect">
            <a:avLst/>
          </a:prstGeom>
          <a:noFill/>
          <a:ln w="9525">
            <a:noFill/>
            <a:miter lim="800000"/>
            <a:headEnd/>
            <a:tailEnd/>
          </a:ln>
        </p:spPr>
      </p:pic>
      <p:pic>
        <p:nvPicPr>
          <p:cNvPr id="13" name="Picture 9"/>
          <p:cNvPicPr>
            <a:picLocks noChangeAspect="1" noChangeArrowheads="1"/>
          </p:cNvPicPr>
          <p:nvPr userDrawn="1"/>
        </p:nvPicPr>
        <p:blipFill>
          <a:blip r:embed="rId4"/>
          <a:srcRect/>
          <a:stretch>
            <a:fillRect/>
          </a:stretch>
        </p:blipFill>
        <p:spPr bwMode="auto">
          <a:xfrm>
            <a:off x="0" y="6084887"/>
            <a:ext cx="887412" cy="773113"/>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2014/3/24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2014/3/24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w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1.emf"/><Relationship Id="rId13" Type="http://schemas.openxmlformats.org/officeDocument/2006/relationships/image" Target="../media/image76.emf"/><Relationship Id="rId18" Type="http://schemas.openxmlformats.org/officeDocument/2006/relationships/image" Target="../media/image81.emf"/><Relationship Id="rId3" Type="http://schemas.openxmlformats.org/officeDocument/2006/relationships/image" Target="../media/image66.emf"/><Relationship Id="rId7" Type="http://schemas.openxmlformats.org/officeDocument/2006/relationships/image" Target="../media/image70.emf"/><Relationship Id="rId12" Type="http://schemas.openxmlformats.org/officeDocument/2006/relationships/image" Target="../media/image75.emf"/><Relationship Id="rId17" Type="http://schemas.openxmlformats.org/officeDocument/2006/relationships/image" Target="../media/image80.emf"/><Relationship Id="rId2" Type="http://schemas.openxmlformats.org/officeDocument/2006/relationships/image" Target="../media/image65.emf"/><Relationship Id="rId16" Type="http://schemas.openxmlformats.org/officeDocument/2006/relationships/image" Target="../media/image79.emf"/><Relationship Id="rId1" Type="http://schemas.openxmlformats.org/officeDocument/2006/relationships/slideLayout" Target="../slideLayouts/slideLayout2.xml"/><Relationship Id="rId6" Type="http://schemas.openxmlformats.org/officeDocument/2006/relationships/image" Target="../media/image69.emf"/><Relationship Id="rId11" Type="http://schemas.openxmlformats.org/officeDocument/2006/relationships/image" Target="../media/image74.emf"/><Relationship Id="rId5" Type="http://schemas.openxmlformats.org/officeDocument/2006/relationships/image" Target="../media/image68.emf"/><Relationship Id="rId15" Type="http://schemas.openxmlformats.org/officeDocument/2006/relationships/image" Target="../media/image78.emf"/><Relationship Id="rId10" Type="http://schemas.openxmlformats.org/officeDocument/2006/relationships/image" Target="../media/image73.emf"/><Relationship Id="rId4" Type="http://schemas.openxmlformats.org/officeDocument/2006/relationships/image" Target="../media/image67.emf"/><Relationship Id="rId9" Type="http://schemas.openxmlformats.org/officeDocument/2006/relationships/image" Target="../media/image72.emf"/><Relationship Id="rId14" Type="http://schemas.openxmlformats.org/officeDocument/2006/relationships/image" Target="../media/image77.emf"/></Relationships>
</file>

<file path=ppt/slides/_rels/slide3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36.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39.xml.rels><?xml version="1.0" encoding="UTF-8" standalone="yes"?>
<Relationships xmlns="http://schemas.openxmlformats.org/package/2006/relationships"><Relationship Id="rId8" Type="http://schemas.openxmlformats.org/officeDocument/2006/relationships/image" Target="../media/image114.emf"/><Relationship Id="rId13" Type="http://schemas.openxmlformats.org/officeDocument/2006/relationships/image" Target="../media/image119.emf"/><Relationship Id="rId3" Type="http://schemas.openxmlformats.org/officeDocument/2006/relationships/image" Target="../media/image109.emf"/><Relationship Id="rId7" Type="http://schemas.openxmlformats.org/officeDocument/2006/relationships/image" Target="../media/image113.emf"/><Relationship Id="rId12" Type="http://schemas.openxmlformats.org/officeDocument/2006/relationships/image" Target="../media/image118.emf"/><Relationship Id="rId2" Type="http://schemas.openxmlformats.org/officeDocument/2006/relationships/image" Target="../media/image108.emf"/><Relationship Id="rId1" Type="http://schemas.openxmlformats.org/officeDocument/2006/relationships/slideLayout" Target="../slideLayouts/slideLayout2.xml"/><Relationship Id="rId6" Type="http://schemas.openxmlformats.org/officeDocument/2006/relationships/image" Target="../media/image112.emf"/><Relationship Id="rId11" Type="http://schemas.openxmlformats.org/officeDocument/2006/relationships/image" Target="../media/image117.emf"/><Relationship Id="rId5" Type="http://schemas.openxmlformats.org/officeDocument/2006/relationships/image" Target="../media/image111.emf"/><Relationship Id="rId15" Type="http://schemas.openxmlformats.org/officeDocument/2006/relationships/image" Target="../media/image121.emf"/><Relationship Id="rId10" Type="http://schemas.openxmlformats.org/officeDocument/2006/relationships/image" Target="../media/image116.emf"/><Relationship Id="rId4" Type="http://schemas.openxmlformats.org/officeDocument/2006/relationships/image" Target="../media/image110.emf"/><Relationship Id="rId9" Type="http://schemas.openxmlformats.org/officeDocument/2006/relationships/image" Target="../media/image115.emf"/><Relationship Id="rId14" Type="http://schemas.openxmlformats.org/officeDocument/2006/relationships/image" Target="../media/image120.e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1.png"/></Relationships>
</file>

<file path=ppt/slides/_rels/slide46.xml.rels><?xml version="1.0" encoding="UTF-8" standalone="yes"?>
<Relationships xmlns="http://schemas.openxmlformats.org/package/2006/relationships"><Relationship Id="rId8" Type="http://schemas.openxmlformats.org/officeDocument/2006/relationships/image" Target="../media/image138.emf"/><Relationship Id="rId3" Type="http://schemas.openxmlformats.org/officeDocument/2006/relationships/image" Target="../media/image133.emf"/><Relationship Id="rId7" Type="http://schemas.openxmlformats.org/officeDocument/2006/relationships/image" Target="../media/image137.emf"/><Relationship Id="rId2" Type="http://schemas.openxmlformats.org/officeDocument/2006/relationships/image" Target="../media/image132.emf"/><Relationship Id="rId1" Type="http://schemas.openxmlformats.org/officeDocument/2006/relationships/slideLayout" Target="../slideLayouts/slideLayout2.xml"/><Relationship Id="rId6" Type="http://schemas.openxmlformats.org/officeDocument/2006/relationships/image" Target="../media/image136.emf"/><Relationship Id="rId5" Type="http://schemas.openxmlformats.org/officeDocument/2006/relationships/image" Target="../media/image135.emf"/><Relationship Id="rId10" Type="http://schemas.openxmlformats.org/officeDocument/2006/relationships/image" Target="../media/image140.emf"/><Relationship Id="rId4" Type="http://schemas.openxmlformats.org/officeDocument/2006/relationships/image" Target="../media/image134.emf"/><Relationship Id="rId9" Type="http://schemas.openxmlformats.org/officeDocument/2006/relationships/image" Target="../media/image139.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1438" y="2130425"/>
            <a:ext cx="9358346" cy="1470025"/>
          </a:xfrm>
        </p:spPr>
        <p:txBody>
          <a:bodyPr>
            <a:noAutofit/>
          </a:bodyPr>
          <a:lstStyle/>
          <a:p>
            <a:r>
              <a:rPr lang="en-US" altLang="zh-CN" sz="3200" b="1" dirty="0" smtClean="0">
                <a:latin typeface="Arial Unicode MS" pitchFamily="34" charset="-122"/>
                <a:ea typeface="Arial Unicode MS" pitchFamily="34" charset="-122"/>
                <a:cs typeface="Arial Unicode MS" pitchFamily="34" charset="-122"/>
              </a:rPr>
              <a:t>FY-3C/MERSI characterization evaluation based on CMA GISCS platform on early orbit</a:t>
            </a:r>
            <a:br>
              <a:rPr lang="en-US" altLang="zh-CN" sz="3200" b="1" dirty="0" smtClean="0">
                <a:latin typeface="Arial Unicode MS" pitchFamily="34" charset="-122"/>
                <a:ea typeface="Arial Unicode MS" pitchFamily="34" charset="-122"/>
                <a:cs typeface="Arial Unicode MS" pitchFamily="34" charset="-122"/>
              </a:rPr>
            </a:br>
            <a:r>
              <a:rPr lang="en-US" altLang="zh-CN" sz="3200" b="1" dirty="0" smtClean="0">
                <a:latin typeface="Arial Unicode MS" pitchFamily="34" charset="-122"/>
                <a:ea typeface="Arial Unicode MS" pitchFamily="34" charset="-122"/>
                <a:cs typeface="Arial Unicode MS" pitchFamily="34" charset="-122"/>
              </a:rPr>
              <a:t/>
            </a:r>
            <a:br>
              <a:rPr lang="en-US" altLang="zh-CN" sz="3200" b="1" dirty="0" smtClean="0">
                <a:latin typeface="Arial Unicode MS" pitchFamily="34" charset="-122"/>
                <a:ea typeface="Arial Unicode MS" pitchFamily="34" charset="-122"/>
                <a:cs typeface="Arial Unicode MS" pitchFamily="34" charset="-122"/>
              </a:rPr>
            </a:br>
            <a:endParaRPr lang="zh-CN" altLang="en-US" sz="3200" b="1" dirty="0">
              <a:latin typeface="Arial Unicode MS" pitchFamily="34" charset="-122"/>
              <a:ea typeface="Arial Unicode MS" pitchFamily="34" charset="-122"/>
              <a:cs typeface="Arial Unicode MS" pitchFamily="34" charset="-122"/>
            </a:endParaRPr>
          </a:p>
        </p:txBody>
      </p:sp>
      <p:sp>
        <p:nvSpPr>
          <p:cNvPr id="3" name="副标题 2"/>
          <p:cNvSpPr>
            <a:spLocks noGrp="1"/>
          </p:cNvSpPr>
          <p:nvPr>
            <p:ph type="subTitle" idx="1"/>
          </p:nvPr>
        </p:nvSpPr>
        <p:spPr>
          <a:xfrm>
            <a:off x="1571604" y="4033854"/>
            <a:ext cx="6500858" cy="2181228"/>
          </a:xfrm>
        </p:spPr>
        <p:txBody>
          <a:bodyPr>
            <a:normAutofit/>
          </a:bodyPr>
          <a:lstStyle/>
          <a:p>
            <a:r>
              <a:rPr lang="en-US" altLang="zh-CN" sz="2000" b="1" dirty="0" err="1" smtClean="0">
                <a:solidFill>
                  <a:srgbClr val="002060"/>
                </a:solidFill>
                <a:latin typeface="微软雅黑" pitchFamily="34" charset="-122"/>
                <a:ea typeface="微软雅黑" pitchFamily="34" charset="-122"/>
              </a:rPr>
              <a:t>Xiuqing</a:t>
            </a:r>
            <a:r>
              <a:rPr lang="en-US" altLang="zh-CN" sz="2000" b="1" dirty="0" smtClean="0">
                <a:solidFill>
                  <a:srgbClr val="002060"/>
                </a:solidFill>
                <a:latin typeface="微软雅黑" pitchFamily="34" charset="-122"/>
                <a:ea typeface="微软雅黑" pitchFamily="34" charset="-122"/>
              </a:rPr>
              <a:t>(Scott) </a:t>
            </a:r>
            <a:r>
              <a:rPr lang="en-US" altLang="zh-CN" sz="2000" b="1" dirty="0" err="1" smtClean="0">
                <a:solidFill>
                  <a:srgbClr val="002060"/>
                </a:solidFill>
                <a:latin typeface="微软雅黑" pitchFamily="34" charset="-122"/>
                <a:ea typeface="微软雅黑" pitchFamily="34" charset="-122"/>
              </a:rPr>
              <a:t>Hu</a:t>
            </a:r>
            <a:r>
              <a:rPr lang="en-US" altLang="zh-CN" sz="2000" b="1" dirty="0" smtClean="0">
                <a:solidFill>
                  <a:srgbClr val="002060"/>
                </a:solidFill>
                <a:latin typeface="微软雅黑" pitchFamily="34" charset="-122"/>
                <a:ea typeface="微软雅黑" pitchFamily="34" charset="-122"/>
              </a:rPr>
              <a:t>, Na </a:t>
            </a:r>
            <a:r>
              <a:rPr lang="en-US" altLang="zh-CN" sz="2000" b="1" dirty="0" err="1" smtClean="0">
                <a:solidFill>
                  <a:srgbClr val="002060"/>
                </a:solidFill>
                <a:latin typeface="微软雅黑" pitchFamily="34" charset="-122"/>
                <a:ea typeface="微软雅黑" pitchFamily="34" charset="-122"/>
              </a:rPr>
              <a:t>Xu</a:t>
            </a:r>
            <a:r>
              <a:rPr lang="en-US" altLang="zh-CN" sz="2000" b="1" dirty="0" smtClean="0">
                <a:solidFill>
                  <a:srgbClr val="002060"/>
                </a:solidFill>
                <a:latin typeface="微软雅黑" pitchFamily="34" charset="-122"/>
                <a:ea typeface="微软雅黑" pitchFamily="34" charset="-122"/>
              </a:rPr>
              <a:t>, </a:t>
            </a:r>
            <a:r>
              <a:rPr lang="en-US" altLang="zh-CN" sz="2000" b="1" dirty="0" err="1" smtClean="0">
                <a:solidFill>
                  <a:srgbClr val="002060"/>
                </a:solidFill>
                <a:latin typeface="微软雅黑" pitchFamily="34" charset="-122"/>
                <a:ea typeface="微软雅黑" pitchFamily="34" charset="-122"/>
              </a:rPr>
              <a:t>Ronghua</a:t>
            </a:r>
            <a:r>
              <a:rPr lang="en-US" altLang="zh-CN" sz="2000" b="1" dirty="0" smtClean="0">
                <a:solidFill>
                  <a:srgbClr val="002060"/>
                </a:solidFill>
                <a:latin typeface="微软雅黑" pitchFamily="34" charset="-122"/>
                <a:ea typeface="微软雅黑" pitchFamily="34" charset="-122"/>
              </a:rPr>
              <a:t> Wu, Ling Sun, Lin Chen, </a:t>
            </a:r>
            <a:r>
              <a:rPr lang="en-US" altLang="zh-CN" sz="2000" b="1" dirty="0" err="1" smtClean="0">
                <a:solidFill>
                  <a:srgbClr val="002060"/>
                </a:solidFill>
                <a:latin typeface="微软雅黑" pitchFamily="34" charset="-122"/>
                <a:ea typeface="微软雅黑" pitchFamily="34" charset="-122"/>
              </a:rPr>
              <a:t>Hanlie</a:t>
            </a:r>
            <a:r>
              <a:rPr lang="en-US" altLang="zh-CN" sz="2000" b="1" dirty="0" smtClean="0">
                <a:solidFill>
                  <a:srgbClr val="002060"/>
                </a:solidFill>
                <a:latin typeface="微软雅黑" pitchFamily="34" charset="-122"/>
                <a:ea typeface="微软雅黑" pitchFamily="34" charset="-122"/>
              </a:rPr>
              <a:t> </a:t>
            </a:r>
            <a:r>
              <a:rPr lang="en-US" altLang="zh-CN" sz="2000" b="1" dirty="0" err="1" smtClean="0">
                <a:solidFill>
                  <a:srgbClr val="002060"/>
                </a:solidFill>
                <a:latin typeface="微软雅黑" pitchFamily="34" charset="-122"/>
                <a:ea typeface="微软雅黑" pitchFamily="34" charset="-122"/>
              </a:rPr>
              <a:t>Xu</a:t>
            </a:r>
            <a:r>
              <a:rPr lang="en-US" altLang="zh-CN" sz="2000" b="1" dirty="0" smtClean="0">
                <a:solidFill>
                  <a:srgbClr val="002060"/>
                </a:solidFill>
                <a:latin typeface="微软雅黑" pitchFamily="34" charset="-122"/>
                <a:ea typeface="微软雅黑" pitchFamily="34" charset="-122"/>
              </a:rPr>
              <a:t>, Ling Wang</a:t>
            </a:r>
          </a:p>
          <a:p>
            <a:endParaRPr lang="en-US" altLang="zh-CN" sz="2000" b="1" dirty="0" smtClean="0">
              <a:solidFill>
                <a:srgbClr val="002060"/>
              </a:solidFill>
              <a:latin typeface="微软雅黑" pitchFamily="34" charset="-122"/>
              <a:ea typeface="微软雅黑" pitchFamily="34" charset="-122"/>
            </a:endParaRPr>
          </a:p>
          <a:p>
            <a:r>
              <a:rPr lang="en-US" altLang="zh-CN" sz="2000" b="1" dirty="0" smtClean="0">
                <a:solidFill>
                  <a:srgbClr val="002060"/>
                </a:solidFill>
                <a:latin typeface="微软雅黑" pitchFamily="34" charset="-122"/>
                <a:ea typeface="微软雅黑" pitchFamily="34" charset="-122"/>
              </a:rPr>
              <a:t>National Satellite Meteorological Center, CMA</a:t>
            </a:r>
          </a:p>
          <a:p>
            <a:r>
              <a:rPr lang="en-US" altLang="zh-CN" sz="2000" b="1" dirty="0" smtClean="0">
                <a:solidFill>
                  <a:srgbClr val="002060"/>
                </a:solidFill>
                <a:latin typeface="微软雅黑" pitchFamily="34" charset="-122"/>
                <a:ea typeface="微软雅黑" pitchFamily="34" charset="-122"/>
              </a:rPr>
              <a:t>2014.03.24</a:t>
            </a:r>
            <a:endParaRPr lang="zh-CN" altLang="en-US" sz="1100" b="1" dirty="0">
              <a:solidFill>
                <a:srgbClr val="002060"/>
              </a:solidFill>
              <a:latin typeface="微软雅黑" pitchFamily="34" charset="-122"/>
              <a:ea typeface="微软雅黑" pitchFamily="34" charset="-122"/>
            </a:endParaRPr>
          </a:p>
        </p:txBody>
      </p:sp>
      <p:cxnSp>
        <p:nvCxnSpPr>
          <p:cNvPr id="4" name="直接连接符 3"/>
          <p:cNvCxnSpPr/>
          <p:nvPr/>
        </p:nvCxnSpPr>
        <p:spPr>
          <a:xfrm>
            <a:off x="642910" y="3214686"/>
            <a:ext cx="7500958" cy="1588"/>
          </a:xfrm>
          <a:prstGeom prst="line">
            <a:avLst/>
          </a:prstGeom>
          <a:ln w="57150">
            <a:solidFill>
              <a:srgbClr val="5A35F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428728" y="3286124"/>
            <a:ext cx="7500958" cy="1588"/>
          </a:xfrm>
          <a:prstGeom prst="line">
            <a:avLst/>
          </a:prstGeom>
          <a:ln w="57150">
            <a:solidFill>
              <a:srgbClr val="5A35F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6072198" y="1214422"/>
            <a:ext cx="3286111" cy="3428996"/>
          </a:xfrm>
          <a:prstGeom prst="rect">
            <a:avLst/>
          </a:prstGeom>
          <a:noFill/>
          <a:ln w="9525">
            <a:noFill/>
            <a:miter lim="800000"/>
            <a:headEnd/>
            <a:tailEnd/>
          </a:ln>
          <a:effectLst/>
        </p:spPr>
      </p:pic>
      <p:sp>
        <p:nvSpPr>
          <p:cNvPr id="2" name="标题 1"/>
          <p:cNvSpPr>
            <a:spLocks noGrp="1"/>
          </p:cNvSpPr>
          <p:nvPr>
            <p:ph type="title"/>
          </p:nvPr>
        </p:nvSpPr>
        <p:spPr>
          <a:xfrm>
            <a:off x="457200" y="274638"/>
            <a:ext cx="8229600" cy="796908"/>
          </a:xfrm>
        </p:spPr>
        <p:txBody>
          <a:bodyPr>
            <a:noAutofit/>
          </a:bodyPr>
          <a:lstStyle/>
          <a:p>
            <a:r>
              <a:rPr lang="en-US" altLang="zh-CN" sz="3200" dirty="0" smtClean="0"/>
              <a:t>FY-3C/MERSI SRF: Better consistency of multi-detector in Infrared band</a:t>
            </a:r>
            <a:endParaRPr lang="zh-CN" altLang="en-US" sz="3200" dirty="0"/>
          </a:p>
        </p:txBody>
      </p:sp>
      <p:sp>
        <p:nvSpPr>
          <p:cNvPr id="3" name="内容占位符 2"/>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4"/>
          <a:srcRect/>
          <a:stretch>
            <a:fillRect/>
          </a:stretch>
        </p:blipFill>
        <p:spPr bwMode="auto">
          <a:xfrm>
            <a:off x="-642974" y="1214422"/>
            <a:ext cx="7858180" cy="3432696"/>
          </a:xfrm>
          <a:prstGeom prst="rect">
            <a:avLst/>
          </a:prstGeom>
          <a:noFill/>
          <a:ln w="9525">
            <a:noFill/>
            <a:miter lim="800000"/>
            <a:headEnd/>
            <a:tailEnd/>
          </a:ln>
          <a:effectLst/>
        </p:spPr>
      </p:pic>
      <p:pic>
        <p:nvPicPr>
          <p:cNvPr id="1028" name="Picture 4" descr="F:\Z03-1红外定标\MERSI_IR_SRF.eps"/>
          <p:cNvPicPr>
            <a:picLocks noChangeAspect="1" noChangeArrowheads="1"/>
          </p:cNvPicPr>
          <p:nvPr/>
        </p:nvPicPr>
        <p:blipFill>
          <a:blip r:embed="rId5"/>
          <a:srcRect/>
          <a:stretch>
            <a:fillRect/>
          </a:stretch>
        </p:blipFill>
        <p:spPr bwMode="auto">
          <a:xfrm>
            <a:off x="5897790" y="4429132"/>
            <a:ext cx="3389118" cy="2428868"/>
          </a:xfrm>
          <a:prstGeom prst="rect">
            <a:avLst/>
          </a:prstGeom>
          <a:noFill/>
        </p:spPr>
      </p:pic>
      <p:pic>
        <p:nvPicPr>
          <p:cNvPr id="8" name="Picture 5" descr="FY3A_MERSI_IR_SRF"/>
          <p:cNvPicPr>
            <a:picLocks noChangeAspect="1" noChangeArrowheads="1"/>
          </p:cNvPicPr>
          <p:nvPr/>
        </p:nvPicPr>
        <p:blipFill>
          <a:blip r:embed="rId6"/>
          <a:srcRect/>
          <a:stretch>
            <a:fillRect/>
          </a:stretch>
        </p:blipFill>
        <p:spPr>
          <a:xfrm>
            <a:off x="-32" y="4429156"/>
            <a:ext cx="3214710" cy="2428868"/>
          </a:xfrm>
          <a:prstGeom prst="rect">
            <a:avLst/>
          </a:prstGeom>
          <a:noFill/>
          <a:ln/>
        </p:spPr>
      </p:pic>
      <p:sp>
        <p:nvSpPr>
          <p:cNvPr id="9" name="TextBox 8"/>
          <p:cNvSpPr txBox="1"/>
          <p:nvPr/>
        </p:nvSpPr>
        <p:spPr>
          <a:xfrm>
            <a:off x="1857356" y="4572008"/>
            <a:ext cx="1000132" cy="400110"/>
          </a:xfrm>
          <a:prstGeom prst="rect">
            <a:avLst/>
          </a:prstGeom>
          <a:noFill/>
        </p:spPr>
        <p:txBody>
          <a:bodyPr wrap="square" rtlCol="0">
            <a:spAutoFit/>
          </a:bodyPr>
          <a:lstStyle/>
          <a:p>
            <a:r>
              <a:rPr lang="en-US" altLang="zh-CN" sz="2000" b="1" dirty="0" smtClean="0">
                <a:solidFill>
                  <a:srgbClr val="FF0000"/>
                </a:solidFill>
                <a:effectLst>
                  <a:outerShdw blurRad="38100" dist="38100" dir="2700000" algn="tl">
                    <a:srgbClr val="000000">
                      <a:alpha val="43137"/>
                    </a:srgbClr>
                  </a:outerShdw>
                </a:effectLst>
              </a:rPr>
              <a:t>3A_IR5</a:t>
            </a:r>
            <a:endParaRPr lang="zh-CN" altLang="en-US" sz="2000" b="1" dirty="0">
              <a:solidFill>
                <a:srgbClr val="FF0000"/>
              </a:solidFill>
              <a:effectLst>
                <a:outerShdw blurRad="38100" dist="38100" dir="2700000" algn="tl">
                  <a:srgbClr val="000000">
                    <a:alpha val="43137"/>
                  </a:srgbClr>
                </a:outerShdw>
              </a:effectLst>
            </a:endParaRPr>
          </a:p>
        </p:txBody>
      </p:sp>
      <p:sp>
        <p:nvSpPr>
          <p:cNvPr id="11" name="TextBox 10"/>
          <p:cNvSpPr txBox="1"/>
          <p:nvPr/>
        </p:nvSpPr>
        <p:spPr>
          <a:xfrm>
            <a:off x="7572396" y="4643446"/>
            <a:ext cx="1000132" cy="400110"/>
          </a:xfrm>
          <a:prstGeom prst="rect">
            <a:avLst/>
          </a:prstGeom>
          <a:noFill/>
        </p:spPr>
        <p:txBody>
          <a:bodyPr wrap="square" rtlCol="0">
            <a:spAutoFit/>
          </a:bodyPr>
          <a:lstStyle/>
          <a:p>
            <a:r>
              <a:rPr lang="en-US" altLang="zh-CN" sz="2000" b="1" dirty="0" smtClean="0">
                <a:solidFill>
                  <a:srgbClr val="FF0000"/>
                </a:solidFill>
                <a:effectLst>
                  <a:outerShdw blurRad="38100" dist="38100" dir="2700000" algn="tl">
                    <a:srgbClr val="000000">
                      <a:alpha val="43137"/>
                    </a:srgbClr>
                  </a:outerShdw>
                </a:effectLst>
              </a:rPr>
              <a:t>3C_IR5</a:t>
            </a:r>
            <a:endParaRPr lang="zh-CN" altLang="en-US" sz="2000" b="1" dirty="0">
              <a:solidFill>
                <a:srgbClr val="FF0000"/>
              </a:solidFill>
              <a:effectLst>
                <a:outerShdw blurRad="38100" dist="38100" dir="2700000" algn="tl">
                  <a:srgbClr val="000000">
                    <a:alpha val="43137"/>
                  </a:srgbClr>
                </a:outerShdw>
              </a:effectLst>
            </a:endParaRPr>
          </a:p>
        </p:txBody>
      </p:sp>
      <p:sp>
        <p:nvSpPr>
          <p:cNvPr id="12" name="右箭头 11"/>
          <p:cNvSpPr/>
          <p:nvPr/>
        </p:nvSpPr>
        <p:spPr>
          <a:xfrm>
            <a:off x="3071802" y="5214950"/>
            <a:ext cx="2928958"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593" name="Rectangle 1"/>
          <p:cNvSpPr>
            <a:spLocks noChangeArrowheads="1"/>
          </p:cNvSpPr>
          <p:nvPr/>
        </p:nvSpPr>
        <p:spPr bwMode="auto">
          <a:xfrm>
            <a:off x="2928926" y="5955589"/>
            <a:ext cx="3214710" cy="830997"/>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Calibri" pitchFamily="34" charset="0"/>
                <a:ea typeface="宋体" pitchFamily="2" charset="-122"/>
                <a:cs typeface="AdvTT182ff89e"/>
              </a:rPr>
              <a:t>MERSI spectral response function (SRF) of each detectors of band 5  in FY-3A (left) and FY-3C(right)</a:t>
            </a:r>
            <a:endParaRPr kumimoji="0" lang="en-US" altLang="zh-CN" sz="2800" b="1"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FY-3C\FY3C_mersi_SNR1.png"/>
          <p:cNvPicPr>
            <a:picLocks noChangeAspect="1" noChangeArrowheads="1"/>
          </p:cNvPicPr>
          <p:nvPr/>
        </p:nvPicPr>
        <p:blipFill>
          <a:blip r:embed="rId2"/>
          <a:srcRect/>
          <a:stretch>
            <a:fillRect/>
          </a:stretch>
        </p:blipFill>
        <p:spPr bwMode="auto">
          <a:xfrm>
            <a:off x="-285784" y="1357298"/>
            <a:ext cx="9644130" cy="4822065"/>
          </a:xfrm>
          <a:prstGeom prst="rect">
            <a:avLst/>
          </a:prstGeom>
          <a:noFill/>
        </p:spPr>
      </p:pic>
      <p:sp>
        <p:nvSpPr>
          <p:cNvPr id="2" name="标题 1"/>
          <p:cNvSpPr>
            <a:spLocks noGrp="1"/>
          </p:cNvSpPr>
          <p:nvPr>
            <p:ph type="title"/>
          </p:nvPr>
        </p:nvSpPr>
        <p:spPr>
          <a:xfrm>
            <a:off x="571472" y="71414"/>
            <a:ext cx="8115328" cy="1143000"/>
          </a:xfrm>
        </p:spPr>
        <p:txBody>
          <a:bodyPr>
            <a:normAutofit/>
          </a:bodyPr>
          <a:lstStyle/>
          <a:p>
            <a:r>
              <a:rPr lang="en-US" altLang="zh-CN" sz="3200" dirty="0" smtClean="0"/>
              <a:t>SNR: </a:t>
            </a:r>
            <a:r>
              <a:rPr lang="en-US" altLang="zh-CN" sz="2800" b="0" dirty="0" smtClean="0">
                <a:solidFill>
                  <a:srgbClr val="000000"/>
                </a:solidFill>
                <a:effectLst/>
                <a:latin typeface="Times New Roman" pitchFamily="18" charset="0"/>
                <a:ea typeface="宋体" pitchFamily="2" charset="-122"/>
                <a:cs typeface="Times New Roman" pitchFamily="18" charset="0"/>
              </a:rPr>
              <a:t>Noise equivalent reflectance (NE</a:t>
            </a:r>
            <a:r>
              <a:rPr lang="en-US" altLang="zh-CN" sz="2800" b="0" dirty="0" smtClean="0">
                <a:solidFill>
                  <a:srgbClr val="000000"/>
                </a:solidFill>
                <a:effectLst/>
                <a:latin typeface="Times New Roman" pitchFamily="18" charset="0"/>
                <a:ea typeface="宋体" pitchFamily="2" charset="-122"/>
                <a:cs typeface="Times New Roman" pitchFamily="18" charset="0"/>
                <a:sym typeface="Symbol" pitchFamily="18" charset="2"/>
              </a:rPr>
              <a:t></a:t>
            </a:r>
            <a:r>
              <a:rPr lang="en-US" altLang="zh-CN" sz="2800" b="0" dirty="0" smtClean="0">
                <a:solidFill>
                  <a:srgbClr val="000000"/>
                </a:solidFill>
                <a:effectLst/>
                <a:latin typeface="Times New Roman" pitchFamily="18" charset="0"/>
                <a:ea typeface="宋体" pitchFamily="2" charset="-122"/>
                <a:cs typeface="Times New Roman" pitchFamily="18" charset="0"/>
              </a:rPr>
              <a:t>) </a:t>
            </a:r>
            <a:r>
              <a:rPr lang="en-US" altLang="zh-CN" sz="2800" b="0" dirty="0" smtClean="0">
                <a:solidFill>
                  <a:srgbClr val="000000"/>
                </a:solidFill>
                <a:effectLst/>
                <a:latin typeface="Times New Roman" pitchFamily="18" charset="0"/>
                <a:ea typeface="宋体" pitchFamily="2" charset="-122"/>
                <a:cs typeface="Times New Roman" pitchFamily="18" charset="0"/>
                <a:sym typeface="Symbol" pitchFamily="18" charset="2"/>
              </a:rPr>
              <a:t>or </a:t>
            </a:r>
            <a:br>
              <a:rPr lang="en-US" altLang="zh-CN" sz="2800" b="0" dirty="0" smtClean="0">
                <a:solidFill>
                  <a:srgbClr val="000000"/>
                </a:solidFill>
                <a:effectLst/>
                <a:latin typeface="Times New Roman" pitchFamily="18" charset="0"/>
                <a:ea typeface="宋体" pitchFamily="2" charset="-122"/>
                <a:cs typeface="Times New Roman" pitchFamily="18" charset="0"/>
                <a:sym typeface="Symbol" pitchFamily="18" charset="2"/>
              </a:rPr>
            </a:br>
            <a:r>
              <a:rPr lang="en-US" altLang="zh-CN" sz="2800" b="0" dirty="0" smtClean="0">
                <a:solidFill>
                  <a:srgbClr val="000000"/>
                </a:solidFill>
                <a:effectLst/>
                <a:latin typeface="Times New Roman" pitchFamily="18" charset="0"/>
                <a:ea typeface="宋体" pitchFamily="2" charset="-122"/>
                <a:cs typeface="Times New Roman" pitchFamily="18" charset="0"/>
                <a:sym typeface="Symbol" pitchFamily="18" charset="2"/>
              </a:rPr>
              <a:t>              Noise equivalent temperature (</a:t>
            </a:r>
            <a:r>
              <a:rPr lang="en-US" altLang="zh-CN" sz="2800" b="0" dirty="0" err="1" smtClean="0">
                <a:solidFill>
                  <a:srgbClr val="000000"/>
                </a:solidFill>
                <a:effectLst/>
                <a:latin typeface="Times New Roman" pitchFamily="18" charset="0"/>
                <a:ea typeface="宋体" pitchFamily="2" charset="-122"/>
                <a:cs typeface="Times New Roman" pitchFamily="18" charset="0"/>
                <a:sym typeface="Symbol" pitchFamily="18" charset="2"/>
              </a:rPr>
              <a:t>NEdT</a:t>
            </a:r>
            <a:r>
              <a:rPr lang="en-US" altLang="zh-CN" sz="2800" b="0" dirty="0" smtClean="0">
                <a:solidFill>
                  <a:srgbClr val="000000"/>
                </a:solidFill>
                <a:effectLst/>
                <a:latin typeface="Times New Roman" pitchFamily="18" charset="0"/>
                <a:ea typeface="宋体" pitchFamily="2" charset="-122"/>
                <a:cs typeface="Times New Roman" pitchFamily="18" charset="0"/>
                <a:sym typeface="Symbol" pitchFamily="18" charset="2"/>
              </a:rPr>
              <a:t>) </a:t>
            </a:r>
            <a:endParaRPr lang="zh-CN" altLang="en-US" sz="3200" dirty="0"/>
          </a:p>
        </p:txBody>
      </p:sp>
      <p:cxnSp>
        <p:nvCxnSpPr>
          <p:cNvPr id="7" name="直接连接符 6"/>
          <p:cNvCxnSpPr/>
          <p:nvPr/>
        </p:nvCxnSpPr>
        <p:spPr>
          <a:xfrm rot="5400000">
            <a:off x="-34957" y="3607595"/>
            <a:ext cx="364254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750861" y="3606801"/>
            <a:ext cx="364254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1536679" y="3606801"/>
            <a:ext cx="364254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2322497" y="3606801"/>
            <a:ext cx="364254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3178959" y="3606801"/>
            <a:ext cx="364254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3536943" y="3606801"/>
            <a:ext cx="364254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3965571" y="3606801"/>
            <a:ext cx="364254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6180149" y="3606801"/>
            <a:ext cx="364254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0100" y="3786190"/>
            <a:ext cx="7000924" cy="369332"/>
          </a:xfrm>
          <a:prstGeom prst="rect">
            <a:avLst/>
          </a:prstGeom>
          <a:noFill/>
          <a:ln>
            <a:solidFill>
              <a:schemeClr val="accent1"/>
            </a:solidFill>
          </a:ln>
        </p:spPr>
        <p:txBody>
          <a:bodyPr wrap="square" rtlCol="0">
            <a:spAutoFit/>
          </a:bodyPr>
          <a:lstStyle/>
          <a:p>
            <a:r>
              <a:rPr lang="en-US" altLang="zh-CN" dirty="0" smtClean="0"/>
              <a:t>   1               2              3            4                       6,7  8,9       10~16           17~20   </a:t>
            </a:r>
            <a:endParaRPr lang="zh-CN" altLang="en-US" dirty="0"/>
          </a:p>
        </p:txBody>
      </p:sp>
      <p:cxnSp>
        <p:nvCxnSpPr>
          <p:cNvPr id="22" name="直接连接符 21"/>
          <p:cNvCxnSpPr/>
          <p:nvPr/>
        </p:nvCxnSpPr>
        <p:spPr>
          <a:xfrm rot="5400000">
            <a:off x="5751124" y="4035826"/>
            <a:ext cx="2785288"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nvPr>
        </p:nvSpPr>
        <p:spPr>
          <a:xfrm>
            <a:off x="5857884" y="1928802"/>
            <a:ext cx="2143140" cy="857256"/>
          </a:xfrm>
          <a:ln>
            <a:solidFill>
              <a:schemeClr val="tx1"/>
            </a:solidFill>
          </a:ln>
        </p:spPr>
        <p:txBody>
          <a:bodyPr>
            <a:normAutofit fontScale="92500"/>
          </a:bodyPr>
          <a:lstStyle/>
          <a:p>
            <a:r>
              <a:rPr lang="en-US" altLang="zh-CN" sz="1400" b="1" dirty="0" smtClean="0">
                <a:solidFill>
                  <a:srgbClr val="FF0000"/>
                </a:solidFill>
              </a:rPr>
              <a:t>Red</a:t>
            </a:r>
            <a:r>
              <a:rPr lang="zh-CN" altLang="en-US" sz="1400" b="1" dirty="0" smtClean="0">
                <a:solidFill>
                  <a:srgbClr val="FF0000"/>
                </a:solidFill>
              </a:rPr>
              <a:t>：</a:t>
            </a:r>
            <a:r>
              <a:rPr lang="en-US" altLang="zh-CN" sz="1400" b="1" dirty="0" smtClean="0">
                <a:solidFill>
                  <a:srgbClr val="FF0000"/>
                </a:solidFill>
              </a:rPr>
              <a:t>Specification</a:t>
            </a:r>
            <a:endParaRPr lang="en-US" altLang="zh-CN" sz="1400" b="1" dirty="0" smtClean="0"/>
          </a:p>
          <a:p>
            <a:r>
              <a:rPr lang="en-US" altLang="zh-CN" sz="1400" b="1" dirty="0" smtClean="0">
                <a:solidFill>
                  <a:srgbClr val="0070C0"/>
                </a:solidFill>
              </a:rPr>
              <a:t>Blue</a:t>
            </a:r>
            <a:r>
              <a:rPr lang="zh-CN" altLang="en-US" sz="1400" b="1" dirty="0" smtClean="0">
                <a:solidFill>
                  <a:srgbClr val="0070C0"/>
                </a:solidFill>
              </a:rPr>
              <a:t>：</a:t>
            </a:r>
            <a:r>
              <a:rPr lang="en-US" altLang="zh-CN" sz="1400" b="1" dirty="0" smtClean="0">
                <a:solidFill>
                  <a:srgbClr val="0070C0"/>
                </a:solidFill>
              </a:rPr>
              <a:t>Preflight</a:t>
            </a:r>
          </a:p>
          <a:p>
            <a:r>
              <a:rPr lang="en-US" altLang="zh-CN" sz="1400" b="1" dirty="0" smtClean="0">
                <a:solidFill>
                  <a:srgbClr val="00B050"/>
                </a:solidFill>
              </a:rPr>
              <a:t>Green</a:t>
            </a:r>
            <a:r>
              <a:rPr lang="zh-CN" altLang="en-US" sz="1400" b="1" dirty="0" smtClean="0">
                <a:solidFill>
                  <a:srgbClr val="00B050"/>
                </a:solidFill>
              </a:rPr>
              <a:t>：</a:t>
            </a:r>
            <a:r>
              <a:rPr lang="en-US" altLang="zh-CN" sz="1400" b="1" dirty="0" err="1" smtClean="0">
                <a:solidFill>
                  <a:srgbClr val="00B050"/>
                </a:solidFill>
              </a:rPr>
              <a:t>inflight</a:t>
            </a:r>
            <a:endParaRPr lang="zh-CN" altLang="en-US" sz="1400" b="1" dirty="0">
              <a:solidFill>
                <a:srgbClr val="00B050"/>
              </a:solidFill>
            </a:endParaRPr>
          </a:p>
        </p:txBody>
      </p:sp>
      <p:sp>
        <p:nvSpPr>
          <p:cNvPr id="107521" name="Rectangle 1"/>
          <p:cNvSpPr>
            <a:spLocks noChangeArrowheads="1"/>
          </p:cNvSpPr>
          <p:nvPr/>
        </p:nvSpPr>
        <p:spPr bwMode="auto">
          <a:xfrm>
            <a:off x="642910" y="6072206"/>
            <a:ext cx="79296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zh-CN" sz="12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Noise equivalent reflectance (NE</a:t>
            </a:r>
            <a:r>
              <a:rPr kumimoji="0" lang="en-US" altLang="zh-CN" sz="12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Symbol" pitchFamily="18" charset="2"/>
              </a:rPr>
              <a:t></a:t>
            </a:r>
            <a:r>
              <a:rPr kumimoji="0" lang="en-US" altLang="zh-CN" sz="12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 </a:t>
            </a:r>
            <a:r>
              <a:rPr kumimoji="0" lang="en-US" altLang="zh-CN" sz="12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Symbol" pitchFamily="18" charset="2"/>
              </a:rPr>
              <a:t>or Noise equivalent temperature (</a:t>
            </a:r>
            <a:r>
              <a:rPr kumimoji="0" lang="en-US" altLang="zh-CN" sz="1200" b="0" i="0" u="none" strike="noStrike" cap="none" normalizeH="0" baseline="0" dirty="0" err="1" smtClean="0">
                <a:ln>
                  <a:noFill/>
                </a:ln>
                <a:solidFill>
                  <a:srgbClr val="000000"/>
                </a:solidFill>
                <a:effectLst/>
                <a:latin typeface="Times New Roman" pitchFamily="18" charset="0"/>
                <a:ea typeface="宋体" pitchFamily="2" charset="-122"/>
                <a:cs typeface="Times New Roman" pitchFamily="18" charset="0"/>
                <a:sym typeface="Symbol" pitchFamily="18" charset="2"/>
              </a:rPr>
              <a:t>NEdT</a:t>
            </a:r>
            <a:r>
              <a:rPr kumimoji="0" lang="en-US" altLang="zh-CN" sz="12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Symbol" pitchFamily="18" charset="2"/>
              </a:rPr>
              <a:t>) of each detector of FY-3A MERSI solar reflective bands on-orbit calculated using the space view data during the commissioning phase. </a:t>
            </a:r>
            <a:r>
              <a:rPr lang="en-US" sz="1200" dirty="0" smtClean="0"/>
              <a:t>The at the solar bands (Bands 1–4 and 6-20) was largely beyond the specifications except for some detectors at band 6 and 7 as shown in above Figure.</a:t>
            </a:r>
            <a:endParaRPr kumimoji="0" lang="en-US" altLang="zh-CN" sz="12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60390"/>
            <a:ext cx="8229600" cy="439718"/>
          </a:xfrm>
        </p:spPr>
        <p:txBody>
          <a:bodyPr>
            <a:noAutofit/>
          </a:bodyPr>
          <a:lstStyle/>
          <a:p>
            <a:r>
              <a:rPr lang="en-US" altLang="zh-CN" sz="3200" dirty="0" smtClean="0"/>
              <a:t>MERSI SNR Comparison in FY-3A/B/C</a:t>
            </a:r>
            <a:endParaRPr lang="zh-CN" altLang="en-US" sz="3200" dirty="0"/>
          </a:p>
        </p:txBody>
      </p:sp>
      <p:sp>
        <p:nvSpPr>
          <p:cNvPr id="3" name="内容占位符 2"/>
          <p:cNvSpPr>
            <a:spLocks noGrp="1"/>
          </p:cNvSpPr>
          <p:nvPr>
            <p:ph idx="1"/>
          </p:nvPr>
        </p:nvSpPr>
        <p:spPr/>
        <p:txBody>
          <a:bodyPr/>
          <a:lstStyle/>
          <a:p>
            <a:endParaRPr lang="zh-CN" altLang="en-US" dirty="0"/>
          </a:p>
        </p:txBody>
      </p:sp>
      <p:graphicFrame>
        <p:nvGraphicFramePr>
          <p:cNvPr id="4" name="Group 928"/>
          <p:cNvGraphicFramePr>
            <a:graphicFrameLocks noGrp="1"/>
          </p:cNvGraphicFramePr>
          <p:nvPr/>
        </p:nvGraphicFramePr>
        <p:xfrm>
          <a:off x="928662" y="1214422"/>
          <a:ext cx="6036310" cy="5574031"/>
        </p:xfrm>
        <a:graphic>
          <a:graphicData uri="http://schemas.openxmlformats.org/drawingml/2006/table">
            <a:tbl>
              <a:tblPr/>
              <a:tblGrid>
                <a:gridCol w="563880"/>
                <a:gridCol w="1025842"/>
                <a:gridCol w="1076642"/>
                <a:gridCol w="824230"/>
                <a:gridCol w="813118"/>
                <a:gridCol w="819468"/>
                <a:gridCol w="913130"/>
              </a:tblGrid>
              <a:tr h="21431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Band</a:t>
                      </a:r>
                      <a:endPar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Wavelength</a:t>
                      </a:r>
                      <a:endPar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Specification</a:t>
                      </a:r>
                      <a:endPar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3A</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SNR</a:t>
                      </a:r>
                      <a:endPar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3B</a:t>
                      </a:r>
                      <a:r>
                        <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SNR</a:t>
                      </a:r>
                      <a:endPar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3C SNR</a:t>
                      </a:r>
                      <a:endPar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3C </a:t>
                      </a:r>
                      <a:r>
                        <a:rPr kumimoji="0" lang="en-US" altLang="zh-CN" sz="1100" b="0" i="0" u="none" strike="noStrike" cap="none" normalizeH="0" baseline="0" dirty="0" err="1" smtClean="0">
                          <a:ln>
                            <a:noFill/>
                          </a:ln>
                          <a:solidFill>
                            <a:schemeClr val="tx1"/>
                          </a:solidFill>
                          <a:effectLst/>
                          <a:latin typeface="微软雅黑" pitchFamily="34" charset="-122"/>
                          <a:ea typeface="微软雅黑" pitchFamily="34" charset="-122"/>
                        </a:rPr>
                        <a:t>inflight</a:t>
                      </a:r>
                      <a:endParaRPr kumimoji="0" lang="zh-CN" altLang="en-US" sz="11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2809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1</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0.47</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smtClean="0">
                          <a:ln>
                            <a:noFill/>
                          </a:ln>
                          <a:solidFill>
                            <a:schemeClr val="tx1"/>
                          </a:solidFill>
                          <a:effectLst/>
                          <a:latin typeface="微软雅黑" pitchFamily="34" charset="-122"/>
                          <a:ea typeface="微软雅黑" pitchFamily="34" charset="-122"/>
                          <a:cs typeface="+mn-cs"/>
                        </a:rPr>
                        <a:t>0.3</a:t>
                      </a:r>
                      <a:endParaRPr kumimoji="0" lang="zh-CN" altLang="zh-CN" sz="1100" b="0" i="0" u="none" strike="noStrike" kern="1200" cap="none" normalizeH="0" baseline="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0.246</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0.146</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1" i="0" u="none" strike="noStrike" kern="1200" cap="none" normalizeH="0" baseline="0" dirty="0" smtClean="0">
                          <a:ln>
                            <a:noFill/>
                          </a:ln>
                          <a:solidFill>
                            <a:srgbClr val="006600"/>
                          </a:solidFill>
                          <a:effectLst/>
                          <a:latin typeface="微软雅黑" pitchFamily="34" charset="-122"/>
                          <a:ea typeface="微软雅黑" pitchFamily="34" charset="-122"/>
                          <a:cs typeface="+mn-cs"/>
                        </a:rPr>
                        <a:t>0.029</a:t>
                      </a:r>
                      <a:endParaRPr kumimoji="0" lang="zh-CN" altLang="zh-CN" sz="1100" b="1" i="0" u="none" strike="noStrike" kern="1200" cap="none" normalizeH="0" baseline="0" dirty="0" smtClean="0">
                        <a:ln>
                          <a:noFill/>
                        </a:ln>
                        <a:solidFill>
                          <a:srgbClr val="006600"/>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2</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0.55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smtClean="0">
                          <a:ln>
                            <a:noFill/>
                          </a:ln>
                          <a:solidFill>
                            <a:schemeClr val="tx1"/>
                          </a:solidFill>
                          <a:effectLst/>
                          <a:latin typeface="微软雅黑" pitchFamily="34" charset="-122"/>
                          <a:ea typeface="微软雅黑" pitchFamily="34" charset="-122"/>
                          <a:cs typeface="+mn-cs"/>
                        </a:rPr>
                        <a:t>0.3</a:t>
                      </a:r>
                      <a:endParaRPr kumimoji="0" lang="zh-CN" altLang="zh-CN" sz="1100" b="0" i="0" u="none" strike="noStrike" kern="1200" cap="none" normalizeH="0" baseline="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0.177</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0.101</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1" i="0" u="none" strike="noStrike" kern="1200" cap="none" normalizeH="0" baseline="0" dirty="0" smtClean="0">
                          <a:ln>
                            <a:noFill/>
                          </a:ln>
                          <a:solidFill>
                            <a:srgbClr val="006600"/>
                          </a:solidFill>
                          <a:effectLst/>
                          <a:latin typeface="微软雅黑" pitchFamily="34" charset="-122"/>
                          <a:ea typeface="微软雅黑" pitchFamily="34" charset="-122"/>
                          <a:cs typeface="+mn-cs"/>
                        </a:rPr>
                        <a:t>0.024</a:t>
                      </a:r>
                      <a:endParaRPr kumimoji="0" lang="zh-CN" altLang="zh-CN" sz="1100" b="1" i="0" u="none" strike="noStrike" kern="1200" cap="none" normalizeH="0" baseline="0" dirty="0" smtClean="0">
                        <a:ln>
                          <a:noFill/>
                        </a:ln>
                        <a:solidFill>
                          <a:srgbClr val="006600"/>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3</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0.65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smtClean="0">
                          <a:ln>
                            <a:noFill/>
                          </a:ln>
                          <a:solidFill>
                            <a:schemeClr val="tx1"/>
                          </a:solidFill>
                          <a:effectLst/>
                          <a:latin typeface="微软雅黑" pitchFamily="34" charset="-122"/>
                          <a:ea typeface="微软雅黑" pitchFamily="34" charset="-122"/>
                          <a:cs typeface="+mn-cs"/>
                        </a:rPr>
                        <a:t>0.3</a:t>
                      </a:r>
                      <a:endParaRPr kumimoji="0" lang="zh-CN" altLang="zh-CN" sz="1100" b="0" i="0" u="none" strike="noStrike" kern="1200" cap="none" normalizeH="0" baseline="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0.200</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0.103</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1" i="0" u="none" strike="noStrike" kern="1200" cap="none" normalizeH="0" baseline="0" dirty="0" smtClean="0">
                          <a:ln>
                            <a:noFill/>
                          </a:ln>
                          <a:solidFill>
                            <a:srgbClr val="006600"/>
                          </a:solidFill>
                          <a:effectLst/>
                          <a:latin typeface="微软雅黑" pitchFamily="34" charset="-122"/>
                          <a:ea typeface="微软雅黑" pitchFamily="34" charset="-122"/>
                          <a:cs typeface="+mn-cs"/>
                        </a:rPr>
                        <a:t>0.022</a:t>
                      </a:r>
                      <a:endParaRPr kumimoji="0" lang="zh-CN" altLang="zh-CN" sz="1100" b="1" i="0" u="none" strike="noStrike" kern="1200" cap="none" normalizeH="0" baseline="0" dirty="0" smtClean="0">
                        <a:ln>
                          <a:noFill/>
                        </a:ln>
                        <a:solidFill>
                          <a:srgbClr val="006600"/>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4</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0.865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0.3</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0.154</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0.136</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1" i="0" u="none" strike="noStrike" kern="1200" cap="none" normalizeH="0" baseline="0" dirty="0" smtClean="0">
                          <a:ln>
                            <a:noFill/>
                          </a:ln>
                          <a:solidFill>
                            <a:srgbClr val="006600"/>
                          </a:solidFill>
                          <a:effectLst/>
                          <a:latin typeface="微软雅黑" pitchFamily="34" charset="-122"/>
                          <a:ea typeface="微软雅黑" pitchFamily="34" charset="-122"/>
                          <a:cs typeface="+mn-cs"/>
                        </a:rPr>
                        <a:t>0.024</a:t>
                      </a:r>
                      <a:endParaRPr kumimoji="0" lang="zh-CN" altLang="zh-CN" sz="1100" b="1" i="0" u="none" strike="noStrike" kern="1200" cap="none" normalizeH="0" baseline="0" dirty="0" smtClean="0">
                        <a:ln>
                          <a:noFill/>
                        </a:ln>
                        <a:solidFill>
                          <a:srgbClr val="006600"/>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5</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11.25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spcAft>
                          <a:spcPts val="0"/>
                        </a:spcAft>
                      </a:pPr>
                      <a:r>
                        <a:rPr lang="en-US" sz="1100" kern="0" dirty="0">
                          <a:solidFill>
                            <a:srgbClr val="000000"/>
                          </a:solidFill>
                          <a:latin typeface="Times New Roman"/>
                          <a:ea typeface="宋体"/>
                          <a:cs typeface="Times New Roman"/>
                        </a:rPr>
                        <a:t>0.4 K</a:t>
                      </a:r>
                      <a:endParaRPr lang="zh-CN" sz="10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0099"/>
                        </a:buClr>
                        <a:buSzTx/>
                        <a:buFont typeface="Arial" charset="0"/>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0.20</a:t>
                      </a:r>
                      <a:endParaRPr kumimoji="0" lang="zh-CN" altLang="zh-CN" sz="11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0099"/>
                        </a:buClr>
                        <a:buSzTx/>
                        <a:buFont typeface="Arial" charset="0"/>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0.18</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0099"/>
                        </a:buClr>
                        <a:buSzTx/>
                        <a:buFont typeface="Arial" charset="0"/>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0.15</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0.15</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6</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1.64</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0.05</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0.046</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0.131</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0.065</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7</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2.13</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0.05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0.071</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0.148</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0.065</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8</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0.412</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0.1</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0.036</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0.025</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0.014</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9</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0.443</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0.1</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0.029</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0.021</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0.016</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10</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0.49</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0.05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0.040</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0.020</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0.016</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11</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0.52</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0.05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0.077</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0.020</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0.016</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12</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0.565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0.05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0.034</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0.022</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0.016</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13</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0.65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0.05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0.037</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0.019</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0.016</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14</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0.685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0.05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0.030</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0.016</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0.016</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15</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0.765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0.05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0.031</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0.018</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0.016</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16</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0.865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0.05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0.034</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0.018</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0.015</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17</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0.905</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0.1</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0.028</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0.015</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0.017</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18</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0.94</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0.1</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0.026</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0.012</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0.021</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19</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0.98</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微软雅黑" pitchFamily="34" charset="-122"/>
                          <a:ea typeface="微软雅黑" pitchFamily="34" charset="-122"/>
                        </a:rPr>
                        <a:t>0.1</a:t>
                      </a:r>
                      <a:endParaRPr kumimoji="0" lang="en-US" altLang="zh-CN" sz="14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0.028</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0.017</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0.016</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20</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1.03</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rPr>
                        <a:t>0.1</a:t>
                      </a:r>
                      <a:endParaRPr kumimoji="0" lang="en-US" altLang="zh-CN" sz="14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0.036</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0.019</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kumimoji="0" lang="en-US"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rPr>
                        <a:t>0.018</a:t>
                      </a:r>
                      <a:endParaRPr kumimoji="0" lang="zh-CN" altLang="zh-CN" sz="1100" b="0" i="0" u="none" strike="noStrike" kern="1200" cap="none" normalizeH="0" baseline="0" dirty="0" smtClean="0">
                        <a:ln>
                          <a:noFill/>
                        </a:ln>
                        <a:solidFill>
                          <a:schemeClr val="tx1"/>
                        </a:solidFill>
                        <a:effectLst/>
                        <a:latin typeface="微软雅黑" pitchFamily="34" charset="-122"/>
                        <a:ea typeface="微软雅黑"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上箭头 4"/>
          <p:cNvSpPr/>
          <p:nvPr/>
        </p:nvSpPr>
        <p:spPr>
          <a:xfrm>
            <a:off x="7000892" y="1714488"/>
            <a:ext cx="285752"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7358082" y="1785926"/>
            <a:ext cx="1428760" cy="461665"/>
          </a:xfrm>
          <a:prstGeom prst="rect">
            <a:avLst/>
          </a:prstGeom>
          <a:noFill/>
        </p:spPr>
        <p:txBody>
          <a:bodyPr wrap="square" rtlCol="0">
            <a:spAutoFit/>
          </a:bodyPr>
          <a:lstStyle/>
          <a:p>
            <a:r>
              <a:rPr lang="en-US" altLang="zh-CN" sz="120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Great SNR improvement</a:t>
            </a:r>
            <a:endParaRPr lang="zh-CN" altLang="en-US" sz="120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Saturation </a:t>
            </a:r>
            <a:r>
              <a:rPr lang="en-US" altLang="zh-CN" dirty="0" smtClean="0"/>
              <a:t>Restore</a:t>
            </a:r>
            <a:endParaRPr lang="zh-CN" altLang="en-US" dirty="0"/>
          </a:p>
        </p:txBody>
      </p:sp>
      <p:pic>
        <p:nvPicPr>
          <p:cNvPr id="1026" name="图片 1"/>
          <p:cNvPicPr>
            <a:picLocks noChangeAspect="1" noChangeArrowheads="1"/>
          </p:cNvPicPr>
          <p:nvPr/>
        </p:nvPicPr>
        <p:blipFill>
          <a:blip r:embed="rId2"/>
          <a:srcRect/>
          <a:stretch>
            <a:fillRect/>
          </a:stretch>
        </p:blipFill>
        <p:spPr bwMode="auto">
          <a:xfrm>
            <a:off x="0" y="2119207"/>
            <a:ext cx="4338663" cy="4738793"/>
          </a:xfrm>
          <a:prstGeom prst="rect">
            <a:avLst/>
          </a:prstGeom>
          <a:noFill/>
          <a:ln w="9525">
            <a:noFill/>
            <a:miter lim="800000"/>
            <a:headEnd/>
            <a:tailEnd/>
          </a:ln>
        </p:spPr>
      </p:pic>
      <p:pic>
        <p:nvPicPr>
          <p:cNvPr id="1028" name="图片 9"/>
          <p:cNvPicPr>
            <a:picLocks noChangeAspect="1" noChangeArrowheads="1"/>
          </p:cNvPicPr>
          <p:nvPr/>
        </p:nvPicPr>
        <p:blipFill>
          <a:blip r:embed="rId3" cstate="print"/>
          <a:srcRect/>
          <a:stretch>
            <a:fillRect/>
          </a:stretch>
        </p:blipFill>
        <p:spPr bwMode="auto">
          <a:xfrm>
            <a:off x="4429124" y="3259946"/>
            <a:ext cx="3490932" cy="3598054"/>
          </a:xfrm>
          <a:prstGeom prst="rect">
            <a:avLst/>
          </a:prstGeom>
          <a:noFill/>
          <a:ln w="9525">
            <a:noFill/>
            <a:miter lim="800000"/>
            <a:headEnd/>
            <a:tailEnd/>
          </a:ln>
        </p:spPr>
      </p:pic>
      <p:pic>
        <p:nvPicPr>
          <p:cNvPr id="1027" name="图片 5"/>
          <p:cNvPicPr>
            <a:picLocks noChangeAspect="1" noChangeArrowheads="1"/>
          </p:cNvPicPr>
          <p:nvPr/>
        </p:nvPicPr>
        <p:blipFill>
          <a:blip r:embed="rId4" cstate="print"/>
          <a:srcRect/>
          <a:stretch>
            <a:fillRect/>
          </a:stretch>
        </p:blipFill>
        <p:spPr bwMode="auto">
          <a:xfrm>
            <a:off x="5684423" y="0"/>
            <a:ext cx="3459577" cy="3671898"/>
          </a:xfrm>
          <a:prstGeom prst="rect">
            <a:avLst/>
          </a:prstGeom>
          <a:noFill/>
          <a:ln w="9525">
            <a:noFill/>
            <a:miter lim="800000"/>
            <a:headEnd/>
            <a:tailEnd/>
          </a:ln>
        </p:spPr>
      </p:pic>
      <p:sp>
        <p:nvSpPr>
          <p:cNvPr id="7" name="内容占位符 6"/>
          <p:cNvSpPr>
            <a:spLocks noGrp="1"/>
          </p:cNvSpPr>
          <p:nvPr>
            <p:ph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MTF (along track)</a:t>
            </a:r>
            <a:endParaRPr lang="zh-CN" altLang="en-US" dirty="0"/>
          </a:p>
        </p:txBody>
      </p:sp>
      <p:sp>
        <p:nvSpPr>
          <p:cNvPr id="3" name="内容占位符 2"/>
          <p:cNvSpPr>
            <a:spLocks noGrp="1"/>
          </p:cNvSpPr>
          <p:nvPr>
            <p:ph idx="1"/>
          </p:nvPr>
        </p:nvSpPr>
        <p:spPr/>
        <p:txBody>
          <a:bodyPr/>
          <a:lstStyle/>
          <a:p>
            <a:endParaRPr lang="zh-CN" altLang="en-US"/>
          </a:p>
        </p:txBody>
      </p:sp>
      <p:pic>
        <p:nvPicPr>
          <p:cNvPr id="4098" name="Picture 2" descr="fig1"/>
          <p:cNvPicPr>
            <a:picLocks noChangeAspect="1" noChangeArrowheads="1"/>
          </p:cNvPicPr>
          <p:nvPr/>
        </p:nvPicPr>
        <p:blipFill>
          <a:blip r:embed="rId2" cstate="print"/>
          <a:srcRect l="11252" t="7187" r="19138" b="7768"/>
          <a:stretch>
            <a:fillRect/>
          </a:stretch>
        </p:blipFill>
        <p:spPr bwMode="auto">
          <a:xfrm>
            <a:off x="0" y="1714488"/>
            <a:ext cx="4772025" cy="3048000"/>
          </a:xfrm>
          <a:prstGeom prst="rect">
            <a:avLst/>
          </a:prstGeom>
          <a:noFill/>
          <a:ln w="9525">
            <a:noFill/>
            <a:miter lim="800000"/>
            <a:headEnd/>
            <a:tailEnd/>
          </a:ln>
        </p:spPr>
      </p:pic>
      <p:pic>
        <p:nvPicPr>
          <p:cNvPr id="4099" name="Picture 3" descr="Res_band-01"/>
          <p:cNvPicPr>
            <a:picLocks noChangeAspect="1" noChangeArrowheads="1"/>
          </p:cNvPicPr>
          <p:nvPr/>
        </p:nvPicPr>
        <p:blipFill>
          <a:blip r:embed="rId3"/>
          <a:srcRect t="15260" b="42775"/>
          <a:stretch>
            <a:fillRect/>
          </a:stretch>
        </p:blipFill>
        <p:spPr bwMode="auto">
          <a:xfrm>
            <a:off x="0" y="5229225"/>
            <a:ext cx="5172075" cy="1628775"/>
          </a:xfrm>
          <a:prstGeom prst="rect">
            <a:avLst/>
          </a:prstGeom>
          <a:noFill/>
          <a:ln w="9525">
            <a:noFill/>
            <a:miter lim="800000"/>
            <a:headEnd/>
            <a:tailEnd/>
          </a:ln>
        </p:spPr>
      </p:pic>
      <p:pic>
        <p:nvPicPr>
          <p:cNvPr id="4100" name="Picture 4" descr="fig201311260325"/>
          <p:cNvPicPr>
            <a:picLocks noChangeAspect="1" noChangeArrowheads="1"/>
          </p:cNvPicPr>
          <p:nvPr/>
        </p:nvPicPr>
        <p:blipFill>
          <a:blip r:embed="rId4"/>
          <a:srcRect l="8904" t="2603" r="8220" b="7359"/>
          <a:stretch>
            <a:fillRect/>
          </a:stretch>
        </p:blipFill>
        <p:spPr bwMode="auto">
          <a:xfrm>
            <a:off x="3857625" y="2285992"/>
            <a:ext cx="5286375" cy="3019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MTF (along scanning)</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5122" name="Picture 2" descr="fig1"/>
          <p:cNvPicPr>
            <a:picLocks noChangeAspect="1" noChangeArrowheads="1"/>
          </p:cNvPicPr>
          <p:nvPr/>
        </p:nvPicPr>
        <p:blipFill>
          <a:blip r:embed="rId2" cstate="print"/>
          <a:srcRect l="10912" t="7074" r="19072" b="6679"/>
          <a:stretch>
            <a:fillRect/>
          </a:stretch>
        </p:blipFill>
        <p:spPr bwMode="auto">
          <a:xfrm>
            <a:off x="0" y="1571612"/>
            <a:ext cx="4514850" cy="2943225"/>
          </a:xfrm>
          <a:prstGeom prst="rect">
            <a:avLst/>
          </a:prstGeom>
          <a:noFill/>
          <a:ln w="9525">
            <a:noFill/>
            <a:miter lim="800000"/>
            <a:headEnd/>
            <a:tailEnd/>
          </a:ln>
        </p:spPr>
      </p:pic>
      <p:pic>
        <p:nvPicPr>
          <p:cNvPr id="5123" name="Picture 3" descr="Res_band-01"/>
          <p:cNvPicPr>
            <a:picLocks noChangeAspect="1" noChangeArrowheads="1"/>
          </p:cNvPicPr>
          <p:nvPr/>
        </p:nvPicPr>
        <p:blipFill>
          <a:blip r:embed="rId3"/>
          <a:srcRect t="16301" b="43353"/>
          <a:stretch>
            <a:fillRect/>
          </a:stretch>
        </p:blipFill>
        <p:spPr bwMode="auto">
          <a:xfrm>
            <a:off x="0" y="5072074"/>
            <a:ext cx="5267325" cy="1600200"/>
          </a:xfrm>
          <a:prstGeom prst="rect">
            <a:avLst/>
          </a:prstGeom>
          <a:noFill/>
          <a:ln w="9525">
            <a:noFill/>
            <a:miter lim="800000"/>
            <a:headEnd/>
            <a:tailEnd/>
          </a:ln>
        </p:spPr>
      </p:pic>
      <p:pic>
        <p:nvPicPr>
          <p:cNvPr id="5124" name="Picture 4" descr="fig201312031125"/>
          <p:cNvPicPr>
            <a:picLocks noChangeAspect="1" noChangeArrowheads="1"/>
          </p:cNvPicPr>
          <p:nvPr/>
        </p:nvPicPr>
        <p:blipFill>
          <a:blip r:embed="rId4"/>
          <a:srcRect l="9334" t="3352" r="8409" b="7765"/>
          <a:stretch>
            <a:fillRect/>
          </a:stretch>
        </p:blipFill>
        <p:spPr bwMode="auto">
          <a:xfrm>
            <a:off x="4019550" y="2071678"/>
            <a:ext cx="5124450" cy="2914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De-overlap processing</a:t>
            </a:r>
            <a:endParaRPr lang="zh-CN" altLang="en-US" dirty="0"/>
          </a:p>
        </p:txBody>
      </p:sp>
      <p:sp>
        <p:nvSpPr>
          <p:cNvPr id="3" name="内容占位符 2"/>
          <p:cNvSpPr>
            <a:spLocks noGrp="1"/>
          </p:cNvSpPr>
          <p:nvPr>
            <p:ph idx="1"/>
          </p:nvPr>
        </p:nvSpPr>
        <p:spPr/>
        <p:txBody>
          <a:bodyPr/>
          <a:lstStyle/>
          <a:p>
            <a:r>
              <a:rPr lang="en-US" altLang="zh-CN" dirty="0" smtClean="0"/>
              <a:t>MERSI has 27%</a:t>
            </a:r>
            <a:r>
              <a:rPr lang="zh-CN" altLang="en-US" dirty="0" smtClean="0"/>
              <a:t> </a:t>
            </a:r>
            <a:r>
              <a:rPr lang="en-US" altLang="zh-CN" dirty="0" smtClean="0"/>
              <a:t>overlap along scanning</a:t>
            </a:r>
          </a:p>
          <a:p>
            <a:r>
              <a:rPr lang="en-US" altLang="zh-CN" dirty="0" smtClean="0"/>
              <a:t>Image is better after de-overlap processing</a:t>
            </a:r>
            <a:endParaRPr lang="zh-CN" altLang="en-US" dirty="0"/>
          </a:p>
        </p:txBody>
      </p:sp>
      <p:pic>
        <p:nvPicPr>
          <p:cNvPr id="4" name="图片 3" descr="B321_ROI2.GIF"/>
          <p:cNvPicPr>
            <a:picLocks noChangeAspect="1"/>
          </p:cNvPicPr>
          <p:nvPr/>
        </p:nvPicPr>
        <p:blipFill>
          <a:blip r:embed="rId2" cstate="print"/>
          <a:stretch>
            <a:fillRect/>
          </a:stretch>
        </p:blipFill>
        <p:spPr>
          <a:xfrm>
            <a:off x="4638016" y="2786058"/>
            <a:ext cx="3220131" cy="3351565"/>
          </a:xfrm>
          <a:prstGeom prst="rect">
            <a:avLst/>
          </a:prstGeom>
        </p:spPr>
      </p:pic>
      <p:pic>
        <p:nvPicPr>
          <p:cNvPr id="5" name="图片 4" descr="B321_ROI1.GIF"/>
          <p:cNvPicPr>
            <a:picLocks noChangeAspect="1"/>
          </p:cNvPicPr>
          <p:nvPr/>
        </p:nvPicPr>
        <p:blipFill>
          <a:blip r:embed="rId3" cstate="print"/>
          <a:stretch>
            <a:fillRect/>
          </a:stretch>
        </p:blipFill>
        <p:spPr>
          <a:xfrm>
            <a:off x="1071538" y="2824682"/>
            <a:ext cx="3341762" cy="3341762"/>
          </a:xfrm>
          <a:prstGeom prst="rect">
            <a:avLst/>
          </a:prstGeom>
        </p:spPr>
      </p:pic>
      <p:sp>
        <p:nvSpPr>
          <p:cNvPr id="6" name="Rectangle 1"/>
          <p:cNvSpPr>
            <a:spLocks noChangeArrowheads="1"/>
          </p:cNvSpPr>
          <p:nvPr/>
        </p:nvSpPr>
        <p:spPr bwMode="auto">
          <a:xfrm>
            <a:off x="477332" y="6286520"/>
            <a:ext cx="879330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20140101 250m MERSI  befor</a:t>
            </a:r>
            <a:r>
              <a:rPr lang="en-US" altLang="zh-CN" sz="2000" b="1" dirty="0" smtClean="0">
                <a:latin typeface="微软雅黑" pitchFamily="34" charset="-122"/>
                <a:ea typeface="微软雅黑" pitchFamily="34" charset="-122"/>
                <a:cs typeface="Times New Roman" pitchFamily="18" charset="0"/>
              </a:rPr>
              <a:t>e and after </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de-overlap in two</a:t>
            </a:r>
            <a:r>
              <a:rPr kumimoji="0" lang="en-US" altLang="zh-CN" sz="2000" b="1" i="0" u="none" strike="noStrike" cap="none" normalizeH="0" dirty="0" smtClean="0">
                <a:ln>
                  <a:noFill/>
                </a:ln>
                <a:solidFill>
                  <a:schemeClr val="tx1"/>
                </a:solidFill>
                <a:effectLst/>
                <a:latin typeface="微软雅黑" pitchFamily="34" charset="-122"/>
                <a:ea typeface="微软雅黑" pitchFamily="34" charset="-122"/>
                <a:cs typeface="Times New Roman" pitchFamily="18" charset="0"/>
              </a:rPr>
              <a:t> scenes</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 </a:t>
            </a:r>
            <a:endPar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MTF after de-overlap</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6146" name="Picture 2" descr="fig250m_201312031125"/>
          <p:cNvPicPr>
            <a:picLocks noChangeAspect="1" noChangeArrowheads="1"/>
          </p:cNvPicPr>
          <p:nvPr/>
        </p:nvPicPr>
        <p:blipFill>
          <a:blip r:embed="rId2"/>
          <a:srcRect l="9129" t="2505" r="9030" b="8142"/>
          <a:stretch>
            <a:fillRect/>
          </a:stretch>
        </p:blipFill>
        <p:spPr bwMode="auto">
          <a:xfrm>
            <a:off x="0" y="1285860"/>
            <a:ext cx="5181600" cy="2981325"/>
          </a:xfrm>
          <a:prstGeom prst="rect">
            <a:avLst/>
          </a:prstGeom>
          <a:noFill/>
          <a:ln w="9525">
            <a:noFill/>
            <a:miter lim="800000"/>
            <a:headEnd/>
            <a:tailEnd/>
          </a:ln>
        </p:spPr>
      </p:pic>
      <p:pic>
        <p:nvPicPr>
          <p:cNvPr id="6147" name="Picture 3" descr="fig1000M_201312031125"/>
          <p:cNvPicPr>
            <a:picLocks noChangeAspect="1" noChangeArrowheads="1"/>
          </p:cNvPicPr>
          <p:nvPr/>
        </p:nvPicPr>
        <p:blipFill>
          <a:blip r:embed="rId3"/>
          <a:srcRect l="9277" t="2467" r="7893" b="8305"/>
          <a:stretch>
            <a:fillRect/>
          </a:stretch>
        </p:blipFill>
        <p:spPr bwMode="auto">
          <a:xfrm>
            <a:off x="3500430" y="3933825"/>
            <a:ext cx="5181600" cy="2924175"/>
          </a:xfrm>
          <a:prstGeom prst="rect">
            <a:avLst/>
          </a:prstGeom>
          <a:noFill/>
          <a:ln w="9525">
            <a:noFill/>
            <a:miter lim="800000"/>
            <a:headEnd/>
            <a:tailEnd/>
          </a:ln>
        </p:spPr>
      </p:pic>
      <p:pic>
        <p:nvPicPr>
          <p:cNvPr id="6149" name="Picture 5" descr="fig5_band-01"/>
          <p:cNvPicPr>
            <a:picLocks noChangeAspect="1" noChangeArrowheads="1"/>
          </p:cNvPicPr>
          <p:nvPr/>
        </p:nvPicPr>
        <p:blipFill>
          <a:blip r:embed="rId4"/>
          <a:srcRect l="3479" r="7130" b="1852"/>
          <a:stretch>
            <a:fillRect/>
          </a:stretch>
        </p:blipFill>
        <p:spPr bwMode="auto">
          <a:xfrm>
            <a:off x="6572264" y="0"/>
            <a:ext cx="2524125" cy="2085975"/>
          </a:xfrm>
          <a:prstGeom prst="rect">
            <a:avLst/>
          </a:prstGeom>
          <a:noFill/>
        </p:spPr>
      </p:pic>
      <p:pic>
        <p:nvPicPr>
          <p:cNvPr id="6148" name="Picture 4" descr="fig5_band-01"/>
          <p:cNvPicPr>
            <a:picLocks noChangeAspect="1" noChangeArrowheads="1"/>
          </p:cNvPicPr>
          <p:nvPr/>
        </p:nvPicPr>
        <p:blipFill>
          <a:blip r:embed="rId5"/>
          <a:srcRect l="3423" r="7414" b="1776"/>
          <a:stretch>
            <a:fillRect/>
          </a:stretch>
        </p:blipFill>
        <p:spPr bwMode="auto">
          <a:xfrm>
            <a:off x="6572264" y="2085975"/>
            <a:ext cx="2514600" cy="2085975"/>
          </a:xfrm>
          <a:prstGeom prst="rect">
            <a:avLst/>
          </a:prstGeom>
          <a:noFill/>
        </p:spPr>
      </p:pic>
      <p:sp>
        <p:nvSpPr>
          <p:cNvPr id="61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74638"/>
            <a:ext cx="8072494" cy="1143000"/>
          </a:xfrm>
        </p:spPr>
        <p:txBody>
          <a:bodyPr>
            <a:normAutofit/>
          </a:bodyPr>
          <a:lstStyle/>
          <a:p>
            <a:r>
              <a:rPr lang="en-US" altLang="zh-CN" sz="3200" kern="100" dirty="0" smtClean="0"/>
              <a:t>Calibration verification and evaluation</a:t>
            </a:r>
            <a:endParaRPr lang="zh-CN" altLang="en-US" sz="3200" dirty="0"/>
          </a:p>
        </p:txBody>
      </p:sp>
      <p:sp>
        <p:nvSpPr>
          <p:cNvPr id="3" name="内容占位符 2"/>
          <p:cNvSpPr>
            <a:spLocks noGrp="1"/>
          </p:cNvSpPr>
          <p:nvPr>
            <p:ph idx="1"/>
          </p:nvPr>
        </p:nvSpPr>
        <p:spPr>
          <a:xfrm>
            <a:off x="457200" y="1285860"/>
            <a:ext cx="8229600" cy="4840303"/>
          </a:xfrm>
        </p:spPr>
        <p:txBody>
          <a:bodyPr>
            <a:normAutofit fontScale="77500" lnSpcReduction="20000"/>
          </a:bodyPr>
          <a:lstStyle/>
          <a:p>
            <a:r>
              <a:rPr lang="en-US" altLang="zh-CN" b="1" dirty="0" smtClean="0"/>
              <a:t>Onboard calibration</a:t>
            </a:r>
          </a:p>
          <a:p>
            <a:pPr lvl="1"/>
            <a:r>
              <a:rPr lang="en-US" altLang="zh-CN" dirty="0" smtClean="0"/>
              <a:t>Visible onboard calibrator</a:t>
            </a:r>
            <a:r>
              <a:rPr lang="en-US" altLang="zh-CN" dirty="0" smtClean="0">
                <a:sym typeface="Symbol"/>
              </a:rPr>
              <a:t></a:t>
            </a:r>
            <a:r>
              <a:rPr lang="en-US" altLang="zh-CN" dirty="0" smtClean="0"/>
              <a:t>, </a:t>
            </a:r>
          </a:p>
          <a:p>
            <a:pPr lvl="1"/>
            <a:r>
              <a:rPr lang="en-US" altLang="zh-CN" dirty="0" smtClean="0"/>
              <a:t>Space view lunar calibration</a:t>
            </a:r>
            <a:r>
              <a:rPr lang="en-US" altLang="zh-CN" dirty="0" smtClean="0">
                <a:sym typeface="Symbol"/>
              </a:rPr>
              <a:t></a:t>
            </a:r>
          </a:p>
          <a:p>
            <a:pPr lvl="1"/>
            <a:endParaRPr lang="zh-CN" altLang="en-US" dirty="0" smtClean="0"/>
          </a:p>
          <a:p>
            <a:r>
              <a:rPr lang="en-US" altLang="zh-CN" b="1" dirty="0" smtClean="0"/>
              <a:t>Inter-calibration</a:t>
            </a:r>
          </a:p>
          <a:p>
            <a:pPr lvl="1"/>
            <a:r>
              <a:rPr lang="en-US" altLang="zh-CN" dirty="0" smtClean="0">
                <a:solidFill>
                  <a:srgbClr val="FF0000"/>
                </a:solidFill>
              </a:rPr>
              <a:t>SNO: IASI</a:t>
            </a:r>
            <a:r>
              <a:rPr lang="en-US" altLang="zh-CN" b="1" dirty="0" smtClean="0">
                <a:solidFill>
                  <a:srgbClr val="7030A0"/>
                </a:solidFill>
                <a:effectLst>
                  <a:outerShdw blurRad="38100" dist="38100" dir="2700000" algn="tl">
                    <a:srgbClr val="000000">
                      <a:alpha val="43137"/>
                    </a:srgbClr>
                  </a:outerShdw>
                </a:effectLst>
                <a:sym typeface="Symbol"/>
              </a:rPr>
              <a:t> </a:t>
            </a:r>
            <a:r>
              <a:rPr lang="en-US" altLang="zh-CN" sz="3800" b="1" dirty="0" smtClean="0">
                <a:solidFill>
                  <a:srgbClr val="7030A0"/>
                </a:solidFill>
                <a:effectLst>
                  <a:outerShdw blurRad="38100" dist="38100" dir="2700000" algn="tl">
                    <a:srgbClr val="000000">
                      <a:alpha val="43137"/>
                    </a:srgbClr>
                  </a:outerShdw>
                </a:effectLst>
                <a:sym typeface="Symbol"/>
              </a:rPr>
              <a:t> </a:t>
            </a:r>
            <a:r>
              <a:rPr lang="en-US" altLang="zh-CN" dirty="0" err="1" smtClean="0">
                <a:solidFill>
                  <a:srgbClr val="FF0000"/>
                </a:solidFill>
                <a:sym typeface="Symbol"/>
              </a:rPr>
              <a:t>CrIS</a:t>
            </a:r>
            <a:r>
              <a:rPr lang="en-US" altLang="zh-CN" b="1" dirty="0" smtClean="0">
                <a:solidFill>
                  <a:srgbClr val="7030A0"/>
                </a:solidFill>
                <a:effectLst>
                  <a:outerShdw blurRad="38100" dist="38100" dir="2700000" algn="tl">
                    <a:srgbClr val="000000">
                      <a:alpha val="43137"/>
                    </a:srgbClr>
                  </a:outerShdw>
                </a:effectLst>
                <a:sym typeface="Symbol"/>
              </a:rPr>
              <a:t> </a:t>
            </a:r>
            <a:r>
              <a:rPr lang="en-US" altLang="zh-CN" sz="3800" b="1" dirty="0" smtClean="0">
                <a:solidFill>
                  <a:srgbClr val="7030A0"/>
                </a:solidFill>
                <a:effectLst>
                  <a:outerShdw blurRad="38100" dist="38100" dir="2700000" algn="tl">
                    <a:srgbClr val="000000">
                      <a:alpha val="43137"/>
                    </a:srgbClr>
                  </a:outerShdw>
                </a:effectLst>
                <a:sym typeface="Symbol"/>
              </a:rPr>
              <a:t></a:t>
            </a:r>
            <a:r>
              <a:rPr lang="en-US" altLang="zh-CN" b="1" dirty="0" smtClean="0">
                <a:solidFill>
                  <a:srgbClr val="7030A0"/>
                </a:solidFill>
                <a:effectLst>
                  <a:outerShdw blurRad="38100" dist="38100" dir="2700000" algn="tl">
                    <a:srgbClr val="000000">
                      <a:alpha val="43137"/>
                    </a:srgbClr>
                  </a:outerShdw>
                </a:effectLst>
                <a:sym typeface="Symbol"/>
              </a:rPr>
              <a:t> </a:t>
            </a:r>
            <a:r>
              <a:rPr lang="en-US" altLang="zh-CN" dirty="0" smtClean="0">
                <a:solidFill>
                  <a:srgbClr val="FF0000"/>
                </a:solidFill>
              </a:rPr>
              <a:t>/MODIS</a:t>
            </a:r>
            <a:r>
              <a:rPr lang="en-US" altLang="zh-CN" sz="3200" b="1" dirty="0" smtClean="0">
                <a:solidFill>
                  <a:srgbClr val="7030A0"/>
                </a:solidFill>
                <a:effectLst>
                  <a:outerShdw blurRad="38100" dist="38100" dir="2700000" algn="tl">
                    <a:srgbClr val="000000">
                      <a:alpha val="43137"/>
                    </a:srgbClr>
                  </a:outerShdw>
                </a:effectLst>
                <a:sym typeface="Symbol"/>
              </a:rPr>
              <a:t>  </a:t>
            </a:r>
            <a:r>
              <a:rPr lang="en-US" altLang="zh-CN" dirty="0" smtClean="0">
                <a:solidFill>
                  <a:srgbClr val="FF0000"/>
                </a:solidFill>
              </a:rPr>
              <a:t>/GOME-2</a:t>
            </a:r>
            <a:r>
              <a:rPr lang="en-US" altLang="zh-CN" sz="4400" b="1" dirty="0" smtClean="0">
                <a:solidFill>
                  <a:srgbClr val="7030A0"/>
                </a:solidFill>
                <a:effectLst>
                  <a:outerShdw blurRad="38100" dist="38100" dir="2700000" algn="tl">
                    <a:srgbClr val="000000">
                      <a:alpha val="43137"/>
                    </a:srgbClr>
                  </a:outerShdw>
                </a:effectLst>
                <a:sym typeface="Symbol"/>
              </a:rPr>
              <a:t></a:t>
            </a:r>
            <a:r>
              <a:rPr lang="en-US" altLang="zh-CN" dirty="0" smtClean="0">
                <a:solidFill>
                  <a:srgbClr val="FF0000"/>
                </a:solidFill>
              </a:rPr>
              <a:t>/VIIRS</a:t>
            </a:r>
            <a:r>
              <a:rPr lang="en-US" altLang="zh-CN" b="1" dirty="0" smtClean="0">
                <a:solidFill>
                  <a:srgbClr val="7030A0"/>
                </a:solidFill>
                <a:effectLst>
                  <a:outerShdw blurRad="38100" dist="38100" dir="2700000" algn="tl">
                    <a:srgbClr val="000000">
                      <a:alpha val="43137"/>
                    </a:srgbClr>
                  </a:outerShdw>
                </a:effectLst>
                <a:sym typeface="Symbol"/>
              </a:rPr>
              <a:t> </a:t>
            </a:r>
            <a:r>
              <a:rPr lang="en-US" altLang="zh-CN" sz="4500" b="1" dirty="0" smtClean="0">
                <a:solidFill>
                  <a:srgbClr val="7030A0"/>
                </a:solidFill>
                <a:effectLst>
                  <a:outerShdw blurRad="38100" dist="38100" dir="2700000" algn="tl">
                    <a:srgbClr val="000000">
                      <a:alpha val="43137"/>
                    </a:srgbClr>
                  </a:outerShdw>
                </a:effectLst>
                <a:sym typeface="Symbol"/>
              </a:rPr>
              <a:t></a:t>
            </a:r>
            <a:endParaRPr lang="en-US" altLang="zh-CN" dirty="0" smtClean="0">
              <a:solidFill>
                <a:srgbClr val="FF0000"/>
              </a:solidFill>
            </a:endParaRPr>
          </a:p>
          <a:p>
            <a:pPr lvl="1"/>
            <a:r>
              <a:rPr lang="en-US" altLang="zh-CN" dirty="0" smtClean="0"/>
              <a:t>Cross calibration  using PICS </a:t>
            </a:r>
            <a:r>
              <a:rPr lang="zh-CN" altLang="en-US" dirty="0" smtClean="0">
                <a:solidFill>
                  <a:srgbClr val="002060"/>
                </a:solidFill>
                <a:sym typeface="Symbol"/>
              </a:rPr>
              <a:t></a:t>
            </a:r>
            <a:endParaRPr lang="en-US" altLang="zh-CN" dirty="0" smtClean="0">
              <a:solidFill>
                <a:srgbClr val="002060"/>
              </a:solidFill>
            </a:endParaRPr>
          </a:p>
          <a:p>
            <a:pPr lvl="1"/>
            <a:r>
              <a:rPr lang="en-US" altLang="zh-CN" dirty="0" smtClean="0"/>
              <a:t>Itself Inter-comparison within FY-3A/3B/3C</a:t>
            </a:r>
            <a:r>
              <a:rPr lang="zh-CN" altLang="en-US" dirty="0" smtClean="0"/>
              <a:t> </a:t>
            </a:r>
            <a:r>
              <a:rPr lang="zh-CN" altLang="en-US" sz="2900" dirty="0" smtClean="0">
                <a:solidFill>
                  <a:srgbClr val="002060"/>
                </a:solidFill>
                <a:sym typeface="Symbol"/>
              </a:rPr>
              <a:t></a:t>
            </a:r>
            <a:endParaRPr lang="en-US" altLang="zh-CN" dirty="0" smtClean="0"/>
          </a:p>
          <a:p>
            <a:pPr lvl="1"/>
            <a:r>
              <a:rPr lang="en-US" altLang="zh-CN" dirty="0" smtClean="0"/>
              <a:t>Comparison between different sensor with same bands </a:t>
            </a:r>
            <a:r>
              <a:rPr lang="zh-CN" altLang="en-US" dirty="0" smtClean="0">
                <a:solidFill>
                  <a:srgbClr val="002060"/>
                </a:solidFill>
                <a:sym typeface="Symbol"/>
              </a:rPr>
              <a:t></a:t>
            </a:r>
            <a:endParaRPr lang="en-US" altLang="zh-CN" dirty="0" smtClean="0"/>
          </a:p>
          <a:p>
            <a:pPr lvl="1"/>
            <a:endParaRPr lang="en-US" altLang="zh-CN" dirty="0" smtClean="0"/>
          </a:p>
          <a:p>
            <a:r>
              <a:rPr lang="en-US" altLang="zh-CN" b="1" dirty="0" smtClean="0"/>
              <a:t>Test Site calibration</a:t>
            </a:r>
          </a:p>
          <a:p>
            <a:pPr lvl="1"/>
            <a:r>
              <a:rPr lang="en-US" altLang="zh-CN" dirty="0" smtClean="0">
                <a:solidFill>
                  <a:srgbClr val="FF0000"/>
                </a:solidFill>
              </a:rPr>
              <a:t>Multi-sites</a:t>
            </a:r>
            <a:r>
              <a:rPr lang="en-US" altLang="zh-CN" b="1" dirty="0" smtClean="0">
                <a:solidFill>
                  <a:srgbClr val="7030A0"/>
                </a:solidFill>
                <a:effectLst>
                  <a:outerShdw blurRad="38100" dist="38100" dir="2700000" algn="tl">
                    <a:srgbClr val="000000">
                      <a:alpha val="43137"/>
                    </a:srgbClr>
                  </a:outerShdw>
                </a:effectLst>
                <a:sym typeface="Symbol"/>
              </a:rPr>
              <a:t> </a:t>
            </a:r>
            <a:r>
              <a:rPr lang="zh-CN" altLang="en-US" dirty="0" smtClean="0"/>
              <a:t>、</a:t>
            </a:r>
            <a:r>
              <a:rPr lang="en-US" altLang="zh-CN" dirty="0" smtClean="0"/>
              <a:t>CRCS</a:t>
            </a:r>
            <a:r>
              <a:rPr lang="zh-CN" altLang="en-US" dirty="0" smtClean="0"/>
              <a:t>（</a:t>
            </a:r>
            <a:r>
              <a:rPr lang="en-US" altLang="zh-CN" dirty="0" smtClean="0"/>
              <a:t>Summer, 2014</a:t>
            </a:r>
            <a:r>
              <a:rPr lang="zh-CN" altLang="en-US" dirty="0" smtClean="0"/>
              <a:t>）</a:t>
            </a:r>
            <a:endParaRPr lang="en-US" altLang="zh-CN" dirty="0" smtClean="0"/>
          </a:p>
          <a:p>
            <a:pPr lvl="1"/>
            <a:endParaRPr lang="en-US" altLang="zh-CN" dirty="0" smtClean="0"/>
          </a:p>
          <a:p>
            <a:r>
              <a:rPr lang="en-US" altLang="zh-CN" b="1" dirty="0" smtClean="0"/>
              <a:t>Global Stable sites monitoring</a:t>
            </a:r>
          </a:p>
          <a:p>
            <a:pPr lvl="1"/>
            <a:r>
              <a:rPr lang="en-US" altLang="zh-CN" dirty="0" smtClean="0"/>
              <a:t>Desert</a:t>
            </a:r>
            <a:r>
              <a:rPr lang="en-US" altLang="zh-CN" b="1" dirty="0" smtClean="0">
                <a:solidFill>
                  <a:srgbClr val="7030A0"/>
                </a:solidFill>
                <a:effectLst>
                  <a:outerShdw blurRad="38100" dist="38100" dir="2700000" algn="tl">
                    <a:srgbClr val="000000">
                      <a:alpha val="43137"/>
                    </a:srgbClr>
                  </a:outerShdw>
                </a:effectLst>
                <a:sym typeface="Symbol"/>
              </a:rPr>
              <a:t> </a:t>
            </a:r>
            <a:r>
              <a:rPr lang="zh-CN" altLang="en-US" dirty="0" smtClean="0"/>
              <a:t>、</a:t>
            </a:r>
            <a:r>
              <a:rPr lang="en-US" altLang="zh-CN" dirty="0" smtClean="0"/>
              <a:t>snow</a:t>
            </a:r>
            <a:r>
              <a:rPr lang="zh-CN" altLang="en-US" dirty="0" smtClean="0"/>
              <a:t>、</a:t>
            </a:r>
            <a:r>
              <a:rPr lang="en-US" altLang="zh-CN" dirty="0" smtClean="0"/>
              <a:t>DCC</a:t>
            </a:r>
            <a:r>
              <a:rPr lang="en-US" altLang="zh-CN" b="1" dirty="0" smtClean="0">
                <a:solidFill>
                  <a:srgbClr val="7030A0"/>
                </a:solidFill>
                <a:effectLst>
                  <a:outerShdw blurRad="38100" dist="38100" dir="2700000" algn="tl">
                    <a:srgbClr val="000000">
                      <a:alpha val="43137"/>
                    </a:srgbClr>
                  </a:outerShdw>
                </a:effectLst>
                <a:sym typeface="Symbol"/>
              </a:rPr>
              <a:t>  </a:t>
            </a:r>
            <a:r>
              <a:rPr lang="zh-CN" altLang="en-US" dirty="0" smtClean="0"/>
              <a:t>、</a:t>
            </a:r>
            <a:r>
              <a:rPr lang="en-US" altLang="zh-CN" dirty="0" err="1" smtClean="0"/>
              <a:t>sunglint</a:t>
            </a:r>
            <a:endParaRPr lang="en-US" altLang="zh-CN" dirty="0" smtClean="0"/>
          </a:p>
          <a:p>
            <a:pPr lvl="1"/>
            <a:endParaRPr lang="en-US" altLang="zh-CN"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ym typeface="Arial" pitchFamily="34" charset="0"/>
              </a:rPr>
              <a:t>FY-3/</a:t>
            </a:r>
            <a:r>
              <a:rPr lang="zh-CN" altLang="en-US" dirty="0" smtClean="0">
                <a:sym typeface="Arial" pitchFamily="34" charset="0"/>
              </a:rPr>
              <a:t>MERSI </a:t>
            </a:r>
            <a:r>
              <a:rPr lang="en-US" altLang="zh-CN" dirty="0" smtClean="0">
                <a:sym typeface="Arial" pitchFamily="34" charset="0"/>
              </a:rPr>
              <a:t>VOC</a:t>
            </a:r>
            <a:endParaRPr lang="zh-CN" altLang="en-US" dirty="0"/>
          </a:p>
        </p:txBody>
      </p:sp>
      <p:sp>
        <p:nvSpPr>
          <p:cNvPr id="3" name="内容占位符 2"/>
          <p:cNvSpPr>
            <a:spLocks noGrp="1"/>
          </p:cNvSpPr>
          <p:nvPr>
            <p:ph idx="1"/>
          </p:nvPr>
        </p:nvSpPr>
        <p:spPr>
          <a:xfrm>
            <a:off x="357158" y="1500174"/>
            <a:ext cx="8229600" cy="4525963"/>
          </a:xfrm>
        </p:spPr>
        <p:txBody>
          <a:bodyPr>
            <a:normAutofit/>
          </a:bodyPr>
          <a:lstStyle/>
          <a:p>
            <a:endParaRPr lang="en-US" altLang="zh-CN" sz="2000" dirty="0" smtClean="0"/>
          </a:p>
          <a:p>
            <a:r>
              <a:rPr lang="en-US" altLang="zh-CN" sz="2000" dirty="0" smtClean="0"/>
              <a:t>Solar cone</a:t>
            </a:r>
          </a:p>
          <a:p>
            <a:r>
              <a:rPr lang="en-US" altLang="zh-CN" sz="2000" dirty="0" smtClean="0"/>
              <a:t>Two Internal lamps</a:t>
            </a:r>
          </a:p>
          <a:p>
            <a:r>
              <a:rPr lang="en-US" altLang="zh-CN" sz="2000" dirty="0" smtClean="0"/>
              <a:t>Mini </a:t>
            </a:r>
            <a:r>
              <a:rPr lang="en-US" altLang="zh-CN" sz="2000" dirty="0" err="1" smtClean="0"/>
              <a:t>interaged</a:t>
            </a:r>
            <a:r>
              <a:rPr lang="en-US" altLang="zh-CN" sz="2000" dirty="0" smtClean="0"/>
              <a:t> sphere</a:t>
            </a:r>
          </a:p>
          <a:p>
            <a:r>
              <a:rPr lang="zh-CN" altLang="en-US" sz="2000" dirty="0" smtClean="0"/>
              <a:t>扩束准直系统</a:t>
            </a:r>
            <a:endParaRPr lang="en-US" altLang="zh-CN" sz="2000" dirty="0" smtClean="0"/>
          </a:p>
          <a:p>
            <a:r>
              <a:rPr lang="en-US" altLang="zh-CN" sz="2000" dirty="0" smtClean="0"/>
              <a:t>Trap detector monitoring</a:t>
            </a:r>
            <a:endParaRPr lang="zh-CN" altLang="en-US" sz="2000" dirty="0"/>
          </a:p>
        </p:txBody>
      </p:sp>
      <p:sp>
        <p:nvSpPr>
          <p:cNvPr id="8" name="Rectangle 7"/>
          <p:cNvSpPr txBox="1">
            <a:spLocks noChangeArrowheads="1"/>
          </p:cNvSpPr>
          <p:nvPr/>
        </p:nvSpPr>
        <p:spPr>
          <a:xfrm>
            <a:off x="0" y="2133600"/>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微软雅黑" pitchFamily="34" charset="-122"/>
                <a:ea typeface="微软雅黑" pitchFamily="34" charset="-122"/>
                <a:cs typeface="+mj-cs"/>
              </a:defRPr>
            </a:lvl1pPr>
          </a:lstStyle>
          <a:p>
            <a:endParaRPr lang="zh-CN" altLang="en-US" u="sng" dirty="0" smtClean="0">
              <a:sym typeface="Arial" pitchFamily="34" charset="0"/>
            </a:endParaRPr>
          </a:p>
        </p:txBody>
      </p:sp>
      <p:pic>
        <p:nvPicPr>
          <p:cNvPr id="9" name="Picture 2" descr="C:\DOCUME~1\2010\LOCALS~1\Temp\ksohtml\wps_clip_image-1701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4270375"/>
            <a:ext cx="3525837" cy="2587625"/>
          </a:xfrm>
          <a:prstGeom prst="rect">
            <a:avLst/>
          </a:prstGeom>
          <a:noFill/>
        </p:spPr>
      </p:pic>
      <p:pic>
        <p:nvPicPr>
          <p:cNvPr id="13" name="图片 3"/>
          <p:cNvPicPr>
            <a:picLocks noChangeAspect="1" noChangeArrowheads="1"/>
          </p:cNvPicPr>
          <p:nvPr/>
        </p:nvPicPr>
        <p:blipFill>
          <a:blip r:embed="rId3"/>
          <a:srcRect/>
          <a:stretch>
            <a:fillRect/>
          </a:stretch>
        </p:blipFill>
        <p:spPr bwMode="auto">
          <a:xfrm>
            <a:off x="3929058" y="4438293"/>
            <a:ext cx="2037649" cy="2419707"/>
          </a:xfrm>
          <a:prstGeom prst="rect">
            <a:avLst/>
          </a:prstGeom>
          <a:noFill/>
          <a:ln w="9525">
            <a:noFill/>
            <a:miter lim="800000"/>
            <a:headEnd/>
            <a:tailEnd/>
          </a:ln>
        </p:spPr>
      </p:pic>
      <p:pic>
        <p:nvPicPr>
          <p:cNvPr id="14" name="内容占位符 4"/>
          <p:cNvPicPr>
            <a:picLocks/>
          </p:cNvPicPr>
          <p:nvPr/>
        </p:nvPicPr>
        <p:blipFill>
          <a:blip r:embed="rId4"/>
          <a:srcRect/>
          <a:stretch>
            <a:fillRect/>
          </a:stretch>
        </p:blipFill>
        <p:spPr>
          <a:xfrm>
            <a:off x="6072198" y="4438293"/>
            <a:ext cx="913663" cy="2419707"/>
          </a:xfrm>
          <a:prstGeom prst="rect">
            <a:avLst/>
          </a:prstGeom>
        </p:spPr>
      </p:pic>
      <p:pic>
        <p:nvPicPr>
          <p:cNvPr id="15" name="图片 14"/>
          <p:cNvPicPr>
            <a:picLocks noChangeAspect="1" noChangeArrowheads="1"/>
          </p:cNvPicPr>
          <p:nvPr/>
        </p:nvPicPr>
        <p:blipFill>
          <a:blip r:embed="rId5"/>
          <a:srcRect/>
          <a:stretch>
            <a:fillRect/>
          </a:stretch>
        </p:blipFill>
        <p:spPr bwMode="auto">
          <a:xfrm>
            <a:off x="7150562" y="4431206"/>
            <a:ext cx="1993438" cy="2426794"/>
          </a:xfrm>
          <a:prstGeom prst="rect">
            <a:avLst/>
          </a:prstGeom>
          <a:noFill/>
          <a:ln w="9525">
            <a:noFill/>
            <a:miter lim="800000"/>
            <a:headEnd/>
            <a:tailEnd/>
          </a:ln>
        </p:spPr>
      </p:pic>
      <p:pic>
        <p:nvPicPr>
          <p:cNvPr id="16" name="图片 15" descr="定标器图－1副本.bmp"/>
          <p:cNvPicPr/>
          <p:nvPr/>
        </p:nvPicPr>
        <p:blipFill>
          <a:blip r:embed="rId6" cstate="print"/>
          <a:srcRect l="1445"/>
          <a:stretch>
            <a:fillRect/>
          </a:stretch>
        </p:blipFill>
        <p:spPr>
          <a:xfrm>
            <a:off x="3945890" y="1785926"/>
            <a:ext cx="5198110" cy="2622550"/>
          </a:xfrm>
          <a:prstGeom prst="rect">
            <a:avLst/>
          </a:prstGeom>
        </p:spPr>
      </p:pic>
    </p:spTree>
    <p:extLst>
      <p:ext uri="{BB962C8B-B14F-4D97-AF65-F5344CB8AC3E}">
        <p14:creationId xmlns:p14="http://schemas.microsoft.com/office/powerpoint/2010/main" xmlns="" val="191410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smtClean="0"/>
              <a:t>Background</a:t>
            </a:r>
          </a:p>
          <a:p>
            <a:r>
              <a:rPr lang="en-US" altLang="zh-CN" dirty="0" smtClean="0"/>
              <a:t>MERSI instrument Performance evaluation</a:t>
            </a:r>
          </a:p>
          <a:p>
            <a:r>
              <a:rPr lang="en-US" altLang="zh-CN" dirty="0" smtClean="0"/>
              <a:t>Calibration assessment</a:t>
            </a:r>
          </a:p>
          <a:p>
            <a:r>
              <a:rPr lang="en-US" altLang="zh-CN" dirty="0" smtClean="0"/>
              <a:t>Conclusion</a:t>
            </a:r>
          </a:p>
          <a:p>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图片 1" descr="定标器图－1副本.bmp"/>
          <p:cNvPicPr>
            <a:picLocks noChangeAspect="1" noChangeArrowheads="1"/>
          </p:cNvPicPr>
          <p:nvPr/>
        </p:nvPicPr>
        <p:blipFill>
          <a:blip r:embed="rId3"/>
          <a:srcRect l="1431" r="37495"/>
          <a:stretch>
            <a:fillRect/>
          </a:stretch>
        </p:blipFill>
        <p:spPr bwMode="auto">
          <a:xfrm>
            <a:off x="827088" y="1023938"/>
            <a:ext cx="4140200" cy="3373437"/>
          </a:xfrm>
          <a:prstGeom prst="rect">
            <a:avLst/>
          </a:prstGeom>
          <a:noFill/>
          <a:ln w="9525">
            <a:noFill/>
            <a:miter lim="800000"/>
            <a:headEnd/>
            <a:tailEnd/>
          </a:ln>
        </p:spPr>
      </p:pic>
      <p:pic>
        <p:nvPicPr>
          <p:cNvPr id="169987" name="Picture 3"/>
          <p:cNvPicPr>
            <a:picLocks noChangeAspect="1" noChangeArrowheads="1"/>
          </p:cNvPicPr>
          <p:nvPr/>
        </p:nvPicPr>
        <p:blipFill>
          <a:blip r:embed="rId4"/>
          <a:srcRect/>
          <a:stretch>
            <a:fillRect/>
          </a:stretch>
        </p:blipFill>
        <p:spPr bwMode="auto">
          <a:xfrm>
            <a:off x="5219700" y="1400175"/>
            <a:ext cx="2259013" cy="2781300"/>
          </a:xfrm>
          <a:prstGeom prst="rect">
            <a:avLst/>
          </a:prstGeom>
          <a:noFill/>
        </p:spPr>
      </p:pic>
      <p:sp>
        <p:nvSpPr>
          <p:cNvPr id="169988" name="Rectangle 4"/>
          <p:cNvSpPr>
            <a:spLocks noChangeArrowheads="1"/>
          </p:cNvSpPr>
          <p:nvPr/>
        </p:nvSpPr>
        <p:spPr bwMode="auto">
          <a:xfrm>
            <a:off x="457200" y="-100013"/>
            <a:ext cx="8229600" cy="1143001"/>
          </a:xfrm>
          <a:prstGeom prst="rect">
            <a:avLst/>
          </a:prstGeom>
          <a:noFill/>
          <a:ln w="9525">
            <a:noFill/>
            <a:miter lim="800000"/>
            <a:headEnd/>
            <a:tailEnd/>
          </a:ln>
          <a:effectLst/>
        </p:spPr>
        <p:txBody>
          <a:bodyPr anchor="ctr"/>
          <a:lstStyle/>
          <a:p>
            <a:pPr algn="ctr"/>
            <a:r>
              <a:rPr lang="en-US" altLang="zh-CN" sz="3600" b="1">
                <a:solidFill>
                  <a:srgbClr val="CC0000"/>
                </a:solidFill>
                <a:latin typeface="Baskerville Old Face" pitchFamily="18" charset="0"/>
              </a:rPr>
              <a:t>VOC monitoring</a:t>
            </a:r>
          </a:p>
        </p:txBody>
      </p:sp>
      <p:sp>
        <p:nvSpPr>
          <p:cNvPr id="169989" name="Text Box 5"/>
          <p:cNvSpPr txBox="1">
            <a:spLocks noChangeArrowheads="1"/>
          </p:cNvSpPr>
          <p:nvPr/>
        </p:nvSpPr>
        <p:spPr bwMode="auto">
          <a:xfrm>
            <a:off x="323850" y="4621213"/>
            <a:ext cx="8640763" cy="1741487"/>
          </a:xfrm>
          <a:prstGeom prst="rect">
            <a:avLst/>
          </a:prstGeom>
          <a:noFill/>
          <a:ln w="9525">
            <a:noFill/>
            <a:miter lim="800000"/>
            <a:headEnd/>
            <a:tailEnd/>
          </a:ln>
          <a:effectLst/>
        </p:spPr>
        <p:txBody>
          <a:bodyPr>
            <a:spAutoFit/>
          </a:bodyPr>
          <a:lstStyle/>
          <a:p>
            <a:pPr>
              <a:spcBef>
                <a:spcPct val="50000"/>
              </a:spcBef>
            </a:pPr>
            <a:r>
              <a:rPr lang="en-US" altLang="zh-CN" dirty="0">
                <a:latin typeface="Calibri" pitchFamily="34" charset="0"/>
              </a:rPr>
              <a:t>First onboard visible calibration prototype device for FY series.</a:t>
            </a:r>
          </a:p>
          <a:p>
            <a:pPr>
              <a:spcBef>
                <a:spcPct val="50000"/>
              </a:spcBef>
            </a:pPr>
            <a:r>
              <a:rPr lang="en-US" altLang="zh-CN" dirty="0">
                <a:latin typeface="Calibri" pitchFamily="34" charset="0"/>
              </a:rPr>
              <a:t>The VOC’s output is a parallel light source from the beam expanding system. Although the radiance can’t be calculated exactly, it is relatively stable and monitored by trap detectors. </a:t>
            </a:r>
          </a:p>
          <a:p>
            <a:pPr>
              <a:spcBef>
                <a:spcPct val="50000"/>
              </a:spcBef>
            </a:pPr>
            <a:r>
              <a:rPr lang="en-US" altLang="zh-CN" dirty="0">
                <a:latin typeface="Calibri" pitchFamily="34" charset="0"/>
              </a:rPr>
              <a:t>When lamps are turned on or the sun enters the light cone, it can be used to monitor the temporal radiometric response changes.  </a:t>
            </a:r>
          </a:p>
        </p:txBody>
      </p:sp>
      <p:sp>
        <p:nvSpPr>
          <p:cNvPr id="6" name="矩形 5"/>
          <p:cNvSpPr/>
          <p:nvPr/>
        </p:nvSpPr>
        <p:spPr>
          <a:xfrm>
            <a:off x="4929190" y="6286520"/>
            <a:ext cx="1906291" cy="369332"/>
          </a:xfrm>
          <a:prstGeom prst="rect">
            <a:avLst/>
          </a:prstGeom>
        </p:spPr>
        <p:txBody>
          <a:bodyPr wrap="none">
            <a:spAutoFit/>
          </a:bodyPr>
          <a:lstStyle/>
          <a:p>
            <a:r>
              <a:rPr lang="en-US" dirty="0" smtClean="0">
                <a:effectLst>
                  <a:outerShdw blurRad="50800" dist="38100" algn="tr" rotWithShape="0">
                    <a:prstClr val="black">
                      <a:alpha val="40000"/>
                    </a:prstClr>
                  </a:outerShdw>
                </a:effectLst>
              </a:rPr>
              <a:t>(</a:t>
            </a:r>
            <a:r>
              <a:rPr lang="en-US" dirty="0" err="1" smtClean="0">
                <a:effectLst>
                  <a:outerShdw blurRad="50800" dist="38100" algn="tr" rotWithShape="0">
                    <a:prstClr val="black">
                      <a:alpha val="40000"/>
                    </a:prstClr>
                  </a:outerShdw>
                </a:effectLst>
              </a:rPr>
              <a:t>Hu</a:t>
            </a:r>
            <a:r>
              <a:rPr lang="en-US" dirty="0" smtClean="0">
                <a:effectLst>
                  <a:outerShdw blurRad="50800" dist="38100" algn="tr" rotWithShape="0">
                    <a:prstClr val="black">
                      <a:alpha val="40000"/>
                    </a:prstClr>
                  </a:outerShdw>
                </a:effectLst>
              </a:rPr>
              <a:t>, X, IEEE, 2012)</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0100" y="274638"/>
            <a:ext cx="7072362" cy="1143000"/>
          </a:xfrm>
        </p:spPr>
        <p:txBody>
          <a:bodyPr>
            <a:normAutofit fontScale="90000"/>
          </a:bodyPr>
          <a:lstStyle/>
          <a:p>
            <a:r>
              <a:rPr lang="en-US" altLang="zh-CN" dirty="0" smtClean="0"/>
              <a:t>VOC</a:t>
            </a:r>
            <a:r>
              <a:rPr lang="zh-CN" altLang="en-US" dirty="0" smtClean="0"/>
              <a:t> </a:t>
            </a:r>
            <a:r>
              <a:rPr lang="en-US" altLang="zh-CN" dirty="0" smtClean="0"/>
              <a:t>solar signal normalization</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71681" name="Picture 1" descr="FY3C_MERSI_IPM_ICVS_Degradation_LongTerm_Trend"/>
          <p:cNvPicPr>
            <a:picLocks noChangeAspect="1" noChangeArrowheads="1"/>
          </p:cNvPicPr>
          <p:nvPr/>
        </p:nvPicPr>
        <p:blipFill>
          <a:blip r:embed="rId2"/>
          <a:srcRect l="4801" t="4000"/>
          <a:stretch>
            <a:fillRect/>
          </a:stretch>
        </p:blipFill>
        <p:spPr bwMode="auto">
          <a:xfrm>
            <a:off x="642910" y="1643050"/>
            <a:ext cx="7715304" cy="4669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Lunar calibration for MERSI</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descr="图片1.png"/>
          <p:cNvPicPr/>
          <p:nvPr/>
        </p:nvPicPr>
        <p:blipFill>
          <a:blip r:embed="rId2"/>
          <a:srcRect r="2241" b="6630"/>
          <a:stretch>
            <a:fillRect/>
          </a:stretch>
        </p:blipFill>
        <p:spPr>
          <a:xfrm>
            <a:off x="2527084" y="2273060"/>
            <a:ext cx="4089831" cy="2311879"/>
          </a:xfrm>
          <a:prstGeom prst="rect">
            <a:avLst/>
          </a:prstGeom>
        </p:spPr>
      </p:pic>
      <p:sp>
        <p:nvSpPr>
          <p:cNvPr id="5" name="矩形 4"/>
          <p:cNvSpPr/>
          <p:nvPr/>
        </p:nvSpPr>
        <p:spPr>
          <a:xfrm>
            <a:off x="2285984" y="4857760"/>
            <a:ext cx="4572000" cy="1200329"/>
          </a:xfrm>
          <a:prstGeom prst="rect">
            <a:avLst/>
          </a:prstGeom>
        </p:spPr>
        <p:txBody>
          <a:bodyPr>
            <a:spAutoFit/>
          </a:bodyPr>
          <a:lstStyle/>
          <a:p>
            <a:r>
              <a:rPr lang="en-US" sz="2400" dirty="0" smtClean="0"/>
              <a:t>Moon images in FY-3C/MERS’s space viewing for four times on December 20, 2013</a:t>
            </a:r>
            <a:endParaRPr lang="zh-CN" alt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3108" y="274638"/>
            <a:ext cx="6543692" cy="1143000"/>
          </a:xfrm>
        </p:spPr>
        <p:txBody>
          <a:bodyPr/>
          <a:lstStyle/>
          <a:p>
            <a:r>
              <a:rPr lang="en-US" altLang="zh-CN" dirty="0" smtClean="0"/>
              <a:t>SV lunar  </a:t>
            </a:r>
            <a:r>
              <a:rPr lang="en-US" altLang="zh-CN" dirty="0" smtClean="0"/>
              <a:t>Observe</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Picture 2"/>
          <p:cNvPicPr>
            <a:picLocks noChangeAspect="1" noChangeArrowheads="1"/>
          </p:cNvPicPr>
          <p:nvPr/>
        </p:nvPicPr>
        <p:blipFill>
          <a:blip r:embed="rId2"/>
          <a:srcRect l="13750" t="13333" r="73599" b="15556"/>
          <a:stretch>
            <a:fillRect/>
          </a:stretch>
        </p:blipFill>
        <p:spPr bwMode="auto">
          <a:xfrm>
            <a:off x="71406" y="214290"/>
            <a:ext cx="2000264" cy="6324600"/>
          </a:xfrm>
          <a:prstGeom prst="rect">
            <a:avLst/>
          </a:prstGeom>
          <a:noFill/>
          <a:ln w="9525">
            <a:noFill/>
            <a:miter lim="800000"/>
            <a:headEnd/>
            <a:tailEnd/>
          </a:ln>
        </p:spPr>
      </p:pic>
      <p:pic>
        <p:nvPicPr>
          <p:cNvPr id="5" name="Picture 3"/>
          <p:cNvPicPr>
            <a:picLocks noChangeAspect="1" noChangeArrowheads="1"/>
          </p:cNvPicPr>
          <p:nvPr/>
        </p:nvPicPr>
        <p:blipFill>
          <a:blip r:embed="rId3"/>
          <a:srcRect l="19167" t="20741" r="72005" b="28148"/>
          <a:stretch>
            <a:fillRect/>
          </a:stretch>
        </p:blipFill>
        <p:spPr bwMode="auto">
          <a:xfrm>
            <a:off x="2428860" y="1285860"/>
            <a:ext cx="1614478" cy="5257800"/>
          </a:xfrm>
          <a:prstGeom prst="rect">
            <a:avLst/>
          </a:prstGeom>
          <a:noFill/>
          <a:ln w="9525">
            <a:noFill/>
            <a:miter lim="800000"/>
            <a:headEnd/>
            <a:tailEnd/>
          </a:ln>
        </p:spPr>
      </p:pic>
      <p:pic>
        <p:nvPicPr>
          <p:cNvPr id="1026" name="Picture 2" descr="E:\风三工程\FY3C\在轨测试\月亮图片\FY3C_MERSI_MOON_L1_20131121_2005_RSHAP_MS_B_4_D_1.png"/>
          <p:cNvPicPr>
            <a:picLocks noChangeAspect="1" noChangeArrowheads="1"/>
          </p:cNvPicPr>
          <p:nvPr/>
        </p:nvPicPr>
        <p:blipFill>
          <a:blip r:embed="rId4"/>
          <a:srcRect/>
          <a:stretch>
            <a:fillRect/>
          </a:stretch>
        </p:blipFill>
        <p:spPr bwMode="auto">
          <a:xfrm>
            <a:off x="4857752" y="1285860"/>
            <a:ext cx="2143140" cy="2187789"/>
          </a:xfrm>
          <a:prstGeom prst="rect">
            <a:avLst/>
          </a:prstGeom>
          <a:noFill/>
        </p:spPr>
      </p:pic>
      <p:pic>
        <p:nvPicPr>
          <p:cNvPr id="1027" name="Picture 3" descr="E:\风三工程\FY3C\在轨测试\月亮图片\FY3C_MERSI_MOON_L1_20131121_2005_RSHAP_MS_B_1_D_1.png"/>
          <p:cNvPicPr>
            <a:picLocks noChangeAspect="1" noChangeArrowheads="1"/>
          </p:cNvPicPr>
          <p:nvPr/>
        </p:nvPicPr>
        <p:blipFill>
          <a:blip r:embed="rId5"/>
          <a:srcRect/>
          <a:stretch>
            <a:fillRect/>
          </a:stretch>
        </p:blipFill>
        <p:spPr bwMode="auto">
          <a:xfrm>
            <a:off x="7000860" y="285728"/>
            <a:ext cx="2143140" cy="2187789"/>
          </a:xfrm>
          <a:prstGeom prst="rect">
            <a:avLst/>
          </a:prstGeom>
          <a:noFill/>
        </p:spPr>
      </p:pic>
      <p:pic>
        <p:nvPicPr>
          <p:cNvPr id="1028" name="Picture 4" descr="E:\风三工程\FY3C\在轨测试\月亮图片\FY3C_MERSI_MOON_L1_20131121_2005_RSHAP_MS_B_2_D_1.png"/>
          <p:cNvPicPr>
            <a:picLocks noChangeAspect="1" noChangeArrowheads="1"/>
          </p:cNvPicPr>
          <p:nvPr/>
        </p:nvPicPr>
        <p:blipFill>
          <a:blip r:embed="rId6"/>
          <a:srcRect/>
          <a:stretch>
            <a:fillRect/>
          </a:stretch>
        </p:blipFill>
        <p:spPr bwMode="auto">
          <a:xfrm>
            <a:off x="7000860" y="2428868"/>
            <a:ext cx="2143140" cy="2187789"/>
          </a:xfrm>
          <a:prstGeom prst="rect">
            <a:avLst/>
          </a:prstGeom>
          <a:noFill/>
        </p:spPr>
      </p:pic>
      <p:pic>
        <p:nvPicPr>
          <p:cNvPr id="1029" name="Picture 5" descr="E:\风三工程\FY3C\在轨测试\月亮图片\FY3C_MERSI_MOON_L1_20131121_2005_RSHAP_MS_B_3_D_1.png"/>
          <p:cNvPicPr>
            <a:picLocks noChangeAspect="1" noChangeArrowheads="1"/>
          </p:cNvPicPr>
          <p:nvPr/>
        </p:nvPicPr>
        <p:blipFill>
          <a:blip r:embed="rId7"/>
          <a:srcRect/>
          <a:stretch>
            <a:fillRect/>
          </a:stretch>
        </p:blipFill>
        <p:spPr bwMode="auto">
          <a:xfrm>
            <a:off x="4857752" y="3429000"/>
            <a:ext cx="2143140" cy="2187789"/>
          </a:xfrm>
          <a:prstGeom prst="rect">
            <a:avLst/>
          </a:prstGeom>
          <a:noFill/>
        </p:spPr>
      </p:pic>
      <p:sp>
        <p:nvSpPr>
          <p:cNvPr id="10" name="TextBox 5"/>
          <p:cNvSpPr txBox="1">
            <a:spLocks noChangeArrowheads="1"/>
          </p:cNvSpPr>
          <p:nvPr/>
        </p:nvSpPr>
        <p:spPr bwMode="auto">
          <a:xfrm>
            <a:off x="2357422" y="6510361"/>
            <a:ext cx="1752600" cy="276225"/>
          </a:xfrm>
          <a:prstGeom prst="rect">
            <a:avLst/>
          </a:prstGeom>
          <a:noFill/>
          <a:ln w="9525">
            <a:noFill/>
            <a:miter lim="800000"/>
            <a:headEnd/>
            <a:tailEnd/>
          </a:ln>
        </p:spPr>
        <p:txBody>
          <a:bodyPr>
            <a:spAutoFit/>
          </a:bodyPr>
          <a:lstStyle/>
          <a:p>
            <a:pPr eaLnBrk="0" hangingPunct="0"/>
            <a:r>
              <a:rPr lang="en-US" altLang="zh-CN" sz="1200" b="1" dirty="0">
                <a:effectLst>
                  <a:outerShdw blurRad="38100" dist="38100" dir="2700000" algn="tl">
                    <a:srgbClr val="000000">
                      <a:alpha val="43137"/>
                    </a:srgbClr>
                  </a:outerShdw>
                </a:effectLst>
              </a:rPr>
              <a:t>FY3B </a:t>
            </a:r>
            <a:r>
              <a:rPr lang="en-US" altLang="zh-CN" sz="1200" b="1" dirty="0" smtClean="0">
                <a:effectLst>
                  <a:outerShdw blurRad="38100" dist="38100" dir="2700000" algn="tl">
                    <a:srgbClr val="000000">
                      <a:alpha val="43137"/>
                    </a:srgbClr>
                  </a:outerShdw>
                </a:effectLst>
              </a:rPr>
              <a:t>20131014 07:05</a:t>
            </a:r>
            <a:endParaRPr lang="zh-CN" altLang="en-US" sz="1200" b="1" dirty="0">
              <a:effectLst>
                <a:outerShdw blurRad="38100" dist="38100" dir="2700000" algn="tl">
                  <a:srgbClr val="000000">
                    <a:alpha val="43137"/>
                  </a:srgbClr>
                </a:outerShdw>
              </a:effectLst>
            </a:endParaRPr>
          </a:p>
        </p:txBody>
      </p:sp>
      <p:sp>
        <p:nvSpPr>
          <p:cNvPr id="11" name="TextBox 6"/>
          <p:cNvSpPr txBox="1">
            <a:spLocks noChangeArrowheads="1"/>
          </p:cNvSpPr>
          <p:nvPr/>
        </p:nvSpPr>
        <p:spPr bwMode="auto">
          <a:xfrm>
            <a:off x="0" y="6477000"/>
            <a:ext cx="2143108" cy="338554"/>
          </a:xfrm>
          <a:prstGeom prst="rect">
            <a:avLst/>
          </a:prstGeom>
          <a:noFill/>
          <a:ln w="9525">
            <a:noFill/>
            <a:miter lim="800000"/>
            <a:headEnd/>
            <a:tailEnd/>
          </a:ln>
        </p:spPr>
        <p:txBody>
          <a:bodyPr wrap="square">
            <a:spAutoFit/>
          </a:bodyPr>
          <a:lstStyle/>
          <a:p>
            <a:pPr eaLnBrk="0" hangingPunct="0"/>
            <a:r>
              <a:rPr lang="en-US" altLang="zh-CN" sz="1600" b="1" dirty="0">
                <a:effectLst>
                  <a:outerShdw blurRad="38100" dist="38100" dir="2700000" algn="tl">
                    <a:srgbClr val="000000">
                      <a:alpha val="43137"/>
                    </a:srgbClr>
                  </a:outerShdw>
                </a:effectLst>
              </a:rPr>
              <a:t>FY3C </a:t>
            </a:r>
            <a:r>
              <a:rPr lang="en-US" altLang="zh-CN" sz="1600" b="1" dirty="0" smtClean="0">
                <a:effectLst>
                  <a:outerShdw blurRad="38100" dist="38100" dir="2700000" algn="tl">
                    <a:srgbClr val="000000">
                      <a:alpha val="43137"/>
                    </a:srgbClr>
                  </a:outerShdw>
                </a:effectLst>
              </a:rPr>
              <a:t>20131023  07:15</a:t>
            </a:r>
            <a:endParaRPr lang="zh-CN" altLang="en-US" sz="1600" b="1" dirty="0">
              <a:effectLst>
                <a:outerShdw blurRad="38100" dist="38100" dir="2700000" algn="tl">
                  <a:srgbClr val="000000">
                    <a:alpha val="43137"/>
                  </a:srgbClr>
                </a:outerShdw>
              </a:effectLst>
            </a:endParaRPr>
          </a:p>
        </p:txBody>
      </p:sp>
      <p:sp>
        <p:nvSpPr>
          <p:cNvPr id="12" name="右箭头 11"/>
          <p:cNvSpPr/>
          <p:nvPr/>
        </p:nvSpPr>
        <p:spPr>
          <a:xfrm rot="10800000">
            <a:off x="1857356" y="3500438"/>
            <a:ext cx="714380" cy="571504"/>
          </a:xfrm>
          <a:prstGeom prst="rightArrow">
            <a:avLst>
              <a:gd name="adj1" fmla="val 64615"/>
              <a:gd name="adj2" fmla="val 57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0" name="Picture 6" descr="E:\风三工程\FY3C\在轨测试\月亮图片\FY3C_MERSI_MOON_L1_20131121_2005_RSHAP_MS_B_13_D_1.png"/>
          <p:cNvPicPr>
            <a:picLocks noChangeAspect="1" noChangeArrowheads="1"/>
          </p:cNvPicPr>
          <p:nvPr/>
        </p:nvPicPr>
        <p:blipFill>
          <a:blip r:embed="rId8"/>
          <a:srcRect/>
          <a:stretch>
            <a:fillRect/>
          </a:stretch>
        </p:blipFill>
        <p:spPr bwMode="auto">
          <a:xfrm>
            <a:off x="5357818" y="5929330"/>
            <a:ext cx="571504" cy="881069"/>
          </a:xfrm>
          <a:prstGeom prst="rect">
            <a:avLst/>
          </a:prstGeom>
          <a:noFill/>
        </p:spPr>
      </p:pic>
      <p:pic>
        <p:nvPicPr>
          <p:cNvPr id="1031" name="Picture 7" descr="E:\风三工程\FY3C\在轨测试\月亮图片\FY3C_MERSI_MOON_L1_20131121_2005_RSHAP_MS_B_6_D_1.png"/>
          <p:cNvPicPr>
            <a:picLocks noChangeAspect="1" noChangeArrowheads="1"/>
          </p:cNvPicPr>
          <p:nvPr/>
        </p:nvPicPr>
        <p:blipFill>
          <a:blip r:embed="rId9"/>
          <a:srcRect/>
          <a:stretch>
            <a:fillRect/>
          </a:stretch>
        </p:blipFill>
        <p:spPr bwMode="auto">
          <a:xfrm>
            <a:off x="4071934" y="5929330"/>
            <a:ext cx="571504" cy="881069"/>
          </a:xfrm>
          <a:prstGeom prst="rect">
            <a:avLst/>
          </a:prstGeom>
          <a:noFill/>
        </p:spPr>
      </p:pic>
      <p:pic>
        <p:nvPicPr>
          <p:cNvPr id="1032" name="Picture 8" descr="E:\风三工程\FY3C\在轨测试\月亮图片\FY3C_MERSI_MOON_L1_20131121_2005_RSHAP_MS_B_7_D_1.png"/>
          <p:cNvPicPr>
            <a:picLocks noChangeAspect="1" noChangeArrowheads="1"/>
          </p:cNvPicPr>
          <p:nvPr/>
        </p:nvPicPr>
        <p:blipFill>
          <a:blip r:embed="rId10"/>
          <a:srcRect/>
          <a:stretch>
            <a:fillRect/>
          </a:stretch>
        </p:blipFill>
        <p:spPr bwMode="auto">
          <a:xfrm>
            <a:off x="4714876" y="5929330"/>
            <a:ext cx="571504" cy="881069"/>
          </a:xfrm>
          <a:prstGeom prst="rect">
            <a:avLst/>
          </a:prstGeom>
          <a:noFill/>
        </p:spPr>
      </p:pic>
      <p:pic>
        <p:nvPicPr>
          <p:cNvPr id="1033" name="Picture 9" descr="E:\风三工程\FY3C\在轨测试\月亮图片\FY3C_MERSI_MOON_L1_20131121_2005_RSHAP_MS_B_8_D_1.png"/>
          <p:cNvPicPr>
            <a:picLocks noChangeAspect="1" noChangeArrowheads="1"/>
          </p:cNvPicPr>
          <p:nvPr/>
        </p:nvPicPr>
        <p:blipFill>
          <a:blip r:embed="rId11"/>
          <a:srcRect/>
          <a:stretch>
            <a:fillRect/>
          </a:stretch>
        </p:blipFill>
        <p:spPr bwMode="auto">
          <a:xfrm>
            <a:off x="6000760" y="5929330"/>
            <a:ext cx="571504" cy="881069"/>
          </a:xfrm>
          <a:prstGeom prst="rect">
            <a:avLst/>
          </a:prstGeom>
          <a:noFill/>
        </p:spPr>
      </p:pic>
      <p:pic>
        <p:nvPicPr>
          <p:cNvPr id="1034" name="Picture 10" descr="E:\风三工程\FY3C\在轨测试\月亮图片\FY3C_MERSI_MOON_L1_20131121_2005_RSHAP_MS_B_9_D_1.png"/>
          <p:cNvPicPr>
            <a:picLocks noChangeAspect="1" noChangeArrowheads="1"/>
          </p:cNvPicPr>
          <p:nvPr/>
        </p:nvPicPr>
        <p:blipFill>
          <a:blip r:embed="rId12"/>
          <a:srcRect/>
          <a:stretch>
            <a:fillRect/>
          </a:stretch>
        </p:blipFill>
        <p:spPr bwMode="auto">
          <a:xfrm>
            <a:off x="6643702" y="5929330"/>
            <a:ext cx="571504" cy="881069"/>
          </a:xfrm>
          <a:prstGeom prst="rect">
            <a:avLst/>
          </a:prstGeom>
          <a:noFill/>
        </p:spPr>
      </p:pic>
      <p:pic>
        <p:nvPicPr>
          <p:cNvPr id="1035" name="Picture 11" descr="E:\风三工程\FY3C\在轨测试\月亮图片\FY3C_MERSI_MOON_L1_20131121_2005_RSHAP_MS_B_10_D_1.png"/>
          <p:cNvPicPr>
            <a:picLocks noChangeAspect="1" noChangeArrowheads="1"/>
          </p:cNvPicPr>
          <p:nvPr/>
        </p:nvPicPr>
        <p:blipFill>
          <a:blip r:embed="rId13"/>
          <a:srcRect/>
          <a:stretch>
            <a:fillRect/>
          </a:stretch>
        </p:blipFill>
        <p:spPr bwMode="auto">
          <a:xfrm>
            <a:off x="7286644" y="5929330"/>
            <a:ext cx="571504" cy="881069"/>
          </a:xfrm>
          <a:prstGeom prst="rect">
            <a:avLst/>
          </a:prstGeom>
          <a:noFill/>
        </p:spPr>
      </p:pic>
      <p:pic>
        <p:nvPicPr>
          <p:cNvPr id="1036" name="Picture 12" descr="E:\风三工程\FY3C\在轨测试\月亮图片\FY3C_MERSI_MOON_L1_20131121_2005_RSHAP_MS_B_11_D_1.png"/>
          <p:cNvPicPr>
            <a:picLocks noChangeAspect="1" noChangeArrowheads="1"/>
          </p:cNvPicPr>
          <p:nvPr/>
        </p:nvPicPr>
        <p:blipFill>
          <a:blip r:embed="rId14"/>
          <a:srcRect/>
          <a:stretch>
            <a:fillRect/>
          </a:stretch>
        </p:blipFill>
        <p:spPr bwMode="auto">
          <a:xfrm>
            <a:off x="7929586" y="5929330"/>
            <a:ext cx="571504" cy="881069"/>
          </a:xfrm>
          <a:prstGeom prst="rect">
            <a:avLst/>
          </a:prstGeom>
          <a:noFill/>
        </p:spPr>
      </p:pic>
      <p:pic>
        <p:nvPicPr>
          <p:cNvPr id="1037" name="Picture 13" descr="E:\风三工程\FY3C\在轨测试\月亮图片\FY3C_MERSI_MOON_L1_20131121_2005_RSHAP_MS_B_12_D_1.png"/>
          <p:cNvPicPr>
            <a:picLocks noChangeAspect="1" noChangeArrowheads="1"/>
          </p:cNvPicPr>
          <p:nvPr/>
        </p:nvPicPr>
        <p:blipFill>
          <a:blip r:embed="rId15"/>
          <a:srcRect/>
          <a:stretch>
            <a:fillRect/>
          </a:stretch>
        </p:blipFill>
        <p:spPr bwMode="auto">
          <a:xfrm>
            <a:off x="8572528" y="5929330"/>
            <a:ext cx="571504" cy="881069"/>
          </a:xfrm>
          <a:prstGeom prst="rect">
            <a:avLst/>
          </a:prstGeom>
          <a:noFill/>
        </p:spPr>
      </p:pic>
      <p:sp>
        <p:nvSpPr>
          <p:cNvPr id="21" name="TextBox 6"/>
          <p:cNvSpPr txBox="1">
            <a:spLocks noChangeArrowheads="1"/>
          </p:cNvSpPr>
          <p:nvPr/>
        </p:nvSpPr>
        <p:spPr bwMode="auto">
          <a:xfrm>
            <a:off x="7034210" y="5000636"/>
            <a:ext cx="2252698" cy="369332"/>
          </a:xfrm>
          <a:prstGeom prst="rect">
            <a:avLst/>
          </a:prstGeom>
          <a:noFill/>
          <a:ln w="9525">
            <a:noFill/>
            <a:miter lim="800000"/>
            <a:headEnd/>
            <a:tailEnd/>
          </a:ln>
        </p:spPr>
        <p:txBody>
          <a:bodyPr wrap="square">
            <a:spAutoFit/>
          </a:bodyPr>
          <a:lstStyle/>
          <a:p>
            <a:pPr eaLnBrk="0" hangingPunct="0"/>
            <a:r>
              <a:rPr lang="en-US" altLang="zh-CN" b="1" dirty="0">
                <a:effectLst>
                  <a:outerShdw blurRad="38100" dist="38100" dir="2700000" algn="tl">
                    <a:srgbClr val="000000">
                      <a:alpha val="43137"/>
                    </a:srgbClr>
                  </a:outerShdw>
                </a:effectLst>
              </a:rPr>
              <a:t>FY3C </a:t>
            </a:r>
            <a:r>
              <a:rPr lang="en-US" altLang="zh-CN" b="1" dirty="0" smtClean="0">
                <a:effectLst>
                  <a:outerShdw blurRad="38100" dist="38100" dir="2700000" algn="tl">
                    <a:srgbClr val="000000">
                      <a:alpha val="43137"/>
                    </a:srgbClr>
                  </a:outerShdw>
                </a:effectLst>
              </a:rPr>
              <a:t>20131121 20:05</a:t>
            </a:r>
            <a:endParaRPr lang="zh-CN" altLang="en-US" b="1" dirty="0">
              <a:effectLst>
                <a:outerShdw blurRad="38100" dist="38100" dir="2700000" algn="tl">
                  <a:srgbClr val="000000">
                    <a:alpha val="43137"/>
                  </a:srgbClr>
                </a:outerShdw>
              </a:effectLst>
            </a:endParaRPr>
          </a:p>
        </p:txBody>
      </p:sp>
      <p:sp>
        <p:nvSpPr>
          <p:cNvPr id="22" name="TextBox 21"/>
          <p:cNvSpPr txBox="1"/>
          <p:nvPr/>
        </p:nvSpPr>
        <p:spPr>
          <a:xfrm>
            <a:off x="7000924" y="1857364"/>
            <a:ext cx="2214546" cy="369332"/>
          </a:xfrm>
          <a:prstGeom prst="rect">
            <a:avLst/>
          </a:prstGeom>
          <a:noFill/>
        </p:spPr>
        <p:txBody>
          <a:bodyPr wrap="square" rtlCol="0">
            <a:spAutoFit/>
          </a:bodyPr>
          <a:lstStyle/>
          <a:p>
            <a:r>
              <a:rPr lang="en-US" altLang="zh-CN"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250m SV</a:t>
            </a:r>
            <a:r>
              <a:rPr lang="zh-CN" altLang="en-US"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 </a:t>
            </a:r>
            <a:r>
              <a:rPr lang="en-US" altLang="zh-CN"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image</a:t>
            </a:r>
            <a:endParaRPr lang="zh-CN" altLang="en-US"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3" name="TextBox 22"/>
          <p:cNvSpPr txBox="1"/>
          <p:nvPr/>
        </p:nvSpPr>
        <p:spPr>
          <a:xfrm>
            <a:off x="6929454" y="5572140"/>
            <a:ext cx="2071702" cy="369332"/>
          </a:xfrm>
          <a:prstGeom prst="rect">
            <a:avLst/>
          </a:prstGeom>
          <a:noFill/>
        </p:spPr>
        <p:txBody>
          <a:bodyPr wrap="square" rtlCol="0">
            <a:spAutoFit/>
          </a:bodyPr>
          <a:lstStyle/>
          <a:p>
            <a:r>
              <a:rPr lang="en-US" altLang="zh-CN"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1km SV image</a:t>
            </a:r>
            <a:endParaRPr lang="zh-CN" altLang="en-US"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37219" name="Picture 3"/>
          <p:cNvPicPr>
            <a:picLocks noChangeAspect="1" noChangeArrowheads="1"/>
          </p:cNvPicPr>
          <p:nvPr/>
        </p:nvPicPr>
        <p:blipFill>
          <a:blip r:embed="rId16"/>
          <a:srcRect l="15178" t="20714" r="77679" b="35714"/>
          <a:stretch>
            <a:fillRect/>
          </a:stretch>
        </p:blipFill>
        <p:spPr bwMode="auto">
          <a:xfrm>
            <a:off x="4572000" y="1428736"/>
            <a:ext cx="1143008"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4000496" y="-24"/>
            <a:ext cx="5143504" cy="1143000"/>
          </a:xfrm>
          <a:solidFill>
            <a:schemeClr val="bg1"/>
          </a:solidFill>
        </p:spPr>
        <p:txBody>
          <a:bodyPr>
            <a:normAutofit/>
          </a:bodyPr>
          <a:lstStyle/>
          <a:p>
            <a:pPr algn="r" eaLnBrk="1" hangingPunct="1"/>
            <a:r>
              <a:rPr lang="en-US" altLang="zh-CN" sz="3200" dirty="0" smtClean="0"/>
              <a:t>First result of </a:t>
            </a:r>
            <a:br>
              <a:rPr lang="en-US" altLang="zh-CN" sz="3200" dirty="0" smtClean="0"/>
            </a:br>
            <a:r>
              <a:rPr lang="en-US" altLang="zh-CN" sz="3200" dirty="0" smtClean="0"/>
              <a:t>Lunar calibration</a:t>
            </a:r>
            <a:endParaRPr lang="zh-CN" altLang="en-US" sz="3200" dirty="0" smtClean="0"/>
          </a:p>
        </p:txBody>
      </p:sp>
      <p:graphicFrame>
        <p:nvGraphicFramePr>
          <p:cNvPr id="12" name="内容占位符 11"/>
          <p:cNvGraphicFramePr>
            <a:graphicFrameLocks noGrp="1"/>
          </p:cNvGraphicFramePr>
          <p:nvPr>
            <p:ph idx="1"/>
          </p:nvPr>
        </p:nvGraphicFramePr>
        <p:xfrm>
          <a:off x="214282" y="142852"/>
          <a:ext cx="4382604" cy="4525967"/>
        </p:xfrm>
        <a:graphic>
          <a:graphicData uri="http://schemas.openxmlformats.org/drawingml/2006/table">
            <a:tbl>
              <a:tblPr/>
              <a:tblGrid>
                <a:gridCol w="342900"/>
                <a:gridCol w="673284"/>
                <a:gridCol w="673284"/>
                <a:gridCol w="673284"/>
                <a:gridCol w="673284"/>
                <a:gridCol w="673284"/>
                <a:gridCol w="673284"/>
              </a:tblGrid>
              <a:tr h="430153">
                <a:tc>
                  <a:txBody>
                    <a:bodyPr/>
                    <a:lstStyle/>
                    <a:p>
                      <a:pPr algn="ctr" fontAlgn="ctr"/>
                      <a:r>
                        <a:rPr lang="en-US" altLang="zh-CN" sz="1200" b="0" i="0" u="none" strike="noStrike" dirty="0" smtClean="0">
                          <a:latin typeface="华文仿宋"/>
                        </a:rPr>
                        <a:t>Band</a:t>
                      </a:r>
                      <a:endParaRPr lang="zh-CN" altLang="en-US" sz="1200" b="0" i="0" u="none" strike="noStrike" dirty="0">
                        <a:latin typeface="华文仿宋"/>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zh-CN" sz="1200" b="0" i="0" u="none" strike="noStrike" dirty="0" smtClean="0">
                          <a:latin typeface="华文仿宋"/>
                        </a:rPr>
                        <a:t>WL/</a:t>
                      </a:r>
                      <a:r>
                        <a:rPr lang="en-US" sz="1200" b="0" i="0" u="none" strike="noStrike" dirty="0" smtClean="0">
                          <a:latin typeface="华文仿宋"/>
                        </a:rPr>
                        <a:t>nm</a:t>
                      </a:r>
                      <a:endParaRPr lang="en-US" sz="1200" b="0" i="0" u="none" strike="noStrike" dirty="0">
                        <a:latin typeface="华文仿宋"/>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zh-CN" sz="1200" b="0" i="0" u="none" strike="noStrike" dirty="0" smtClean="0">
                          <a:latin typeface="华文仿宋"/>
                        </a:rPr>
                        <a:t>Preflight</a:t>
                      </a:r>
                      <a:endParaRPr lang="zh-CN" altLang="en-US" sz="1200" b="0" i="0" u="none" strike="noStrike" dirty="0">
                        <a:latin typeface="华文仿宋"/>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altLang="zh-CN" sz="1200" b="0" i="0" u="none" strike="noStrike">
                          <a:latin typeface="Times New Roman"/>
                        </a:rPr>
                        <a:t>2013-10-23 05:30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altLang="zh-CN" sz="1200" b="0" i="0" u="none" strike="noStrike">
                          <a:latin typeface="Times New Roman"/>
                        </a:rPr>
                        <a:t>2013-10-23 07:15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altLang="zh-CN" sz="1200" b="0" i="0" u="none" strike="noStrike">
                          <a:latin typeface="Times New Roman"/>
                        </a:rPr>
                        <a:t>2013-11-21 20:05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en-US" altLang="zh-CN" sz="1200" b="0" i="0" u="none" strike="noStrike">
                          <a:latin typeface="Times New Roman"/>
                        </a:rPr>
                        <a:t>2013-12-21 10:30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5077">
                <a:tc>
                  <a:txBody>
                    <a:bodyPr/>
                    <a:lstStyle/>
                    <a:p>
                      <a:pPr algn="ctr" fontAlgn="ctr"/>
                      <a:r>
                        <a:rPr lang="en-US" altLang="zh-CN" sz="1200" b="0" i="0" u="none" strike="noStrike" dirty="0">
                          <a:latin typeface="Times New Roman"/>
                        </a:rPr>
                        <a:t>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en-US" altLang="zh-CN" sz="1200" b="0" i="0" u="none" strike="noStrike">
                          <a:latin typeface="Times New Roman"/>
                        </a:rPr>
                        <a:t>476.22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en-US" altLang="zh-CN" sz="1200" b="1" i="0" u="none" strike="noStrike">
                          <a:latin typeface="宋体"/>
                        </a:rPr>
                        <a:t>0.0286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339966"/>
                    </a:solidFill>
                  </a:tcPr>
                </a:tc>
                <a:tc>
                  <a:txBody>
                    <a:bodyPr/>
                    <a:lstStyle/>
                    <a:p>
                      <a:pPr algn="ctr" fontAlgn="ctr"/>
                      <a:r>
                        <a:rPr lang="en-US" altLang="zh-CN" sz="1200" b="1" i="0" u="none" strike="noStrike">
                          <a:latin typeface="宋体"/>
                        </a:rPr>
                        <a:t>0.0349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ctr" fontAlgn="ctr"/>
                      <a:r>
                        <a:rPr lang="en-US" altLang="zh-CN" sz="1200" b="1" i="0" u="none" strike="noStrike">
                          <a:latin typeface="宋体"/>
                        </a:rPr>
                        <a:t>0.0343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ctr" fontAlgn="ctr"/>
                      <a:r>
                        <a:rPr lang="en-US" altLang="zh-CN" sz="1200" b="1" i="0" u="none" strike="noStrike">
                          <a:latin typeface="宋体"/>
                        </a:rPr>
                        <a:t>0.03546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ctr" fontAlgn="ctr"/>
                      <a:r>
                        <a:rPr lang="en-US" altLang="zh-CN" sz="1200" b="1" i="0" u="none" strike="noStrike">
                          <a:latin typeface="宋体"/>
                        </a:rPr>
                        <a:t>0.03478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CCFFCC"/>
                    </a:solidFill>
                  </a:tcPr>
                </a:tc>
              </a:tr>
              <a:tr h="215077">
                <a:tc>
                  <a:txBody>
                    <a:bodyPr/>
                    <a:lstStyle/>
                    <a:p>
                      <a:pPr algn="ctr" fontAlgn="ctr"/>
                      <a:r>
                        <a:rPr lang="en-US" altLang="zh-CN" sz="1200" b="0" i="0" u="none" strike="noStrike">
                          <a:latin typeface="Times New Roman"/>
                        </a:rPr>
                        <a:t>2</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552.01</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0.0285</a:t>
                      </a:r>
                    </a:p>
                  </a:txBody>
                  <a:tcPr marL="0" marR="0" marT="0" marB="0" anchor="ctr">
                    <a:lnL>
                      <a:noFill/>
                    </a:lnL>
                    <a:lnR>
                      <a:noFill/>
                    </a:lnR>
                    <a:lnT>
                      <a:noFill/>
                    </a:lnT>
                    <a:lnB>
                      <a:noFill/>
                    </a:lnB>
                    <a:solidFill>
                      <a:srgbClr val="339966"/>
                    </a:solidFill>
                  </a:tcPr>
                </a:tc>
                <a:tc>
                  <a:txBody>
                    <a:bodyPr/>
                    <a:lstStyle/>
                    <a:p>
                      <a:pPr algn="ctr" fontAlgn="ctr"/>
                      <a:r>
                        <a:rPr lang="en-US" altLang="zh-CN" sz="1200" b="1" i="0" u="none" strike="noStrike">
                          <a:latin typeface="宋体"/>
                        </a:rPr>
                        <a:t>0.0357</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0.0350 </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0.03628</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0.03559</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3</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650.77</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0.0288</a:t>
                      </a:r>
                    </a:p>
                  </a:txBody>
                  <a:tcPr marL="0" marR="0" marT="0" marB="0" anchor="ctr">
                    <a:lnL>
                      <a:noFill/>
                    </a:lnL>
                    <a:lnR>
                      <a:noFill/>
                    </a:lnR>
                    <a:lnT>
                      <a:noFill/>
                    </a:lnT>
                    <a:lnB>
                      <a:noFill/>
                    </a:lnB>
                    <a:solidFill>
                      <a:srgbClr val="339966"/>
                    </a:solidFill>
                  </a:tcPr>
                </a:tc>
                <a:tc>
                  <a:txBody>
                    <a:bodyPr/>
                    <a:lstStyle/>
                    <a:p>
                      <a:pPr algn="ctr" fontAlgn="ctr"/>
                      <a:r>
                        <a:rPr lang="en-US" altLang="zh-CN" sz="1200" b="1" i="0" u="none" strike="noStrike">
                          <a:latin typeface="宋体"/>
                        </a:rPr>
                        <a:t>0.0368</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0.0359 </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0.03725</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0.03672</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4</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861.39</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0.0283</a:t>
                      </a:r>
                    </a:p>
                  </a:txBody>
                  <a:tcPr marL="0" marR="0" marT="0" marB="0" anchor="ctr">
                    <a:lnL>
                      <a:noFill/>
                    </a:lnL>
                    <a:lnR>
                      <a:noFill/>
                    </a:lnR>
                    <a:lnT>
                      <a:noFill/>
                    </a:lnT>
                    <a:lnB>
                      <a:noFill/>
                    </a:lnB>
                    <a:solidFill>
                      <a:srgbClr val="339966"/>
                    </a:solidFill>
                  </a:tcPr>
                </a:tc>
                <a:tc>
                  <a:txBody>
                    <a:bodyPr/>
                    <a:lstStyle/>
                    <a:p>
                      <a:pPr algn="ctr" fontAlgn="ctr"/>
                      <a:r>
                        <a:rPr lang="en-US" altLang="zh-CN" sz="1200" b="1" i="0" u="none" strike="noStrike">
                          <a:latin typeface="宋体"/>
                        </a:rPr>
                        <a:t>0.0411</a:t>
                      </a:r>
                    </a:p>
                  </a:txBody>
                  <a:tcPr marL="0" marR="0" marT="0" marB="0" anchor="ctr">
                    <a:lnL>
                      <a:noFill/>
                    </a:lnL>
                    <a:lnR>
                      <a:noFill/>
                    </a:lnR>
                    <a:lnT>
                      <a:noFill/>
                    </a:lnT>
                    <a:lnB>
                      <a:noFill/>
                    </a:lnB>
                    <a:solidFill>
                      <a:srgbClr val="CCFFCC"/>
                    </a:solidFill>
                  </a:tcPr>
                </a:tc>
                <a:tc>
                  <a:txBody>
                    <a:bodyPr/>
                    <a:lstStyle/>
                    <a:p>
                      <a:pPr algn="ctr" fontAlgn="ctr"/>
                      <a:r>
                        <a:rPr lang="zh-CN" altLang="en-US" sz="1200" b="0" i="0" u="none" strike="noStrike">
                          <a:solidFill>
                            <a:srgbClr val="969696"/>
                          </a:solidFill>
                          <a:latin typeface="宋体"/>
                        </a:rPr>
                        <a:t>　</a:t>
                      </a:r>
                    </a:p>
                  </a:txBody>
                  <a:tcPr marL="0" marR="0" marT="0" marB="0" anchor="ctr">
                    <a:lnL>
                      <a:noFill/>
                    </a:lnL>
                    <a:lnR>
                      <a:noFill/>
                    </a:lnR>
                    <a:lnT>
                      <a:noFill/>
                    </a:lnT>
                    <a:lnB>
                      <a:noFill/>
                    </a:lnB>
                    <a:solidFill>
                      <a:srgbClr val="C0C0C0"/>
                    </a:solidFill>
                  </a:tcPr>
                </a:tc>
                <a:tc>
                  <a:txBody>
                    <a:bodyPr/>
                    <a:lstStyle/>
                    <a:p>
                      <a:pPr algn="ctr" fontAlgn="ctr"/>
                      <a:r>
                        <a:rPr lang="en-US" altLang="zh-CN" sz="1200" b="1" i="0" u="none" strike="noStrike">
                          <a:latin typeface="宋体"/>
                        </a:rPr>
                        <a:t>0.04178</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0.04127</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6</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1641.25</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0.0190 </a:t>
                      </a:r>
                    </a:p>
                  </a:txBody>
                  <a:tcPr marL="0" marR="0" marT="0" marB="0" anchor="ctr">
                    <a:lnL>
                      <a:noFill/>
                    </a:lnL>
                    <a:lnR>
                      <a:noFill/>
                    </a:lnR>
                    <a:lnT>
                      <a:noFill/>
                    </a:lnT>
                    <a:lnB>
                      <a:noFill/>
                    </a:lnB>
                    <a:solidFill>
                      <a:srgbClr val="339966"/>
                    </a:solidFill>
                  </a:tcPr>
                </a:tc>
                <a:tc>
                  <a:txBody>
                    <a:bodyPr/>
                    <a:lstStyle/>
                    <a:p>
                      <a:pPr algn="ctr" fontAlgn="ctr"/>
                      <a:r>
                        <a:rPr lang="en-US" altLang="zh-CN" sz="1200" b="1" i="0" u="none" strike="noStrike">
                          <a:latin typeface="宋体"/>
                        </a:rPr>
                        <a:t>0.0233</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0.0233 </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0.02467</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0.02384</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7</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2129.25</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0.0185 </a:t>
                      </a:r>
                    </a:p>
                  </a:txBody>
                  <a:tcPr marL="0" marR="0" marT="0" marB="0" anchor="ctr">
                    <a:lnL>
                      <a:noFill/>
                    </a:lnL>
                    <a:lnR>
                      <a:noFill/>
                    </a:lnR>
                    <a:lnT>
                      <a:noFill/>
                    </a:lnT>
                    <a:lnB>
                      <a:noFill/>
                    </a:lnB>
                    <a:solidFill>
                      <a:srgbClr val="339966"/>
                    </a:solidFill>
                  </a:tcPr>
                </a:tc>
                <a:tc>
                  <a:txBody>
                    <a:bodyPr/>
                    <a:lstStyle/>
                    <a:p>
                      <a:pPr algn="ctr" fontAlgn="ctr"/>
                      <a:r>
                        <a:rPr lang="en-US" altLang="zh-CN" sz="1200" b="1" i="0" u="none" strike="noStrike">
                          <a:latin typeface="宋体"/>
                        </a:rPr>
                        <a:t>0.0226</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0.0204 </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0.02296</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0.0226</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8</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413.29</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0.0165 </a:t>
                      </a:r>
                    </a:p>
                  </a:txBody>
                  <a:tcPr marL="0" marR="0" marT="0" marB="0" anchor="ctr">
                    <a:lnL>
                      <a:noFill/>
                    </a:lnL>
                    <a:lnR>
                      <a:noFill/>
                    </a:lnR>
                    <a:lnT>
                      <a:noFill/>
                    </a:lnT>
                    <a:lnB>
                      <a:noFill/>
                    </a:lnB>
                    <a:solidFill>
                      <a:srgbClr val="339966"/>
                    </a:solidFill>
                  </a:tcPr>
                </a:tc>
                <a:tc>
                  <a:txBody>
                    <a:bodyPr/>
                    <a:lstStyle/>
                    <a:p>
                      <a:pPr algn="ctr" fontAlgn="ctr"/>
                      <a:r>
                        <a:rPr lang="zh-CN" altLang="en-US" sz="1200" b="0" i="0" u="none" strike="noStrike">
                          <a:solidFill>
                            <a:srgbClr val="969696"/>
                          </a:solidFill>
                          <a:latin typeface="宋体"/>
                        </a:rPr>
                        <a:t>　</a:t>
                      </a:r>
                    </a:p>
                  </a:txBody>
                  <a:tcPr marL="0" marR="0" marT="0" marB="0" anchor="ctr">
                    <a:lnL>
                      <a:noFill/>
                    </a:lnL>
                    <a:lnR>
                      <a:noFill/>
                    </a:lnR>
                    <a:lnT>
                      <a:noFill/>
                    </a:lnT>
                    <a:lnB>
                      <a:noFill/>
                    </a:lnB>
                    <a:solidFill>
                      <a:srgbClr val="C0C0C0"/>
                    </a:solidFill>
                  </a:tcPr>
                </a:tc>
                <a:tc>
                  <a:txBody>
                    <a:bodyPr/>
                    <a:lstStyle/>
                    <a:p>
                      <a:pPr algn="ctr" fontAlgn="ctr"/>
                      <a:r>
                        <a:rPr lang="en-US" altLang="zh-CN" sz="1200" b="1" i="0" u="none" strike="noStrike">
                          <a:latin typeface="宋体"/>
                        </a:rPr>
                        <a:t>0.0219 </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0.02271</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0.02274</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9</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443.64</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0.0206</a:t>
                      </a:r>
                    </a:p>
                  </a:txBody>
                  <a:tcPr marL="0" marR="0" marT="0" marB="0" anchor="ctr">
                    <a:lnL>
                      <a:noFill/>
                    </a:lnL>
                    <a:lnR>
                      <a:noFill/>
                    </a:lnR>
                    <a:lnT>
                      <a:noFill/>
                    </a:lnT>
                    <a:lnB>
                      <a:noFill/>
                    </a:lnB>
                    <a:solidFill>
                      <a:srgbClr val="339966"/>
                    </a:solidFill>
                  </a:tcPr>
                </a:tc>
                <a:tc>
                  <a:txBody>
                    <a:bodyPr/>
                    <a:lstStyle/>
                    <a:p>
                      <a:pPr algn="ctr" fontAlgn="ctr"/>
                      <a:r>
                        <a:rPr lang="zh-CN" altLang="en-US" sz="1200" b="0" i="0" u="none" strike="noStrike">
                          <a:solidFill>
                            <a:srgbClr val="969696"/>
                          </a:solidFill>
                          <a:latin typeface="宋体"/>
                        </a:rPr>
                        <a:t>　</a:t>
                      </a:r>
                    </a:p>
                  </a:txBody>
                  <a:tcPr marL="0" marR="0" marT="0" marB="0" anchor="ctr">
                    <a:lnL>
                      <a:noFill/>
                    </a:lnL>
                    <a:lnR>
                      <a:noFill/>
                    </a:lnR>
                    <a:lnT>
                      <a:noFill/>
                    </a:lnT>
                    <a:lnB>
                      <a:noFill/>
                    </a:lnB>
                    <a:solidFill>
                      <a:srgbClr val="C0C0C0"/>
                    </a:solidFill>
                  </a:tcPr>
                </a:tc>
                <a:tc>
                  <a:txBody>
                    <a:bodyPr/>
                    <a:lstStyle/>
                    <a:p>
                      <a:pPr algn="ctr" fontAlgn="ctr"/>
                      <a:r>
                        <a:rPr lang="en-US" altLang="zh-CN" sz="1200" b="1" i="0" u="none" strike="noStrike">
                          <a:latin typeface="宋体"/>
                        </a:rPr>
                        <a:t>0.0266 </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0.0277</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0.02755</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10</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491.84</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0.0226</a:t>
                      </a:r>
                    </a:p>
                  </a:txBody>
                  <a:tcPr marL="0" marR="0" marT="0" marB="0" anchor="ctr">
                    <a:lnL>
                      <a:noFill/>
                    </a:lnL>
                    <a:lnR>
                      <a:noFill/>
                    </a:lnR>
                    <a:lnT>
                      <a:noFill/>
                    </a:lnT>
                    <a:lnB>
                      <a:noFill/>
                    </a:lnB>
                    <a:solidFill>
                      <a:srgbClr val="339966"/>
                    </a:solidFill>
                  </a:tcPr>
                </a:tc>
                <a:tc>
                  <a:txBody>
                    <a:bodyPr/>
                    <a:lstStyle/>
                    <a:p>
                      <a:pPr algn="ctr" fontAlgn="ctr"/>
                      <a:r>
                        <a:rPr lang="en-US" altLang="zh-CN" sz="1200" b="1" i="0" u="none" strike="noStrike">
                          <a:latin typeface="宋体"/>
                        </a:rPr>
                        <a:t>0.029</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0.0276 </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0.02834</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0.02816</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11</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520.03</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0.0227</a:t>
                      </a:r>
                    </a:p>
                  </a:txBody>
                  <a:tcPr marL="0" marR="0" marT="0" marB="0" anchor="ctr">
                    <a:lnL>
                      <a:noFill/>
                    </a:lnL>
                    <a:lnR>
                      <a:noFill/>
                    </a:lnR>
                    <a:lnT>
                      <a:noFill/>
                    </a:lnT>
                    <a:lnB>
                      <a:noFill/>
                    </a:lnB>
                    <a:solidFill>
                      <a:srgbClr val="339966"/>
                    </a:solidFill>
                  </a:tcPr>
                </a:tc>
                <a:tc>
                  <a:txBody>
                    <a:bodyPr/>
                    <a:lstStyle/>
                    <a:p>
                      <a:pPr algn="ctr" fontAlgn="ctr"/>
                      <a:r>
                        <a:rPr lang="en-US" altLang="zh-CN" sz="1200" b="1" i="0" u="none" strike="noStrike">
                          <a:latin typeface="宋体"/>
                        </a:rPr>
                        <a:t>0.0298</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0.0327 </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0.03014</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0.02983</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12</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564.68</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0.0223 </a:t>
                      </a:r>
                    </a:p>
                  </a:txBody>
                  <a:tcPr marL="0" marR="0" marT="0" marB="0" anchor="ctr">
                    <a:lnL>
                      <a:noFill/>
                    </a:lnL>
                    <a:lnR>
                      <a:noFill/>
                    </a:lnR>
                    <a:lnT>
                      <a:noFill/>
                    </a:lnT>
                    <a:lnB>
                      <a:noFill/>
                    </a:lnB>
                    <a:solidFill>
                      <a:srgbClr val="339966"/>
                    </a:solidFill>
                  </a:tcPr>
                </a:tc>
                <a:tc>
                  <a:txBody>
                    <a:bodyPr/>
                    <a:lstStyle/>
                    <a:p>
                      <a:pPr algn="ctr" fontAlgn="ctr"/>
                      <a:r>
                        <a:rPr lang="en-US" altLang="zh-CN" sz="1200" b="1" i="0" u="none" strike="noStrike">
                          <a:latin typeface="宋体"/>
                        </a:rPr>
                        <a:t>0.0292</a:t>
                      </a:r>
                    </a:p>
                  </a:txBody>
                  <a:tcPr marL="0" marR="0" marT="0" marB="0" anchor="ctr">
                    <a:lnL>
                      <a:noFill/>
                    </a:lnL>
                    <a:lnR>
                      <a:noFill/>
                    </a:lnR>
                    <a:lnT>
                      <a:noFill/>
                    </a:lnT>
                    <a:lnB>
                      <a:noFill/>
                    </a:lnB>
                    <a:solidFill>
                      <a:srgbClr val="CCFFCC"/>
                    </a:solidFill>
                  </a:tcPr>
                </a:tc>
                <a:tc>
                  <a:txBody>
                    <a:bodyPr/>
                    <a:lstStyle/>
                    <a:p>
                      <a:pPr algn="ctr" fontAlgn="ctr"/>
                      <a:r>
                        <a:rPr lang="zh-CN" altLang="en-US" sz="1200" b="0" i="0" u="none" strike="noStrike">
                          <a:solidFill>
                            <a:srgbClr val="969696"/>
                          </a:solidFill>
                          <a:latin typeface="宋体"/>
                        </a:rPr>
                        <a:t>　</a:t>
                      </a:r>
                    </a:p>
                  </a:txBody>
                  <a:tcPr marL="0" marR="0" marT="0" marB="0" anchor="ctr">
                    <a:lnL>
                      <a:noFill/>
                    </a:lnL>
                    <a:lnR>
                      <a:noFill/>
                    </a:lnR>
                    <a:lnT>
                      <a:noFill/>
                    </a:lnT>
                    <a:lnB>
                      <a:noFill/>
                    </a:lnB>
                    <a:solidFill>
                      <a:srgbClr val="C0C0C0"/>
                    </a:solidFill>
                  </a:tcPr>
                </a:tc>
                <a:tc>
                  <a:txBody>
                    <a:bodyPr/>
                    <a:lstStyle/>
                    <a:p>
                      <a:pPr algn="ctr" fontAlgn="ctr"/>
                      <a:r>
                        <a:rPr lang="en-US" altLang="zh-CN" sz="1200" b="1" i="0" u="none" strike="noStrike">
                          <a:latin typeface="宋体"/>
                        </a:rPr>
                        <a:t>0.02954</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0.02914</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13</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649.45</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0.0225</a:t>
                      </a:r>
                    </a:p>
                  </a:txBody>
                  <a:tcPr marL="0" marR="0" marT="0" marB="0" anchor="ctr">
                    <a:lnL>
                      <a:noFill/>
                    </a:lnL>
                    <a:lnR>
                      <a:noFill/>
                    </a:lnR>
                    <a:lnT>
                      <a:noFill/>
                    </a:lnT>
                    <a:lnB>
                      <a:noFill/>
                    </a:lnB>
                    <a:solidFill>
                      <a:srgbClr val="339966"/>
                    </a:solidFill>
                  </a:tcPr>
                </a:tc>
                <a:tc>
                  <a:txBody>
                    <a:bodyPr/>
                    <a:lstStyle/>
                    <a:p>
                      <a:pPr algn="ctr" fontAlgn="ctr"/>
                      <a:r>
                        <a:rPr lang="en-US" altLang="zh-CN" sz="1200" b="1" i="0" u="none" strike="noStrike">
                          <a:latin typeface="宋体"/>
                        </a:rPr>
                        <a:t>0.0317</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0.0311 </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0.03197</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0.03174</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14</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684.27</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0.0234</a:t>
                      </a:r>
                    </a:p>
                  </a:txBody>
                  <a:tcPr marL="0" marR="0" marT="0" marB="0" anchor="ctr">
                    <a:lnL>
                      <a:noFill/>
                    </a:lnL>
                    <a:lnR>
                      <a:noFill/>
                    </a:lnR>
                    <a:lnT>
                      <a:noFill/>
                    </a:lnT>
                    <a:lnB>
                      <a:noFill/>
                    </a:lnB>
                    <a:solidFill>
                      <a:srgbClr val="339966"/>
                    </a:solidFill>
                  </a:tcPr>
                </a:tc>
                <a:tc>
                  <a:txBody>
                    <a:bodyPr/>
                    <a:lstStyle/>
                    <a:p>
                      <a:pPr algn="ctr" fontAlgn="ctr"/>
                      <a:r>
                        <a:rPr lang="en-US" altLang="zh-CN" sz="1200" b="1" i="0" u="none" strike="noStrike">
                          <a:latin typeface="宋体"/>
                        </a:rPr>
                        <a:t>0.0332</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0.0315 </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0.03231</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0.03218</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15</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763.79</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0.0226</a:t>
                      </a:r>
                    </a:p>
                  </a:txBody>
                  <a:tcPr marL="0" marR="0" marT="0" marB="0" anchor="ctr">
                    <a:lnL>
                      <a:noFill/>
                    </a:lnL>
                    <a:lnR>
                      <a:noFill/>
                    </a:lnR>
                    <a:lnT>
                      <a:noFill/>
                    </a:lnT>
                    <a:lnB>
                      <a:noFill/>
                    </a:lnB>
                    <a:solidFill>
                      <a:srgbClr val="339966"/>
                    </a:solidFill>
                  </a:tcPr>
                </a:tc>
                <a:tc>
                  <a:txBody>
                    <a:bodyPr/>
                    <a:lstStyle/>
                    <a:p>
                      <a:pPr algn="ctr" fontAlgn="ctr"/>
                      <a:r>
                        <a:rPr lang="en-US" altLang="zh-CN" sz="1200" b="1" i="0" u="none" strike="noStrike">
                          <a:latin typeface="宋体"/>
                        </a:rPr>
                        <a:t>0.0265</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0.0288 </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0.0268</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0.02654</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16</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863.77</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0.0224</a:t>
                      </a:r>
                    </a:p>
                  </a:txBody>
                  <a:tcPr marL="0" marR="0" marT="0" marB="0" anchor="ctr">
                    <a:lnL>
                      <a:noFill/>
                    </a:lnL>
                    <a:lnR>
                      <a:noFill/>
                    </a:lnR>
                    <a:lnT>
                      <a:noFill/>
                    </a:lnT>
                    <a:lnB>
                      <a:noFill/>
                    </a:lnB>
                    <a:solidFill>
                      <a:srgbClr val="339966"/>
                    </a:solidFill>
                  </a:tcPr>
                </a:tc>
                <a:tc>
                  <a:txBody>
                    <a:bodyPr/>
                    <a:lstStyle/>
                    <a:p>
                      <a:pPr algn="ctr" fontAlgn="ctr"/>
                      <a:r>
                        <a:rPr lang="zh-CN" altLang="en-US" sz="1200" b="0" i="0" u="none" strike="noStrike">
                          <a:solidFill>
                            <a:srgbClr val="969696"/>
                          </a:solidFill>
                          <a:latin typeface="宋体"/>
                        </a:rPr>
                        <a:t>　</a:t>
                      </a:r>
                    </a:p>
                  </a:txBody>
                  <a:tcPr marL="0" marR="0" marT="0" marB="0" anchor="ctr">
                    <a:lnL>
                      <a:noFill/>
                    </a:lnL>
                    <a:lnR>
                      <a:noFill/>
                    </a:lnR>
                    <a:lnT>
                      <a:noFill/>
                    </a:lnT>
                    <a:lnB>
                      <a:noFill/>
                    </a:lnB>
                    <a:solidFill>
                      <a:srgbClr val="C0C0C0"/>
                    </a:solidFill>
                  </a:tcPr>
                </a:tc>
                <a:tc>
                  <a:txBody>
                    <a:bodyPr/>
                    <a:lstStyle/>
                    <a:p>
                      <a:pPr algn="ctr" fontAlgn="ctr"/>
                      <a:r>
                        <a:rPr lang="en-US" altLang="zh-CN" sz="1200" b="1" i="0" u="none" strike="noStrike">
                          <a:latin typeface="宋体"/>
                        </a:rPr>
                        <a:t>0.0325 </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0.03333</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0.03313</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17</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903.24</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0.0255</a:t>
                      </a:r>
                    </a:p>
                  </a:txBody>
                  <a:tcPr marL="0" marR="0" marT="0" marB="0" anchor="ctr">
                    <a:lnL>
                      <a:noFill/>
                    </a:lnL>
                    <a:lnR>
                      <a:noFill/>
                    </a:lnR>
                    <a:lnT>
                      <a:noFill/>
                    </a:lnT>
                    <a:lnB>
                      <a:noFill/>
                    </a:lnB>
                    <a:solidFill>
                      <a:srgbClr val="339966"/>
                    </a:solidFill>
                  </a:tcPr>
                </a:tc>
                <a:tc>
                  <a:txBody>
                    <a:bodyPr/>
                    <a:lstStyle/>
                    <a:p>
                      <a:pPr algn="ctr" fontAlgn="ctr"/>
                      <a:r>
                        <a:rPr lang="en-US" altLang="zh-CN" sz="1200" b="1" i="0" u="none" strike="noStrike">
                          <a:latin typeface="宋体"/>
                        </a:rPr>
                        <a:t>0.0381</a:t>
                      </a:r>
                    </a:p>
                  </a:txBody>
                  <a:tcPr marL="0" marR="0" marT="0" marB="0" anchor="ctr">
                    <a:lnL>
                      <a:noFill/>
                    </a:lnL>
                    <a:lnR>
                      <a:noFill/>
                    </a:lnR>
                    <a:lnT>
                      <a:noFill/>
                    </a:lnT>
                    <a:lnB>
                      <a:noFill/>
                    </a:lnB>
                    <a:solidFill>
                      <a:srgbClr val="CCFFCC"/>
                    </a:solidFill>
                  </a:tcPr>
                </a:tc>
                <a:tc>
                  <a:txBody>
                    <a:bodyPr/>
                    <a:lstStyle/>
                    <a:p>
                      <a:pPr algn="ctr" fontAlgn="ctr"/>
                      <a:r>
                        <a:rPr lang="zh-CN" altLang="en-US" sz="1200" b="0" i="0" u="none" strike="noStrike">
                          <a:solidFill>
                            <a:srgbClr val="969696"/>
                          </a:solidFill>
                          <a:latin typeface="宋体"/>
                        </a:rPr>
                        <a:t>　</a:t>
                      </a:r>
                    </a:p>
                  </a:txBody>
                  <a:tcPr marL="0" marR="0" marT="0" marB="0" anchor="ctr">
                    <a:lnL>
                      <a:noFill/>
                    </a:lnL>
                    <a:lnR>
                      <a:noFill/>
                    </a:lnR>
                    <a:lnT>
                      <a:noFill/>
                    </a:lnT>
                    <a:lnB>
                      <a:noFill/>
                    </a:lnB>
                    <a:solidFill>
                      <a:srgbClr val="C0C0C0"/>
                    </a:solidFill>
                  </a:tcPr>
                </a:tc>
                <a:tc>
                  <a:txBody>
                    <a:bodyPr/>
                    <a:lstStyle/>
                    <a:p>
                      <a:pPr algn="ctr" fontAlgn="ctr"/>
                      <a:r>
                        <a:rPr lang="en-US" altLang="zh-CN" sz="1200" b="1" i="0" u="none" strike="noStrike">
                          <a:latin typeface="宋体"/>
                        </a:rPr>
                        <a:t>0.03959</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0.03942</a:t>
                      </a:r>
                    </a:p>
                  </a:txBody>
                  <a:tcPr marL="0" marR="0" marT="0" marB="0" anchor="ctr">
                    <a:lnL>
                      <a:noFill/>
                    </a:lnL>
                    <a:lnR>
                      <a:noFill/>
                    </a:lnR>
                    <a:lnT>
                      <a:noFill/>
                    </a:lnT>
                    <a:lnB>
                      <a:noFill/>
                    </a:lnB>
                    <a:solidFill>
                      <a:srgbClr val="FFFF00"/>
                    </a:solidFill>
                  </a:tcPr>
                </a:tc>
              </a:tr>
              <a:tr h="215077">
                <a:tc>
                  <a:txBody>
                    <a:bodyPr/>
                    <a:lstStyle/>
                    <a:p>
                      <a:pPr algn="ctr" fontAlgn="ctr"/>
                      <a:r>
                        <a:rPr lang="en-US" altLang="zh-CN" sz="1200" b="0" i="0" u="none" strike="noStrike">
                          <a:latin typeface="Times New Roman"/>
                        </a:rPr>
                        <a:t>18</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939.43</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0.0327</a:t>
                      </a:r>
                    </a:p>
                  </a:txBody>
                  <a:tcPr marL="0" marR="0" marT="0" marB="0" anchor="ctr">
                    <a:lnL>
                      <a:noFill/>
                    </a:lnL>
                    <a:lnR>
                      <a:noFill/>
                    </a:lnR>
                    <a:lnT>
                      <a:noFill/>
                    </a:lnT>
                    <a:lnB>
                      <a:noFill/>
                    </a:lnB>
                    <a:solidFill>
                      <a:srgbClr val="339966"/>
                    </a:solidFill>
                  </a:tcPr>
                </a:tc>
                <a:tc>
                  <a:txBody>
                    <a:bodyPr/>
                    <a:lstStyle/>
                    <a:p>
                      <a:pPr algn="ctr" fontAlgn="ctr"/>
                      <a:r>
                        <a:rPr lang="zh-CN" altLang="en-US" sz="1200" b="0" i="0" u="none" strike="noStrike">
                          <a:solidFill>
                            <a:srgbClr val="969696"/>
                          </a:solidFill>
                          <a:latin typeface="宋体"/>
                        </a:rPr>
                        <a:t>　</a:t>
                      </a:r>
                    </a:p>
                  </a:txBody>
                  <a:tcPr marL="0" marR="0" marT="0" marB="0" anchor="ctr">
                    <a:lnL>
                      <a:noFill/>
                    </a:lnL>
                    <a:lnR>
                      <a:noFill/>
                    </a:lnR>
                    <a:lnT>
                      <a:noFill/>
                    </a:lnT>
                    <a:lnB>
                      <a:noFill/>
                    </a:lnB>
                    <a:solidFill>
                      <a:srgbClr val="C0C0C0"/>
                    </a:solidFill>
                  </a:tcPr>
                </a:tc>
                <a:tc>
                  <a:txBody>
                    <a:bodyPr/>
                    <a:lstStyle/>
                    <a:p>
                      <a:pPr algn="ctr" fontAlgn="ctr"/>
                      <a:r>
                        <a:rPr lang="en-US" altLang="zh-CN" sz="1200" b="1" i="0" u="none" strike="noStrike">
                          <a:latin typeface="宋体"/>
                        </a:rPr>
                        <a:t>0.0373 </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0.03992</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0.03825</a:t>
                      </a:r>
                    </a:p>
                  </a:txBody>
                  <a:tcPr marL="0" marR="0" marT="0" marB="0" anchor="ctr">
                    <a:lnL>
                      <a:noFill/>
                    </a:lnL>
                    <a:lnR>
                      <a:noFill/>
                    </a:lnR>
                    <a:lnT>
                      <a:noFill/>
                    </a:lnT>
                    <a:lnB>
                      <a:noFill/>
                    </a:lnB>
                    <a:solidFill>
                      <a:srgbClr val="CCFFCC"/>
                    </a:solidFill>
                  </a:tcPr>
                </a:tc>
              </a:tr>
              <a:tr h="215077">
                <a:tc>
                  <a:txBody>
                    <a:bodyPr/>
                    <a:lstStyle/>
                    <a:p>
                      <a:pPr algn="ctr" fontAlgn="ctr"/>
                      <a:r>
                        <a:rPr lang="en-US" altLang="zh-CN" sz="1200" b="0" i="0" u="none" strike="noStrike">
                          <a:latin typeface="Times New Roman"/>
                        </a:rPr>
                        <a:t>19</a:t>
                      </a:r>
                    </a:p>
                  </a:txBody>
                  <a:tcPr marL="0" marR="0" marT="0" marB="0" anchor="ctr">
                    <a:lnL>
                      <a:noFill/>
                    </a:lnL>
                    <a:lnR>
                      <a:noFill/>
                    </a:lnR>
                    <a:lnT>
                      <a:noFill/>
                    </a:lnT>
                    <a:lnB>
                      <a:noFill/>
                    </a:lnB>
                    <a:solidFill>
                      <a:srgbClr val="CCFFFF"/>
                    </a:solidFill>
                  </a:tcPr>
                </a:tc>
                <a:tc>
                  <a:txBody>
                    <a:bodyPr/>
                    <a:lstStyle/>
                    <a:p>
                      <a:pPr algn="ctr" fontAlgn="ctr"/>
                      <a:r>
                        <a:rPr lang="en-US" altLang="zh-CN" sz="1200" b="0" i="0" u="none" strike="noStrike">
                          <a:latin typeface="Times New Roman"/>
                        </a:rPr>
                        <a:t>978.31</a:t>
                      </a:r>
                    </a:p>
                  </a:txBody>
                  <a:tcPr marL="0" marR="0" marT="0" marB="0" anchor="ctr">
                    <a:lnL>
                      <a:noFill/>
                    </a:lnL>
                    <a:lnR>
                      <a:noFill/>
                    </a:lnR>
                    <a:lnT>
                      <a:noFill/>
                    </a:lnT>
                    <a:lnB>
                      <a:noFill/>
                    </a:lnB>
                    <a:solidFill>
                      <a:srgbClr val="CCFFFF"/>
                    </a:solidFill>
                  </a:tcPr>
                </a:tc>
                <a:tc>
                  <a:txBody>
                    <a:bodyPr/>
                    <a:lstStyle/>
                    <a:p>
                      <a:pPr algn="ctr" fontAlgn="ctr"/>
                      <a:r>
                        <a:rPr lang="en-US" altLang="zh-CN" sz="1200" b="1" i="0" u="none" strike="noStrike">
                          <a:latin typeface="宋体"/>
                        </a:rPr>
                        <a:t>0.0254</a:t>
                      </a:r>
                    </a:p>
                  </a:txBody>
                  <a:tcPr marL="0" marR="0" marT="0" marB="0" anchor="ctr">
                    <a:lnL>
                      <a:noFill/>
                    </a:lnL>
                    <a:lnR>
                      <a:noFill/>
                    </a:lnR>
                    <a:lnT>
                      <a:noFill/>
                    </a:lnT>
                    <a:lnB>
                      <a:noFill/>
                    </a:lnB>
                    <a:solidFill>
                      <a:srgbClr val="339966"/>
                    </a:solidFill>
                  </a:tcPr>
                </a:tc>
                <a:tc>
                  <a:txBody>
                    <a:bodyPr/>
                    <a:lstStyle/>
                    <a:p>
                      <a:pPr algn="ctr" fontAlgn="ctr"/>
                      <a:r>
                        <a:rPr lang="en-US" altLang="zh-CN" sz="1200" b="1" i="0" u="none" strike="noStrike">
                          <a:latin typeface="宋体"/>
                        </a:rPr>
                        <a:t>0.0454</a:t>
                      </a:r>
                    </a:p>
                  </a:txBody>
                  <a:tcPr marL="0" marR="0" marT="0" marB="0" anchor="ctr">
                    <a:lnL>
                      <a:noFill/>
                    </a:lnL>
                    <a:lnR>
                      <a:noFill/>
                    </a:lnR>
                    <a:lnT>
                      <a:noFill/>
                    </a:lnT>
                    <a:lnB>
                      <a:noFill/>
                    </a:lnB>
                    <a:solidFill>
                      <a:srgbClr val="CCFFCC"/>
                    </a:solidFill>
                  </a:tcPr>
                </a:tc>
                <a:tc>
                  <a:txBody>
                    <a:bodyPr/>
                    <a:lstStyle/>
                    <a:p>
                      <a:pPr algn="ctr" fontAlgn="ctr"/>
                      <a:r>
                        <a:rPr lang="zh-CN" altLang="en-US" sz="1200" b="0" i="0" u="none" strike="noStrike">
                          <a:solidFill>
                            <a:srgbClr val="969696"/>
                          </a:solidFill>
                          <a:latin typeface="宋体"/>
                        </a:rPr>
                        <a:t>　</a:t>
                      </a:r>
                    </a:p>
                  </a:txBody>
                  <a:tcPr marL="0" marR="0" marT="0" marB="0" anchor="ctr">
                    <a:lnL>
                      <a:noFill/>
                    </a:lnL>
                    <a:lnR>
                      <a:noFill/>
                    </a:lnR>
                    <a:lnT>
                      <a:noFill/>
                    </a:lnT>
                    <a:lnB>
                      <a:noFill/>
                    </a:lnB>
                    <a:solidFill>
                      <a:srgbClr val="C0C0C0"/>
                    </a:solidFill>
                  </a:tcPr>
                </a:tc>
                <a:tc>
                  <a:txBody>
                    <a:bodyPr/>
                    <a:lstStyle/>
                    <a:p>
                      <a:pPr algn="ctr" fontAlgn="ctr"/>
                      <a:r>
                        <a:rPr lang="en-US" altLang="zh-CN" sz="1200" b="1" i="0" u="none" strike="noStrike">
                          <a:latin typeface="宋体"/>
                        </a:rPr>
                        <a:t>0.04617</a:t>
                      </a:r>
                    </a:p>
                  </a:txBody>
                  <a:tcPr marL="0" marR="0" marT="0" marB="0" anchor="ctr">
                    <a:lnL>
                      <a:noFill/>
                    </a:lnL>
                    <a:lnR>
                      <a:noFill/>
                    </a:lnR>
                    <a:lnT>
                      <a:noFill/>
                    </a:lnT>
                    <a:lnB>
                      <a:noFill/>
                    </a:lnB>
                    <a:solidFill>
                      <a:srgbClr val="CCFFCC"/>
                    </a:solidFill>
                  </a:tcPr>
                </a:tc>
                <a:tc>
                  <a:txBody>
                    <a:bodyPr/>
                    <a:lstStyle/>
                    <a:p>
                      <a:pPr algn="ctr" fontAlgn="ctr"/>
                      <a:r>
                        <a:rPr lang="en-US" altLang="zh-CN" sz="1200" b="1" i="0" u="none" strike="noStrike">
                          <a:latin typeface="宋体"/>
                        </a:rPr>
                        <a:t>0.04695</a:t>
                      </a:r>
                    </a:p>
                  </a:txBody>
                  <a:tcPr marL="0" marR="0" marT="0" marB="0" anchor="ctr">
                    <a:lnL>
                      <a:noFill/>
                    </a:lnL>
                    <a:lnR>
                      <a:noFill/>
                    </a:lnR>
                    <a:lnT>
                      <a:noFill/>
                    </a:lnT>
                    <a:lnB>
                      <a:noFill/>
                    </a:lnB>
                    <a:solidFill>
                      <a:srgbClr val="FFFF00"/>
                    </a:solidFill>
                  </a:tcPr>
                </a:tc>
              </a:tr>
              <a:tr h="224428">
                <a:tc>
                  <a:txBody>
                    <a:bodyPr/>
                    <a:lstStyle/>
                    <a:p>
                      <a:pPr algn="ctr" fontAlgn="ctr"/>
                      <a:r>
                        <a:rPr lang="en-US" altLang="zh-CN" sz="1200" b="0" i="0" u="none" strike="noStrike">
                          <a:latin typeface="Times New Roman"/>
                        </a:rPr>
                        <a:t>20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en-US" altLang="zh-CN" sz="1200" b="0" i="0" u="none" strike="noStrike">
                          <a:latin typeface="Times New Roman"/>
                        </a:rPr>
                        <a:t>1029.71</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en-US" altLang="zh-CN" sz="1200" b="1" i="0" u="none" strike="noStrike">
                          <a:latin typeface="宋体"/>
                        </a:rPr>
                        <a:t>0.0251</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339966"/>
                    </a:solidFill>
                  </a:tcPr>
                </a:tc>
                <a:tc>
                  <a:txBody>
                    <a:bodyPr/>
                    <a:lstStyle/>
                    <a:p>
                      <a:pPr algn="ctr" fontAlgn="ctr"/>
                      <a:r>
                        <a:rPr lang="zh-CN" altLang="en-US" sz="1200" b="0" i="0" u="none" strike="noStrike">
                          <a:solidFill>
                            <a:srgbClr val="969696"/>
                          </a:solidFill>
                          <a:latin typeface="宋体"/>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C0C0C0"/>
                    </a:solidFill>
                  </a:tcPr>
                </a:tc>
                <a:tc>
                  <a:txBody>
                    <a:bodyPr/>
                    <a:lstStyle/>
                    <a:p>
                      <a:pPr algn="ctr" fontAlgn="ctr"/>
                      <a:r>
                        <a:rPr lang="en-US" altLang="zh-CN" sz="1200" b="1" i="0" u="none" strike="noStrike" dirty="0">
                          <a:latin typeface="宋体"/>
                        </a:rPr>
                        <a:t>0.0657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1" i="0" u="none" strike="noStrike">
                          <a:latin typeface="宋体"/>
                        </a:rPr>
                        <a:t>0.06904</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CCFFCC"/>
                    </a:solidFill>
                  </a:tcPr>
                </a:tc>
                <a:tc>
                  <a:txBody>
                    <a:bodyPr/>
                    <a:lstStyle/>
                    <a:p>
                      <a:pPr algn="ctr" fontAlgn="ctr"/>
                      <a:r>
                        <a:rPr lang="en-US" altLang="zh-CN" sz="1200" b="1" i="0" u="none" strike="noStrike" dirty="0">
                          <a:latin typeface="宋体"/>
                        </a:rPr>
                        <a:t>0.06939</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CCFFCC"/>
                    </a:solidFill>
                  </a:tcPr>
                </a:tc>
              </a:tr>
            </a:tbl>
          </a:graphicData>
        </a:graphic>
      </p:graphicFrame>
      <p:graphicFrame>
        <p:nvGraphicFramePr>
          <p:cNvPr id="14" name="Chart 2"/>
          <p:cNvGraphicFramePr>
            <a:graphicFrameLocks/>
          </p:cNvGraphicFramePr>
          <p:nvPr/>
        </p:nvGraphicFramePr>
        <p:xfrm>
          <a:off x="1176312" y="4586294"/>
          <a:ext cx="7967688" cy="22717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274638"/>
            <a:ext cx="7215238" cy="1143000"/>
          </a:xfrm>
        </p:spPr>
        <p:txBody>
          <a:bodyPr>
            <a:normAutofit fontScale="90000"/>
          </a:bodyPr>
          <a:lstStyle/>
          <a:p>
            <a:r>
              <a:rPr lang="en-US" altLang="zh-CN" dirty="0" smtClean="0"/>
              <a:t>Inter-calibration for FY-3C/MERSI</a:t>
            </a:r>
            <a:endParaRPr lang="zh-CN" altLang="en-US" dirty="0"/>
          </a:p>
        </p:txBody>
      </p:sp>
      <p:sp>
        <p:nvSpPr>
          <p:cNvPr id="3" name="内容占位符 2"/>
          <p:cNvSpPr>
            <a:spLocks noGrp="1"/>
          </p:cNvSpPr>
          <p:nvPr>
            <p:ph idx="1"/>
          </p:nvPr>
        </p:nvSpPr>
        <p:spPr/>
        <p:txBody>
          <a:bodyPr>
            <a:normAutofit fontScale="70000" lnSpcReduction="20000"/>
          </a:bodyPr>
          <a:lstStyle/>
          <a:p>
            <a:r>
              <a:rPr lang="en-US" dirty="0" smtClean="0"/>
              <a:t>The cross-calibration became the most important approach for the evaluation of FY-3C/MERSI calibration accuracy. </a:t>
            </a:r>
          </a:p>
          <a:p>
            <a:endParaRPr lang="en-US" dirty="0" smtClean="0"/>
          </a:p>
          <a:p>
            <a:r>
              <a:rPr lang="en-US" dirty="0" smtClean="0"/>
              <a:t>We conducted the calibration evaluation for the solar bands using LEO-LEO SNO data from EOS/MODIS, NPP/VIIRS and </a:t>
            </a:r>
            <a:r>
              <a:rPr lang="en-US" dirty="0" err="1" smtClean="0"/>
              <a:t>Metop</a:t>
            </a:r>
            <a:r>
              <a:rPr lang="en-US" dirty="0" smtClean="0"/>
              <a:t>-A/GOME-2. It was found that the difference from different calibration methods and need further analysis to provide the calibration coefficient update based on the integration of these methods. </a:t>
            </a:r>
          </a:p>
          <a:p>
            <a:endParaRPr lang="en-US" dirty="0" smtClean="0"/>
          </a:p>
          <a:p>
            <a:r>
              <a:rPr lang="en-US" dirty="0" smtClean="0"/>
              <a:t>GSICS LEO-LEO IR method was used to MERSI band 5 based on </a:t>
            </a:r>
            <a:r>
              <a:rPr lang="en-US" dirty="0" err="1" smtClean="0"/>
              <a:t>Metop</a:t>
            </a:r>
            <a:r>
              <a:rPr lang="en-US" dirty="0" smtClean="0"/>
              <a:t>/IASI and NPP/</a:t>
            </a:r>
            <a:r>
              <a:rPr lang="en-US" dirty="0" err="1" smtClean="0"/>
              <a:t>CrIS</a:t>
            </a:r>
            <a:r>
              <a:rPr lang="en-US" dirty="0" smtClean="0"/>
              <a:t>. Figure 3 shows the bias of MERSI IR band is keeping within 0.5K with respect to </a:t>
            </a:r>
            <a:r>
              <a:rPr lang="en-US" dirty="0" err="1" smtClean="0"/>
              <a:t>CrIS</a:t>
            </a:r>
            <a:r>
              <a:rPr lang="en-US" dirty="0" smtClean="0"/>
              <a:t>.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571472" y="71422"/>
            <a:ext cx="7872410" cy="1143000"/>
          </a:xfrm>
        </p:spPr>
        <p:txBody>
          <a:bodyPr>
            <a:normAutofit/>
          </a:bodyPr>
          <a:lstStyle/>
          <a:p>
            <a:pPr algn="l" eaLnBrk="1" hangingPunct="1"/>
            <a:r>
              <a:rPr lang="en-US" altLang="zh-CN" sz="3200" dirty="0" smtClean="0"/>
              <a:t>GSICS Public </a:t>
            </a:r>
            <a:r>
              <a:rPr lang="en-US" altLang="zh-CN" sz="3200" dirty="0" smtClean="0"/>
              <a:t>Platform</a:t>
            </a:r>
            <a:r>
              <a:rPr lang="en-US" altLang="zh-CN" sz="3200" dirty="0" smtClean="0"/>
              <a:t/>
            </a:r>
            <a:br>
              <a:rPr lang="en-US" altLang="zh-CN" sz="3200" dirty="0" smtClean="0"/>
            </a:br>
            <a:r>
              <a:rPr lang="en-US" altLang="zh-CN" sz="1800" dirty="0" smtClean="0"/>
              <a:t>http://gsics.nsmc.cma.gov.cn</a:t>
            </a:r>
            <a:endParaRPr lang="zh-CN" altLang="en-US" sz="1800" dirty="0" smtClean="0"/>
          </a:p>
        </p:txBody>
      </p:sp>
      <p:sp>
        <p:nvSpPr>
          <p:cNvPr id="8195" name="内容占位符 2"/>
          <p:cNvSpPr>
            <a:spLocks noGrp="1"/>
          </p:cNvSpPr>
          <p:nvPr>
            <p:ph idx="1"/>
          </p:nvPr>
        </p:nvSpPr>
        <p:spPr/>
        <p:txBody>
          <a:bodyPr/>
          <a:lstStyle/>
          <a:p>
            <a:pPr eaLnBrk="1" hangingPunct="1"/>
            <a:endParaRPr lang="zh-CN" altLang="en-US" dirty="0" smtClean="0">
              <a:ea typeface="宋体" charset="-122"/>
            </a:endParaRPr>
          </a:p>
        </p:txBody>
      </p:sp>
      <p:pic>
        <p:nvPicPr>
          <p:cNvPr id="9217" name="Picture 1"/>
          <p:cNvPicPr>
            <a:picLocks noChangeAspect="1" noChangeArrowheads="1"/>
          </p:cNvPicPr>
          <p:nvPr/>
        </p:nvPicPr>
        <p:blipFill>
          <a:blip r:embed="rId2"/>
          <a:srcRect l="21875" t="11111" r="23828" b="9722"/>
          <a:stretch>
            <a:fillRect/>
          </a:stretch>
        </p:blipFill>
        <p:spPr bwMode="auto">
          <a:xfrm>
            <a:off x="0" y="1571612"/>
            <a:ext cx="5748879" cy="4714908"/>
          </a:xfrm>
          <a:prstGeom prst="rect">
            <a:avLst/>
          </a:prstGeom>
          <a:noFill/>
          <a:ln w="9525">
            <a:noFill/>
            <a:miter lim="800000"/>
            <a:headEnd/>
            <a:tailEnd/>
          </a:ln>
          <a:effectLst/>
        </p:spPr>
      </p:pic>
      <p:pic>
        <p:nvPicPr>
          <p:cNvPr id="9221" name="Picture 5" descr="http://gsics.nsmc.cma.gov.cn/CMA_GSICS/SupportData/CrossPoint/FENGYUN-3C_METOP-A/FENGYUN-3C_vs._METOP-A_20131101_polarmap.png"/>
          <p:cNvPicPr>
            <a:picLocks noChangeAspect="1" noChangeArrowheads="1"/>
          </p:cNvPicPr>
          <p:nvPr/>
        </p:nvPicPr>
        <p:blipFill>
          <a:blip r:embed="rId3"/>
          <a:srcRect l="50037" r="4375"/>
          <a:stretch>
            <a:fillRect/>
          </a:stretch>
        </p:blipFill>
        <p:spPr bwMode="auto">
          <a:xfrm>
            <a:off x="6286512" y="4643470"/>
            <a:ext cx="2214546" cy="2428868"/>
          </a:xfrm>
          <a:prstGeom prst="rect">
            <a:avLst/>
          </a:prstGeom>
          <a:noFill/>
        </p:spPr>
      </p:pic>
      <p:pic>
        <p:nvPicPr>
          <p:cNvPr id="8" name="图片 7" descr="http://gsics.nsmc.cma.gov.cn/CMA_GSICS/SupportData/CrossPoint/FENGYUN-3C_TERRA/FENGYUN-3C_vs._TERRA_20140212_worldmap.png"/>
          <p:cNvPicPr/>
          <p:nvPr/>
        </p:nvPicPr>
        <p:blipFill>
          <a:blip r:embed="rId4"/>
          <a:srcRect t="6249"/>
          <a:stretch>
            <a:fillRect/>
          </a:stretch>
        </p:blipFill>
        <p:spPr bwMode="auto">
          <a:xfrm>
            <a:off x="5214942" y="0"/>
            <a:ext cx="4000528" cy="2285992"/>
          </a:xfrm>
          <a:prstGeom prst="rect">
            <a:avLst/>
          </a:prstGeom>
          <a:noFill/>
          <a:ln w="9525">
            <a:noFill/>
            <a:miter lim="800000"/>
            <a:headEnd/>
            <a:tailEnd/>
          </a:ln>
        </p:spPr>
      </p:pic>
      <p:pic>
        <p:nvPicPr>
          <p:cNvPr id="163842" name="Picture 2" descr="http://gsics.nsmc.cma.gov.cn/CMA_GSICS/SupportData/CrossPoint/FENGYUN-3C_TERRA/FENGYUN-3C_vs._TERRA_20140212_polarmap.png"/>
          <p:cNvPicPr>
            <a:picLocks noChangeAspect="1" noChangeArrowheads="1"/>
          </p:cNvPicPr>
          <p:nvPr/>
        </p:nvPicPr>
        <p:blipFill>
          <a:blip r:embed="rId5"/>
          <a:srcRect l="1875" r="49375"/>
          <a:stretch>
            <a:fillRect/>
          </a:stretch>
        </p:blipFill>
        <p:spPr bwMode="auto">
          <a:xfrm>
            <a:off x="6286512" y="2285992"/>
            <a:ext cx="2182420" cy="2238364"/>
          </a:xfrm>
          <a:prstGeom prst="rect">
            <a:avLst/>
          </a:prstGeom>
          <a:noFill/>
        </p:spPr>
      </p:pic>
      <p:sp>
        <p:nvSpPr>
          <p:cNvPr id="9" name="矩形 8"/>
          <p:cNvSpPr/>
          <p:nvPr/>
        </p:nvSpPr>
        <p:spPr>
          <a:xfrm>
            <a:off x="642910" y="6488668"/>
            <a:ext cx="1906291" cy="369332"/>
          </a:xfrm>
          <a:prstGeom prst="rect">
            <a:avLst/>
          </a:prstGeom>
        </p:spPr>
        <p:txBody>
          <a:bodyPr wrap="none">
            <a:spAutoFit/>
          </a:bodyPr>
          <a:lstStyle/>
          <a:p>
            <a:r>
              <a:rPr lang="en-US" dirty="0" smtClean="0">
                <a:effectLst>
                  <a:outerShdw blurRad="50800" dist="38100" algn="tr" rotWithShape="0">
                    <a:prstClr val="black">
                      <a:alpha val="40000"/>
                    </a:prstClr>
                  </a:outerShdw>
                </a:effectLst>
              </a:rPr>
              <a:t>(</a:t>
            </a:r>
            <a:r>
              <a:rPr lang="en-US" dirty="0" err="1" smtClean="0">
                <a:effectLst>
                  <a:outerShdw blurRad="50800" dist="38100" algn="tr" rotWithShape="0">
                    <a:prstClr val="black">
                      <a:alpha val="40000"/>
                    </a:prstClr>
                  </a:outerShdw>
                </a:effectLst>
              </a:rPr>
              <a:t>Hu</a:t>
            </a:r>
            <a:r>
              <a:rPr lang="en-US" dirty="0" smtClean="0">
                <a:effectLst>
                  <a:outerShdw blurRad="50800" dist="38100" algn="tr" rotWithShape="0">
                    <a:prstClr val="black">
                      <a:alpha val="40000"/>
                    </a:prstClr>
                  </a:outerShdw>
                </a:effectLst>
              </a:rPr>
              <a:t>, X, IEEE, 2013)</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BB Comparison ofFY3C+MERSI-MetopA+IASI@201312"/>
          <p:cNvPicPr>
            <a:picLocks noChangeAspect="1" noChangeArrowheads="1"/>
          </p:cNvPicPr>
          <p:nvPr/>
        </p:nvPicPr>
        <p:blipFill>
          <a:blip r:embed="rId2"/>
          <a:srcRect l="8362" r="9354"/>
          <a:stretch>
            <a:fillRect/>
          </a:stretch>
        </p:blipFill>
        <p:spPr bwMode="auto">
          <a:xfrm>
            <a:off x="0" y="981075"/>
            <a:ext cx="6407150" cy="1835150"/>
          </a:xfrm>
          <a:prstGeom prst="rect">
            <a:avLst/>
          </a:prstGeom>
          <a:noFill/>
          <a:ln w="9525">
            <a:noFill/>
            <a:miter lim="800000"/>
            <a:headEnd/>
            <a:tailEnd/>
          </a:ln>
        </p:spPr>
      </p:pic>
      <p:pic>
        <p:nvPicPr>
          <p:cNvPr id="33795" name="Picture 4" descr="TBB Comparison ofFY3C+VIRR-MetopA+IASI@201312"/>
          <p:cNvPicPr>
            <a:picLocks noChangeAspect="1" noChangeArrowheads="1"/>
          </p:cNvPicPr>
          <p:nvPr/>
        </p:nvPicPr>
        <p:blipFill>
          <a:blip r:embed="rId3"/>
          <a:srcRect l="8400" t="35204" r="8809" b="7213"/>
          <a:stretch>
            <a:fillRect/>
          </a:stretch>
        </p:blipFill>
        <p:spPr bwMode="auto">
          <a:xfrm>
            <a:off x="0" y="2997200"/>
            <a:ext cx="6372225" cy="3322638"/>
          </a:xfrm>
          <a:prstGeom prst="rect">
            <a:avLst/>
          </a:prstGeom>
          <a:noFill/>
          <a:ln w="9525">
            <a:noFill/>
            <a:miter lim="800000"/>
            <a:headEnd/>
            <a:tailEnd/>
          </a:ln>
        </p:spPr>
      </p:pic>
      <p:sp>
        <p:nvSpPr>
          <p:cNvPr id="33796" name="Line 5"/>
          <p:cNvSpPr>
            <a:spLocks noChangeShapeType="1"/>
          </p:cNvSpPr>
          <p:nvPr/>
        </p:nvSpPr>
        <p:spPr bwMode="auto">
          <a:xfrm>
            <a:off x="0" y="2852738"/>
            <a:ext cx="9144000" cy="0"/>
          </a:xfrm>
          <a:prstGeom prst="line">
            <a:avLst/>
          </a:prstGeom>
          <a:noFill/>
          <a:ln w="38100">
            <a:solidFill>
              <a:srgbClr val="00FFFF"/>
            </a:solidFill>
            <a:round/>
            <a:headEnd/>
            <a:tailEnd/>
          </a:ln>
        </p:spPr>
        <p:txBody>
          <a:bodyPr/>
          <a:lstStyle/>
          <a:p>
            <a:endParaRPr lang="zh-CN" altLang="en-US"/>
          </a:p>
        </p:txBody>
      </p:sp>
      <p:sp>
        <p:nvSpPr>
          <p:cNvPr id="33797" name="Rectangle 6"/>
          <p:cNvSpPr>
            <a:spLocks noChangeArrowheads="1"/>
          </p:cNvSpPr>
          <p:nvPr/>
        </p:nvSpPr>
        <p:spPr bwMode="auto">
          <a:xfrm>
            <a:off x="6227763" y="1052513"/>
            <a:ext cx="2808287" cy="457200"/>
          </a:xfrm>
          <a:prstGeom prst="rect">
            <a:avLst/>
          </a:prstGeom>
          <a:noFill/>
          <a:ln w="9525">
            <a:noFill/>
            <a:miter lim="800000"/>
            <a:headEnd/>
            <a:tailEnd/>
          </a:ln>
        </p:spPr>
        <p:txBody>
          <a:bodyPr wrap="none" anchor="ctr"/>
          <a:lstStyle/>
          <a:p>
            <a:pPr algn="ctr"/>
            <a:r>
              <a:rPr lang="en-US" altLang="zh-CN" sz="1600">
                <a:solidFill>
                  <a:srgbClr val="FF0000"/>
                </a:solidFill>
              </a:rPr>
              <a:t>FY-3C/MERSI-METOP-A/IASI</a:t>
            </a:r>
          </a:p>
        </p:txBody>
      </p:sp>
      <p:sp>
        <p:nvSpPr>
          <p:cNvPr id="33798" name="Rectangle 7"/>
          <p:cNvSpPr>
            <a:spLocks noChangeArrowheads="1"/>
          </p:cNvSpPr>
          <p:nvPr/>
        </p:nvSpPr>
        <p:spPr bwMode="auto">
          <a:xfrm>
            <a:off x="6335713" y="3141663"/>
            <a:ext cx="2808287" cy="457200"/>
          </a:xfrm>
          <a:prstGeom prst="rect">
            <a:avLst/>
          </a:prstGeom>
          <a:noFill/>
          <a:ln w="9525">
            <a:noFill/>
            <a:miter lim="800000"/>
            <a:headEnd/>
            <a:tailEnd/>
          </a:ln>
        </p:spPr>
        <p:txBody>
          <a:bodyPr wrap="none" anchor="ctr"/>
          <a:lstStyle/>
          <a:p>
            <a:pPr algn="ctr"/>
            <a:r>
              <a:rPr lang="en-US" altLang="zh-CN" sz="1600">
                <a:solidFill>
                  <a:srgbClr val="FF0000"/>
                </a:solidFill>
              </a:rPr>
              <a:t>FY-3C/VIRR-METOP-A/IASI</a:t>
            </a:r>
          </a:p>
        </p:txBody>
      </p:sp>
      <p:sp>
        <p:nvSpPr>
          <p:cNvPr id="33799" name="Line 8"/>
          <p:cNvSpPr>
            <a:spLocks noChangeShapeType="1"/>
          </p:cNvSpPr>
          <p:nvPr/>
        </p:nvSpPr>
        <p:spPr bwMode="auto">
          <a:xfrm>
            <a:off x="5543550" y="1144588"/>
            <a:ext cx="0" cy="1439862"/>
          </a:xfrm>
          <a:prstGeom prst="line">
            <a:avLst/>
          </a:prstGeom>
          <a:noFill/>
          <a:ln w="19050">
            <a:solidFill>
              <a:srgbClr val="000000"/>
            </a:solidFill>
            <a:prstDash val="dash"/>
            <a:round/>
            <a:headEnd/>
            <a:tailEnd/>
          </a:ln>
        </p:spPr>
        <p:txBody>
          <a:bodyPr/>
          <a:lstStyle/>
          <a:p>
            <a:endParaRPr lang="zh-CN" altLang="en-US"/>
          </a:p>
        </p:txBody>
      </p:sp>
      <p:sp>
        <p:nvSpPr>
          <p:cNvPr id="33800" name="Line 9"/>
          <p:cNvSpPr>
            <a:spLocks noChangeShapeType="1"/>
          </p:cNvSpPr>
          <p:nvPr/>
        </p:nvSpPr>
        <p:spPr bwMode="auto">
          <a:xfrm>
            <a:off x="5508625" y="3141663"/>
            <a:ext cx="0" cy="1223962"/>
          </a:xfrm>
          <a:prstGeom prst="line">
            <a:avLst/>
          </a:prstGeom>
          <a:noFill/>
          <a:ln w="19050">
            <a:solidFill>
              <a:srgbClr val="000000"/>
            </a:solidFill>
            <a:prstDash val="dash"/>
            <a:round/>
            <a:headEnd/>
            <a:tailEnd/>
          </a:ln>
        </p:spPr>
        <p:txBody>
          <a:bodyPr/>
          <a:lstStyle/>
          <a:p>
            <a:endParaRPr lang="zh-CN" altLang="en-US"/>
          </a:p>
        </p:txBody>
      </p:sp>
      <p:sp>
        <p:nvSpPr>
          <p:cNvPr id="33801" name="Line 10"/>
          <p:cNvSpPr>
            <a:spLocks noChangeShapeType="1"/>
          </p:cNvSpPr>
          <p:nvPr/>
        </p:nvSpPr>
        <p:spPr bwMode="auto">
          <a:xfrm>
            <a:off x="5508625" y="4868863"/>
            <a:ext cx="0" cy="1223962"/>
          </a:xfrm>
          <a:prstGeom prst="line">
            <a:avLst/>
          </a:prstGeom>
          <a:noFill/>
          <a:ln w="19050">
            <a:solidFill>
              <a:srgbClr val="000000"/>
            </a:solidFill>
            <a:prstDash val="dash"/>
            <a:round/>
            <a:headEnd/>
            <a:tailEnd/>
          </a:ln>
        </p:spPr>
        <p:txBody>
          <a:bodyPr/>
          <a:lstStyle/>
          <a:p>
            <a:endParaRPr lang="zh-CN" altLang="en-US"/>
          </a:p>
        </p:txBody>
      </p:sp>
      <p:sp>
        <p:nvSpPr>
          <p:cNvPr id="33802" name="Rectangle 11"/>
          <p:cNvSpPr>
            <a:spLocks noChangeArrowheads="1"/>
          </p:cNvSpPr>
          <p:nvPr/>
        </p:nvSpPr>
        <p:spPr bwMode="auto">
          <a:xfrm>
            <a:off x="6948488" y="1684338"/>
            <a:ext cx="1353255" cy="674031"/>
          </a:xfrm>
          <a:prstGeom prst="rect">
            <a:avLst/>
          </a:prstGeom>
          <a:solidFill>
            <a:srgbClr val="CCFFCC"/>
          </a:solidFill>
          <a:ln w="9525">
            <a:noFill/>
            <a:miter lim="800000"/>
            <a:headEnd/>
            <a:tailEnd/>
          </a:ln>
        </p:spPr>
        <p:txBody>
          <a:bodyPr wrap="none">
            <a:spAutoFit/>
          </a:bodyPr>
          <a:lstStyle/>
          <a:p>
            <a:pPr algn="ctr"/>
            <a:r>
              <a:rPr lang="en-US" altLang="zh-CN" dirty="0" smtClean="0">
                <a:latin typeface="Calibri" pitchFamily="34" charset="0"/>
              </a:rPr>
              <a:t>Mean Bias</a:t>
            </a:r>
            <a:endParaRPr lang="zh-CN" altLang="en-US" dirty="0">
              <a:latin typeface="Calibri" pitchFamily="34" charset="0"/>
            </a:endParaRPr>
          </a:p>
          <a:p>
            <a:pPr algn="ctr">
              <a:lnSpc>
                <a:spcPct val="110000"/>
              </a:lnSpc>
            </a:pPr>
            <a:r>
              <a:rPr lang="en-US" altLang="zh-CN" dirty="0">
                <a:latin typeface="Calibri" pitchFamily="34" charset="0"/>
              </a:rPr>
              <a:t>0.57±0.29K</a:t>
            </a:r>
          </a:p>
        </p:txBody>
      </p:sp>
      <p:sp>
        <p:nvSpPr>
          <p:cNvPr id="33803" name="Rectangle 12"/>
          <p:cNvSpPr>
            <a:spLocks noChangeArrowheads="1"/>
          </p:cNvSpPr>
          <p:nvPr/>
        </p:nvSpPr>
        <p:spPr bwMode="auto">
          <a:xfrm>
            <a:off x="6659563" y="3894138"/>
            <a:ext cx="2114550" cy="996950"/>
          </a:xfrm>
          <a:prstGeom prst="rect">
            <a:avLst/>
          </a:prstGeom>
          <a:solidFill>
            <a:srgbClr val="CCFFCC"/>
          </a:solidFill>
          <a:ln w="9525">
            <a:noFill/>
            <a:miter lim="800000"/>
            <a:headEnd/>
            <a:tailEnd/>
          </a:ln>
        </p:spPr>
        <p:txBody>
          <a:bodyPr wrap="none">
            <a:spAutoFit/>
          </a:bodyPr>
          <a:lstStyle/>
          <a:p>
            <a:pPr>
              <a:lnSpc>
                <a:spcPct val="110000"/>
              </a:lnSpc>
            </a:pPr>
            <a:r>
              <a:rPr lang="en-US" altLang="zh-CN" dirty="0" smtClean="0">
                <a:latin typeface="Calibri" pitchFamily="34" charset="0"/>
              </a:rPr>
              <a:t>Mean Bias</a:t>
            </a:r>
            <a:endParaRPr lang="zh-CN" altLang="en-US" dirty="0">
              <a:latin typeface="Calibri" pitchFamily="34" charset="0"/>
            </a:endParaRPr>
          </a:p>
          <a:p>
            <a:pPr>
              <a:lnSpc>
                <a:spcPct val="110000"/>
              </a:lnSpc>
            </a:pPr>
            <a:r>
              <a:rPr lang="en-US" altLang="zh-CN" dirty="0">
                <a:latin typeface="Calibri" pitchFamily="34" charset="0"/>
              </a:rPr>
              <a:t>CH4</a:t>
            </a:r>
            <a:r>
              <a:rPr lang="zh-CN" altLang="en-US" dirty="0">
                <a:latin typeface="Calibri" pitchFamily="34" charset="0"/>
              </a:rPr>
              <a:t>：</a:t>
            </a:r>
            <a:r>
              <a:rPr lang="en-US" altLang="zh-CN" dirty="0">
                <a:latin typeface="Calibri" pitchFamily="34" charset="0"/>
              </a:rPr>
              <a:t>-1.01±0.47K</a:t>
            </a:r>
          </a:p>
          <a:p>
            <a:pPr>
              <a:lnSpc>
                <a:spcPct val="110000"/>
              </a:lnSpc>
            </a:pPr>
            <a:r>
              <a:rPr lang="en-US" altLang="zh-CN" dirty="0">
                <a:latin typeface="Calibri" pitchFamily="34" charset="0"/>
              </a:rPr>
              <a:t>CH5</a:t>
            </a:r>
            <a:r>
              <a:rPr lang="zh-CN" altLang="en-US" dirty="0">
                <a:latin typeface="Calibri" pitchFamily="34" charset="0"/>
              </a:rPr>
              <a:t>：</a:t>
            </a:r>
            <a:r>
              <a:rPr lang="en-US" altLang="zh-CN" dirty="0">
                <a:latin typeface="Calibri" pitchFamily="34" charset="0"/>
              </a:rPr>
              <a:t>-0.95±0.38K</a:t>
            </a:r>
          </a:p>
        </p:txBody>
      </p:sp>
      <p:sp>
        <p:nvSpPr>
          <p:cNvPr id="110606" name="Rectangle 14"/>
          <p:cNvSpPr>
            <a:spLocks noChangeArrowheads="1"/>
          </p:cNvSpPr>
          <p:nvPr/>
        </p:nvSpPr>
        <p:spPr bwMode="auto">
          <a:xfrm>
            <a:off x="457200" y="274638"/>
            <a:ext cx="8229600" cy="1143000"/>
          </a:xfrm>
          <a:prstGeom prst="rect">
            <a:avLst/>
          </a:prstGeom>
          <a:noFill/>
          <a:ln w="9525">
            <a:noFill/>
            <a:miter lim="800000"/>
            <a:headEnd/>
            <a:tailEnd/>
          </a:ln>
          <a:effectLst/>
        </p:spPr>
        <p:txBody>
          <a:bodyPr/>
          <a:lstStyle/>
          <a:p>
            <a:pPr algn="ctr" fontAlgn="auto">
              <a:spcAft>
                <a:spcPts val="0"/>
              </a:spcAft>
              <a:defRPr/>
            </a:pPr>
            <a:r>
              <a:rPr lang="en-US" altLang="zh-CN" sz="3600" b="1" dirty="0" smtClean="0">
                <a:effectLst>
                  <a:outerShdw blurRad="38100" dist="38100" dir="2700000" algn="tl">
                    <a:srgbClr val="000000">
                      <a:alpha val="43137"/>
                    </a:srgbClr>
                  </a:outerShdw>
                </a:effectLst>
                <a:latin typeface="+mn-lt"/>
                <a:ea typeface="隶书" pitchFamily="49" charset="-122"/>
              </a:rPr>
              <a:t>FY-3C/MERSI/VIRR  IR using IASI</a:t>
            </a:r>
            <a:endParaRPr lang="zh-CN" altLang="en-US" sz="3600" b="1" dirty="0">
              <a:effectLst>
                <a:outerShdw blurRad="38100" dist="38100" dir="2700000" algn="tl">
                  <a:srgbClr val="000000">
                    <a:alpha val="43137"/>
                  </a:srgbClr>
                </a:outerShdw>
              </a:effectLst>
              <a:latin typeface="+mn-lt"/>
              <a:ea typeface="隶书" pitchFamily="49" charset="-122"/>
            </a:endParaRPr>
          </a:p>
        </p:txBody>
      </p:sp>
      <p:sp>
        <p:nvSpPr>
          <p:cNvPr id="13" name="矩形 12"/>
          <p:cNvSpPr/>
          <p:nvPr/>
        </p:nvSpPr>
        <p:spPr>
          <a:xfrm>
            <a:off x="6000760" y="6357958"/>
            <a:ext cx="3016916" cy="369332"/>
          </a:xfrm>
          <a:prstGeom prst="rect">
            <a:avLst/>
          </a:prstGeom>
        </p:spPr>
        <p:txBody>
          <a:bodyPr wrap="none">
            <a:spAutoFit/>
          </a:bodyPr>
          <a:lstStyle/>
          <a:p>
            <a:r>
              <a:rPr lang="en-US" dirty="0" smtClean="0">
                <a:effectLst>
                  <a:outerShdw blurRad="50800" dist="38100" algn="tr" rotWithShape="0">
                    <a:prstClr val="black">
                      <a:alpha val="40000"/>
                    </a:prstClr>
                  </a:outerShdw>
                </a:effectLst>
              </a:rPr>
              <a:t>(</a:t>
            </a:r>
            <a:r>
              <a:rPr lang="en-US" dirty="0" err="1" smtClean="0">
                <a:effectLst>
                  <a:outerShdw blurRad="50800" dist="38100" algn="tr" rotWithShape="0">
                    <a:prstClr val="black">
                      <a:alpha val="40000"/>
                    </a:prstClr>
                  </a:outerShdw>
                </a:effectLst>
              </a:rPr>
              <a:t>Xu</a:t>
            </a:r>
            <a:r>
              <a:rPr lang="en-US" dirty="0" smtClean="0">
                <a:effectLst>
                  <a:outerShdw blurRad="50800" dist="38100" algn="tr" rotWithShape="0">
                    <a:prstClr val="black">
                      <a:alpha val="40000"/>
                    </a:prstClr>
                  </a:outerShdw>
                </a:effectLst>
              </a:rPr>
              <a:t>, N, Remote Sensing, 2014)</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0131204_std1.5_reg_dif3.jpg"/>
          <p:cNvPicPr>
            <a:picLocks noChangeAspect="1"/>
          </p:cNvPicPr>
          <p:nvPr/>
        </p:nvPicPr>
        <p:blipFill>
          <a:blip r:embed="rId2"/>
          <a:srcRect b="52291"/>
          <a:stretch>
            <a:fillRect/>
          </a:stretch>
        </p:blipFill>
        <p:spPr>
          <a:xfrm>
            <a:off x="0" y="2536902"/>
            <a:ext cx="6286514" cy="2249420"/>
          </a:xfrm>
          <a:prstGeom prst="rect">
            <a:avLst/>
          </a:prstGeom>
        </p:spPr>
      </p:pic>
      <p:pic>
        <p:nvPicPr>
          <p:cNvPr id="4" name="图片 3" descr="20131203_std1.5_reg_dif3.jpg"/>
          <p:cNvPicPr>
            <a:picLocks noChangeAspect="1"/>
          </p:cNvPicPr>
          <p:nvPr/>
        </p:nvPicPr>
        <p:blipFill>
          <a:blip r:embed="rId3"/>
          <a:srcRect b="51249"/>
          <a:stretch>
            <a:fillRect/>
          </a:stretch>
        </p:blipFill>
        <p:spPr>
          <a:xfrm>
            <a:off x="-1" y="428604"/>
            <a:ext cx="6252279" cy="2286016"/>
          </a:xfrm>
          <a:prstGeom prst="rect">
            <a:avLst/>
          </a:prstGeom>
        </p:spPr>
      </p:pic>
      <p:pic>
        <p:nvPicPr>
          <p:cNvPr id="6" name="图片 5" descr="20131205_std1.5_reg_dif3.jpg"/>
          <p:cNvPicPr>
            <a:picLocks noChangeAspect="1"/>
          </p:cNvPicPr>
          <p:nvPr/>
        </p:nvPicPr>
        <p:blipFill>
          <a:blip r:embed="rId4"/>
          <a:srcRect b="52291"/>
          <a:stretch>
            <a:fillRect/>
          </a:stretch>
        </p:blipFill>
        <p:spPr>
          <a:xfrm>
            <a:off x="-32" y="4608581"/>
            <a:ext cx="6286512" cy="2249419"/>
          </a:xfrm>
          <a:prstGeom prst="rect">
            <a:avLst/>
          </a:prstGeom>
        </p:spPr>
      </p:pic>
      <p:sp>
        <p:nvSpPr>
          <p:cNvPr id="7" name="TextBox 5"/>
          <p:cNvSpPr txBox="1">
            <a:spLocks noChangeArrowheads="1"/>
          </p:cNvSpPr>
          <p:nvPr/>
        </p:nvSpPr>
        <p:spPr bwMode="auto">
          <a:xfrm>
            <a:off x="6000760" y="3429000"/>
            <a:ext cx="3000378" cy="1908215"/>
          </a:xfrm>
          <a:prstGeom prst="rect">
            <a:avLst/>
          </a:prstGeom>
          <a:noFill/>
          <a:ln w="9525">
            <a:noFill/>
            <a:miter lim="800000"/>
            <a:headEnd/>
            <a:tailEnd/>
          </a:ln>
        </p:spPr>
        <p:txBody>
          <a:bodyPr wrap="square">
            <a:spAutoFit/>
          </a:bodyPr>
          <a:lstStyle/>
          <a:p>
            <a:pPr>
              <a:spcAft>
                <a:spcPts val="600"/>
              </a:spcAft>
              <a:buFont typeface="Wingdings" pitchFamily="2" charset="2"/>
              <a:buChar char="ü"/>
            </a:pPr>
            <a:r>
              <a:rPr lang="en-US" altLang="zh-CN" dirty="0" smtClean="0">
                <a:solidFill>
                  <a:srgbClr val="000066"/>
                </a:solidFill>
                <a:latin typeface="Calibri" pitchFamily="34" charset="0"/>
                <a:ea typeface="黑体" pitchFamily="49" charset="-122"/>
              </a:rPr>
              <a:t>FY3C/MERSI has  good consistency with NPP/</a:t>
            </a:r>
            <a:r>
              <a:rPr lang="en-US" altLang="zh-CN" dirty="0" err="1" smtClean="0">
                <a:solidFill>
                  <a:srgbClr val="000066"/>
                </a:solidFill>
                <a:latin typeface="Calibri" pitchFamily="34" charset="0"/>
                <a:ea typeface="黑体" pitchFamily="49" charset="-122"/>
              </a:rPr>
              <a:t>CrIS</a:t>
            </a:r>
            <a:endParaRPr lang="en-US" altLang="zh-CN" dirty="0">
              <a:solidFill>
                <a:srgbClr val="000066"/>
              </a:solidFill>
              <a:latin typeface="Calibri" pitchFamily="34" charset="0"/>
              <a:ea typeface="黑体" pitchFamily="49" charset="-122"/>
            </a:endParaRPr>
          </a:p>
          <a:p>
            <a:pPr>
              <a:spcAft>
                <a:spcPts val="600"/>
              </a:spcAft>
              <a:buFont typeface="Wingdings" pitchFamily="2" charset="2"/>
              <a:buChar char="ü"/>
            </a:pPr>
            <a:r>
              <a:rPr lang="en-US" altLang="zh-CN" dirty="0" smtClean="0">
                <a:solidFill>
                  <a:srgbClr val="000066"/>
                </a:solidFill>
                <a:latin typeface="Calibri" pitchFamily="34" charset="0"/>
                <a:ea typeface="黑体" pitchFamily="49" charset="-122"/>
              </a:rPr>
              <a:t>Bias is less than 0.5 K and higher than  </a:t>
            </a:r>
            <a:r>
              <a:rPr lang="en-US" altLang="zh-CN" dirty="0" err="1" smtClean="0">
                <a:solidFill>
                  <a:srgbClr val="000066"/>
                </a:solidFill>
                <a:latin typeface="Calibri" pitchFamily="34" charset="0"/>
                <a:ea typeface="黑体" pitchFamily="49" charset="-122"/>
              </a:rPr>
              <a:t>CrIS</a:t>
            </a:r>
            <a:endParaRPr lang="en-US" altLang="zh-CN" dirty="0" smtClean="0">
              <a:solidFill>
                <a:srgbClr val="000066"/>
              </a:solidFill>
              <a:latin typeface="Calibri" pitchFamily="34" charset="0"/>
              <a:ea typeface="黑体" pitchFamily="49" charset="-122"/>
            </a:endParaRPr>
          </a:p>
          <a:p>
            <a:pPr>
              <a:spcAft>
                <a:spcPts val="600"/>
              </a:spcAft>
              <a:buFont typeface="Wingdings" pitchFamily="2" charset="2"/>
              <a:buChar char="ü"/>
            </a:pPr>
            <a:r>
              <a:rPr lang="en-US" altLang="zh-CN" dirty="0" smtClean="0">
                <a:solidFill>
                  <a:srgbClr val="000066"/>
                </a:solidFill>
                <a:latin typeface="Calibri" pitchFamily="34" charset="0"/>
                <a:ea typeface="黑体" pitchFamily="49" charset="-122"/>
              </a:rPr>
              <a:t>Bias has  no large temperature dependence</a:t>
            </a:r>
            <a:endParaRPr lang="en-US" altLang="zh-CN" dirty="0">
              <a:solidFill>
                <a:srgbClr val="000066"/>
              </a:solidFill>
              <a:latin typeface="Calibri" pitchFamily="34" charset="0"/>
              <a:ea typeface="黑体" pitchFamily="49" charset="-122"/>
            </a:endParaRPr>
          </a:p>
        </p:txBody>
      </p:sp>
      <p:sp>
        <p:nvSpPr>
          <p:cNvPr id="2" name="标题 1"/>
          <p:cNvSpPr>
            <a:spLocks noGrp="1"/>
          </p:cNvSpPr>
          <p:nvPr>
            <p:ph type="title"/>
          </p:nvPr>
        </p:nvSpPr>
        <p:spPr>
          <a:xfrm>
            <a:off x="457200" y="274638"/>
            <a:ext cx="8229600" cy="511156"/>
          </a:xfrm>
        </p:spPr>
        <p:txBody>
          <a:bodyPr>
            <a:noAutofit/>
          </a:bodyPr>
          <a:lstStyle/>
          <a:p>
            <a:pPr algn="r"/>
            <a:r>
              <a:rPr lang="en-US" altLang="zh-CN" sz="3200" b="1" dirty="0" smtClean="0">
                <a:latin typeface="微软雅黑" pitchFamily="34" charset="-122"/>
                <a:ea typeface="微软雅黑" pitchFamily="34" charset="-122"/>
              </a:rPr>
              <a:t>FY-3C/MERSI</a:t>
            </a:r>
            <a:r>
              <a:rPr lang="zh-CN" altLang="en-US" sz="3200" b="1" dirty="0" smtClean="0">
                <a:latin typeface="微软雅黑" pitchFamily="34" charset="-122"/>
                <a:ea typeface="微软雅黑" pitchFamily="34" charset="-122"/>
              </a:rPr>
              <a:t> </a:t>
            </a:r>
            <a:r>
              <a:rPr lang="en-US" altLang="zh-CN" sz="3200" b="1" dirty="0" smtClean="0">
                <a:latin typeface="微软雅黑" pitchFamily="34" charset="-122"/>
                <a:ea typeface="微软雅黑" pitchFamily="34" charset="-122"/>
              </a:rPr>
              <a:t/>
            </a:r>
            <a:br>
              <a:rPr lang="en-US" altLang="zh-CN" sz="3200" b="1" dirty="0" smtClean="0">
                <a:latin typeface="微软雅黑" pitchFamily="34" charset="-122"/>
                <a:ea typeface="微软雅黑" pitchFamily="34" charset="-122"/>
              </a:rPr>
            </a:br>
            <a:r>
              <a:rPr lang="en-US" altLang="zh-CN" sz="3200" b="1" dirty="0" smtClean="0">
                <a:latin typeface="微软雅黑" pitchFamily="34" charset="-122"/>
                <a:ea typeface="微软雅黑" pitchFamily="34" charset="-122"/>
              </a:rPr>
              <a:t>using </a:t>
            </a:r>
            <a:r>
              <a:rPr lang="en-US" altLang="zh-CN" sz="3200" b="1" dirty="0" err="1" smtClean="0">
                <a:latin typeface="微软雅黑" pitchFamily="34" charset="-122"/>
                <a:ea typeface="微软雅黑" pitchFamily="34" charset="-122"/>
              </a:rPr>
              <a:t>CrIS</a:t>
            </a:r>
            <a:endParaRPr lang="zh-CN" altLang="en-US" sz="32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MERSI IR Bias Trend: stable</a:t>
            </a:r>
            <a:endParaRPr lang="zh-CN" altLang="en-US" dirty="0"/>
          </a:p>
        </p:txBody>
      </p:sp>
      <p:sp>
        <p:nvSpPr>
          <p:cNvPr id="3" name="内容占位符 2"/>
          <p:cNvSpPr>
            <a:spLocks noGrp="1"/>
          </p:cNvSpPr>
          <p:nvPr>
            <p:ph idx="1"/>
          </p:nvPr>
        </p:nvSpPr>
        <p:spPr/>
        <p:txBody>
          <a:bodyPr/>
          <a:lstStyle/>
          <a:p>
            <a:endParaRPr lang="zh-CN" altLang="en-US"/>
          </a:p>
        </p:txBody>
      </p:sp>
      <p:graphicFrame>
        <p:nvGraphicFramePr>
          <p:cNvPr id="4" name="图表 3"/>
          <p:cNvGraphicFramePr/>
          <p:nvPr/>
        </p:nvGraphicFramePr>
        <p:xfrm>
          <a:off x="295275" y="1381125"/>
          <a:ext cx="8553450" cy="4095750"/>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1214414" y="5429264"/>
            <a:ext cx="6858048" cy="646331"/>
          </a:xfrm>
          <a:prstGeom prst="rect">
            <a:avLst/>
          </a:prstGeom>
        </p:spPr>
        <p:txBody>
          <a:bodyPr wrap="square">
            <a:spAutoFit/>
          </a:bodyPr>
          <a:lstStyle/>
          <a:p>
            <a:r>
              <a:rPr lang="en-US" dirty="0" smtClean="0"/>
              <a:t>Calibration bias trend and standard deviation of MERSI band 5 using NPP/</a:t>
            </a:r>
            <a:r>
              <a:rPr lang="en-US" dirty="0" err="1" smtClean="0"/>
              <a:t>CrIS</a:t>
            </a:r>
            <a:r>
              <a:rPr lang="en-US" dirty="0" smtClean="0"/>
              <a:t> during December , 2013 based on the CMA GSICS platform</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内容占位符 2"/>
          <p:cNvSpPr>
            <a:spLocks noGrp="1"/>
          </p:cNvSpPr>
          <p:nvPr>
            <p:ph idx="1"/>
          </p:nvPr>
        </p:nvSpPr>
        <p:spPr>
          <a:xfrm>
            <a:off x="428596" y="1500174"/>
            <a:ext cx="8229600" cy="4525963"/>
          </a:xfrm>
        </p:spPr>
        <p:txBody>
          <a:bodyPr>
            <a:noAutofit/>
          </a:bodyPr>
          <a:lstStyle/>
          <a:p>
            <a:r>
              <a:rPr lang="en-US" sz="1600" dirty="0" smtClean="0"/>
              <a:t>FY-3C launched on 23 September 2013 with the third Medium Resolution Imaging Spectrom­eter (MERSI).</a:t>
            </a:r>
          </a:p>
          <a:p>
            <a:endParaRPr lang="en-US" sz="1600" dirty="0" smtClean="0"/>
          </a:p>
          <a:p>
            <a:r>
              <a:rPr lang="en-US" sz="1600" dirty="0" smtClean="0"/>
              <a:t>FY-3C initiated the operational running era of China’s second generation of polar-orbiting meteorological satel­lites FY-3 serials after two experimental satellites FY-3A and FY-3B. </a:t>
            </a:r>
          </a:p>
          <a:p>
            <a:endParaRPr lang="en-US" sz="1600" dirty="0" smtClean="0"/>
          </a:p>
          <a:p>
            <a:r>
              <a:rPr lang="en-US" sz="1600" dirty="0" smtClean="0"/>
              <a:t>MERSI was turned on September 30, 2013 and open its solar reflective bands and then it’s IR bands started to work on October 17, 2013. </a:t>
            </a:r>
          </a:p>
          <a:p>
            <a:endParaRPr lang="en-US" sz="1600" dirty="0" smtClean="0"/>
          </a:p>
          <a:p>
            <a:r>
              <a:rPr lang="en-US" sz="1600" dirty="0" smtClean="0"/>
              <a:t>FY-3C/MERSI has some remarkable improvements with respect to the MERSI onboard on FY-3A and FY-3B. </a:t>
            </a:r>
          </a:p>
          <a:p>
            <a:pPr lvl="1"/>
            <a:r>
              <a:rPr lang="en-US" sz="1400" dirty="0" smtClean="0"/>
              <a:t>SNR Improvement in these bands 1~4 (250m spatial resolution)</a:t>
            </a:r>
          </a:p>
          <a:p>
            <a:pPr lvl="1"/>
            <a:r>
              <a:rPr lang="en-US" sz="1400" dirty="0" smtClean="0"/>
              <a:t>Enhance the consistency of the spectral response function (SRF) in different detectors within one band, especially for the thermal Infrared band (band 5). </a:t>
            </a:r>
          </a:p>
          <a:p>
            <a:pPr lvl="1"/>
            <a:r>
              <a:rPr lang="en-US" sz="1400" dirty="0" smtClean="0"/>
              <a:t>Extended the field of viewing for space view (SV) for the lunar calibration .</a:t>
            </a:r>
          </a:p>
          <a:p>
            <a:pPr lvl="1"/>
            <a:r>
              <a:rPr lang="en-US" sz="1400" dirty="0" smtClean="0"/>
              <a:t>Radiometric response stability of solar bands is better than  FY-3A and FY-3B which </a:t>
            </a:r>
            <a:r>
              <a:rPr lang="en-US" sz="1600" dirty="0" smtClean="0"/>
              <a:t>have great degradation in short wavelength bands (</a:t>
            </a:r>
            <a:r>
              <a:rPr lang="en-US" sz="1600" dirty="0" smtClean="0">
                <a:sym typeface="Symbol"/>
              </a:rPr>
              <a:t></a:t>
            </a:r>
            <a:r>
              <a:rPr lang="en-US" sz="1600" dirty="0" smtClean="0"/>
              <a:t>&lt;500nm).</a:t>
            </a:r>
            <a:endParaRPr lang="zh-CN" alt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285728"/>
            <a:ext cx="7443814" cy="796908"/>
          </a:xfrm>
        </p:spPr>
        <p:txBody>
          <a:bodyPr>
            <a:normAutofit/>
          </a:bodyPr>
          <a:lstStyle/>
          <a:p>
            <a:pPr algn="l"/>
            <a:r>
              <a:rPr lang="en-US" altLang="zh-CN" sz="3200" dirty="0" err="1" smtClean="0"/>
              <a:t>Xcal</a:t>
            </a:r>
            <a:r>
              <a:rPr lang="en-US" altLang="zh-CN" sz="3200" dirty="0" smtClean="0"/>
              <a:t> using MODIS</a:t>
            </a:r>
            <a:endParaRPr lang="zh-CN" altLang="en-US" sz="3200" dirty="0"/>
          </a:p>
        </p:txBody>
      </p:sp>
      <p:pic>
        <p:nvPicPr>
          <p:cNvPr id="67586" name="Picture 2"/>
          <p:cNvPicPr>
            <a:picLocks noChangeAspect="1" noChangeArrowheads="1"/>
          </p:cNvPicPr>
          <p:nvPr/>
        </p:nvPicPr>
        <p:blipFill>
          <a:blip r:embed="rId2"/>
          <a:srcRect l="4069" t="7535" r="2322"/>
          <a:stretch>
            <a:fillRect/>
          </a:stretch>
        </p:blipFill>
        <p:spPr bwMode="auto">
          <a:xfrm>
            <a:off x="4714876" y="0"/>
            <a:ext cx="4368610" cy="2214553"/>
          </a:xfrm>
          <a:prstGeom prst="rect">
            <a:avLst/>
          </a:prstGeom>
          <a:noFill/>
          <a:ln w="9525">
            <a:noFill/>
            <a:miter lim="800000"/>
            <a:headEnd/>
            <a:tailEnd/>
          </a:ln>
        </p:spPr>
      </p:pic>
      <p:pic>
        <p:nvPicPr>
          <p:cNvPr id="67600" name="Picture 16" descr="MERSI-MODIS Relative spectral Response Function_Band4"/>
          <p:cNvPicPr>
            <a:picLocks noChangeAspect="1" noChangeArrowheads="1"/>
          </p:cNvPicPr>
          <p:nvPr/>
        </p:nvPicPr>
        <p:blipFill>
          <a:blip r:embed="rId3"/>
          <a:srcRect/>
          <a:stretch>
            <a:fillRect/>
          </a:stretch>
        </p:blipFill>
        <p:spPr bwMode="auto">
          <a:xfrm>
            <a:off x="0" y="7553325"/>
            <a:ext cx="2524125" cy="2362200"/>
          </a:xfrm>
          <a:prstGeom prst="rect">
            <a:avLst/>
          </a:prstGeom>
          <a:noFill/>
        </p:spPr>
      </p:pic>
      <p:pic>
        <p:nvPicPr>
          <p:cNvPr id="67599" name="Picture 15" descr="MERSI-MODIS Relative spectral Response Function_Band6"/>
          <p:cNvPicPr>
            <a:picLocks noChangeAspect="1" noChangeArrowheads="1"/>
          </p:cNvPicPr>
          <p:nvPr/>
        </p:nvPicPr>
        <p:blipFill>
          <a:blip r:embed="rId4"/>
          <a:srcRect/>
          <a:stretch>
            <a:fillRect/>
          </a:stretch>
        </p:blipFill>
        <p:spPr bwMode="auto">
          <a:xfrm>
            <a:off x="0" y="9915525"/>
            <a:ext cx="2524125" cy="2362200"/>
          </a:xfrm>
          <a:prstGeom prst="rect">
            <a:avLst/>
          </a:prstGeom>
          <a:noFill/>
        </p:spPr>
      </p:pic>
      <p:pic>
        <p:nvPicPr>
          <p:cNvPr id="67598" name="Picture 14" descr="MERSI-MODIS Relative spectral Response Function_Band7"/>
          <p:cNvPicPr>
            <a:picLocks noChangeAspect="1" noChangeArrowheads="1"/>
          </p:cNvPicPr>
          <p:nvPr/>
        </p:nvPicPr>
        <p:blipFill>
          <a:blip r:embed="rId5"/>
          <a:srcRect/>
          <a:stretch>
            <a:fillRect/>
          </a:stretch>
        </p:blipFill>
        <p:spPr bwMode="auto">
          <a:xfrm>
            <a:off x="0" y="12277725"/>
            <a:ext cx="2524125" cy="2362200"/>
          </a:xfrm>
          <a:prstGeom prst="rect">
            <a:avLst/>
          </a:prstGeom>
          <a:noFill/>
        </p:spPr>
      </p:pic>
      <p:pic>
        <p:nvPicPr>
          <p:cNvPr id="67597" name="Picture 13" descr="MERSI-MODIS Relative spectral Response Function_Band8"/>
          <p:cNvPicPr>
            <a:picLocks noChangeAspect="1" noChangeArrowheads="1"/>
          </p:cNvPicPr>
          <p:nvPr/>
        </p:nvPicPr>
        <p:blipFill>
          <a:blip r:embed="rId6"/>
          <a:srcRect/>
          <a:stretch>
            <a:fillRect/>
          </a:stretch>
        </p:blipFill>
        <p:spPr bwMode="auto">
          <a:xfrm>
            <a:off x="0" y="14639925"/>
            <a:ext cx="2524125" cy="2362200"/>
          </a:xfrm>
          <a:prstGeom prst="rect">
            <a:avLst/>
          </a:prstGeom>
          <a:noFill/>
        </p:spPr>
      </p:pic>
      <p:pic>
        <p:nvPicPr>
          <p:cNvPr id="67596" name="Picture 12" descr="MERSI-MODIS Relative spectral Response Function_Band9"/>
          <p:cNvPicPr>
            <a:picLocks noChangeAspect="1" noChangeArrowheads="1"/>
          </p:cNvPicPr>
          <p:nvPr/>
        </p:nvPicPr>
        <p:blipFill>
          <a:blip r:embed="rId7"/>
          <a:srcRect/>
          <a:stretch>
            <a:fillRect/>
          </a:stretch>
        </p:blipFill>
        <p:spPr bwMode="auto">
          <a:xfrm>
            <a:off x="0" y="17002125"/>
            <a:ext cx="2524125" cy="2362200"/>
          </a:xfrm>
          <a:prstGeom prst="rect">
            <a:avLst/>
          </a:prstGeom>
          <a:noFill/>
        </p:spPr>
      </p:pic>
      <p:pic>
        <p:nvPicPr>
          <p:cNvPr id="67595" name="Picture 11" descr="MERSI-MODIS Relative spectral Response Function_Band10"/>
          <p:cNvPicPr>
            <a:picLocks noChangeAspect="1" noChangeArrowheads="1"/>
          </p:cNvPicPr>
          <p:nvPr/>
        </p:nvPicPr>
        <p:blipFill>
          <a:blip r:embed="rId8"/>
          <a:srcRect/>
          <a:stretch>
            <a:fillRect/>
          </a:stretch>
        </p:blipFill>
        <p:spPr bwMode="auto">
          <a:xfrm>
            <a:off x="0" y="19364325"/>
            <a:ext cx="2562225" cy="2486025"/>
          </a:xfrm>
          <a:prstGeom prst="rect">
            <a:avLst/>
          </a:prstGeom>
          <a:noFill/>
        </p:spPr>
      </p:pic>
      <p:pic>
        <p:nvPicPr>
          <p:cNvPr id="67594" name="Picture 10" descr="MERSI-MODIS Relative spectral Response Function_Band11"/>
          <p:cNvPicPr>
            <a:picLocks noChangeAspect="1" noChangeArrowheads="1"/>
          </p:cNvPicPr>
          <p:nvPr/>
        </p:nvPicPr>
        <p:blipFill>
          <a:blip r:embed="rId9"/>
          <a:srcRect/>
          <a:stretch>
            <a:fillRect/>
          </a:stretch>
        </p:blipFill>
        <p:spPr bwMode="auto">
          <a:xfrm>
            <a:off x="0" y="21850350"/>
            <a:ext cx="2562225" cy="2486025"/>
          </a:xfrm>
          <a:prstGeom prst="rect">
            <a:avLst/>
          </a:prstGeom>
          <a:noFill/>
        </p:spPr>
      </p:pic>
      <p:pic>
        <p:nvPicPr>
          <p:cNvPr id="67593" name="Picture 9" descr="MERSI-MODIS Relative spectral Response Function_Band12"/>
          <p:cNvPicPr>
            <a:picLocks noChangeAspect="1" noChangeArrowheads="1"/>
          </p:cNvPicPr>
          <p:nvPr/>
        </p:nvPicPr>
        <p:blipFill>
          <a:blip r:embed="rId10"/>
          <a:srcRect/>
          <a:stretch>
            <a:fillRect/>
          </a:stretch>
        </p:blipFill>
        <p:spPr bwMode="auto">
          <a:xfrm>
            <a:off x="0" y="24336375"/>
            <a:ext cx="2524125" cy="2362200"/>
          </a:xfrm>
          <a:prstGeom prst="rect">
            <a:avLst/>
          </a:prstGeom>
          <a:noFill/>
        </p:spPr>
      </p:pic>
      <p:pic>
        <p:nvPicPr>
          <p:cNvPr id="67592" name="Picture 8" descr="MERSI-MODIS Relative spectral Response Function_Band13"/>
          <p:cNvPicPr>
            <a:picLocks noChangeAspect="1" noChangeArrowheads="1"/>
          </p:cNvPicPr>
          <p:nvPr/>
        </p:nvPicPr>
        <p:blipFill>
          <a:blip r:embed="rId11"/>
          <a:srcRect/>
          <a:stretch>
            <a:fillRect/>
          </a:stretch>
        </p:blipFill>
        <p:spPr bwMode="auto">
          <a:xfrm>
            <a:off x="0" y="26698575"/>
            <a:ext cx="2524125" cy="2362200"/>
          </a:xfrm>
          <a:prstGeom prst="rect">
            <a:avLst/>
          </a:prstGeom>
          <a:noFill/>
        </p:spPr>
      </p:pic>
      <p:pic>
        <p:nvPicPr>
          <p:cNvPr id="67591" name="Picture 7" descr="MERSI-MODIS Relative spectral Response Function_Band14"/>
          <p:cNvPicPr>
            <a:picLocks noChangeAspect="1" noChangeArrowheads="1"/>
          </p:cNvPicPr>
          <p:nvPr/>
        </p:nvPicPr>
        <p:blipFill>
          <a:blip r:embed="rId12"/>
          <a:srcRect/>
          <a:stretch>
            <a:fillRect/>
          </a:stretch>
        </p:blipFill>
        <p:spPr bwMode="auto">
          <a:xfrm>
            <a:off x="0" y="29060775"/>
            <a:ext cx="2524125" cy="2362200"/>
          </a:xfrm>
          <a:prstGeom prst="rect">
            <a:avLst/>
          </a:prstGeom>
          <a:noFill/>
        </p:spPr>
      </p:pic>
      <p:pic>
        <p:nvPicPr>
          <p:cNvPr id="67590" name="Picture 6" descr="MERSI-MODIS Relative spectral Response Function_Band15"/>
          <p:cNvPicPr>
            <a:picLocks noChangeAspect="1" noChangeArrowheads="1"/>
          </p:cNvPicPr>
          <p:nvPr/>
        </p:nvPicPr>
        <p:blipFill>
          <a:blip r:embed="rId13"/>
          <a:srcRect/>
          <a:stretch>
            <a:fillRect/>
          </a:stretch>
        </p:blipFill>
        <p:spPr bwMode="auto">
          <a:xfrm>
            <a:off x="0" y="31422975"/>
            <a:ext cx="2524125" cy="2362200"/>
          </a:xfrm>
          <a:prstGeom prst="rect">
            <a:avLst/>
          </a:prstGeom>
          <a:noFill/>
        </p:spPr>
      </p:pic>
      <p:pic>
        <p:nvPicPr>
          <p:cNvPr id="67589" name="Picture 5" descr="MERSI-MODIS Relative spectral Response Function_Band16"/>
          <p:cNvPicPr>
            <a:picLocks noChangeAspect="1" noChangeArrowheads="1"/>
          </p:cNvPicPr>
          <p:nvPr/>
        </p:nvPicPr>
        <p:blipFill>
          <a:blip r:embed="rId14"/>
          <a:srcRect/>
          <a:stretch>
            <a:fillRect/>
          </a:stretch>
        </p:blipFill>
        <p:spPr bwMode="auto">
          <a:xfrm>
            <a:off x="0" y="33785175"/>
            <a:ext cx="2562225" cy="2486025"/>
          </a:xfrm>
          <a:prstGeom prst="rect">
            <a:avLst/>
          </a:prstGeom>
          <a:noFill/>
        </p:spPr>
      </p:pic>
      <p:pic>
        <p:nvPicPr>
          <p:cNvPr id="67588" name="Picture 4" descr="MERSI-MODIS Relative spectral Response Function_Band17"/>
          <p:cNvPicPr>
            <a:picLocks noChangeAspect="1" noChangeArrowheads="1"/>
          </p:cNvPicPr>
          <p:nvPr/>
        </p:nvPicPr>
        <p:blipFill>
          <a:blip r:embed="rId15"/>
          <a:srcRect/>
          <a:stretch>
            <a:fillRect/>
          </a:stretch>
        </p:blipFill>
        <p:spPr bwMode="auto">
          <a:xfrm>
            <a:off x="0" y="36271200"/>
            <a:ext cx="2562225" cy="2486025"/>
          </a:xfrm>
          <a:prstGeom prst="rect">
            <a:avLst/>
          </a:prstGeom>
          <a:noFill/>
        </p:spPr>
      </p:pic>
      <p:pic>
        <p:nvPicPr>
          <p:cNvPr id="67587" name="Picture 3" descr="MERSI-MODIS Relative spectral Response Function_Band18"/>
          <p:cNvPicPr>
            <a:picLocks noChangeAspect="1" noChangeArrowheads="1"/>
          </p:cNvPicPr>
          <p:nvPr/>
        </p:nvPicPr>
        <p:blipFill>
          <a:blip r:embed="rId16"/>
          <a:srcRect/>
          <a:stretch>
            <a:fillRect/>
          </a:stretch>
        </p:blipFill>
        <p:spPr bwMode="auto">
          <a:xfrm>
            <a:off x="0" y="38757225"/>
            <a:ext cx="2524125" cy="2362200"/>
          </a:xfrm>
          <a:prstGeom prst="rect">
            <a:avLst/>
          </a:prstGeom>
          <a:noFill/>
        </p:spPr>
      </p:pic>
      <p:sp>
        <p:nvSpPr>
          <p:cNvPr id="6760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760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761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9" name="Picture 2" descr="3CMERSI-MODIS Relative spectral Response Function_Band1-1011"/>
          <p:cNvPicPr>
            <a:picLocks noChangeAspect="1" noChangeArrowheads="1"/>
          </p:cNvPicPr>
          <p:nvPr/>
        </p:nvPicPr>
        <p:blipFill>
          <a:blip r:embed="rId17"/>
          <a:srcRect l="8679" t="3053" r="8861" b="6360"/>
          <a:stretch>
            <a:fillRect/>
          </a:stretch>
        </p:blipFill>
        <p:spPr bwMode="auto">
          <a:xfrm>
            <a:off x="0" y="1285860"/>
            <a:ext cx="5137150" cy="3355975"/>
          </a:xfrm>
          <a:prstGeom prst="rect">
            <a:avLst/>
          </a:prstGeom>
          <a:noFill/>
          <a:ln w="9525">
            <a:noFill/>
            <a:miter lim="800000"/>
            <a:headEnd/>
            <a:tailEnd/>
          </a:ln>
        </p:spPr>
      </p:pic>
      <p:pic>
        <p:nvPicPr>
          <p:cNvPr id="3074" name="Picture 2" descr="3CMERSI-MODIS Relative spectral Response Function_Band11-1818"/>
          <p:cNvPicPr>
            <a:picLocks noChangeAspect="1" noChangeArrowheads="1"/>
          </p:cNvPicPr>
          <p:nvPr/>
        </p:nvPicPr>
        <p:blipFill>
          <a:blip r:embed="rId18"/>
          <a:srcRect l="8516" t="3676" r="8138" b="5798"/>
          <a:stretch>
            <a:fillRect/>
          </a:stretch>
        </p:blipFill>
        <p:spPr bwMode="auto">
          <a:xfrm>
            <a:off x="4006850" y="3381375"/>
            <a:ext cx="513715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MERSI</a:t>
            </a:r>
            <a:r>
              <a:rPr lang="zh-CN" altLang="en-US" dirty="0" smtClean="0"/>
              <a:t> </a:t>
            </a:r>
            <a:r>
              <a:rPr lang="en-US" altLang="zh-CN" dirty="0" smtClean="0"/>
              <a:t>with Terra/MODIS</a:t>
            </a:r>
            <a:endParaRPr lang="zh-CN" altLang="en-US" dirty="0"/>
          </a:p>
        </p:txBody>
      </p:sp>
      <p:sp>
        <p:nvSpPr>
          <p:cNvPr id="3" name="内容占位符 2"/>
          <p:cNvSpPr>
            <a:spLocks noGrp="1"/>
          </p:cNvSpPr>
          <p:nvPr>
            <p:ph idx="1"/>
          </p:nvPr>
        </p:nvSpPr>
        <p:spPr/>
        <p:txBody>
          <a:bodyPr/>
          <a:lstStyle/>
          <a:p>
            <a:endParaRPr lang="zh-CN" altLang="en-US"/>
          </a:p>
        </p:txBody>
      </p:sp>
      <p:pic>
        <p:nvPicPr>
          <p:cNvPr id="23553" name="Picture 1" descr="Cross Calib"/>
          <p:cNvPicPr>
            <a:picLocks noChangeAspect="1" noChangeArrowheads="1"/>
          </p:cNvPicPr>
          <p:nvPr/>
        </p:nvPicPr>
        <p:blipFill>
          <a:blip r:embed="rId2"/>
          <a:srcRect/>
          <a:stretch>
            <a:fillRect/>
          </a:stretch>
        </p:blipFill>
        <p:spPr bwMode="auto">
          <a:xfrm>
            <a:off x="428596" y="1116507"/>
            <a:ext cx="8316648" cy="5741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14290"/>
            <a:ext cx="8229600" cy="1143000"/>
          </a:xfrm>
        </p:spPr>
        <p:txBody>
          <a:bodyPr/>
          <a:lstStyle/>
          <a:p>
            <a:r>
              <a:rPr lang="en-US" altLang="zh-CN" dirty="0" smtClean="0"/>
              <a:t>MERSI</a:t>
            </a:r>
            <a:r>
              <a:rPr lang="zh-CN" altLang="en-US" dirty="0" smtClean="0"/>
              <a:t> </a:t>
            </a:r>
            <a:r>
              <a:rPr lang="en-US" altLang="zh-CN" dirty="0" smtClean="0"/>
              <a:t>with Terra/MODIS</a:t>
            </a:r>
            <a:endParaRPr lang="zh-CN" altLang="en-US" dirty="0"/>
          </a:p>
        </p:txBody>
      </p:sp>
      <p:sp>
        <p:nvSpPr>
          <p:cNvPr id="3" name="内容占位符 2"/>
          <p:cNvSpPr>
            <a:spLocks noGrp="1"/>
          </p:cNvSpPr>
          <p:nvPr>
            <p:ph idx="1"/>
          </p:nvPr>
        </p:nvSpPr>
        <p:spPr/>
        <p:txBody>
          <a:bodyPr/>
          <a:lstStyle/>
          <a:p>
            <a:endParaRPr lang="zh-CN" altLang="en-US"/>
          </a:p>
        </p:txBody>
      </p:sp>
      <p:pic>
        <p:nvPicPr>
          <p:cNvPr id="22529" name="Picture 1" descr="Cross Calib"/>
          <p:cNvPicPr>
            <a:picLocks noChangeAspect="1" noChangeArrowheads="1"/>
          </p:cNvPicPr>
          <p:nvPr/>
        </p:nvPicPr>
        <p:blipFill>
          <a:blip r:embed="rId2"/>
          <a:srcRect/>
          <a:stretch>
            <a:fillRect/>
          </a:stretch>
        </p:blipFill>
        <p:spPr bwMode="auto">
          <a:xfrm>
            <a:off x="500033" y="1214422"/>
            <a:ext cx="8174816" cy="5643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MERSI</a:t>
            </a:r>
            <a:r>
              <a:rPr lang="zh-CN" altLang="en-US" dirty="0" smtClean="0"/>
              <a:t> </a:t>
            </a:r>
            <a:r>
              <a:rPr lang="en-US" altLang="zh-CN" dirty="0" smtClean="0"/>
              <a:t>with Terra/MODIS</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63496" name="Picture 8" descr="H:\FY3C-MERSI-GSICS\Results\Test1PlotB       7.png"/>
          <p:cNvPicPr>
            <a:picLocks noChangeAspect="1" noChangeArrowheads="1"/>
          </p:cNvPicPr>
          <p:nvPr/>
        </p:nvPicPr>
        <p:blipFill>
          <a:blip r:embed="rId2"/>
          <a:srcRect/>
          <a:stretch>
            <a:fillRect/>
          </a:stretch>
        </p:blipFill>
        <p:spPr bwMode="auto">
          <a:xfrm>
            <a:off x="5786446" y="3952906"/>
            <a:ext cx="3286107" cy="2190738"/>
          </a:xfrm>
          <a:prstGeom prst="rect">
            <a:avLst/>
          </a:prstGeom>
          <a:noFill/>
        </p:spPr>
      </p:pic>
      <p:pic>
        <p:nvPicPr>
          <p:cNvPr id="63497" name="Picture 9" descr="H:\FY3C-MERSI-GSICS\Results\Test1PlotB       6.png"/>
          <p:cNvPicPr>
            <a:picLocks noChangeAspect="1" noChangeArrowheads="1"/>
          </p:cNvPicPr>
          <p:nvPr/>
        </p:nvPicPr>
        <p:blipFill>
          <a:blip r:embed="rId3"/>
          <a:srcRect/>
          <a:stretch>
            <a:fillRect/>
          </a:stretch>
        </p:blipFill>
        <p:spPr bwMode="auto">
          <a:xfrm>
            <a:off x="2857448" y="4000503"/>
            <a:ext cx="3214750" cy="2143167"/>
          </a:xfrm>
          <a:prstGeom prst="rect">
            <a:avLst/>
          </a:prstGeom>
          <a:noFill/>
        </p:spPr>
      </p:pic>
      <p:pic>
        <p:nvPicPr>
          <p:cNvPr id="63498" name="Picture 10" descr="H:\FY3C-MERSI-GSICS\Results\Test1PlotB       4.png"/>
          <p:cNvPicPr>
            <a:picLocks noChangeAspect="1" noChangeArrowheads="1"/>
          </p:cNvPicPr>
          <p:nvPr/>
        </p:nvPicPr>
        <p:blipFill>
          <a:blip r:embed="rId4"/>
          <a:srcRect/>
          <a:stretch>
            <a:fillRect/>
          </a:stretch>
        </p:blipFill>
        <p:spPr bwMode="auto">
          <a:xfrm>
            <a:off x="-71470" y="4000505"/>
            <a:ext cx="3321866" cy="2214577"/>
          </a:xfrm>
          <a:prstGeom prst="rect">
            <a:avLst/>
          </a:prstGeom>
          <a:noFill/>
        </p:spPr>
      </p:pic>
      <p:pic>
        <p:nvPicPr>
          <p:cNvPr id="63499" name="Picture 11" descr="H:\FY3C-MERSI-GSICS\Results\Test1PlotB       3.png"/>
          <p:cNvPicPr>
            <a:picLocks noChangeAspect="1" noChangeArrowheads="1"/>
          </p:cNvPicPr>
          <p:nvPr/>
        </p:nvPicPr>
        <p:blipFill>
          <a:blip r:embed="rId5"/>
          <a:srcRect/>
          <a:stretch>
            <a:fillRect/>
          </a:stretch>
        </p:blipFill>
        <p:spPr bwMode="auto">
          <a:xfrm>
            <a:off x="5929322" y="1214422"/>
            <a:ext cx="3250389" cy="2166926"/>
          </a:xfrm>
          <a:prstGeom prst="rect">
            <a:avLst/>
          </a:prstGeom>
          <a:noFill/>
        </p:spPr>
      </p:pic>
      <p:pic>
        <p:nvPicPr>
          <p:cNvPr id="63500" name="Picture 12" descr="H:\FY3C-MERSI-GSICS\Results\Test1PlotB       2.png"/>
          <p:cNvPicPr>
            <a:picLocks noChangeAspect="1" noChangeArrowheads="1"/>
          </p:cNvPicPr>
          <p:nvPr/>
        </p:nvPicPr>
        <p:blipFill>
          <a:blip r:embed="rId6"/>
          <a:srcRect/>
          <a:stretch>
            <a:fillRect/>
          </a:stretch>
        </p:blipFill>
        <p:spPr bwMode="auto">
          <a:xfrm>
            <a:off x="2893207" y="1214422"/>
            <a:ext cx="3321867" cy="2214578"/>
          </a:xfrm>
          <a:prstGeom prst="rect">
            <a:avLst/>
          </a:prstGeom>
          <a:noFill/>
        </p:spPr>
      </p:pic>
      <p:pic>
        <p:nvPicPr>
          <p:cNvPr id="63501" name="Picture 13" descr="H:\FY3C-MERSI-GSICS\Results\Test1PlotB       1.png"/>
          <p:cNvPicPr>
            <a:picLocks noChangeAspect="1" noChangeArrowheads="1"/>
          </p:cNvPicPr>
          <p:nvPr/>
        </p:nvPicPr>
        <p:blipFill>
          <a:blip r:embed="rId7"/>
          <a:srcRect/>
          <a:stretch>
            <a:fillRect/>
          </a:stretch>
        </p:blipFill>
        <p:spPr bwMode="auto">
          <a:xfrm>
            <a:off x="-71470" y="1214423"/>
            <a:ext cx="3286116" cy="2190744"/>
          </a:xfrm>
          <a:prstGeom prst="rect">
            <a:avLst/>
          </a:prstGeom>
          <a:noFill/>
        </p:spPr>
      </p:pic>
      <p:sp>
        <p:nvSpPr>
          <p:cNvPr id="16" name="椭圆 15"/>
          <p:cNvSpPr/>
          <p:nvPr/>
        </p:nvSpPr>
        <p:spPr>
          <a:xfrm>
            <a:off x="0" y="2285992"/>
            <a:ext cx="1643042" cy="928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000364" y="2428868"/>
            <a:ext cx="1643042" cy="928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215074" y="2357430"/>
            <a:ext cx="1643042" cy="928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0" y="5143512"/>
            <a:ext cx="1643042" cy="928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MERSI</a:t>
            </a:r>
            <a:r>
              <a:rPr lang="zh-CN" altLang="en-US" dirty="0" smtClean="0"/>
              <a:t> </a:t>
            </a:r>
            <a:r>
              <a:rPr lang="en-US" altLang="zh-CN" dirty="0" smtClean="0"/>
              <a:t>with Terra/MODIS</a:t>
            </a:r>
            <a:endParaRPr lang="zh-CN" altLang="en-US" dirty="0"/>
          </a:p>
        </p:txBody>
      </p:sp>
      <p:sp>
        <p:nvSpPr>
          <p:cNvPr id="3" name="内容占位符 2"/>
          <p:cNvSpPr>
            <a:spLocks noGrp="1"/>
          </p:cNvSpPr>
          <p:nvPr>
            <p:ph idx="1"/>
          </p:nvPr>
        </p:nvSpPr>
        <p:spPr/>
        <p:txBody>
          <a:bodyPr/>
          <a:lstStyle/>
          <a:p>
            <a:endParaRPr lang="zh-CN" altLang="en-US"/>
          </a:p>
        </p:txBody>
      </p:sp>
      <p:pic>
        <p:nvPicPr>
          <p:cNvPr id="65539" name="Picture 3" descr="H:\FY3C-MERSI-GSICS\Results\Test1PlotB      18.png"/>
          <p:cNvPicPr>
            <a:picLocks noChangeAspect="1" noChangeArrowheads="1"/>
          </p:cNvPicPr>
          <p:nvPr/>
        </p:nvPicPr>
        <p:blipFill>
          <a:blip r:embed="rId2"/>
          <a:srcRect/>
          <a:stretch>
            <a:fillRect/>
          </a:stretch>
        </p:blipFill>
        <p:spPr bwMode="auto">
          <a:xfrm>
            <a:off x="0" y="1262050"/>
            <a:ext cx="8393925" cy="5595950"/>
          </a:xfrm>
          <a:prstGeom prst="rect">
            <a:avLst/>
          </a:prstGeom>
          <a:noFill/>
        </p:spPr>
      </p:pic>
      <p:pic>
        <p:nvPicPr>
          <p:cNvPr id="65538" name="Picture 2" descr="H:\FY3C-MERSI-GSICS\Results\Test1PlotB      17.png"/>
          <p:cNvPicPr>
            <a:picLocks noChangeAspect="1" noChangeArrowheads="1"/>
          </p:cNvPicPr>
          <p:nvPr/>
        </p:nvPicPr>
        <p:blipFill>
          <a:blip r:embed="rId3"/>
          <a:srcRect/>
          <a:stretch>
            <a:fillRect/>
          </a:stretch>
        </p:blipFill>
        <p:spPr bwMode="auto">
          <a:xfrm>
            <a:off x="0" y="1262050"/>
            <a:ext cx="8393925" cy="5595950"/>
          </a:xfrm>
          <a:prstGeom prst="rect">
            <a:avLst/>
          </a:prstGeom>
          <a:noFill/>
        </p:spPr>
      </p:pic>
      <p:sp>
        <p:nvSpPr>
          <p:cNvPr id="6" name="椭圆 5"/>
          <p:cNvSpPr/>
          <p:nvPr/>
        </p:nvSpPr>
        <p:spPr>
          <a:xfrm>
            <a:off x="500034" y="4643446"/>
            <a:ext cx="3000364" cy="1714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ppt_x"/>
                                          </p:val>
                                        </p:tav>
                                        <p:tav tm="100000">
                                          <p:val>
                                            <p:strVal val="#ppt_x"/>
                                          </p:val>
                                        </p:tav>
                                      </p:tavLst>
                                    </p:anim>
                                    <p:anim calcmode="lin" valueType="num">
                                      <p:cBhvr additive="base">
                                        <p:cTn id="8" dur="500" fill="hold"/>
                                        <p:tgtEl>
                                          <p:spTgt spid="655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MERSI</a:t>
            </a:r>
            <a:r>
              <a:rPr lang="zh-CN" altLang="en-US" dirty="0" smtClean="0"/>
              <a:t> </a:t>
            </a:r>
            <a:r>
              <a:rPr lang="en-US" altLang="zh-CN" dirty="0" smtClean="0"/>
              <a:t>with GOME-2</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Picture 5" descr="Image of Band-1 DN"/>
          <p:cNvPicPr>
            <a:picLocks noChangeAspect="1" noChangeArrowheads="1"/>
          </p:cNvPicPr>
          <p:nvPr/>
        </p:nvPicPr>
        <p:blipFill>
          <a:blip r:embed="rId2"/>
          <a:srcRect l="8473" r="5856"/>
          <a:stretch>
            <a:fillRect/>
          </a:stretch>
        </p:blipFill>
        <p:spPr bwMode="auto">
          <a:xfrm>
            <a:off x="0" y="1214422"/>
            <a:ext cx="3428992" cy="2989378"/>
          </a:xfrm>
          <a:prstGeom prst="rect">
            <a:avLst/>
          </a:prstGeom>
          <a:noFill/>
          <a:ln w="9525">
            <a:noFill/>
            <a:miter lim="800000"/>
            <a:headEnd/>
            <a:tailEnd/>
          </a:ln>
        </p:spPr>
      </p:pic>
      <p:pic>
        <p:nvPicPr>
          <p:cNvPr id="5" name="Picture 4" descr="Image of Band-1 Rho"/>
          <p:cNvPicPr>
            <a:picLocks noChangeAspect="1" noChangeArrowheads="1"/>
          </p:cNvPicPr>
          <p:nvPr/>
        </p:nvPicPr>
        <p:blipFill>
          <a:blip r:embed="rId3"/>
          <a:srcRect l="7857" r="7095"/>
          <a:stretch>
            <a:fillRect/>
          </a:stretch>
        </p:blipFill>
        <p:spPr bwMode="auto">
          <a:xfrm>
            <a:off x="0" y="3943393"/>
            <a:ext cx="3385878" cy="2986069"/>
          </a:xfrm>
          <a:prstGeom prst="rect">
            <a:avLst/>
          </a:prstGeom>
          <a:noFill/>
          <a:ln w="9525">
            <a:noFill/>
            <a:miter lim="800000"/>
            <a:headEnd/>
            <a:tailEnd/>
          </a:ln>
        </p:spPr>
      </p:pic>
      <p:pic>
        <p:nvPicPr>
          <p:cNvPr id="6" name="Picture 7" descr="RhoAndResponse1764"/>
          <p:cNvPicPr>
            <a:picLocks noChangeAspect="1" noChangeArrowheads="1"/>
          </p:cNvPicPr>
          <p:nvPr/>
        </p:nvPicPr>
        <p:blipFill>
          <a:blip r:embed="rId4"/>
          <a:srcRect/>
          <a:stretch>
            <a:fillRect/>
          </a:stretch>
        </p:blipFill>
        <p:spPr bwMode="auto">
          <a:xfrm>
            <a:off x="3786182" y="2071678"/>
            <a:ext cx="5036032"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274638"/>
            <a:ext cx="6786610" cy="1143000"/>
          </a:xfrm>
        </p:spPr>
        <p:txBody>
          <a:bodyPr>
            <a:normAutofit fontScale="90000"/>
          </a:bodyPr>
          <a:lstStyle/>
          <a:p>
            <a:r>
              <a:rPr lang="en-US" altLang="zh-CN" dirty="0" smtClean="0"/>
              <a:t>MERSI</a:t>
            </a:r>
            <a:r>
              <a:rPr lang="zh-CN" altLang="en-US" dirty="0" smtClean="0"/>
              <a:t> </a:t>
            </a:r>
            <a:r>
              <a:rPr lang="en-US" altLang="zh-CN" dirty="0" smtClean="0"/>
              <a:t>using</a:t>
            </a:r>
            <a:r>
              <a:rPr lang="zh-CN" altLang="en-US" dirty="0" smtClean="0"/>
              <a:t> </a:t>
            </a:r>
            <a:r>
              <a:rPr lang="en-US" altLang="zh-CN" dirty="0" err="1" smtClean="0"/>
              <a:t>Metop</a:t>
            </a:r>
            <a:r>
              <a:rPr lang="en-US" altLang="zh-CN" dirty="0" smtClean="0"/>
              <a:t>-A/GOME-2</a:t>
            </a:r>
            <a:endParaRPr lang="zh-CN" altLang="en-US" dirty="0"/>
          </a:p>
        </p:txBody>
      </p:sp>
      <p:sp>
        <p:nvSpPr>
          <p:cNvPr id="3" name="内容占位符 2"/>
          <p:cNvSpPr>
            <a:spLocks noGrp="1"/>
          </p:cNvSpPr>
          <p:nvPr>
            <p:ph idx="1"/>
          </p:nvPr>
        </p:nvSpPr>
        <p:spPr/>
        <p:txBody>
          <a:bodyPr/>
          <a:lstStyle/>
          <a:p>
            <a:endParaRPr lang="zh-CN" altLang="en-US"/>
          </a:p>
        </p:txBody>
      </p:sp>
      <p:pic>
        <p:nvPicPr>
          <p:cNvPr id="81922" name="Picture 2" descr="E:\风三工程\FY3C\在轨测试\交叉定标\临时文件夹-存放辐亮度发获得定标系数-2天\SNO_20131027_Band_10.png"/>
          <p:cNvPicPr>
            <a:picLocks noChangeAspect="1" noChangeArrowheads="1"/>
          </p:cNvPicPr>
          <p:nvPr/>
        </p:nvPicPr>
        <p:blipFill>
          <a:blip r:embed="rId2"/>
          <a:srcRect/>
          <a:stretch>
            <a:fillRect/>
          </a:stretch>
        </p:blipFill>
        <p:spPr bwMode="auto">
          <a:xfrm>
            <a:off x="6000760" y="3857628"/>
            <a:ext cx="3159122" cy="2370540"/>
          </a:xfrm>
          <a:prstGeom prst="rect">
            <a:avLst/>
          </a:prstGeom>
          <a:noFill/>
        </p:spPr>
      </p:pic>
      <p:pic>
        <p:nvPicPr>
          <p:cNvPr id="81923" name="Picture 3" descr="E:\风三工程\FY3C\在轨测试\交叉定标\临时文件夹-存放辐亮度发获得定标系数-2天\SNO_20131027_Band_1.png"/>
          <p:cNvPicPr>
            <a:picLocks noChangeAspect="1" noChangeArrowheads="1"/>
          </p:cNvPicPr>
          <p:nvPr/>
        </p:nvPicPr>
        <p:blipFill>
          <a:blip r:embed="rId3"/>
          <a:srcRect/>
          <a:stretch>
            <a:fillRect/>
          </a:stretch>
        </p:blipFill>
        <p:spPr bwMode="auto">
          <a:xfrm>
            <a:off x="0" y="1214422"/>
            <a:ext cx="3159122" cy="2370540"/>
          </a:xfrm>
          <a:prstGeom prst="rect">
            <a:avLst/>
          </a:prstGeom>
          <a:noFill/>
        </p:spPr>
      </p:pic>
      <p:pic>
        <p:nvPicPr>
          <p:cNvPr id="81924" name="Picture 4" descr="E:\风三工程\FY3C\在轨测试\交叉定标\临时文件夹-存放辐亮度发获得定标系数-2天\SNO_20131027_Band_2.png"/>
          <p:cNvPicPr>
            <a:picLocks noChangeAspect="1" noChangeArrowheads="1"/>
          </p:cNvPicPr>
          <p:nvPr/>
        </p:nvPicPr>
        <p:blipFill>
          <a:blip r:embed="rId4"/>
          <a:srcRect/>
          <a:stretch>
            <a:fillRect/>
          </a:stretch>
        </p:blipFill>
        <p:spPr bwMode="auto">
          <a:xfrm>
            <a:off x="2857488" y="1285860"/>
            <a:ext cx="3159122" cy="2370540"/>
          </a:xfrm>
          <a:prstGeom prst="rect">
            <a:avLst/>
          </a:prstGeom>
          <a:noFill/>
        </p:spPr>
      </p:pic>
      <p:pic>
        <p:nvPicPr>
          <p:cNvPr id="81925" name="Picture 5" descr="E:\风三工程\FY3C\在轨测试\交叉定标\临时文件夹-存放辐亮度发获得定标系数-2天\SNO_20131027_Band_3.png"/>
          <p:cNvPicPr>
            <a:picLocks noChangeAspect="1" noChangeArrowheads="1"/>
          </p:cNvPicPr>
          <p:nvPr/>
        </p:nvPicPr>
        <p:blipFill>
          <a:blip r:embed="rId5"/>
          <a:srcRect/>
          <a:stretch>
            <a:fillRect/>
          </a:stretch>
        </p:blipFill>
        <p:spPr bwMode="auto">
          <a:xfrm>
            <a:off x="5984878" y="1272774"/>
            <a:ext cx="3159122" cy="2370540"/>
          </a:xfrm>
          <a:prstGeom prst="rect">
            <a:avLst/>
          </a:prstGeom>
          <a:noFill/>
        </p:spPr>
      </p:pic>
      <p:pic>
        <p:nvPicPr>
          <p:cNvPr id="81926" name="Picture 6" descr="E:\风三工程\FY3C\在轨测试\交叉定标\临时文件夹-存放辐亮度发获得定标系数-2天\SNO_20131027_Band_8.png"/>
          <p:cNvPicPr>
            <a:picLocks noChangeAspect="1" noChangeArrowheads="1"/>
          </p:cNvPicPr>
          <p:nvPr/>
        </p:nvPicPr>
        <p:blipFill>
          <a:blip r:embed="rId6"/>
          <a:srcRect/>
          <a:stretch>
            <a:fillRect/>
          </a:stretch>
        </p:blipFill>
        <p:spPr bwMode="auto">
          <a:xfrm>
            <a:off x="0" y="3857628"/>
            <a:ext cx="3159122" cy="2370540"/>
          </a:xfrm>
          <a:prstGeom prst="rect">
            <a:avLst/>
          </a:prstGeom>
          <a:noFill/>
        </p:spPr>
      </p:pic>
      <p:pic>
        <p:nvPicPr>
          <p:cNvPr id="81927" name="Picture 7" descr="E:\风三工程\FY3C\在轨测试\交叉定标\临时文件夹-存放辐亮度发获得定标系数-2天\SNO_20131027_Band_9.png"/>
          <p:cNvPicPr>
            <a:picLocks noChangeAspect="1" noChangeArrowheads="1"/>
          </p:cNvPicPr>
          <p:nvPr/>
        </p:nvPicPr>
        <p:blipFill>
          <a:blip r:embed="rId7"/>
          <a:srcRect/>
          <a:stretch>
            <a:fillRect/>
          </a:stretch>
        </p:blipFill>
        <p:spPr bwMode="auto">
          <a:xfrm>
            <a:off x="2928926" y="3857628"/>
            <a:ext cx="3159122" cy="237054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74638"/>
            <a:ext cx="7572428" cy="1143000"/>
          </a:xfrm>
        </p:spPr>
        <p:txBody>
          <a:bodyPr>
            <a:normAutofit fontScale="90000"/>
          </a:bodyPr>
          <a:lstStyle/>
          <a:p>
            <a:r>
              <a:rPr lang="en-US" altLang="zh-CN" dirty="0" smtClean="0"/>
              <a:t>MERSI</a:t>
            </a:r>
            <a:r>
              <a:rPr lang="zh-CN" altLang="en-US" dirty="0" smtClean="0"/>
              <a:t> </a:t>
            </a:r>
            <a:r>
              <a:rPr lang="en-US" altLang="zh-CN" dirty="0" smtClean="0"/>
              <a:t>comparison with NPP/VIIRS</a:t>
            </a:r>
            <a:endParaRPr lang="zh-CN" altLang="en-US" dirty="0"/>
          </a:p>
        </p:txBody>
      </p:sp>
      <p:graphicFrame>
        <p:nvGraphicFramePr>
          <p:cNvPr id="5" name="内容占位符 4"/>
          <p:cNvGraphicFramePr>
            <a:graphicFrameLocks noGrp="1"/>
          </p:cNvGraphicFramePr>
          <p:nvPr>
            <p:ph idx="1"/>
          </p:nvPr>
        </p:nvGraphicFramePr>
        <p:xfrm>
          <a:off x="214282" y="1428736"/>
          <a:ext cx="3482610" cy="4632960"/>
        </p:xfrm>
        <a:graphic>
          <a:graphicData uri="http://schemas.openxmlformats.org/drawingml/2006/table">
            <a:tbl>
              <a:tblPr/>
              <a:tblGrid>
                <a:gridCol w="594631"/>
                <a:gridCol w="900747"/>
                <a:gridCol w="862076"/>
                <a:gridCol w="1125156"/>
              </a:tblGrid>
              <a:tr h="0">
                <a:tc>
                  <a:txBody>
                    <a:bodyPr/>
                    <a:lstStyle/>
                    <a:p>
                      <a:pPr marL="0" algn="ctr" defTabSz="914400" rtl="0" eaLnBrk="1" latinLnBrk="0" hangingPunct="1">
                        <a:spcAft>
                          <a:spcPts val="0"/>
                        </a:spcAft>
                      </a:pPr>
                      <a:r>
                        <a:rPr lang="en-US" altLang="zh-CN" sz="1200" b="1" kern="100" dirty="0" smtClean="0">
                          <a:solidFill>
                            <a:schemeClr val="tx1"/>
                          </a:solidFill>
                          <a:latin typeface="微软雅黑" pitchFamily="34" charset="-122"/>
                          <a:ea typeface="微软雅黑" pitchFamily="34" charset="-122"/>
                          <a:cs typeface="华文行楷"/>
                        </a:rPr>
                        <a:t>band</a:t>
                      </a:r>
                      <a:endParaRPr lang="zh-CN" altLang="en-US" sz="1200" b="1" kern="100" dirty="0" smtClean="0">
                        <a:solidFill>
                          <a:schemeClr val="tx1"/>
                        </a:solidFill>
                        <a:latin typeface="微软雅黑" pitchFamily="34" charset="-122"/>
                        <a:ea typeface="微软雅黑" pitchFamily="34" charset="-122"/>
                        <a:cs typeface="华文行楷"/>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altLang="zh-CN" sz="1200" b="1" kern="100" dirty="0" err="1" smtClean="0">
                          <a:solidFill>
                            <a:schemeClr val="tx1"/>
                          </a:solidFill>
                          <a:latin typeface="微软雅黑" pitchFamily="34" charset="-122"/>
                          <a:ea typeface="微软雅黑" pitchFamily="34" charset="-122"/>
                          <a:cs typeface="华文行楷"/>
                        </a:rPr>
                        <a:t>Wl</a:t>
                      </a:r>
                      <a:endParaRPr lang="zh-CN" altLang="en-US" sz="1200" b="1" kern="100" dirty="0" smtClean="0">
                        <a:solidFill>
                          <a:schemeClr val="tx1"/>
                        </a:solidFill>
                        <a:latin typeface="微软雅黑" pitchFamily="34" charset="-122"/>
                        <a:ea typeface="微软雅黑" pitchFamily="34" charset="-122"/>
                        <a:cs typeface="华文行楷"/>
                      </a:endParaRPr>
                    </a:p>
                    <a:p>
                      <a:pPr marL="0" algn="ctr" defTabSz="914400" rtl="0" eaLnBrk="1" latinLnBrk="0" hangingPunct="1">
                        <a:spcAft>
                          <a:spcPts val="0"/>
                        </a:spcAft>
                      </a:pPr>
                      <a:r>
                        <a:rPr lang="en-US" altLang="en-US" sz="1200" b="1" kern="100" dirty="0" smtClean="0">
                          <a:solidFill>
                            <a:schemeClr val="tx1"/>
                          </a:solidFill>
                          <a:latin typeface="微软雅黑" pitchFamily="34" charset="-122"/>
                          <a:ea typeface="微软雅黑" pitchFamily="34" charset="-122"/>
                          <a:cs typeface="华文行楷"/>
                        </a:rPr>
                        <a:t>(</a:t>
                      </a:r>
                      <a:r>
                        <a:rPr lang="en-US" altLang="zh-CN" sz="1200" b="1" kern="100" dirty="0" smtClean="0">
                          <a:solidFill>
                            <a:schemeClr val="tx1"/>
                          </a:solidFill>
                          <a:latin typeface="微软雅黑" pitchFamily="34" charset="-122"/>
                          <a:ea typeface="微软雅黑" pitchFamily="34" charset="-122"/>
                          <a:cs typeface="华文行楷"/>
                        </a:rPr>
                        <a:t>um</a:t>
                      </a:r>
                      <a:r>
                        <a:rPr lang="en-US" altLang="en-US" sz="1200" b="1" kern="100" dirty="0" smtClean="0">
                          <a:solidFill>
                            <a:schemeClr val="tx1"/>
                          </a:solidFill>
                          <a:latin typeface="微软雅黑" pitchFamily="34" charset="-122"/>
                          <a:ea typeface="微软雅黑" pitchFamily="34" charset="-122"/>
                          <a:cs typeface="华文行楷"/>
                        </a:rPr>
                        <a:t>)</a:t>
                      </a:r>
                      <a:endParaRPr lang="zh-CN" altLang="en-US" sz="1200" b="1" kern="100" dirty="0" smtClean="0">
                        <a:solidFill>
                          <a:schemeClr val="tx1"/>
                        </a:solidFill>
                        <a:latin typeface="微软雅黑" pitchFamily="34" charset="-122"/>
                        <a:ea typeface="微软雅黑" pitchFamily="34" charset="-122"/>
                        <a:cs typeface="华文行楷"/>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altLang="zh-CN" sz="1200" b="1" kern="100" dirty="0" smtClean="0">
                          <a:solidFill>
                            <a:schemeClr val="tx1"/>
                          </a:solidFill>
                          <a:latin typeface="微软雅黑" pitchFamily="34" charset="-122"/>
                          <a:ea typeface="微软雅黑" pitchFamily="34" charset="-122"/>
                          <a:cs typeface="华文行楷"/>
                        </a:rPr>
                        <a:t>width</a:t>
                      </a:r>
                      <a:endParaRPr lang="zh-CN" altLang="en-US" sz="1200" b="1" kern="100" dirty="0" smtClean="0">
                        <a:solidFill>
                          <a:schemeClr val="tx1"/>
                        </a:solidFill>
                        <a:latin typeface="微软雅黑" pitchFamily="34" charset="-122"/>
                        <a:ea typeface="微软雅黑" pitchFamily="34" charset="-122"/>
                        <a:cs typeface="华文行楷"/>
                      </a:endParaRPr>
                    </a:p>
                    <a:p>
                      <a:pPr marL="0" algn="ctr" defTabSz="914400" rtl="0" eaLnBrk="1" latinLnBrk="0" hangingPunct="1">
                        <a:spcAft>
                          <a:spcPts val="0"/>
                        </a:spcAft>
                      </a:pPr>
                      <a:r>
                        <a:rPr lang="en-US" altLang="en-US" sz="1200" b="1" kern="100" dirty="0" smtClean="0">
                          <a:solidFill>
                            <a:schemeClr val="tx1"/>
                          </a:solidFill>
                          <a:latin typeface="微软雅黑" pitchFamily="34" charset="-122"/>
                          <a:ea typeface="微软雅黑" pitchFamily="34" charset="-122"/>
                          <a:cs typeface="华文行楷"/>
                        </a:rPr>
                        <a:t>(</a:t>
                      </a:r>
                      <a:r>
                        <a:rPr lang="en-US" altLang="zh-CN" sz="1200" b="1" kern="100" dirty="0" smtClean="0">
                          <a:solidFill>
                            <a:schemeClr val="tx1"/>
                          </a:solidFill>
                          <a:latin typeface="微软雅黑" pitchFamily="34" charset="-122"/>
                          <a:ea typeface="微软雅黑" pitchFamily="34" charset="-122"/>
                          <a:cs typeface="华文行楷"/>
                        </a:rPr>
                        <a:t>nm</a:t>
                      </a:r>
                      <a:r>
                        <a:rPr lang="en-US" altLang="en-US" sz="1200" b="1" kern="100" dirty="0" smtClean="0">
                          <a:solidFill>
                            <a:schemeClr val="tx1"/>
                          </a:solidFill>
                          <a:latin typeface="微软雅黑" pitchFamily="34" charset="-122"/>
                          <a:ea typeface="微软雅黑" pitchFamily="34" charset="-122"/>
                          <a:cs typeface="华文行楷"/>
                        </a:rPr>
                        <a:t>)</a:t>
                      </a:r>
                      <a:endParaRPr lang="zh-CN" altLang="en-US" sz="1200" b="1" kern="100" dirty="0" smtClean="0">
                        <a:solidFill>
                          <a:schemeClr val="tx1"/>
                        </a:solidFill>
                        <a:latin typeface="微软雅黑" pitchFamily="34" charset="-122"/>
                        <a:ea typeface="微软雅黑" pitchFamily="34" charset="-122"/>
                        <a:cs typeface="华文行楷"/>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微软雅黑" pitchFamily="34" charset="-122"/>
                          <a:ea typeface="微软雅黑" pitchFamily="34" charset="-122"/>
                          <a:cs typeface="华文行楷"/>
                        </a:rPr>
                        <a:t>VIIRS</a:t>
                      </a:r>
                      <a:r>
                        <a:rPr lang="zh-CN" altLang="en-US" sz="1200" b="1" kern="100" dirty="0" smtClean="0">
                          <a:latin typeface="微软雅黑" pitchFamily="34" charset="-122"/>
                          <a:ea typeface="微软雅黑" pitchFamily="34" charset="-122"/>
                          <a:cs typeface="华文行楷"/>
                        </a:rPr>
                        <a:t> </a:t>
                      </a:r>
                      <a:endParaRPr lang="zh-CN" sz="1200" b="1" kern="100" dirty="0">
                        <a:latin typeface="微软雅黑" pitchFamily="34" charset="-122"/>
                        <a:ea typeface="微软雅黑" pitchFamily="34" charset="-122"/>
                        <a:cs typeface="华文行楷"/>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dirty="0">
                          <a:latin typeface="Arial" pitchFamily="34" charset="0"/>
                          <a:ea typeface="微软雅黑" pitchFamily="34" charset="-122"/>
                          <a:cs typeface="Arial" pitchFamily="34" charset="0"/>
                        </a:rPr>
                        <a:t>1</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470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50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solidFill>
                            <a:srgbClr val="002060"/>
                          </a:solidFill>
                          <a:latin typeface="Arial" pitchFamily="34" charset="0"/>
                          <a:ea typeface="微软雅黑" pitchFamily="34" charset="-122"/>
                          <a:cs typeface="Arial" pitchFamily="34" charset="0"/>
                        </a:rPr>
                        <a:t>M3</a:t>
                      </a:r>
                      <a:endParaRPr lang="zh-CN" sz="1200" b="1" kern="100" dirty="0">
                        <a:solidFill>
                          <a:srgbClr val="002060"/>
                        </a:solidFill>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2</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550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50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solidFill>
                            <a:srgbClr val="002060"/>
                          </a:solidFill>
                          <a:latin typeface="Arial" pitchFamily="34" charset="0"/>
                          <a:ea typeface="微软雅黑" pitchFamily="34" charset="-122"/>
                          <a:cs typeface="Arial" pitchFamily="34" charset="0"/>
                        </a:rPr>
                        <a:t>M4</a:t>
                      </a:r>
                      <a:endParaRPr lang="zh-CN" sz="1200" b="1" kern="100" dirty="0">
                        <a:solidFill>
                          <a:srgbClr val="002060"/>
                        </a:solidFill>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3</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650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50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Arial" pitchFamily="34" charset="0"/>
                          <a:ea typeface="微软雅黑" pitchFamily="34" charset="-122"/>
                          <a:cs typeface="Arial" pitchFamily="34" charset="0"/>
                        </a:rPr>
                        <a:t>I1/</a:t>
                      </a:r>
                      <a:r>
                        <a:rPr lang="en-US" altLang="zh-CN" sz="1200" b="1" kern="100" dirty="0" smtClean="0">
                          <a:solidFill>
                            <a:srgbClr val="002060"/>
                          </a:solidFill>
                          <a:latin typeface="Arial" pitchFamily="34" charset="0"/>
                          <a:ea typeface="微软雅黑" pitchFamily="34" charset="-122"/>
                          <a:cs typeface="Arial" pitchFamily="34" charset="0"/>
                        </a:rPr>
                        <a:t>M5</a:t>
                      </a:r>
                      <a:endParaRPr lang="zh-CN" sz="1200" b="1" kern="100" dirty="0">
                        <a:solidFill>
                          <a:srgbClr val="002060"/>
                        </a:solidFill>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4</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865</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50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Arial" pitchFamily="34" charset="0"/>
                          <a:ea typeface="微软雅黑" pitchFamily="34" charset="-122"/>
                          <a:cs typeface="Arial" pitchFamily="34" charset="0"/>
                        </a:rPr>
                        <a:t>I2/</a:t>
                      </a:r>
                      <a:r>
                        <a:rPr lang="en-US" altLang="zh-CN" sz="1200" b="1" kern="100" dirty="0" smtClean="0">
                          <a:solidFill>
                            <a:srgbClr val="002060"/>
                          </a:solidFill>
                          <a:latin typeface="Arial" pitchFamily="34" charset="0"/>
                          <a:ea typeface="微软雅黑" pitchFamily="34" charset="-122"/>
                          <a:cs typeface="Arial" pitchFamily="34" charset="0"/>
                        </a:rPr>
                        <a:t>M7</a:t>
                      </a:r>
                      <a:endParaRPr lang="zh-CN" sz="1200" b="1" kern="100" dirty="0">
                        <a:solidFill>
                          <a:srgbClr val="002060"/>
                        </a:solidFill>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5</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11250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2500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Arial" pitchFamily="34" charset="0"/>
                          <a:ea typeface="微软雅黑" pitchFamily="34" charset="-122"/>
                          <a:cs typeface="Arial" pitchFamily="34" charset="0"/>
                        </a:rPr>
                        <a:t>I5/</a:t>
                      </a:r>
                      <a:r>
                        <a:rPr lang="en-US" altLang="zh-CN" sz="1200" b="1" kern="100" dirty="0" smtClean="0">
                          <a:solidFill>
                            <a:srgbClr val="002060"/>
                          </a:solidFill>
                          <a:latin typeface="Arial" pitchFamily="34" charset="0"/>
                          <a:ea typeface="微软雅黑" pitchFamily="34" charset="-122"/>
                          <a:cs typeface="Arial" pitchFamily="34" charset="0"/>
                        </a:rPr>
                        <a:t>M15</a:t>
                      </a:r>
                      <a:endParaRPr lang="zh-CN" sz="1200" b="1" kern="100" dirty="0">
                        <a:solidFill>
                          <a:srgbClr val="002060"/>
                        </a:solidFill>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6</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1640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50</a:t>
                      </a:r>
                      <a:endParaRPr lang="zh-CN" altLang="en-US"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Arial" pitchFamily="34" charset="0"/>
                          <a:ea typeface="微软雅黑" pitchFamily="34" charset="-122"/>
                          <a:cs typeface="Arial" pitchFamily="34" charset="0"/>
                        </a:rPr>
                        <a:t>M10</a:t>
                      </a:r>
                      <a:endParaRPr lang="zh-CN" sz="12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7</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2130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50</a:t>
                      </a:r>
                      <a:endParaRPr lang="zh-CN" altLang="en-US"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Arial" pitchFamily="34" charset="0"/>
                          <a:ea typeface="微软雅黑" pitchFamily="34" charset="-122"/>
                          <a:cs typeface="Arial" pitchFamily="34" charset="0"/>
                        </a:rPr>
                        <a:t>M11</a:t>
                      </a:r>
                      <a:endParaRPr lang="zh-CN" sz="12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8</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412</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20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Arial" pitchFamily="34" charset="0"/>
                          <a:ea typeface="微软雅黑" pitchFamily="34" charset="-122"/>
                          <a:cs typeface="Arial" pitchFamily="34" charset="0"/>
                        </a:rPr>
                        <a:t>M1</a:t>
                      </a:r>
                      <a:endParaRPr lang="zh-CN" sz="12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9</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443</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20</a:t>
                      </a:r>
                      <a:endParaRPr lang="zh-CN" altLang="en-US"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Arial" pitchFamily="34" charset="0"/>
                          <a:ea typeface="微软雅黑" pitchFamily="34" charset="-122"/>
                          <a:cs typeface="Arial" pitchFamily="34" charset="0"/>
                        </a:rPr>
                        <a:t>M2</a:t>
                      </a:r>
                      <a:endParaRPr lang="zh-CN" sz="12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10</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490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00" dirty="0" smtClean="0">
                          <a:latin typeface="Arial" pitchFamily="34" charset="0"/>
                          <a:ea typeface="微软雅黑" pitchFamily="34" charset="-122"/>
                          <a:cs typeface="Arial" pitchFamily="34" charset="0"/>
                        </a:rPr>
                        <a:t>20</a:t>
                      </a:r>
                      <a:endParaRPr lang="zh-CN" altLang="en-US" sz="1100" b="1" kern="100" dirty="0" smtClean="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Arial" pitchFamily="34" charset="0"/>
                          <a:ea typeface="微软雅黑" pitchFamily="34" charset="-122"/>
                          <a:cs typeface="Arial" pitchFamily="34" charset="0"/>
                        </a:rPr>
                        <a:t>M3</a:t>
                      </a:r>
                      <a:endParaRPr lang="zh-CN" sz="12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11</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520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00" dirty="0" smtClean="0">
                          <a:latin typeface="Arial" pitchFamily="34" charset="0"/>
                          <a:ea typeface="微软雅黑" pitchFamily="34" charset="-122"/>
                          <a:cs typeface="Arial" pitchFamily="34" charset="0"/>
                        </a:rPr>
                        <a:t>20</a:t>
                      </a:r>
                      <a:endParaRPr lang="zh-CN" altLang="en-US" sz="1100" b="1" kern="100" dirty="0" smtClean="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Arial" pitchFamily="34" charset="0"/>
                          <a:ea typeface="微软雅黑" pitchFamily="34" charset="-122"/>
                          <a:cs typeface="Arial" pitchFamily="34" charset="0"/>
                        </a:rPr>
                        <a:t>--</a:t>
                      </a:r>
                      <a:endParaRPr lang="zh-CN" sz="12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12</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565</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20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altLang="zh-CN" sz="1200" b="1" kern="100" dirty="0" smtClean="0">
                          <a:solidFill>
                            <a:srgbClr val="002060"/>
                          </a:solidFill>
                          <a:latin typeface="Arial" pitchFamily="34" charset="0"/>
                          <a:ea typeface="微软雅黑" pitchFamily="34" charset="-122"/>
                          <a:cs typeface="Arial" pitchFamily="34" charset="0"/>
                        </a:rPr>
                        <a:t>M4</a:t>
                      </a:r>
                      <a:endParaRPr lang="zh-CN" altLang="zh-CN" sz="1200" b="1" kern="100" dirty="0" smtClean="0">
                        <a:solidFill>
                          <a:srgbClr val="002060"/>
                        </a:solidFill>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13</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650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20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altLang="zh-CN" sz="1200" b="1" kern="100" dirty="0" smtClean="0">
                          <a:solidFill>
                            <a:srgbClr val="002060"/>
                          </a:solidFill>
                          <a:latin typeface="Arial" pitchFamily="34" charset="0"/>
                          <a:ea typeface="微软雅黑" pitchFamily="34" charset="-122"/>
                          <a:cs typeface="Arial" pitchFamily="34" charset="0"/>
                        </a:rPr>
                        <a:t>M5</a:t>
                      </a:r>
                      <a:endParaRPr lang="zh-CN" altLang="zh-CN" sz="1200" b="1" kern="100" dirty="0" smtClean="0">
                        <a:solidFill>
                          <a:srgbClr val="002060"/>
                        </a:solidFill>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14</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685</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20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altLang="zh-CN" sz="1200" b="1" kern="100" dirty="0" smtClean="0">
                          <a:solidFill>
                            <a:srgbClr val="002060"/>
                          </a:solidFill>
                          <a:latin typeface="Arial" pitchFamily="34" charset="0"/>
                          <a:ea typeface="微软雅黑" pitchFamily="34" charset="-122"/>
                          <a:cs typeface="Arial" pitchFamily="34" charset="0"/>
                        </a:rPr>
                        <a:t>M5</a:t>
                      </a:r>
                      <a:endParaRPr lang="zh-CN" altLang="zh-CN" sz="1200" b="1" kern="100" dirty="0" smtClean="0">
                        <a:solidFill>
                          <a:srgbClr val="002060"/>
                        </a:solidFill>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15</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765</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20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altLang="zh-CN" sz="1200" b="1" kern="100" dirty="0" smtClean="0">
                          <a:solidFill>
                            <a:srgbClr val="002060"/>
                          </a:solidFill>
                          <a:latin typeface="Arial" pitchFamily="34" charset="0"/>
                          <a:ea typeface="微软雅黑" pitchFamily="34" charset="-122"/>
                          <a:cs typeface="Arial" pitchFamily="34" charset="0"/>
                        </a:rPr>
                        <a:t>M6</a:t>
                      </a:r>
                      <a:endParaRPr lang="zh-CN" altLang="zh-CN" sz="1200" b="1" kern="100" dirty="0" smtClean="0">
                        <a:solidFill>
                          <a:srgbClr val="002060"/>
                        </a:solidFill>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16</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865</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20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Arial" pitchFamily="34" charset="0"/>
                          <a:ea typeface="微软雅黑" pitchFamily="34" charset="-122"/>
                          <a:cs typeface="Arial" pitchFamily="34" charset="0"/>
                        </a:rPr>
                        <a:t>M7</a:t>
                      </a:r>
                      <a:endParaRPr lang="zh-CN" sz="12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17</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905</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20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Arial" pitchFamily="34" charset="0"/>
                          <a:ea typeface="微软雅黑" pitchFamily="34" charset="-122"/>
                          <a:cs typeface="Arial" pitchFamily="34" charset="0"/>
                        </a:rPr>
                        <a:t>--</a:t>
                      </a:r>
                      <a:endParaRPr lang="zh-CN" sz="12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18</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940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20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Arial" pitchFamily="34" charset="0"/>
                          <a:ea typeface="微软雅黑" pitchFamily="34" charset="-122"/>
                          <a:cs typeface="Arial" pitchFamily="34" charset="0"/>
                        </a:rPr>
                        <a:t>--</a:t>
                      </a:r>
                      <a:endParaRPr lang="zh-CN" sz="12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19</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980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20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latin typeface="Arial" pitchFamily="34" charset="0"/>
                          <a:ea typeface="微软雅黑" pitchFamily="34" charset="-122"/>
                          <a:cs typeface="Arial" pitchFamily="34" charset="0"/>
                        </a:rPr>
                        <a:t>--</a:t>
                      </a:r>
                      <a:endParaRPr lang="zh-CN" sz="12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b="1" kern="100">
                          <a:latin typeface="Arial" pitchFamily="34" charset="0"/>
                          <a:ea typeface="微软雅黑" pitchFamily="34" charset="-122"/>
                          <a:cs typeface="Arial" pitchFamily="34" charset="0"/>
                        </a:rPr>
                        <a:t>20</a:t>
                      </a:r>
                      <a:endParaRPr lang="zh-CN" sz="1100" b="1" kern="10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1030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smtClean="0">
                          <a:latin typeface="Arial" pitchFamily="34" charset="0"/>
                          <a:ea typeface="微软雅黑" pitchFamily="34" charset="-122"/>
                          <a:cs typeface="Arial" pitchFamily="34" charset="0"/>
                        </a:rPr>
                        <a:t>20</a:t>
                      </a:r>
                      <a:endParaRPr lang="zh-CN" sz="1100" b="1" kern="100" dirty="0">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solidFill>
                            <a:srgbClr val="002060"/>
                          </a:solidFill>
                          <a:latin typeface="Arial" pitchFamily="34" charset="0"/>
                          <a:ea typeface="微软雅黑" pitchFamily="34" charset="-122"/>
                          <a:cs typeface="Arial" pitchFamily="34" charset="0"/>
                        </a:rPr>
                        <a:t>M8</a:t>
                      </a:r>
                      <a:endParaRPr lang="zh-CN" sz="1200" b="1" kern="100" dirty="0">
                        <a:solidFill>
                          <a:srgbClr val="002060"/>
                        </a:solidFill>
                        <a:latin typeface="Arial" pitchFamily="34" charset="0"/>
                        <a:ea typeface="微软雅黑" pitchFamily="34" charset="-122"/>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descr="Table showing VIIRS Channels and resolutions"/>
          <p:cNvPicPr>
            <a:picLocks noChangeAspect="1" noChangeArrowheads="1"/>
          </p:cNvPicPr>
          <p:nvPr/>
        </p:nvPicPr>
        <p:blipFill>
          <a:blip r:embed="rId2"/>
          <a:srcRect r="42202"/>
          <a:stretch>
            <a:fillRect/>
          </a:stretch>
        </p:blipFill>
        <p:spPr bwMode="auto">
          <a:xfrm>
            <a:off x="4071934" y="1285860"/>
            <a:ext cx="4219292"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FY3A_MERSI_GBAL_L1_20090915_2050_Lanai-2"/>
          <p:cNvPicPr>
            <a:picLocks noChangeAspect="1" noChangeArrowheads="1"/>
          </p:cNvPicPr>
          <p:nvPr/>
        </p:nvPicPr>
        <p:blipFill>
          <a:blip r:embed="rId3"/>
          <a:srcRect/>
          <a:stretch>
            <a:fillRect/>
          </a:stretch>
        </p:blipFill>
        <p:spPr bwMode="auto">
          <a:xfrm>
            <a:off x="5364163" y="3913188"/>
            <a:ext cx="2684462" cy="2684462"/>
          </a:xfrm>
          <a:prstGeom prst="rect">
            <a:avLst/>
          </a:prstGeom>
          <a:noFill/>
          <a:ln w="9525">
            <a:noFill/>
            <a:miter lim="800000"/>
            <a:headEnd/>
            <a:tailEnd/>
          </a:ln>
        </p:spPr>
      </p:pic>
      <p:pic>
        <p:nvPicPr>
          <p:cNvPr id="94211" name="Picture 3" descr="FY3A_MERSI_GBAL_L1_20090826_0505_Dunhuang-2"/>
          <p:cNvPicPr>
            <a:picLocks noChangeAspect="1" noChangeArrowheads="1"/>
          </p:cNvPicPr>
          <p:nvPr/>
        </p:nvPicPr>
        <p:blipFill>
          <a:blip r:embed="rId4"/>
          <a:srcRect/>
          <a:stretch>
            <a:fillRect/>
          </a:stretch>
        </p:blipFill>
        <p:spPr bwMode="auto">
          <a:xfrm>
            <a:off x="34925" y="1465263"/>
            <a:ext cx="2684463" cy="2684462"/>
          </a:xfrm>
          <a:prstGeom prst="rect">
            <a:avLst/>
          </a:prstGeom>
          <a:noFill/>
          <a:ln w="9525">
            <a:noFill/>
            <a:miter lim="800000"/>
            <a:headEnd/>
            <a:tailEnd/>
          </a:ln>
        </p:spPr>
      </p:pic>
      <p:sp>
        <p:nvSpPr>
          <p:cNvPr id="94212" name="Rectangle 4"/>
          <p:cNvSpPr>
            <a:spLocks noChangeArrowheads="1"/>
          </p:cNvSpPr>
          <p:nvPr/>
        </p:nvSpPr>
        <p:spPr bwMode="auto">
          <a:xfrm>
            <a:off x="298450" y="3552825"/>
            <a:ext cx="2308225" cy="274638"/>
          </a:xfrm>
          <a:prstGeom prst="rect">
            <a:avLst/>
          </a:prstGeom>
          <a:noFill/>
          <a:ln w="9525">
            <a:noFill/>
            <a:miter lim="800000"/>
            <a:headEnd/>
            <a:tailEnd/>
          </a:ln>
          <a:effectLst/>
        </p:spPr>
        <p:txBody>
          <a:bodyPr wrap="none" anchor="ctr">
            <a:spAutoFit/>
          </a:bodyPr>
          <a:lstStyle/>
          <a:p>
            <a:r>
              <a:rPr lang="de-DE" altLang="zh-CN" sz="1200">
                <a:solidFill>
                  <a:schemeClr val="bg1"/>
                </a:solidFill>
                <a:latin typeface="Calibri" pitchFamily="34" charset="0"/>
              </a:rPr>
              <a:t>Dunhuang (40.138°N, 94.32°E) </a:t>
            </a:r>
          </a:p>
        </p:txBody>
      </p:sp>
      <p:pic>
        <p:nvPicPr>
          <p:cNvPr id="94213" name="Picture 5" descr="FY3A_MERSI_GBAL_L1_20080820_0940_Libya1-2"/>
          <p:cNvPicPr>
            <a:picLocks noChangeAspect="1" noChangeArrowheads="1"/>
          </p:cNvPicPr>
          <p:nvPr/>
        </p:nvPicPr>
        <p:blipFill>
          <a:blip r:embed="rId5"/>
          <a:srcRect/>
          <a:stretch>
            <a:fillRect/>
          </a:stretch>
        </p:blipFill>
        <p:spPr bwMode="auto">
          <a:xfrm>
            <a:off x="2698750" y="1465263"/>
            <a:ext cx="2684463" cy="2684462"/>
          </a:xfrm>
          <a:prstGeom prst="rect">
            <a:avLst/>
          </a:prstGeom>
          <a:noFill/>
          <a:ln w="9525">
            <a:noFill/>
            <a:miter lim="800000"/>
            <a:headEnd/>
            <a:tailEnd/>
          </a:ln>
        </p:spPr>
      </p:pic>
      <p:sp>
        <p:nvSpPr>
          <p:cNvPr id="94214" name="Rectangle 6"/>
          <p:cNvSpPr>
            <a:spLocks noChangeArrowheads="1"/>
          </p:cNvSpPr>
          <p:nvPr/>
        </p:nvSpPr>
        <p:spPr bwMode="auto">
          <a:xfrm>
            <a:off x="2962275" y="3552825"/>
            <a:ext cx="1957388" cy="274638"/>
          </a:xfrm>
          <a:prstGeom prst="rect">
            <a:avLst/>
          </a:prstGeom>
          <a:noFill/>
          <a:ln w="9525">
            <a:noFill/>
            <a:miter lim="800000"/>
            <a:headEnd/>
            <a:tailEnd/>
          </a:ln>
          <a:effectLst/>
        </p:spPr>
        <p:txBody>
          <a:bodyPr wrap="none" anchor="ctr">
            <a:spAutoFit/>
          </a:bodyPr>
          <a:lstStyle/>
          <a:p>
            <a:r>
              <a:rPr lang="en-US" altLang="zh-CN" sz="1200">
                <a:latin typeface="Calibri" pitchFamily="34" charset="0"/>
              </a:rPr>
              <a:t>Libya1 (24.42°N, 13.35°E)</a:t>
            </a:r>
          </a:p>
        </p:txBody>
      </p:sp>
      <p:pic>
        <p:nvPicPr>
          <p:cNvPr id="94215" name="Picture 7" descr="FY3A_MERSI_GBAL_L1_20080806_0900_Libya4-2"/>
          <p:cNvPicPr>
            <a:picLocks noChangeAspect="1" noChangeArrowheads="1"/>
          </p:cNvPicPr>
          <p:nvPr/>
        </p:nvPicPr>
        <p:blipFill>
          <a:blip r:embed="rId6"/>
          <a:srcRect/>
          <a:stretch>
            <a:fillRect/>
          </a:stretch>
        </p:blipFill>
        <p:spPr bwMode="auto">
          <a:xfrm>
            <a:off x="34925" y="3913188"/>
            <a:ext cx="2684463" cy="2684462"/>
          </a:xfrm>
          <a:prstGeom prst="rect">
            <a:avLst/>
          </a:prstGeom>
          <a:noFill/>
          <a:ln w="9525">
            <a:noFill/>
            <a:miter lim="800000"/>
            <a:headEnd/>
            <a:tailEnd/>
          </a:ln>
        </p:spPr>
      </p:pic>
      <p:sp>
        <p:nvSpPr>
          <p:cNvPr id="94216" name="Rectangle 8"/>
          <p:cNvSpPr>
            <a:spLocks noChangeArrowheads="1"/>
          </p:cNvSpPr>
          <p:nvPr/>
        </p:nvSpPr>
        <p:spPr bwMode="auto">
          <a:xfrm>
            <a:off x="360363" y="6073775"/>
            <a:ext cx="1992312" cy="274638"/>
          </a:xfrm>
          <a:prstGeom prst="rect">
            <a:avLst/>
          </a:prstGeom>
          <a:noFill/>
          <a:ln w="9525">
            <a:noFill/>
            <a:miter lim="800000"/>
            <a:headEnd/>
            <a:tailEnd/>
          </a:ln>
          <a:effectLst/>
        </p:spPr>
        <p:txBody>
          <a:bodyPr wrap="none" anchor="ctr">
            <a:spAutoFit/>
          </a:bodyPr>
          <a:lstStyle/>
          <a:p>
            <a:r>
              <a:rPr lang="de-DE" altLang="zh-CN" sz="1200">
                <a:latin typeface="Calibri" pitchFamily="34" charset="0"/>
              </a:rPr>
              <a:t>Libya4 (28.55°N, 23.39°E) </a:t>
            </a:r>
          </a:p>
        </p:txBody>
      </p:sp>
      <p:pic>
        <p:nvPicPr>
          <p:cNvPr id="94217" name="Picture 9" descr="FY3A_MERSI_GBAL_L1_20080929_0710_Aribia2-2"/>
          <p:cNvPicPr>
            <a:picLocks noChangeAspect="1" noChangeArrowheads="1"/>
          </p:cNvPicPr>
          <p:nvPr/>
        </p:nvPicPr>
        <p:blipFill>
          <a:blip r:embed="rId7"/>
          <a:srcRect/>
          <a:stretch>
            <a:fillRect/>
          </a:stretch>
        </p:blipFill>
        <p:spPr bwMode="auto">
          <a:xfrm>
            <a:off x="2698750" y="3913188"/>
            <a:ext cx="2684463" cy="2684462"/>
          </a:xfrm>
          <a:prstGeom prst="rect">
            <a:avLst/>
          </a:prstGeom>
          <a:noFill/>
          <a:ln w="9525">
            <a:noFill/>
            <a:miter lim="800000"/>
            <a:headEnd/>
            <a:tailEnd/>
          </a:ln>
        </p:spPr>
      </p:pic>
      <p:sp>
        <p:nvSpPr>
          <p:cNvPr id="94218" name="Rectangle 10"/>
          <p:cNvSpPr>
            <a:spLocks noChangeArrowheads="1"/>
          </p:cNvSpPr>
          <p:nvPr/>
        </p:nvSpPr>
        <p:spPr bwMode="auto">
          <a:xfrm>
            <a:off x="2786063" y="6073775"/>
            <a:ext cx="1931987" cy="274638"/>
          </a:xfrm>
          <a:prstGeom prst="rect">
            <a:avLst/>
          </a:prstGeom>
          <a:noFill/>
          <a:ln w="9525">
            <a:noFill/>
            <a:miter lim="800000"/>
            <a:headEnd/>
            <a:tailEnd/>
          </a:ln>
          <a:effectLst/>
        </p:spPr>
        <p:txBody>
          <a:bodyPr wrap="none" anchor="ctr">
            <a:spAutoFit/>
          </a:bodyPr>
          <a:lstStyle/>
          <a:p>
            <a:r>
              <a:rPr lang="de-DE" altLang="zh-CN" sz="1200">
                <a:latin typeface="Calibri" pitchFamily="34" charset="0"/>
              </a:rPr>
              <a:t>Arab2 (20.13°N, 50.96°E)</a:t>
            </a:r>
          </a:p>
        </p:txBody>
      </p:sp>
      <p:sp>
        <p:nvSpPr>
          <p:cNvPr id="94219" name="Rectangle 11"/>
          <p:cNvSpPr>
            <a:spLocks noChangeArrowheads="1"/>
          </p:cNvSpPr>
          <p:nvPr/>
        </p:nvSpPr>
        <p:spPr bwMode="auto">
          <a:xfrm>
            <a:off x="5651500" y="6013450"/>
            <a:ext cx="2043113" cy="274638"/>
          </a:xfrm>
          <a:prstGeom prst="rect">
            <a:avLst/>
          </a:prstGeom>
          <a:noFill/>
          <a:ln w="9525">
            <a:noFill/>
            <a:miter lim="800000"/>
            <a:headEnd/>
            <a:tailEnd/>
          </a:ln>
          <a:effectLst/>
        </p:spPr>
        <p:txBody>
          <a:bodyPr wrap="none" anchor="ctr">
            <a:spAutoFit/>
          </a:bodyPr>
          <a:lstStyle/>
          <a:p>
            <a:r>
              <a:rPr lang="de-DE" altLang="zh-CN" sz="1200">
                <a:solidFill>
                  <a:schemeClr val="bg1"/>
                </a:solidFill>
                <a:latin typeface="Calibri" pitchFamily="34" charset="0"/>
              </a:rPr>
              <a:t>Lanai (20.49°N, -157.11°E) </a:t>
            </a:r>
          </a:p>
        </p:txBody>
      </p:sp>
      <p:pic>
        <p:nvPicPr>
          <p:cNvPr id="94220" name="Picture 12" descr="CalSitePos"/>
          <p:cNvPicPr>
            <a:picLocks noChangeAspect="1" noChangeArrowheads="1"/>
          </p:cNvPicPr>
          <p:nvPr/>
        </p:nvPicPr>
        <p:blipFill>
          <a:blip r:embed="rId8"/>
          <a:srcRect l="6738" t="6752" r="7111" b="9930"/>
          <a:stretch>
            <a:fillRect/>
          </a:stretch>
        </p:blipFill>
        <p:spPr bwMode="auto">
          <a:xfrm>
            <a:off x="5434013" y="1249363"/>
            <a:ext cx="3673475" cy="2663825"/>
          </a:xfrm>
          <a:prstGeom prst="rect">
            <a:avLst/>
          </a:prstGeom>
          <a:noFill/>
        </p:spPr>
      </p:pic>
      <p:sp>
        <p:nvSpPr>
          <p:cNvPr id="94221" name="Rectangle 13"/>
          <p:cNvSpPr>
            <a:spLocks noGrp="1" noChangeArrowheads="1"/>
          </p:cNvSpPr>
          <p:nvPr>
            <p:ph type="body" idx="4294967295"/>
          </p:nvPr>
        </p:nvSpPr>
        <p:spPr>
          <a:xfrm>
            <a:off x="-36513" y="712788"/>
            <a:ext cx="8928101" cy="720725"/>
          </a:xfrm>
        </p:spPr>
        <p:txBody>
          <a:bodyPr/>
          <a:lstStyle/>
          <a:p>
            <a:pPr marL="0" indent="0">
              <a:lnSpc>
                <a:spcPct val="90000"/>
              </a:lnSpc>
              <a:buFontTx/>
              <a:buNone/>
            </a:pPr>
            <a:r>
              <a:rPr lang="en-GB" altLang="zh-CN" sz="1600">
                <a:latin typeface="Calibri" pitchFamily="34" charset="0"/>
                <a:ea typeface="华文细黑" pitchFamily="2" charset="-122"/>
              </a:rPr>
              <a:t>Gobi and desert targets:  Dunhuang, Libya1, Libya4 and Arabia2; ocean site: Lanai (MOBY).</a:t>
            </a:r>
            <a:endParaRPr lang="en-US" altLang="zh-CN" sz="1600">
              <a:latin typeface="Calibri" pitchFamily="34" charset="0"/>
              <a:ea typeface="华文细黑" pitchFamily="2" charset="-122"/>
            </a:endParaRPr>
          </a:p>
        </p:txBody>
      </p:sp>
      <p:sp>
        <p:nvSpPr>
          <p:cNvPr id="94222" name="Rectangle 14"/>
          <p:cNvSpPr>
            <a:spLocks noChangeArrowheads="1"/>
          </p:cNvSpPr>
          <p:nvPr/>
        </p:nvSpPr>
        <p:spPr bwMode="auto">
          <a:xfrm>
            <a:off x="0" y="-242888"/>
            <a:ext cx="9396413" cy="1143001"/>
          </a:xfrm>
          <a:prstGeom prst="rect">
            <a:avLst/>
          </a:prstGeom>
          <a:noFill/>
          <a:ln w="9525">
            <a:noFill/>
            <a:miter lim="800000"/>
            <a:headEnd/>
            <a:tailEnd/>
          </a:ln>
          <a:effectLst/>
        </p:spPr>
        <p:txBody>
          <a:bodyPr anchor="ctr"/>
          <a:lstStyle/>
          <a:p>
            <a:pPr algn="ctr"/>
            <a:r>
              <a:rPr lang="en-US" altLang="zh-CN" sz="3200" b="1">
                <a:solidFill>
                  <a:srgbClr val="CC0000"/>
                </a:solidFill>
                <a:latin typeface="Baskerville Old Face" pitchFamily="18" charset="0"/>
              </a:rPr>
              <a:t>Multisite calibration tracking</a:t>
            </a:r>
          </a:p>
        </p:txBody>
      </p:sp>
      <p:sp>
        <p:nvSpPr>
          <p:cNvPr id="94223" name="Rectangle 15"/>
          <p:cNvSpPr>
            <a:spLocks noChangeArrowheads="1"/>
          </p:cNvSpPr>
          <p:nvPr/>
        </p:nvSpPr>
        <p:spPr bwMode="auto">
          <a:xfrm>
            <a:off x="0" y="981075"/>
            <a:ext cx="8208963" cy="366713"/>
          </a:xfrm>
          <a:prstGeom prst="rect">
            <a:avLst/>
          </a:prstGeom>
          <a:noFill/>
          <a:ln w="9525">
            <a:noFill/>
            <a:miter lim="800000"/>
            <a:headEnd/>
            <a:tailEnd/>
          </a:ln>
          <a:effectLst/>
        </p:spPr>
        <p:txBody>
          <a:bodyPr>
            <a:spAutoFit/>
          </a:bodyPr>
          <a:lstStyle/>
          <a:p>
            <a:r>
              <a:rPr lang="en-US" altLang="zh-CN">
                <a:solidFill>
                  <a:srgbClr val="000099"/>
                </a:solidFill>
                <a:latin typeface="Calibri" pitchFamily="34" charset="0"/>
              </a:rPr>
              <a:t>TOA radiation calculation similar as CRCS VC, but without in-situ measurements.</a:t>
            </a:r>
            <a:r>
              <a:rPr lang="en-US" altLang="zh-CN">
                <a:latin typeface="Calibri" pitchFamily="34" charset="0"/>
              </a:rPr>
              <a:t>      </a:t>
            </a:r>
            <a:endParaRPr lang="en-GB" altLang="zh-CN">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53" name="图片 34"/>
          <p:cNvPicPr>
            <a:picLocks noChangeAspect="1" noChangeArrowheads="1"/>
          </p:cNvPicPr>
          <p:nvPr/>
        </p:nvPicPr>
        <p:blipFill>
          <a:blip r:embed="rId2"/>
          <a:srcRect/>
          <a:stretch>
            <a:fillRect/>
          </a:stretch>
        </p:blipFill>
        <p:spPr bwMode="auto">
          <a:xfrm>
            <a:off x="2214546" y="3400436"/>
            <a:ext cx="2562225" cy="1600200"/>
          </a:xfrm>
          <a:prstGeom prst="rect">
            <a:avLst/>
          </a:prstGeom>
          <a:noFill/>
        </p:spPr>
      </p:pic>
      <p:sp>
        <p:nvSpPr>
          <p:cNvPr id="2" name="标题 1"/>
          <p:cNvSpPr>
            <a:spLocks noGrp="1"/>
          </p:cNvSpPr>
          <p:nvPr>
            <p:ph type="title"/>
          </p:nvPr>
        </p:nvSpPr>
        <p:spPr>
          <a:xfrm>
            <a:off x="928662" y="274638"/>
            <a:ext cx="6643734" cy="1143000"/>
          </a:xfrm>
        </p:spPr>
        <p:txBody>
          <a:bodyPr/>
          <a:lstStyle/>
          <a:p>
            <a:r>
              <a:rPr lang="en-US" altLang="zh-CN" dirty="0" smtClean="0"/>
              <a:t>Multi-site Cal</a:t>
            </a:r>
            <a:endParaRPr lang="zh-CN" altLang="en-US" dirty="0"/>
          </a:p>
        </p:txBody>
      </p:sp>
      <p:graphicFrame>
        <p:nvGraphicFramePr>
          <p:cNvPr id="4" name="内容占位符 3"/>
          <p:cNvGraphicFramePr>
            <a:graphicFrameLocks noGrp="1"/>
          </p:cNvGraphicFramePr>
          <p:nvPr>
            <p:ph idx="1"/>
          </p:nvPr>
        </p:nvGraphicFramePr>
        <p:xfrm>
          <a:off x="1866265" y="3808901"/>
          <a:ext cx="5411470" cy="480060"/>
        </p:xfrm>
        <a:graphic>
          <a:graphicData uri="http://schemas.openxmlformats.org/drawingml/2006/table">
            <a:tbl>
              <a:tblPr/>
              <a:tblGrid>
                <a:gridCol w="2702560"/>
                <a:gridCol w="2708910"/>
              </a:tblGrid>
              <a:tr h="0">
                <a:tc>
                  <a:txBody>
                    <a:bodyPr/>
                    <a:lstStyle/>
                    <a:p>
                      <a:pPr algn="just">
                        <a:spcAft>
                          <a:spcPts val="0"/>
                        </a:spcAft>
                      </a:pPr>
                      <a:endParaRPr lang="en-US" sz="1050" kern="100" dirty="0">
                        <a:latin typeface="Times New Roman"/>
                        <a:ea typeface="宋体"/>
                        <a:cs typeface="Times New Roman"/>
                      </a:endParaRPr>
                    </a:p>
                  </a:txBody>
                  <a:tcPr marL="68580" marR="68580" marT="0" marB="0">
                    <a:lnL>
                      <a:noFill/>
                    </a:lnL>
                    <a:lnR>
                      <a:noFill/>
                    </a:lnR>
                    <a:lnT>
                      <a:noFill/>
                    </a:lnT>
                    <a:lnB>
                      <a:noFill/>
                    </a:lnB>
                  </a:tcPr>
                </a:tc>
                <a:tc>
                  <a:txBody>
                    <a:bodyPr/>
                    <a:lstStyle/>
                    <a:p>
                      <a:pPr algn="just">
                        <a:spcAft>
                          <a:spcPts val="0"/>
                        </a:spcAft>
                      </a:pPr>
                      <a:endParaRPr lang="en-US" sz="1050" kern="100">
                        <a:latin typeface="Times New Roman"/>
                        <a:ea typeface="宋体"/>
                        <a:cs typeface="Times New Roman"/>
                      </a:endParaRPr>
                    </a:p>
                  </a:txBody>
                  <a:tcPr marL="68580" marR="68580" marT="0" marB="0">
                    <a:lnL>
                      <a:noFill/>
                    </a:lnL>
                    <a:lnR>
                      <a:noFill/>
                    </a:lnR>
                    <a:lnT>
                      <a:noFill/>
                    </a:lnT>
                    <a:lnB>
                      <a:noFill/>
                    </a:lnB>
                  </a:tcPr>
                </a:tc>
              </a:tr>
              <a:tr h="0">
                <a:tc>
                  <a:txBody>
                    <a:bodyPr/>
                    <a:lstStyle/>
                    <a:p>
                      <a:pPr algn="just">
                        <a:spcAft>
                          <a:spcPts val="0"/>
                        </a:spcAft>
                      </a:pPr>
                      <a:endParaRPr lang="en-US" sz="1050" kern="100">
                        <a:latin typeface="Times New Roman"/>
                        <a:ea typeface="宋体"/>
                        <a:cs typeface="Times New Roman"/>
                      </a:endParaRPr>
                    </a:p>
                  </a:txBody>
                  <a:tcPr marL="68580" marR="68580" marT="0" marB="0">
                    <a:lnL>
                      <a:noFill/>
                    </a:lnL>
                    <a:lnR>
                      <a:noFill/>
                    </a:lnR>
                    <a:lnT>
                      <a:noFill/>
                    </a:lnT>
                    <a:lnB>
                      <a:noFill/>
                    </a:lnB>
                  </a:tcPr>
                </a:tc>
                <a:tc>
                  <a:txBody>
                    <a:bodyPr/>
                    <a:lstStyle/>
                    <a:p>
                      <a:pPr algn="just">
                        <a:spcAft>
                          <a:spcPts val="0"/>
                        </a:spcAft>
                      </a:pPr>
                      <a:endParaRPr lang="en-US" sz="1050" kern="100">
                        <a:latin typeface="Times New Roman"/>
                        <a:ea typeface="宋体"/>
                        <a:cs typeface="Times New Roman"/>
                      </a:endParaRPr>
                    </a:p>
                  </a:txBody>
                  <a:tcPr marL="68580" marR="68580" marT="0" marB="0">
                    <a:lnL>
                      <a:noFill/>
                    </a:lnL>
                    <a:lnR>
                      <a:noFill/>
                    </a:lnR>
                    <a:lnT>
                      <a:noFill/>
                    </a:lnT>
                    <a:lnB>
                      <a:noFill/>
                    </a:lnB>
                  </a:tcPr>
                </a:tc>
              </a:tr>
              <a:tr h="0">
                <a:tc>
                  <a:txBody>
                    <a:bodyPr/>
                    <a:lstStyle/>
                    <a:p>
                      <a:pPr algn="just">
                        <a:spcAft>
                          <a:spcPts val="0"/>
                        </a:spcAft>
                      </a:pPr>
                      <a:endParaRPr lang="en-US" sz="1050" kern="100" dirty="0">
                        <a:latin typeface="Times New Roman"/>
                        <a:ea typeface="宋体"/>
                        <a:cs typeface="Times New Roman"/>
                      </a:endParaRPr>
                    </a:p>
                  </a:txBody>
                  <a:tcPr marL="68580" marR="68580" marT="0" marB="0">
                    <a:lnL>
                      <a:noFill/>
                    </a:lnL>
                    <a:lnR>
                      <a:noFill/>
                    </a:lnR>
                    <a:lnT>
                      <a:noFill/>
                    </a:lnT>
                    <a:lnB>
                      <a:noFill/>
                    </a:lnB>
                  </a:tcPr>
                </a:tc>
                <a:tc>
                  <a:txBody>
                    <a:bodyPr/>
                    <a:lstStyle/>
                    <a:p>
                      <a:pPr algn="just">
                        <a:spcAft>
                          <a:spcPts val="0"/>
                        </a:spcAft>
                      </a:pPr>
                      <a:endParaRPr lang="en-US" sz="1050" kern="100" dirty="0">
                        <a:latin typeface="Times New Roman"/>
                        <a:ea typeface="宋体"/>
                        <a:cs typeface="Times New Roman"/>
                      </a:endParaRPr>
                    </a:p>
                  </a:txBody>
                  <a:tcPr marL="68580" marR="68580" marT="0" marB="0">
                    <a:lnL>
                      <a:noFill/>
                    </a:lnL>
                    <a:lnR>
                      <a:noFill/>
                    </a:lnR>
                    <a:lnT>
                      <a:noFill/>
                    </a:lnT>
                    <a:lnB>
                      <a:noFill/>
                    </a:lnB>
                  </a:tcPr>
                </a:tc>
              </a:tr>
            </a:tbl>
          </a:graphicData>
        </a:graphic>
      </p:graphicFrame>
      <p:pic>
        <p:nvPicPr>
          <p:cNvPr id="87046" name="图片 45"/>
          <p:cNvPicPr>
            <a:picLocks noChangeAspect="1" noChangeArrowheads="1"/>
          </p:cNvPicPr>
          <p:nvPr/>
        </p:nvPicPr>
        <p:blipFill>
          <a:blip r:embed="rId3"/>
          <a:srcRect/>
          <a:stretch>
            <a:fillRect/>
          </a:stretch>
        </p:blipFill>
        <p:spPr bwMode="auto">
          <a:xfrm>
            <a:off x="4510105" y="0"/>
            <a:ext cx="2562225" cy="1600200"/>
          </a:xfrm>
          <a:prstGeom prst="rect">
            <a:avLst/>
          </a:prstGeom>
          <a:noFill/>
        </p:spPr>
      </p:pic>
      <p:pic>
        <p:nvPicPr>
          <p:cNvPr id="87045" name="图片 46"/>
          <p:cNvPicPr>
            <a:picLocks noChangeAspect="1" noChangeArrowheads="1"/>
          </p:cNvPicPr>
          <p:nvPr/>
        </p:nvPicPr>
        <p:blipFill>
          <a:blip r:embed="rId4"/>
          <a:srcRect/>
          <a:stretch>
            <a:fillRect/>
          </a:stretch>
        </p:blipFill>
        <p:spPr bwMode="auto">
          <a:xfrm>
            <a:off x="6715140" y="0"/>
            <a:ext cx="2562225" cy="1600200"/>
          </a:xfrm>
          <a:prstGeom prst="rect">
            <a:avLst/>
          </a:prstGeom>
          <a:noFill/>
        </p:spPr>
      </p:pic>
      <p:pic>
        <p:nvPicPr>
          <p:cNvPr id="87044" name="图片 47"/>
          <p:cNvPicPr>
            <a:picLocks noChangeAspect="1" noChangeArrowheads="1"/>
          </p:cNvPicPr>
          <p:nvPr/>
        </p:nvPicPr>
        <p:blipFill>
          <a:blip r:embed="rId5"/>
          <a:srcRect/>
          <a:stretch>
            <a:fillRect/>
          </a:stretch>
        </p:blipFill>
        <p:spPr bwMode="auto">
          <a:xfrm>
            <a:off x="-142908" y="1595436"/>
            <a:ext cx="2562225" cy="1600200"/>
          </a:xfrm>
          <a:prstGeom prst="rect">
            <a:avLst/>
          </a:prstGeom>
          <a:noFill/>
        </p:spPr>
      </p:pic>
      <p:pic>
        <p:nvPicPr>
          <p:cNvPr id="87043" name="图片 29"/>
          <p:cNvPicPr>
            <a:picLocks noChangeAspect="1" noChangeArrowheads="1"/>
          </p:cNvPicPr>
          <p:nvPr/>
        </p:nvPicPr>
        <p:blipFill>
          <a:blip r:embed="rId6"/>
          <a:srcRect/>
          <a:stretch>
            <a:fillRect/>
          </a:stretch>
        </p:blipFill>
        <p:spPr bwMode="auto">
          <a:xfrm>
            <a:off x="2214546" y="1595436"/>
            <a:ext cx="2571750" cy="1619250"/>
          </a:xfrm>
          <a:prstGeom prst="rect">
            <a:avLst/>
          </a:prstGeom>
          <a:noFill/>
        </p:spPr>
      </p:pic>
      <p:pic>
        <p:nvPicPr>
          <p:cNvPr id="87042" name="图片 31"/>
          <p:cNvPicPr>
            <a:picLocks noChangeAspect="1" noChangeArrowheads="1"/>
          </p:cNvPicPr>
          <p:nvPr/>
        </p:nvPicPr>
        <p:blipFill>
          <a:blip r:embed="rId7"/>
          <a:srcRect/>
          <a:stretch>
            <a:fillRect/>
          </a:stretch>
        </p:blipFill>
        <p:spPr bwMode="auto">
          <a:xfrm>
            <a:off x="4500562" y="1595436"/>
            <a:ext cx="2562225" cy="1600200"/>
          </a:xfrm>
          <a:prstGeom prst="rect">
            <a:avLst/>
          </a:prstGeom>
          <a:noFill/>
        </p:spPr>
      </p:pic>
      <p:pic>
        <p:nvPicPr>
          <p:cNvPr id="87041" name="图片 32"/>
          <p:cNvPicPr>
            <a:picLocks noChangeAspect="1" noChangeArrowheads="1"/>
          </p:cNvPicPr>
          <p:nvPr/>
        </p:nvPicPr>
        <p:blipFill>
          <a:blip r:embed="rId8"/>
          <a:srcRect/>
          <a:stretch>
            <a:fillRect/>
          </a:stretch>
        </p:blipFill>
        <p:spPr bwMode="auto">
          <a:xfrm>
            <a:off x="6786578" y="1595436"/>
            <a:ext cx="2562225" cy="1600200"/>
          </a:xfrm>
          <a:prstGeom prst="rect">
            <a:avLst/>
          </a:prstGeom>
          <a:noFill/>
        </p:spPr>
      </p:pic>
      <p:pic>
        <p:nvPicPr>
          <p:cNvPr id="87054" name="图片 33"/>
          <p:cNvPicPr>
            <a:picLocks noChangeAspect="1" noChangeArrowheads="1"/>
          </p:cNvPicPr>
          <p:nvPr/>
        </p:nvPicPr>
        <p:blipFill>
          <a:blip r:embed="rId9"/>
          <a:srcRect/>
          <a:stretch>
            <a:fillRect/>
          </a:stretch>
        </p:blipFill>
        <p:spPr bwMode="auto">
          <a:xfrm>
            <a:off x="0" y="3400436"/>
            <a:ext cx="2562225" cy="1600200"/>
          </a:xfrm>
          <a:prstGeom prst="rect">
            <a:avLst/>
          </a:prstGeom>
          <a:noFill/>
        </p:spPr>
      </p:pic>
      <p:pic>
        <p:nvPicPr>
          <p:cNvPr id="87052" name="图片 35"/>
          <p:cNvPicPr>
            <a:picLocks noChangeAspect="1" noChangeArrowheads="1"/>
          </p:cNvPicPr>
          <p:nvPr/>
        </p:nvPicPr>
        <p:blipFill>
          <a:blip r:embed="rId10"/>
          <a:srcRect/>
          <a:stretch>
            <a:fillRect/>
          </a:stretch>
        </p:blipFill>
        <p:spPr bwMode="auto">
          <a:xfrm>
            <a:off x="4500562" y="3400436"/>
            <a:ext cx="2562225" cy="1600200"/>
          </a:xfrm>
          <a:prstGeom prst="rect">
            <a:avLst/>
          </a:prstGeom>
          <a:noFill/>
        </p:spPr>
      </p:pic>
      <p:pic>
        <p:nvPicPr>
          <p:cNvPr id="87051" name="图片 36"/>
          <p:cNvPicPr>
            <a:picLocks noChangeAspect="1" noChangeArrowheads="1"/>
          </p:cNvPicPr>
          <p:nvPr/>
        </p:nvPicPr>
        <p:blipFill>
          <a:blip r:embed="rId11"/>
          <a:srcRect/>
          <a:stretch>
            <a:fillRect/>
          </a:stretch>
        </p:blipFill>
        <p:spPr bwMode="auto">
          <a:xfrm>
            <a:off x="6786578" y="3400436"/>
            <a:ext cx="2562225" cy="1600200"/>
          </a:xfrm>
          <a:prstGeom prst="rect">
            <a:avLst/>
          </a:prstGeom>
          <a:noFill/>
        </p:spPr>
      </p:pic>
      <p:pic>
        <p:nvPicPr>
          <p:cNvPr id="87050" name="图片 37"/>
          <p:cNvPicPr>
            <a:picLocks noChangeAspect="1" noChangeArrowheads="1"/>
          </p:cNvPicPr>
          <p:nvPr/>
        </p:nvPicPr>
        <p:blipFill>
          <a:blip r:embed="rId12"/>
          <a:srcRect/>
          <a:stretch>
            <a:fillRect/>
          </a:stretch>
        </p:blipFill>
        <p:spPr bwMode="auto">
          <a:xfrm>
            <a:off x="0" y="5257800"/>
            <a:ext cx="2562225" cy="1600200"/>
          </a:xfrm>
          <a:prstGeom prst="rect">
            <a:avLst/>
          </a:prstGeom>
          <a:noFill/>
        </p:spPr>
      </p:pic>
      <p:pic>
        <p:nvPicPr>
          <p:cNvPr id="87049" name="图片 38"/>
          <p:cNvPicPr>
            <a:picLocks noChangeAspect="1" noChangeArrowheads="1"/>
          </p:cNvPicPr>
          <p:nvPr/>
        </p:nvPicPr>
        <p:blipFill>
          <a:blip r:embed="rId13"/>
          <a:srcRect/>
          <a:stretch>
            <a:fillRect/>
          </a:stretch>
        </p:blipFill>
        <p:spPr bwMode="auto">
          <a:xfrm>
            <a:off x="2214546" y="5257800"/>
            <a:ext cx="2562225" cy="1600200"/>
          </a:xfrm>
          <a:prstGeom prst="rect">
            <a:avLst/>
          </a:prstGeom>
          <a:noFill/>
        </p:spPr>
      </p:pic>
      <p:pic>
        <p:nvPicPr>
          <p:cNvPr id="87048" name="图片 39"/>
          <p:cNvPicPr>
            <a:picLocks noChangeAspect="1" noChangeArrowheads="1"/>
          </p:cNvPicPr>
          <p:nvPr/>
        </p:nvPicPr>
        <p:blipFill>
          <a:blip r:embed="rId14"/>
          <a:srcRect/>
          <a:stretch>
            <a:fillRect/>
          </a:stretch>
        </p:blipFill>
        <p:spPr bwMode="auto">
          <a:xfrm>
            <a:off x="4500562" y="5257800"/>
            <a:ext cx="2562225" cy="1600200"/>
          </a:xfrm>
          <a:prstGeom prst="rect">
            <a:avLst/>
          </a:prstGeom>
          <a:noFill/>
        </p:spPr>
      </p:pic>
      <p:pic>
        <p:nvPicPr>
          <p:cNvPr id="87047" name="图片 40"/>
          <p:cNvPicPr>
            <a:picLocks noChangeAspect="1" noChangeArrowheads="1"/>
          </p:cNvPicPr>
          <p:nvPr/>
        </p:nvPicPr>
        <p:blipFill>
          <a:blip r:embed="rId15"/>
          <a:srcRect/>
          <a:stretch>
            <a:fillRect/>
          </a:stretch>
        </p:blipFill>
        <p:spPr bwMode="auto">
          <a:xfrm>
            <a:off x="6786578" y="5257800"/>
            <a:ext cx="2562225" cy="1600200"/>
          </a:xfrm>
          <a:prstGeom prst="rect">
            <a:avLst/>
          </a:prstGeom>
          <a:noFill/>
        </p:spPr>
      </p:pic>
      <p:sp>
        <p:nvSpPr>
          <p:cNvPr id="18" name="矩形 17"/>
          <p:cNvSpPr/>
          <p:nvPr/>
        </p:nvSpPr>
        <p:spPr>
          <a:xfrm>
            <a:off x="285720" y="1214422"/>
            <a:ext cx="1969129" cy="369332"/>
          </a:xfrm>
          <a:prstGeom prst="rect">
            <a:avLst/>
          </a:prstGeom>
        </p:spPr>
        <p:txBody>
          <a:bodyPr wrap="none">
            <a:spAutoFit/>
          </a:bodyPr>
          <a:lstStyle/>
          <a:p>
            <a:r>
              <a:rPr lang="en-US" dirty="0" smtClean="0">
                <a:effectLst>
                  <a:outerShdw blurRad="50800" dist="38100" algn="tr" rotWithShape="0">
                    <a:prstClr val="black">
                      <a:alpha val="40000"/>
                    </a:prstClr>
                  </a:outerShdw>
                </a:effectLst>
              </a:rPr>
              <a:t>(Sun, L, IEEE, 2012)</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Text Box 7"/>
          <p:cNvSpPr txBox="1">
            <a:spLocks noChangeArrowheads="1"/>
          </p:cNvSpPr>
          <p:nvPr/>
        </p:nvSpPr>
        <p:spPr bwMode="auto">
          <a:xfrm>
            <a:off x="0" y="3870325"/>
            <a:ext cx="2232025" cy="1368425"/>
          </a:xfrm>
          <a:prstGeom prst="rect">
            <a:avLst/>
          </a:prstGeom>
          <a:noFill/>
          <a:ln w="9525">
            <a:noFill/>
            <a:miter lim="800000"/>
            <a:headEnd/>
            <a:tailEnd/>
          </a:ln>
        </p:spPr>
        <p:txBody>
          <a:bodyPr>
            <a:spAutoFit/>
          </a:bodyPr>
          <a:lstStyle/>
          <a:p>
            <a:pPr eaLnBrk="0" hangingPunct="0"/>
            <a:r>
              <a:rPr lang="en-US" altLang="zh-CN" sz="1400">
                <a:latin typeface="Comic Sans MS" pitchFamily="66" charset="0"/>
                <a:cs typeface="Arial" charset="0"/>
              </a:rPr>
              <a:t>FY-3A</a:t>
            </a:r>
          </a:p>
          <a:p>
            <a:pPr eaLnBrk="0" hangingPunct="0"/>
            <a:r>
              <a:rPr lang="en-US" altLang="zh-CN" sz="1400">
                <a:latin typeface="Comic Sans MS" pitchFamily="66" charset="0"/>
                <a:cs typeface="Arial" charset="0"/>
              </a:rPr>
              <a:t>Launched on 5/27/08</a:t>
            </a:r>
          </a:p>
          <a:p>
            <a:pPr eaLnBrk="0" hangingPunct="0"/>
            <a:r>
              <a:rPr lang="en-US" altLang="zh-CN" sz="1400">
                <a:latin typeface="Comic Sans MS" pitchFamily="66" charset="0"/>
                <a:cs typeface="Arial" charset="0"/>
              </a:rPr>
              <a:t>local equator-crossing time: 10:30 AM (descending southward)</a:t>
            </a:r>
          </a:p>
          <a:p>
            <a:pPr eaLnBrk="0" hangingPunct="0"/>
            <a:r>
              <a:rPr lang="en-US" altLang="zh-CN" sz="1400">
                <a:latin typeface="Comic Sans MS" pitchFamily="66" charset="0"/>
                <a:cs typeface="Arial" charset="0"/>
              </a:rPr>
              <a:t>First light on 6/4/08</a:t>
            </a:r>
          </a:p>
        </p:txBody>
      </p:sp>
      <p:sp>
        <p:nvSpPr>
          <p:cNvPr id="135175" name="Text Box 8"/>
          <p:cNvSpPr txBox="1">
            <a:spLocks noChangeArrowheads="1"/>
          </p:cNvSpPr>
          <p:nvPr/>
        </p:nvSpPr>
        <p:spPr bwMode="auto">
          <a:xfrm>
            <a:off x="2347913" y="3870325"/>
            <a:ext cx="2078037" cy="1368425"/>
          </a:xfrm>
          <a:prstGeom prst="rect">
            <a:avLst/>
          </a:prstGeom>
          <a:noFill/>
          <a:ln w="9525">
            <a:noFill/>
            <a:miter lim="800000"/>
            <a:headEnd/>
            <a:tailEnd/>
          </a:ln>
        </p:spPr>
        <p:txBody>
          <a:bodyPr>
            <a:spAutoFit/>
          </a:bodyPr>
          <a:lstStyle/>
          <a:p>
            <a:pPr eaLnBrk="0" hangingPunct="0"/>
            <a:r>
              <a:rPr lang="en-US" altLang="zh-CN" sz="1400">
                <a:latin typeface="Comic Sans MS" pitchFamily="66" charset="0"/>
                <a:cs typeface="Arial" charset="0"/>
              </a:rPr>
              <a:t>FY-3B</a:t>
            </a:r>
          </a:p>
          <a:p>
            <a:pPr eaLnBrk="0" hangingPunct="0"/>
            <a:r>
              <a:rPr lang="en-US" altLang="zh-CN" sz="1400">
                <a:latin typeface="Comic Sans MS" pitchFamily="66" charset="0"/>
                <a:cs typeface="Arial" charset="0"/>
              </a:rPr>
              <a:t>Launched on 11/05/10</a:t>
            </a:r>
          </a:p>
          <a:p>
            <a:pPr eaLnBrk="0" hangingPunct="0"/>
            <a:r>
              <a:rPr lang="en-US" altLang="zh-CN" sz="1400">
                <a:latin typeface="Comic Sans MS" pitchFamily="66" charset="0"/>
                <a:cs typeface="Arial" charset="0"/>
              </a:rPr>
              <a:t>local equator-crossing time: 1:30 PM (ascending northward)</a:t>
            </a:r>
          </a:p>
          <a:p>
            <a:pPr eaLnBrk="0" hangingPunct="0"/>
            <a:r>
              <a:rPr lang="en-US" altLang="zh-CN" sz="1400">
                <a:latin typeface="Comic Sans MS" pitchFamily="66" charset="0"/>
                <a:cs typeface="Arial" charset="0"/>
              </a:rPr>
              <a:t>First light on 11/12/20</a:t>
            </a:r>
          </a:p>
        </p:txBody>
      </p:sp>
      <p:sp>
        <p:nvSpPr>
          <p:cNvPr id="84" name="Text Box 395"/>
          <p:cNvSpPr txBox="1">
            <a:spLocks noChangeArrowheads="1"/>
          </p:cNvSpPr>
          <p:nvPr/>
        </p:nvSpPr>
        <p:spPr bwMode="auto">
          <a:xfrm>
            <a:off x="0" y="0"/>
            <a:ext cx="9144000" cy="873125"/>
          </a:xfrm>
          <a:prstGeom prst="rect">
            <a:avLst/>
          </a:prstGeom>
          <a:solidFill>
            <a:srgbClr val="0000CC"/>
          </a:solidFill>
          <a:ln w="9525">
            <a:noFill/>
            <a:miter lim="800000"/>
            <a:headEnd/>
            <a:tailEnd/>
          </a:ln>
          <a:effectLst>
            <a:outerShdw blurRad="127000" dist="127000" dir="2700000" algn="tl" rotWithShape="0">
              <a:prstClr val="black">
                <a:alpha val="40000"/>
              </a:prstClr>
            </a:outerShdw>
          </a:effectLst>
        </p:spPr>
        <p:txBody>
          <a:bodyPr lIns="91423" tIns="45711" rIns="91423" bIns="45711" anchor="ctr"/>
          <a:lstStyle/>
          <a:p>
            <a:pPr algn="ctr" defTabSz="912813" eaLnBrk="0" hangingPunct="0"/>
            <a:r>
              <a:rPr lang="en-US" altLang="zh-CN" sz="3600" b="1">
                <a:solidFill>
                  <a:schemeClr val="bg1"/>
                </a:solidFill>
                <a:latin typeface="Baskerville Old Face" pitchFamily="18" charset="0"/>
              </a:rPr>
              <a:t>Background</a:t>
            </a:r>
            <a:endParaRPr lang="en-US" altLang="en-US" sz="3600" b="1">
              <a:solidFill>
                <a:schemeClr val="bg1"/>
              </a:solidFill>
              <a:latin typeface="Baskerville Old Face" pitchFamily="18" charset="0"/>
            </a:endParaRPr>
          </a:p>
        </p:txBody>
      </p:sp>
      <p:sp>
        <p:nvSpPr>
          <p:cNvPr id="135177" name="Rectangle 14"/>
          <p:cNvSpPr>
            <a:spLocks noChangeArrowheads="1"/>
          </p:cNvSpPr>
          <p:nvPr/>
        </p:nvSpPr>
        <p:spPr bwMode="auto">
          <a:xfrm>
            <a:off x="-34925" y="955675"/>
            <a:ext cx="1878013" cy="457200"/>
          </a:xfrm>
          <a:prstGeom prst="rect">
            <a:avLst/>
          </a:prstGeom>
          <a:noFill/>
          <a:ln w="9525">
            <a:noFill/>
            <a:miter lim="800000"/>
            <a:headEnd/>
            <a:tailEnd/>
          </a:ln>
        </p:spPr>
        <p:txBody>
          <a:bodyPr wrap="none">
            <a:spAutoFit/>
          </a:bodyPr>
          <a:lstStyle/>
          <a:p>
            <a:pPr eaLnBrk="0" hangingPunct="0">
              <a:buSzPct val="100000"/>
            </a:pPr>
            <a:r>
              <a:rPr lang="en-US" altLang="zh-CN" sz="2400" b="1">
                <a:solidFill>
                  <a:srgbClr val="0000CC"/>
                </a:solidFill>
                <a:latin typeface="Comic Sans MS" pitchFamily="66" charset="0"/>
              </a:rPr>
              <a:t>FengYun-3:</a:t>
            </a:r>
          </a:p>
        </p:txBody>
      </p:sp>
      <p:pic>
        <p:nvPicPr>
          <p:cNvPr id="135180" name="Picture 12" descr="FY3B_launch"/>
          <p:cNvPicPr>
            <a:picLocks noChangeAspect="1" noChangeArrowheads="1"/>
          </p:cNvPicPr>
          <p:nvPr/>
        </p:nvPicPr>
        <p:blipFill>
          <a:blip r:embed="rId3"/>
          <a:srcRect l="1497" r="58546"/>
          <a:stretch>
            <a:fillRect/>
          </a:stretch>
        </p:blipFill>
        <p:spPr bwMode="auto">
          <a:xfrm>
            <a:off x="2390775" y="1868488"/>
            <a:ext cx="1209675" cy="1947862"/>
          </a:xfrm>
          <a:prstGeom prst="rect">
            <a:avLst/>
          </a:prstGeom>
          <a:noFill/>
        </p:spPr>
      </p:pic>
      <p:pic>
        <p:nvPicPr>
          <p:cNvPr id="135181" name="Picture 13" descr="FY3A_launch"/>
          <p:cNvPicPr>
            <a:picLocks noChangeAspect="1" noChangeArrowheads="1"/>
          </p:cNvPicPr>
          <p:nvPr/>
        </p:nvPicPr>
        <p:blipFill>
          <a:blip r:embed="rId4"/>
          <a:srcRect r="9813"/>
          <a:stretch>
            <a:fillRect/>
          </a:stretch>
        </p:blipFill>
        <p:spPr bwMode="auto">
          <a:xfrm>
            <a:off x="144463" y="1887538"/>
            <a:ext cx="1152525" cy="1997075"/>
          </a:xfrm>
          <a:prstGeom prst="rect">
            <a:avLst/>
          </a:prstGeom>
          <a:noFill/>
        </p:spPr>
      </p:pic>
      <p:pic>
        <p:nvPicPr>
          <p:cNvPr id="135182" name="Picture 3" descr="风云三号"/>
          <p:cNvPicPr>
            <a:picLocks noChangeAspect="1" noChangeArrowheads="1"/>
          </p:cNvPicPr>
          <p:nvPr/>
        </p:nvPicPr>
        <p:blipFill>
          <a:blip r:embed="rId5"/>
          <a:srcRect l="3664"/>
          <a:stretch>
            <a:fillRect/>
          </a:stretch>
        </p:blipFill>
        <p:spPr bwMode="auto">
          <a:xfrm>
            <a:off x="4427538" y="1436688"/>
            <a:ext cx="4716462" cy="3892550"/>
          </a:xfrm>
          <a:prstGeom prst="rect">
            <a:avLst/>
          </a:prstGeom>
          <a:noFill/>
          <a:ln w="9525">
            <a:noFill/>
            <a:miter lim="800000"/>
            <a:headEnd/>
            <a:tailEnd/>
          </a:ln>
        </p:spPr>
      </p:pic>
      <p:sp>
        <p:nvSpPr>
          <p:cNvPr id="135184" name="Text Box 16"/>
          <p:cNvSpPr txBox="1">
            <a:spLocks noChangeArrowheads="1"/>
          </p:cNvSpPr>
          <p:nvPr/>
        </p:nvSpPr>
        <p:spPr bwMode="auto">
          <a:xfrm>
            <a:off x="179388" y="5757863"/>
            <a:ext cx="7848600" cy="623887"/>
          </a:xfrm>
          <a:prstGeom prst="rect">
            <a:avLst/>
          </a:prstGeom>
          <a:noFill/>
          <a:ln w="9525">
            <a:noFill/>
            <a:miter lim="800000"/>
            <a:headEnd/>
            <a:tailEnd/>
          </a:ln>
          <a:effectLst/>
        </p:spPr>
        <p:txBody>
          <a:bodyPr>
            <a:spAutoFit/>
          </a:bodyPr>
          <a:lstStyle/>
          <a:p>
            <a:pPr>
              <a:spcBef>
                <a:spcPct val="50000"/>
              </a:spcBef>
            </a:pPr>
            <a:r>
              <a:rPr lang="en-US" altLang="zh-CN" sz="1400">
                <a:latin typeface="Comic Sans MS" pitchFamily="66" charset="0"/>
                <a:cs typeface="Arial" charset="0"/>
              </a:rPr>
              <a:t>Near-sun-synchronous polar orbit </a:t>
            </a:r>
          </a:p>
          <a:p>
            <a:pPr>
              <a:spcBef>
                <a:spcPct val="50000"/>
              </a:spcBef>
            </a:pPr>
            <a:r>
              <a:rPr lang="en-US" altLang="zh-CN" sz="1400">
                <a:latin typeface="Comic Sans MS" pitchFamily="66" charset="0"/>
                <a:cs typeface="Arial" charset="0"/>
              </a:rPr>
              <a:t>Nominal altitude: 836 km </a:t>
            </a:r>
          </a:p>
        </p:txBody>
      </p:sp>
      <p:sp>
        <p:nvSpPr>
          <p:cNvPr id="135185" name="Rectangle 4"/>
          <p:cNvSpPr>
            <a:spLocks noChangeArrowheads="1"/>
          </p:cNvSpPr>
          <p:nvPr/>
        </p:nvSpPr>
        <p:spPr bwMode="auto">
          <a:xfrm>
            <a:off x="4643438" y="6021388"/>
            <a:ext cx="4438650" cy="366712"/>
          </a:xfrm>
          <a:prstGeom prst="rect">
            <a:avLst/>
          </a:prstGeom>
          <a:noFill/>
          <a:ln w="9525">
            <a:noFill/>
            <a:miter lim="800000"/>
            <a:headEnd/>
            <a:tailEnd/>
          </a:ln>
        </p:spPr>
        <p:txBody>
          <a:bodyPr wrap="none">
            <a:spAutoFit/>
          </a:bodyPr>
          <a:lstStyle/>
          <a:p>
            <a:r>
              <a:rPr lang="en-GB" altLang="zh-CN">
                <a:latin typeface="Calibri" pitchFamily="34" charset="0"/>
              </a:rPr>
              <a:t>Data </a:t>
            </a:r>
            <a:r>
              <a:rPr lang="en-GB" altLang="zh-CN">
                <a:latin typeface="Comic Sans MS" pitchFamily="66" charset="0"/>
              </a:rPr>
              <a:t>website</a:t>
            </a:r>
            <a:r>
              <a:rPr lang="en-GB" altLang="zh-CN">
                <a:latin typeface="Calibri" pitchFamily="34" charset="0"/>
              </a:rPr>
              <a:t>: http://fy3.satellite.cma.gov.cn</a:t>
            </a:r>
            <a:endParaRPr lang="en-US" altLang="zh-CN">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274638"/>
            <a:ext cx="7786742" cy="1143000"/>
          </a:xfrm>
        </p:spPr>
        <p:txBody>
          <a:bodyPr>
            <a:normAutofit/>
          </a:bodyPr>
          <a:lstStyle/>
          <a:p>
            <a:r>
              <a:rPr lang="en-US" altLang="zh-CN" sz="2800" dirty="0" smtClean="0"/>
              <a:t>Degradation rate based on Multi-sites Cal</a:t>
            </a:r>
            <a:endParaRPr lang="zh-CN" altLang="en-US" sz="2800" dirty="0"/>
          </a:p>
        </p:txBody>
      </p:sp>
      <p:graphicFrame>
        <p:nvGraphicFramePr>
          <p:cNvPr id="5" name="内容占位符 4"/>
          <p:cNvGraphicFramePr>
            <a:graphicFrameLocks noGrp="1"/>
          </p:cNvGraphicFramePr>
          <p:nvPr>
            <p:ph idx="1"/>
          </p:nvPr>
        </p:nvGraphicFramePr>
        <p:xfrm>
          <a:off x="1142975" y="2082006"/>
          <a:ext cx="6143669" cy="3840480"/>
        </p:xfrm>
        <a:graphic>
          <a:graphicData uri="http://schemas.openxmlformats.org/drawingml/2006/table">
            <a:tbl>
              <a:tblPr/>
              <a:tblGrid>
                <a:gridCol w="970621"/>
                <a:gridCol w="1002975"/>
                <a:gridCol w="970621"/>
                <a:gridCol w="1285173"/>
                <a:gridCol w="1914279"/>
              </a:tblGrid>
              <a:tr h="171450">
                <a:tc>
                  <a:txBody>
                    <a:bodyPr/>
                    <a:lstStyle/>
                    <a:p>
                      <a:pPr algn="ctr">
                        <a:spcAft>
                          <a:spcPts val="0"/>
                        </a:spcAft>
                      </a:pPr>
                      <a:r>
                        <a:rPr lang="en-US" sz="1200" kern="0">
                          <a:latin typeface="宋体"/>
                          <a:ea typeface="宋体"/>
                          <a:cs typeface="宋体"/>
                        </a:rPr>
                        <a:t>Band</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latin typeface="宋体"/>
                          <a:ea typeface="宋体"/>
                          <a:cs typeface="宋体"/>
                        </a:rPr>
                        <a:t>k1</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latin typeface="宋体"/>
                          <a:ea typeface="宋体"/>
                          <a:cs typeface="宋体"/>
                        </a:rPr>
                        <a:t>k0</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latin typeface="宋体"/>
                          <a:ea typeface="宋体"/>
                          <a:cs typeface="宋体"/>
                        </a:rPr>
                        <a:t>2</a:t>
                      </a:r>
                      <a:r>
                        <a:rPr lang="en-US" sz="1800" kern="100">
                          <a:latin typeface="Times New Roman"/>
                          <a:ea typeface="宋体"/>
                          <a:cs typeface="Times New Roman"/>
                        </a:rPr>
                        <a:t>σ</a:t>
                      </a:r>
                      <a:r>
                        <a:rPr lang="en-US" sz="1200" kern="0">
                          <a:latin typeface="宋体"/>
                          <a:ea typeface="宋体"/>
                          <a:cs typeface="宋体"/>
                        </a:rPr>
                        <a:t>/Mean(%)</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Annual</a:t>
                      </a:r>
                      <a:endParaRPr lang="zh-CN" sz="1400" kern="100">
                        <a:latin typeface="Times New Roman"/>
                        <a:ea typeface="宋体"/>
                        <a:cs typeface="Times New Roman"/>
                      </a:endParaRPr>
                    </a:p>
                    <a:p>
                      <a:pPr algn="ctr">
                        <a:spcAft>
                          <a:spcPts val="0"/>
                        </a:spcAft>
                      </a:pPr>
                      <a:r>
                        <a:rPr lang="en-US" sz="1200" kern="100">
                          <a:latin typeface="宋体"/>
                          <a:ea typeface="宋体"/>
                          <a:cs typeface="Times New Roman"/>
                        </a:rPr>
                        <a:t>DegradationRate(%)</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1</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2.45E-06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3.71E-02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3.09</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2.37</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-1.33E-06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3.86E-02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1.69</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-1.22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3</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-4.19E-06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3.49E-02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2.16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-4.35</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4</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-3.30E-06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3.46E-02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2.88</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-3.50</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1.48E-06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2.53E-02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2.31</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2.17</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7</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1.02E-07</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2.56E-02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3.37</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-0.11</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8</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4.24E-06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2.17E-02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8.07</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6.27</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9</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4.12E-06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2.73E-02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4.86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5.31</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10</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6.01E-06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3.02E-02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2.51</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7.12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11</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5.21E-06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3.12E-02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2.64</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6.03</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12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4.60E-07</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3.03E-02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2.13</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0.68</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13</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-3.96E-06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2.86E-02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2.59</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-5.05</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14</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-1.46E-06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3.00E-02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3.03</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-1.62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15</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5.70E-06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2.83E-02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2.94</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7.41</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16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2.12E-06</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2.79E-02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2.94</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2.93</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17</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-2.99E-05</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3.36E-02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6.92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-38.38</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18</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-1.27E-04</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4.42E-02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18.94</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-174.00</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100">
                          <a:latin typeface="宋体"/>
                          <a:ea typeface="宋体"/>
                          <a:cs typeface="Times New Roman"/>
                        </a:rPr>
                        <a:t>19</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-3.79E-05</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3.71E-02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7.07</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-45.00</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spcAft>
                          <a:spcPts val="0"/>
                        </a:spcAft>
                      </a:pPr>
                      <a:r>
                        <a:rPr lang="en-US" sz="1200" kern="0">
                          <a:latin typeface="宋体"/>
                          <a:ea typeface="宋体"/>
                          <a:cs typeface="宋体"/>
                        </a:rPr>
                        <a:t>20</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1.10E-05</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3.45E-02</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latin typeface="宋体"/>
                          <a:ea typeface="宋体"/>
                          <a:cs typeface="Times New Roman"/>
                        </a:rPr>
                        <a:t>1.38</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latin typeface="宋体"/>
                          <a:ea typeface="宋体"/>
                          <a:cs typeface="Times New Roman"/>
                        </a:rPr>
                        <a:t>0.52</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74638"/>
            <a:ext cx="7143800" cy="1143000"/>
          </a:xfrm>
        </p:spPr>
        <p:txBody>
          <a:bodyPr>
            <a:normAutofit fontScale="90000"/>
          </a:bodyPr>
          <a:lstStyle/>
          <a:p>
            <a:r>
              <a:rPr lang="en-US" altLang="zh-CN" dirty="0" smtClean="0"/>
              <a:t>Cal results using several methods</a:t>
            </a:r>
            <a:endParaRPr lang="zh-CN" altLang="en-US" dirty="0"/>
          </a:p>
        </p:txBody>
      </p:sp>
      <p:graphicFrame>
        <p:nvGraphicFramePr>
          <p:cNvPr id="9" name="内容占位符 8"/>
          <p:cNvGraphicFramePr>
            <a:graphicFrameLocks noGrp="1"/>
          </p:cNvGraphicFramePr>
          <p:nvPr>
            <p:ph idx="1"/>
          </p:nvPr>
        </p:nvGraphicFramePr>
        <p:xfrm>
          <a:off x="1000100" y="1426571"/>
          <a:ext cx="6858048" cy="4717073"/>
        </p:xfrm>
        <a:graphic>
          <a:graphicData uri="http://schemas.openxmlformats.org/drawingml/2006/table">
            <a:tbl>
              <a:tblPr/>
              <a:tblGrid>
                <a:gridCol w="765574"/>
                <a:gridCol w="778103"/>
                <a:gridCol w="864559"/>
                <a:gridCol w="864559"/>
                <a:gridCol w="864559"/>
                <a:gridCol w="908449"/>
                <a:gridCol w="883551"/>
                <a:gridCol w="928694"/>
              </a:tblGrid>
              <a:tr h="179610">
                <a:tc>
                  <a:txBody>
                    <a:bodyPr/>
                    <a:lstStyle/>
                    <a:p>
                      <a:pPr indent="127000" algn="ctr" fontAlgn="ctr">
                        <a:spcAft>
                          <a:spcPts val="0"/>
                        </a:spcAft>
                      </a:pPr>
                      <a:r>
                        <a:rPr lang="en-US" altLang="zh-CN" sz="1200" kern="1200" dirty="0" smtClean="0">
                          <a:solidFill>
                            <a:srgbClr val="000000"/>
                          </a:solidFill>
                          <a:latin typeface="Times New Roman"/>
                          <a:ea typeface="宋体"/>
                          <a:cs typeface="Arial"/>
                        </a:rPr>
                        <a:t>Cal</a:t>
                      </a:r>
                      <a:r>
                        <a:rPr lang="en-US" altLang="zh-CN" sz="1200" kern="1200" baseline="0" dirty="0" smtClean="0">
                          <a:solidFill>
                            <a:srgbClr val="000000"/>
                          </a:solidFill>
                          <a:latin typeface="Times New Roman"/>
                          <a:ea typeface="宋体"/>
                          <a:cs typeface="Arial"/>
                        </a:rPr>
                        <a:t> Method</a:t>
                      </a:r>
                      <a:r>
                        <a:rPr lang="zh-CN" sz="1200" kern="1200" dirty="0" smtClean="0">
                          <a:solidFill>
                            <a:srgbClr val="000000"/>
                          </a:solidFill>
                          <a:latin typeface="Times New Roman"/>
                          <a:ea typeface="宋体"/>
                          <a:cs typeface="Arial"/>
                        </a:rPr>
                        <a:t> </a:t>
                      </a:r>
                      <a:endParaRPr lang="zh-CN" sz="1100" kern="100" dirty="0">
                        <a:latin typeface="Times New Roman"/>
                        <a:ea typeface="宋体"/>
                        <a:cs typeface="Times New Roman"/>
                      </a:endParaRPr>
                    </a:p>
                  </a:txBody>
                  <a:tcPr marL="4962" marR="4962" marT="4962"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fontAlgn="ctr">
                        <a:spcAft>
                          <a:spcPts val="0"/>
                        </a:spcAft>
                      </a:pPr>
                      <a:r>
                        <a:rPr lang="en-US" altLang="zh-CN" sz="1200" kern="1200" dirty="0" smtClean="0">
                          <a:solidFill>
                            <a:srgbClr val="000000"/>
                          </a:solidFill>
                          <a:latin typeface="Times New Roman"/>
                          <a:ea typeface="宋体"/>
                          <a:cs typeface="Arial"/>
                        </a:rPr>
                        <a:t>Preflight</a:t>
                      </a:r>
                      <a:endParaRPr lang="zh-CN" sz="1100" kern="100" dirty="0">
                        <a:latin typeface="Times New Roman"/>
                        <a:ea typeface="宋体"/>
                        <a:cs typeface="Times New Roman"/>
                      </a:endParaRPr>
                    </a:p>
                  </a:txBody>
                  <a:tcPr marL="4962" marR="4962" marT="4962"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fontAlgn="ctr">
                        <a:spcAft>
                          <a:spcPts val="0"/>
                        </a:spcAft>
                      </a:pPr>
                      <a:r>
                        <a:rPr lang="en-US" altLang="zh-CN" sz="1200" kern="1200" dirty="0" smtClean="0">
                          <a:solidFill>
                            <a:srgbClr val="000000"/>
                          </a:solidFill>
                          <a:latin typeface="Times New Roman"/>
                          <a:ea typeface="宋体"/>
                          <a:cs typeface="Arial"/>
                        </a:rPr>
                        <a:t>Lunar</a:t>
                      </a:r>
                      <a:endParaRPr lang="zh-CN" sz="1100" kern="100" dirty="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fontAlgn="ctr">
                        <a:spcAft>
                          <a:spcPts val="0"/>
                        </a:spcAft>
                      </a:pPr>
                      <a:r>
                        <a:rPr lang="en-US" altLang="zh-CN" sz="1100" kern="100" dirty="0" smtClean="0">
                          <a:latin typeface="Times New Roman"/>
                          <a:ea typeface="宋体"/>
                          <a:cs typeface="Times New Roman"/>
                        </a:rPr>
                        <a:t>Multi-sites</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sz="1100" kern="100" dirty="0">
                        <a:latin typeface="Calibri"/>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sz="1100" kern="100">
                        <a:latin typeface="Calibri"/>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fontAlgn="ctr">
                        <a:spcAft>
                          <a:spcPts val="0"/>
                        </a:spcAft>
                      </a:pPr>
                      <a:r>
                        <a:rPr lang="en-US" altLang="zh-CN" sz="1200" kern="1200" dirty="0" err="1" smtClean="0">
                          <a:solidFill>
                            <a:srgbClr val="000000"/>
                          </a:solidFill>
                          <a:latin typeface="Times New Roman"/>
                          <a:ea typeface="宋体"/>
                          <a:cs typeface="Arial"/>
                        </a:rPr>
                        <a:t>Xcal</a:t>
                      </a:r>
                      <a:r>
                        <a:rPr lang="en-US" altLang="zh-CN" sz="1200" kern="1200" dirty="0" smtClean="0">
                          <a:solidFill>
                            <a:srgbClr val="000000"/>
                          </a:solidFill>
                          <a:latin typeface="Times New Roman"/>
                          <a:ea typeface="宋体"/>
                          <a:cs typeface="Arial"/>
                        </a:rPr>
                        <a:t> using M</a:t>
                      </a:r>
                      <a:r>
                        <a:rPr lang="en-US" sz="1200" kern="1200" dirty="0" smtClean="0">
                          <a:solidFill>
                            <a:srgbClr val="000000"/>
                          </a:solidFill>
                          <a:latin typeface="宋体"/>
                          <a:ea typeface="宋体"/>
                          <a:cs typeface="Arial"/>
                        </a:rPr>
                        <a:t>ODIS</a:t>
                      </a:r>
                      <a:endParaRPr lang="zh-CN" sz="1100" kern="100" dirty="0">
                        <a:latin typeface="Times New Roman"/>
                        <a:ea typeface="宋体"/>
                        <a:cs typeface="Times New Roman"/>
                      </a:endParaRPr>
                    </a:p>
                  </a:txBody>
                  <a:tcPr marL="4962" marR="4962" marT="4962"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1100" kern="100" dirty="0">
                        <a:latin typeface="Calibri"/>
                        <a:ea typeface="宋体"/>
                        <a:cs typeface="Times New Roman"/>
                      </a:endParaRPr>
                    </a:p>
                  </a:txBody>
                  <a:tcPr marL="4962" marR="4962" marT="4962"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656">
                <a:tc>
                  <a:txBody>
                    <a:bodyPr/>
                    <a:lstStyle/>
                    <a:p>
                      <a:pPr indent="127000" algn="ctr" fontAlgn="ctr">
                        <a:lnSpc>
                          <a:spcPts val="1575"/>
                        </a:lnSpc>
                        <a:spcAft>
                          <a:spcPts val="0"/>
                        </a:spcAft>
                      </a:pPr>
                      <a:r>
                        <a:rPr lang="en-US" altLang="zh-CN" sz="1200" kern="1200" dirty="0" smtClean="0">
                          <a:solidFill>
                            <a:srgbClr val="000000"/>
                          </a:solidFill>
                          <a:latin typeface="Times New Roman"/>
                          <a:ea typeface="宋体"/>
                          <a:cs typeface="Arial"/>
                        </a:rPr>
                        <a:t>date</a:t>
                      </a:r>
                      <a:endParaRPr lang="zh-CN" sz="1100" kern="100" dirty="0">
                        <a:latin typeface="Times New Roman"/>
                        <a:ea typeface="宋体"/>
                        <a:cs typeface="Times New Roman"/>
                      </a:endParaRPr>
                    </a:p>
                  </a:txBody>
                  <a:tcPr marL="4962" marR="4962" marT="496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1100" kern="100" dirty="0">
                        <a:latin typeface="Calibri"/>
                        <a:ea typeface="宋体"/>
                        <a:cs typeface="Times New Roman"/>
                      </a:endParaRPr>
                    </a:p>
                  </a:txBody>
                  <a:tcPr marL="4962" marR="4962" marT="496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2013/12/21</a:t>
                      </a:r>
                      <a:endParaRPr lang="zh-CN" sz="1100" kern="100" dirty="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2013/10/5</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2013/12/15</a:t>
                      </a:r>
                      <a:endParaRPr lang="zh-CN" sz="1100" kern="100" dirty="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2013/12/20 </a:t>
                      </a:r>
                      <a:endParaRPr lang="zh-CN" sz="1200" kern="1200" dirty="0">
                        <a:solidFill>
                          <a:srgbClr val="000000"/>
                        </a:solidFill>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2013/12/23 </a:t>
                      </a:r>
                      <a:endParaRPr lang="zh-CN" sz="1200" kern="1200" dirty="0">
                        <a:solidFill>
                          <a:srgbClr val="000000"/>
                        </a:solidFill>
                        <a:latin typeface="Times New Roman"/>
                        <a:ea typeface="宋体"/>
                        <a:cs typeface="Times New Roman"/>
                      </a:endParaRPr>
                    </a:p>
                  </a:txBody>
                  <a:tcPr marL="4962" marR="4962" marT="496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2013/12/28 </a:t>
                      </a:r>
                      <a:endParaRPr lang="zh-CN" sz="1200" kern="1200" dirty="0">
                        <a:solidFill>
                          <a:srgbClr val="000000"/>
                        </a:solidFill>
                        <a:latin typeface="Times New Roman"/>
                        <a:ea typeface="宋体"/>
                        <a:cs typeface="Times New Roman"/>
                      </a:endParaRPr>
                    </a:p>
                  </a:txBody>
                  <a:tcPr marL="4962" marR="4962" marT="496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1</a:t>
                      </a:r>
                      <a:endParaRPr lang="zh-CN" sz="1100" kern="100" dirty="0">
                        <a:latin typeface="Times New Roman"/>
                        <a:ea typeface="宋体"/>
                        <a:cs typeface="Times New Roman"/>
                      </a:endParaRPr>
                    </a:p>
                  </a:txBody>
                  <a:tcPr marL="4962" marR="4962" marT="496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2.86E-02</a:t>
                      </a:r>
                      <a:endParaRPr lang="zh-CN" sz="1100" kern="100">
                        <a:latin typeface="Times New Roman"/>
                        <a:ea typeface="宋体"/>
                        <a:cs typeface="Times New Roman"/>
                      </a:endParaRPr>
                    </a:p>
                  </a:txBody>
                  <a:tcPr marL="4962" marR="4962" marT="496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3.48E-02</a:t>
                      </a:r>
                      <a:endParaRPr lang="zh-CN" sz="1100" kern="100" dirty="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3.49E-02</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3.65E-02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2.95E-02</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2.96E-02</a:t>
                      </a:r>
                      <a:endParaRPr lang="zh-CN" sz="1100" kern="100" dirty="0">
                        <a:latin typeface="Times New Roman"/>
                        <a:ea typeface="宋体"/>
                        <a:cs typeface="Times New Roman"/>
                      </a:endParaRPr>
                    </a:p>
                  </a:txBody>
                  <a:tcPr marL="4962" marR="4962" marT="496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2.97E-02</a:t>
                      </a:r>
                      <a:endParaRPr lang="zh-CN" sz="1100" kern="100">
                        <a:latin typeface="Times New Roman"/>
                        <a:ea typeface="宋体"/>
                        <a:cs typeface="Times New Roman"/>
                      </a:endParaRPr>
                    </a:p>
                  </a:txBody>
                  <a:tcPr marL="4962" marR="4962" marT="4962" marB="0" anchor="ctr">
                    <a:lnL>
                      <a:noFill/>
                    </a:lnL>
                    <a:lnR>
                      <a:noFill/>
                    </a:lnR>
                    <a:lnT w="12700" cap="flat" cmpd="sng" algn="ctr">
                      <a:solidFill>
                        <a:srgbClr val="000000"/>
                      </a:solidFill>
                      <a:prstDash val="solid"/>
                      <a:round/>
                      <a:headEnd type="none" w="med" len="med"/>
                      <a:tailEnd type="none" w="med" len="med"/>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2</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2.85E-02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3.56E-02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3.64E-02</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3.83E-02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3.23E-02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3.22E-02</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3.21E-02</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3</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2.88E-02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3.67E-02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3.33E-02</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3.50E-02</a:t>
                      </a:r>
                      <a:endParaRPr lang="zh-CN" sz="1100" kern="100" dirty="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3.04E-02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3.01E-02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3.02E-02</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4</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2.83E-02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FF0000"/>
                          </a:solidFill>
                          <a:latin typeface="宋体"/>
                          <a:ea typeface="宋体"/>
                          <a:cs typeface="Arial"/>
                        </a:rPr>
                        <a:t>4.13E-02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3.35E-02</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3.50E-02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3.14E-02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3.14E-02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3.17E-02</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6</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1.90E-02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2.38E-02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2.29E-02</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2.54E-02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2.55E-02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2.64E-02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2.62E-02</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7</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1.85E-02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2.26E-02</a:t>
                      </a:r>
                      <a:endParaRPr lang="zh-CN" sz="1100" kern="100" dirty="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2.35E-02</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2.60E-02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0.00E+00</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0.00E+00</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0.00E+00</a:t>
                      </a:r>
                      <a:endParaRPr lang="zh-CN" sz="1100" kern="100">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8</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1.65E-02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2.27E-02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1.82E-02</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2.07E-02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1.83E-02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1.72E-02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1.71E-02</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9</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2.06E-02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2.76E-02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2.50E-02</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2.66E-02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2.21E-02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2.16E-02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2.15E-02</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10</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2.26E-02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2.82E-02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2.86E-02</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3.00E-02</a:t>
                      </a:r>
                      <a:endParaRPr lang="zh-CN" sz="1100" kern="100" dirty="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2.46E-02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2.42E-02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2.41E-02</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11</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2.27E-02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2.98E-02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2.94E-02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3.09E-02</a:t>
                      </a:r>
                      <a:endParaRPr lang="zh-CN" sz="1100" kern="100" dirty="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2.63E-02</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2.58E-02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2.59E-02</a:t>
                      </a:r>
                      <a:endParaRPr lang="zh-CN" sz="1100" kern="100">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12</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2.23E-02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2.91E-02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2.86E-02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3.03E-02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3.15E-02</a:t>
                      </a:r>
                      <a:endParaRPr lang="zh-CN" sz="1100" kern="100" dirty="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3.12E-02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2.97E-02</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13</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2.25E-02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3.17E-02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2.75E-02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2.87E-02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dirty="0">
                          <a:solidFill>
                            <a:schemeClr val="bg1">
                              <a:lumMod val="65000"/>
                            </a:schemeClr>
                          </a:solidFill>
                          <a:latin typeface="宋体"/>
                          <a:ea typeface="宋体"/>
                          <a:cs typeface="Arial"/>
                        </a:rPr>
                        <a:t>3.38E-02</a:t>
                      </a:r>
                      <a:endParaRPr lang="zh-CN" sz="1100" kern="100" dirty="0">
                        <a:solidFill>
                          <a:schemeClr val="bg1">
                            <a:lumMod val="65000"/>
                          </a:schemeClr>
                        </a:solidFill>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dirty="0">
                          <a:solidFill>
                            <a:schemeClr val="bg1">
                              <a:lumMod val="65000"/>
                            </a:schemeClr>
                          </a:solidFill>
                          <a:latin typeface="宋体"/>
                          <a:ea typeface="宋体"/>
                          <a:cs typeface="Arial"/>
                        </a:rPr>
                        <a:t>0.00E+00</a:t>
                      </a:r>
                      <a:endParaRPr lang="zh-CN" sz="1100" kern="100" dirty="0">
                        <a:solidFill>
                          <a:schemeClr val="bg1">
                            <a:lumMod val="65000"/>
                          </a:schemeClr>
                        </a:solidFill>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chemeClr val="bg1">
                              <a:lumMod val="65000"/>
                            </a:schemeClr>
                          </a:solidFill>
                          <a:latin typeface="宋体"/>
                          <a:ea typeface="宋体"/>
                          <a:cs typeface="Arial"/>
                        </a:rPr>
                        <a:t>0.00E+00</a:t>
                      </a:r>
                      <a:endParaRPr lang="zh-CN" sz="1100" kern="100" dirty="0">
                        <a:solidFill>
                          <a:schemeClr val="bg1">
                            <a:lumMod val="65000"/>
                          </a:schemeClr>
                        </a:solidFill>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14</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2.34E-02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3.22E-02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2.81E-02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3.02E-02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dirty="0">
                          <a:solidFill>
                            <a:schemeClr val="bg1">
                              <a:lumMod val="65000"/>
                            </a:schemeClr>
                          </a:solidFill>
                          <a:latin typeface="宋体"/>
                          <a:ea typeface="宋体"/>
                          <a:cs typeface="Arial"/>
                        </a:rPr>
                        <a:t>3.83E-02</a:t>
                      </a:r>
                      <a:endParaRPr lang="zh-CN" sz="1100" kern="100" dirty="0">
                        <a:solidFill>
                          <a:schemeClr val="bg1">
                            <a:lumMod val="65000"/>
                          </a:schemeClr>
                        </a:solidFill>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dirty="0">
                          <a:solidFill>
                            <a:schemeClr val="bg1">
                              <a:lumMod val="65000"/>
                            </a:schemeClr>
                          </a:solidFill>
                          <a:latin typeface="宋体"/>
                          <a:ea typeface="宋体"/>
                          <a:cs typeface="Arial"/>
                        </a:rPr>
                        <a:t>0.00E+00</a:t>
                      </a:r>
                      <a:endParaRPr lang="zh-CN" sz="1100" kern="100" dirty="0">
                        <a:solidFill>
                          <a:schemeClr val="bg1">
                            <a:lumMod val="65000"/>
                          </a:schemeClr>
                        </a:solidFill>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chemeClr val="bg1">
                              <a:lumMod val="65000"/>
                            </a:schemeClr>
                          </a:solidFill>
                          <a:latin typeface="宋体"/>
                          <a:ea typeface="宋体"/>
                          <a:cs typeface="Arial"/>
                        </a:rPr>
                        <a:t>0.00E+00</a:t>
                      </a:r>
                      <a:endParaRPr lang="zh-CN" sz="1100" kern="100" dirty="0">
                        <a:solidFill>
                          <a:schemeClr val="bg1">
                            <a:lumMod val="65000"/>
                          </a:schemeClr>
                        </a:solidFill>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15</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2.26E-02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2.65E-02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2.69E-02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2.88E-02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chemeClr val="bg1">
                              <a:lumMod val="65000"/>
                            </a:schemeClr>
                          </a:solidFill>
                          <a:latin typeface="宋体"/>
                          <a:ea typeface="宋体"/>
                          <a:cs typeface="Arial"/>
                        </a:rPr>
                        <a:t>4.05E-02</a:t>
                      </a:r>
                      <a:endParaRPr lang="zh-CN" sz="1100" kern="100">
                        <a:solidFill>
                          <a:schemeClr val="bg1">
                            <a:lumMod val="65000"/>
                          </a:schemeClr>
                        </a:solidFill>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dirty="0">
                          <a:solidFill>
                            <a:schemeClr val="bg1">
                              <a:lumMod val="65000"/>
                            </a:schemeClr>
                          </a:solidFill>
                          <a:latin typeface="宋体"/>
                          <a:ea typeface="宋体"/>
                          <a:cs typeface="Arial"/>
                        </a:rPr>
                        <a:t>0.00E+00</a:t>
                      </a:r>
                      <a:endParaRPr lang="zh-CN" sz="1100" kern="100" dirty="0">
                        <a:solidFill>
                          <a:schemeClr val="bg1">
                            <a:lumMod val="65000"/>
                          </a:schemeClr>
                        </a:solidFill>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chemeClr val="bg1">
                              <a:lumMod val="65000"/>
                            </a:schemeClr>
                          </a:solidFill>
                          <a:latin typeface="宋体"/>
                          <a:ea typeface="宋体"/>
                          <a:cs typeface="Arial"/>
                        </a:rPr>
                        <a:t>0.00E+00</a:t>
                      </a:r>
                      <a:endParaRPr lang="zh-CN" sz="1100" kern="100" dirty="0">
                        <a:solidFill>
                          <a:schemeClr val="bg1">
                            <a:lumMod val="65000"/>
                          </a:schemeClr>
                        </a:solidFill>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16</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2.24E-02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3.31E-02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2.67E-02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2.83E-02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chemeClr val="bg1">
                              <a:lumMod val="65000"/>
                            </a:schemeClr>
                          </a:solidFill>
                          <a:latin typeface="宋体"/>
                          <a:ea typeface="宋体"/>
                          <a:cs typeface="Arial"/>
                        </a:rPr>
                        <a:t>3.83E-02</a:t>
                      </a:r>
                      <a:endParaRPr lang="zh-CN" sz="1100" kern="100">
                        <a:solidFill>
                          <a:schemeClr val="bg1">
                            <a:lumMod val="65000"/>
                          </a:schemeClr>
                        </a:solidFill>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chemeClr val="bg1">
                              <a:lumMod val="65000"/>
                            </a:schemeClr>
                          </a:solidFill>
                          <a:latin typeface="宋体"/>
                          <a:ea typeface="宋体"/>
                          <a:cs typeface="Arial"/>
                        </a:rPr>
                        <a:t>0.00E+00</a:t>
                      </a:r>
                      <a:endParaRPr lang="zh-CN" sz="1100" kern="100">
                        <a:solidFill>
                          <a:schemeClr val="bg1">
                            <a:lumMod val="65000"/>
                          </a:schemeClr>
                        </a:solidFill>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chemeClr val="bg1">
                              <a:lumMod val="65000"/>
                            </a:schemeClr>
                          </a:solidFill>
                          <a:latin typeface="宋体"/>
                          <a:ea typeface="宋体"/>
                          <a:cs typeface="Arial"/>
                        </a:rPr>
                        <a:t>0.00E+00</a:t>
                      </a:r>
                      <a:endParaRPr lang="zh-CN" sz="1100" kern="100" dirty="0">
                        <a:solidFill>
                          <a:schemeClr val="bg1">
                            <a:lumMod val="65000"/>
                          </a:schemeClr>
                        </a:solidFill>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17</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2.55E-02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3.94E-02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3.36E-02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3.38E-02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2.63E-02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2.76E-02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2.77E-02</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18</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3.27E-02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3.83E-02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4.63E-02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4.38E-02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2.97E-02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3.15E-02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dirty="0">
                          <a:solidFill>
                            <a:srgbClr val="000000"/>
                          </a:solidFill>
                          <a:latin typeface="宋体"/>
                          <a:ea typeface="宋体"/>
                          <a:cs typeface="Arial"/>
                        </a:rPr>
                        <a:t>3.08E-02</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r>
              <a:tr h="216656">
                <a:tc>
                  <a:txBody>
                    <a:bodyPr/>
                    <a:lstStyle/>
                    <a:p>
                      <a:pPr indent="127000" algn="ctr" fontAlgn="ctr">
                        <a:lnSpc>
                          <a:spcPts val="1575"/>
                        </a:lnSpc>
                        <a:spcAft>
                          <a:spcPts val="0"/>
                        </a:spcAft>
                      </a:pPr>
                      <a:r>
                        <a:rPr lang="en-US" sz="1200" kern="1200" dirty="0">
                          <a:solidFill>
                            <a:srgbClr val="000000"/>
                          </a:solidFill>
                          <a:latin typeface="Times New Roman"/>
                          <a:ea typeface="宋体"/>
                          <a:cs typeface="Times New Roman"/>
                        </a:rPr>
                        <a:t>19</a:t>
                      </a:r>
                      <a:endParaRPr lang="zh-CN" sz="1100" kern="100" dirty="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2.54E-02</a:t>
                      </a:r>
                      <a:endParaRPr lang="zh-CN" sz="1100" kern="100">
                        <a:latin typeface="Times New Roman"/>
                        <a:ea typeface="宋体"/>
                        <a:cs typeface="Times New Roman"/>
                      </a:endParaRPr>
                    </a:p>
                  </a:txBody>
                  <a:tcPr marL="4962" marR="4962" marT="4962" marB="0" anchor="ctr">
                    <a:lnL>
                      <a:noFill/>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4.70E-02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3.76E-02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27000" algn="ctr" fontAlgn="ctr">
                        <a:lnSpc>
                          <a:spcPts val="1575"/>
                        </a:lnSpc>
                        <a:spcAft>
                          <a:spcPts val="0"/>
                        </a:spcAft>
                      </a:pPr>
                      <a:r>
                        <a:rPr lang="en-US" sz="1200" kern="1200">
                          <a:solidFill>
                            <a:srgbClr val="000000"/>
                          </a:solidFill>
                          <a:latin typeface="宋体"/>
                          <a:ea typeface="宋体"/>
                          <a:cs typeface="Arial"/>
                        </a:rPr>
                        <a:t>3.74E-02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endParaRPr lang="zh-CN" sz="1100" kern="100">
                        <a:latin typeface="Calibri"/>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endParaRPr lang="zh-CN" sz="1100" kern="100">
                        <a:latin typeface="Calibri"/>
                        <a:ea typeface="宋体"/>
                        <a:cs typeface="Times New Roman"/>
                      </a:endParaRPr>
                    </a:p>
                  </a:txBody>
                  <a:tcPr marL="4962" marR="4962" marT="4962" marB="0" anchor="ctr">
                    <a:lnL>
                      <a:noFill/>
                    </a:lnL>
                    <a:lnR>
                      <a:noFill/>
                    </a:lnR>
                    <a:lnT>
                      <a:noFill/>
                    </a:lnT>
                    <a:lnB>
                      <a:noFill/>
                    </a:lnB>
                  </a:tcPr>
                </a:tc>
                <a:tc>
                  <a:txBody>
                    <a:bodyPr/>
                    <a:lstStyle/>
                    <a:p>
                      <a:pPr algn="ctr"/>
                      <a:endParaRPr lang="zh-CN" sz="1100" kern="100" dirty="0">
                        <a:latin typeface="Calibri"/>
                        <a:ea typeface="宋体"/>
                        <a:cs typeface="Times New Roman"/>
                      </a:endParaRPr>
                    </a:p>
                  </a:txBody>
                  <a:tcPr marL="4962" marR="4962" marT="4962" marB="0" anchor="ctr">
                    <a:lnL>
                      <a:noFill/>
                    </a:lnL>
                    <a:lnR>
                      <a:noFill/>
                    </a:lnR>
                    <a:lnT>
                      <a:noFill/>
                    </a:lnT>
                    <a:lnB>
                      <a:noFill/>
                    </a:lnB>
                  </a:tcPr>
                </a:tc>
              </a:tr>
              <a:tr h="229887">
                <a:tc>
                  <a:txBody>
                    <a:bodyPr/>
                    <a:lstStyle/>
                    <a:p>
                      <a:pPr indent="127000" algn="ctr" fontAlgn="ctr">
                        <a:lnSpc>
                          <a:spcPts val="1650"/>
                        </a:lnSpc>
                        <a:spcAft>
                          <a:spcPts val="0"/>
                        </a:spcAft>
                      </a:pPr>
                      <a:r>
                        <a:rPr lang="en-US" sz="1200" kern="1200" dirty="0">
                          <a:solidFill>
                            <a:srgbClr val="000000"/>
                          </a:solidFill>
                          <a:latin typeface="Times New Roman"/>
                          <a:ea typeface="宋体"/>
                          <a:cs typeface="Times New Roman"/>
                        </a:rPr>
                        <a:t>20</a:t>
                      </a:r>
                      <a:endParaRPr lang="zh-CN" sz="1100" kern="100" dirty="0">
                        <a:latin typeface="Times New Roman"/>
                        <a:ea typeface="宋体"/>
                        <a:cs typeface="Times New Roman"/>
                      </a:endParaRPr>
                    </a:p>
                  </a:txBody>
                  <a:tcPr marL="4962" marR="4962" marT="4962"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indent="127000" algn="ctr" fontAlgn="ctr">
                        <a:lnSpc>
                          <a:spcPts val="1650"/>
                        </a:lnSpc>
                        <a:spcAft>
                          <a:spcPts val="0"/>
                        </a:spcAft>
                      </a:pPr>
                      <a:r>
                        <a:rPr lang="en-US" sz="1200" kern="1200">
                          <a:solidFill>
                            <a:srgbClr val="000000"/>
                          </a:solidFill>
                          <a:latin typeface="宋体"/>
                          <a:ea typeface="宋体"/>
                          <a:cs typeface="Arial"/>
                        </a:rPr>
                        <a:t>2.51E-02</a:t>
                      </a:r>
                      <a:endParaRPr lang="zh-CN" sz="1100" kern="100">
                        <a:latin typeface="Times New Roman"/>
                        <a:ea typeface="宋体"/>
                        <a:cs typeface="Times New Roman"/>
                      </a:endParaRPr>
                    </a:p>
                  </a:txBody>
                  <a:tcPr marL="4962" marR="4962" marT="4962"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indent="127000" algn="ctr" fontAlgn="ctr">
                        <a:lnSpc>
                          <a:spcPts val="1650"/>
                        </a:lnSpc>
                        <a:spcAft>
                          <a:spcPts val="0"/>
                        </a:spcAft>
                      </a:pPr>
                      <a:r>
                        <a:rPr lang="en-US" sz="1200" kern="1200">
                          <a:solidFill>
                            <a:srgbClr val="FF0000"/>
                          </a:solidFill>
                          <a:latin typeface="宋体"/>
                          <a:ea typeface="宋体"/>
                          <a:cs typeface="Arial"/>
                        </a:rPr>
                        <a:t>6.94E-02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indent="127000" algn="ctr" fontAlgn="ctr">
                        <a:lnSpc>
                          <a:spcPts val="1650"/>
                        </a:lnSpc>
                        <a:spcAft>
                          <a:spcPts val="0"/>
                        </a:spcAft>
                      </a:pPr>
                      <a:r>
                        <a:rPr lang="en-US" sz="1200" kern="1200">
                          <a:solidFill>
                            <a:srgbClr val="000000"/>
                          </a:solidFill>
                          <a:latin typeface="宋体"/>
                          <a:ea typeface="宋体"/>
                          <a:cs typeface="Arial"/>
                        </a:rPr>
                        <a:t>3.43E-02</a:t>
                      </a:r>
                      <a:endParaRPr lang="zh-CN" sz="1100" kern="100">
                        <a:latin typeface="Times New Roman"/>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indent="127000" algn="ctr" fontAlgn="ctr">
                        <a:lnSpc>
                          <a:spcPts val="1650"/>
                        </a:lnSpc>
                        <a:spcAft>
                          <a:spcPts val="0"/>
                        </a:spcAft>
                      </a:pPr>
                      <a:r>
                        <a:rPr lang="en-US" sz="1200" kern="1200">
                          <a:solidFill>
                            <a:srgbClr val="000000"/>
                          </a:solidFill>
                          <a:latin typeface="宋体"/>
                          <a:ea typeface="宋体"/>
                          <a:cs typeface="Arial"/>
                        </a:rPr>
                        <a:t>3.60E-02</a:t>
                      </a:r>
                      <a:endParaRPr lang="zh-CN" sz="1100" kern="100">
                        <a:latin typeface="Times New Roman"/>
                        <a:ea typeface="宋体"/>
                        <a:cs typeface="Times New Roman"/>
                      </a:endParaRPr>
                    </a:p>
                  </a:txBody>
                  <a:tcPr marL="4962" marR="4962" marT="4962"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endParaRPr lang="zh-CN" sz="1100" kern="100">
                        <a:latin typeface="Calibri"/>
                        <a:ea typeface="宋体"/>
                        <a:cs typeface="Times New Roman"/>
                      </a:endParaRPr>
                    </a:p>
                  </a:txBody>
                  <a:tcPr marL="4962" marR="4962" marT="4962"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a:endParaRPr lang="zh-CN" sz="1100" kern="100">
                        <a:latin typeface="Calibri"/>
                        <a:ea typeface="宋体"/>
                        <a:cs typeface="Times New Roman"/>
                      </a:endParaRPr>
                    </a:p>
                  </a:txBody>
                  <a:tcPr marL="4962" marR="4962" marT="4962"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endParaRPr lang="zh-CN" sz="1100" kern="100" dirty="0">
                        <a:latin typeface="Calibri"/>
                        <a:ea typeface="宋体"/>
                        <a:cs typeface="Times New Roman"/>
                      </a:endParaRPr>
                    </a:p>
                  </a:txBody>
                  <a:tcPr marL="4962" marR="4962" marT="4962" marB="0" anchor="ctr">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285720" y="6140255"/>
            <a:ext cx="871543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zh-CN" sz="14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We are finding the reason of this</a:t>
            </a:r>
            <a:r>
              <a:rPr kumimoji="0" lang="en-US" altLang="zh-CN" sz="1400" b="1" i="0" u="none" strike="noStrike" cap="none" normalizeH="0" dirty="0" smtClean="0">
                <a:ln>
                  <a:noFill/>
                </a:ln>
                <a:solidFill>
                  <a:srgbClr val="000000"/>
                </a:solidFill>
                <a:effectLst/>
                <a:latin typeface="Times New Roman" pitchFamily="18" charset="0"/>
                <a:ea typeface="宋体" pitchFamily="2" charset="-122"/>
                <a:cs typeface="Times New Roman" pitchFamily="18" charset="0"/>
              </a:rPr>
              <a:t> kind of  large difference from the results of different methods. Maybe the large no-linearity lead to the different results because they worked in different dynamic range in different method. </a:t>
            </a:r>
            <a:endParaRPr kumimoji="0" lang="en-US" altLang="zh-CN" sz="1400" b="1"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74638"/>
            <a:ext cx="7000924" cy="1143000"/>
          </a:xfrm>
        </p:spPr>
        <p:txBody>
          <a:bodyPr>
            <a:normAutofit fontScale="90000"/>
          </a:bodyPr>
          <a:lstStyle/>
          <a:p>
            <a:r>
              <a:rPr lang="en-US" altLang="zh-CN" dirty="0" smtClean="0"/>
              <a:t>Instrument Stability monitoring</a:t>
            </a:r>
            <a:endParaRPr lang="zh-CN" altLang="en-US" dirty="0"/>
          </a:p>
        </p:txBody>
      </p:sp>
      <p:sp>
        <p:nvSpPr>
          <p:cNvPr id="3" name="内容占位符 2"/>
          <p:cNvSpPr>
            <a:spLocks noGrp="1"/>
          </p:cNvSpPr>
          <p:nvPr>
            <p:ph idx="1"/>
          </p:nvPr>
        </p:nvSpPr>
        <p:spPr/>
        <p:txBody>
          <a:bodyPr>
            <a:normAutofit fontScale="77500" lnSpcReduction="20000"/>
          </a:bodyPr>
          <a:lstStyle/>
          <a:p>
            <a:r>
              <a:rPr lang="en-US" dirty="0" smtClean="0"/>
              <a:t>The instrument performance monitoring (IPM) system for FY-3C/MERSI is also being developed using the telemetry and engineering data of the instrument </a:t>
            </a:r>
          </a:p>
          <a:p>
            <a:r>
              <a:rPr lang="en-US" dirty="0" smtClean="0"/>
              <a:t>Radiometric stability is monitored by the earth viewing data of global PICS (deserts, salt lakes, snow and DCC). The current most information show the relatively stable status of the instrument operational running and there is no obvious degradation of FY-3C MERSI instrument radiometric response. </a:t>
            </a:r>
          </a:p>
          <a:p>
            <a:r>
              <a:rPr lang="en-US" dirty="0" smtClean="0"/>
              <a:t>The long term stability monitoring using 4 deserts of Pseudo Invariant Calibration Sites (PICS) during the first three months from Oct. to Dec, 2013. The results indicate that FY-3C/MERSI is more stable than the previous instruments.</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42852"/>
            <a:ext cx="9001156" cy="1143000"/>
          </a:xfrm>
          <a:solidFill>
            <a:schemeClr val="bg1"/>
          </a:solidFill>
        </p:spPr>
        <p:txBody>
          <a:bodyPr>
            <a:noAutofit/>
          </a:bodyPr>
          <a:lstStyle/>
          <a:p>
            <a:r>
              <a:rPr lang="en-US" altLang="zh-CN" sz="3200" b="1" dirty="0" smtClean="0">
                <a:latin typeface="Franklin Gothic Demi Cond" pitchFamily="34" charset="0"/>
              </a:rPr>
              <a:t>MERSI</a:t>
            </a:r>
            <a:r>
              <a:rPr lang="zh-CN" altLang="en-US" sz="3200" dirty="0" smtClean="0"/>
              <a:t> </a:t>
            </a:r>
            <a:r>
              <a:rPr lang="en-US" altLang="zh-CN" sz="3200" dirty="0" smtClean="0"/>
              <a:t>Instrument Performance Monitoring using OBC</a:t>
            </a:r>
            <a:r>
              <a:rPr lang="zh-CN" altLang="en-US" sz="3200" dirty="0" smtClean="0"/>
              <a:t> </a:t>
            </a:r>
            <a:r>
              <a:rPr lang="en-US" altLang="zh-CN" sz="3200" dirty="0" smtClean="0"/>
              <a:t>files</a:t>
            </a:r>
            <a:endParaRPr lang="zh-CN" altLang="en-US" sz="3200" dirty="0">
              <a:latin typeface="Franklin Gothic Demi Cond" pitchFamily="34" charset="0"/>
            </a:endParaRPr>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3206709957"/>
              </p:ext>
            </p:extLst>
          </p:nvPr>
        </p:nvGraphicFramePr>
        <p:xfrm>
          <a:off x="71406" y="1256804"/>
          <a:ext cx="8929750" cy="5083752"/>
        </p:xfrm>
        <a:graphic>
          <a:graphicData uri="http://schemas.openxmlformats.org/drawingml/2006/table">
            <a:tbl>
              <a:tblPr firstRow="1" firstCol="1" bandRow="1">
                <a:tableStyleId>{5C22544A-7EE6-4342-B048-85BDC9FD1C3A}</a:tableStyleId>
              </a:tblPr>
              <a:tblGrid>
                <a:gridCol w="1798554"/>
                <a:gridCol w="3015622"/>
                <a:gridCol w="2001430"/>
                <a:gridCol w="2114144"/>
              </a:tblGrid>
              <a:tr h="188471">
                <a:tc>
                  <a:txBody>
                    <a:bodyPr/>
                    <a:lstStyle/>
                    <a:p>
                      <a:pPr>
                        <a:lnSpc>
                          <a:spcPct val="115000"/>
                        </a:lnSpc>
                        <a:spcAft>
                          <a:spcPts val="0"/>
                        </a:spcAft>
                      </a:pPr>
                      <a:r>
                        <a:rPr lang="en-US" sz="1100" dirty="0">
                          <a:effectLst/>
                        </a:rPr>
                        <a:t>Parameter</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100">
                          <a:effectLst/>
                        </a:rPr>
                        <a:t>Description</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100">
                          <a:effectLst/>
                        </a:rPr>
                        <a:t>  Dimension</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100">
                          <a:effectLst/>
                        </a:rPr>
                        <a:t>Usage</a:t>
                      </a:r>
                      <a:endParaRPr lang="zh-CN" sz="1100">
                        <a:effectLst/>
                        <a:latin typeface="Calibri"/>
                        <a:ea typeface="宋体"/>
                        <a:cs typeface="Times New Roman"/>
                      </a:endParaRPr>
                    </a:p>
                  </a:txBody>
                  <a:tcPr marL="56946" marR="56946" marT="0" marB="0"/>
                </a:tc>
              </a:tr>
              <a:tr h="342675">
                <a:tc>
                  <a:txBody>
                    <a:bodyPr/>
                    <a:lstStyle/>
                    <a:p>
                      <a:pPr>
                        <a:lnSpc>
                          <a:spcPct val="115000"/>
                        </a:lnSpc>
                        <a:spcAft>
                          <a:spcPts val="0"/>
                        </a:spcAft>
                      </a:pPr>
                      <a:r>
                        <a:rPr lang="en-US" sz="1050" dirty="0" err="1" smtClean="0">
                          <a:effectLst/>
                        </a:rPr>
                        <a:t>MERSI_imagery</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MERSI </a:t>
                      </a:r>
                      <a:r>
                        <a:rPr lang="en-US" sz="1050" dirty="0">
                          <a:effectLst/>
                        </a:rPr>
                        <a:t>Quick View imagery of the global Earth View</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RGB(3,2,1)</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a:effectLst/>
                        </a:rPr>
                        <a:t>Check </a:t>
                      </a:r>
                      <a:r>
                        <a:rPr lang="en-US" sz="1050" dirty="0" smtClean="0">
                          <a:effectLst/>
                        </a:rPr>
                        <a:t>EV </a:t>
                      </a:r>
                      <a:r>
                        <a:rPr lang="en-US" sz="1050" dirty="0">
                          <a:effectLst/>
                        </a:rPr>
                        <a:t>data integrity and quality</a:t>
                      </a:r>
                      <a:endParaRPr lang="zh-CN" sz="1100" dirty="0">
                        <a:effectLst/>
                        <a:latin typeface="Calibri"/>
                        <a:ea typeface="宋体"/>
                        <a:cs typeface="Times New Roman"/>
                      </a:endParaRPr>
                    </a:p>
                  </a:txBody>
                  <a:tcPr marL="56946" marR="56946" marT="0" marB="0"/>
                </a:tc>
              </a:tr>
              <a:tr h="325480">
                <a:tc>
                  <a:txBody>
                    <a:bodyPr/>
                    <a:lstStyle/>
                    <a:p>
                      <a:pPr>
                        <a:lnSpc>
                          <a:spcPct val="115000"/>
                        </a:lnSpc>
                        <a:spcAft>
                          <a:spcPts val="0"/>
                        </a:spcAft>
                      </a:pPr>
                      <a:r>
                        <a:rPr lang="en-US" sz="1050">
                          <a:effectLst/>
                        </a:rPr>
                        <a:t>Earth Invariant Targets</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a:effectLst/>
                        </a:rPr>
                        <a:t>Invariant targets EV data of all </a:t>
                      </a:r>
                      <a:r>
                        <a:rPr lang="en-US" sz="1050" dirty="0" smtClean="0">
                          <a:effectLst/>
                        </a:rPr>
                        <a:t>MERSI </a:t>
                      </a:r>
                      <a:r>
                        <a:rPr lang="en-US" sz="1050" dirty="0">
                          <a:effectLst/>
                        </a:rPr>
                        <a:t>bands, DCC</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20 </a:t>
                      </a:r>
                      <a:r>
                        <a:rPr lang="en-US" sz="1050" dirty="0">
                          <a:effectLst/>
                        </a:rPr>
                        <a:t>bands, 4 </a:t>
                      </a:r>
                      <a:r>
                        <a:rPr lang="en-US" sz="1050" dirty="0" err="1">
                          <a:effectLst/>
                        </a:rPr>
                        <a:t>GeoAngles</a:t>
                      </a:r>
                      <a:r>
                        <a:rPr lang="en-US" sz="1050" dirty="0">
                          <a:effectLst/>
                        </a:rPr>
                        <a:t> </a:t>
                      </a:r>
                      <a:endParaRPr lang="en-US" sz="1050" dirty="0" smtClean="0">
                        <a:effectLst/>
                      </a:endParaRPr>
                    </a:p>
                    <a:p>
                      <a:pPr>
                        <a:lnSpc>
                          <a:spcPct val="115000"/>
                        </a:lnSpc>
                        <a:spcAft>
                          <a:spcPts val="0"/>
                        </a:spcAft>
                      </a:pPr>
                      <a:r>
                        <a:rPr lang="en-US" sz="1050" dirty="0" smtClean="0">
                          <a:effectLst/>
                        </a:rPr>
                        <a:t>and </a:t>
                      </a:r>
                      <a:r>
                        <a:rPr lang="en-US" sz="1050" dirty="0" err="1">
                          <a:effectLst/>
                        </a:rPr>
                        <a:t>LatLon</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Ev monitoring using Desert, snow</a:t>
                      </a:r>
                      <a:endParaRPr lang="zh-CN" sz="1100">
                        <a:effectLst/>
                        <a:latin typeface="Calibri"/>
                        <a:ea typeface="宋体"/>
                        <a:cs typeface="Times New Roman"/>
                      </a:endParaRPr>
                    </a:p>
                  </a:txBody>
                  <a:tcPr marL="56946" marR="56946" marT="0" marB="0"/>
                </a:tc>
              </a:tr>
              <a:tr h="342675">
                <a:tc>
                  <a:txBody>
                    <a:bodyPr/>
                    <a:lstStyle/>
                    <a:p>
                      <a:pPr>
                        <a:lnSpc>
                          <a:spcPct val="115000"/>
                        </a:lnSpc>
                        <a:spcAft>
                          <a:spcPts val="0"/>
                        </a:spcAft>
                      </a:pPr>
                      <a:r>
                        <a:rPr lang="en-US" sz="1050">
                          <a:effectLst/>
                        </a:rPr>
                        <a:t>Telemetry temperatures</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BB, RTA, cavity, HAM, FPA, cooler, Mainframe, Circuit Card Assembly</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a:effectLst/>
                        </a:rPr>
                        <a:t>21 temps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Instrument Healthy status</a:t>
                      </a:r>
                      <a:endParaRPr lang="zh-CN" sz="1100">
                        <a:effectLst/>
                        <a:latin typeface="Calibri"/>
                        <a:ea typeface="宋体"/>
                        <a:cs typeface="Times New Roman"/>
                      </a:endParaRPr>
                    </a:p>
                  </a:txBody>
                  <a:tcPr marL="56946" marR="56946" marT="0" marB="0"/>
                </a:tc>
              </a:tr>
              <a:tr h="197058">
                <a:tc>
                  <a:txBody>
                    <a:bodyPr/>
                    <a:lstStyle/>
                    <a:p>
                      <a:pPr>
                        <a:lnSpc>
                          <a:spcPct val="115000"/>
                        </a:lnSpc>
                        <a:spcAft>
                          <a:spcPts val="0"/>
                        </a:spcAft>
                      </a:pPr>
                      <a:r>
                        <a:rPr lang="en-US" sz="1050" dirty="0">
                          <a:effectLst/>
                        </a:rPr>
                        <a:t>Health </a:t>
                      </a:r>
                      <a:r>
                        <a:rPr lang="en-US" sz="1050" dirty="0" smtClean="0">
                          <a:effectLst/>
                        </a:rPr>
                        <a:t>and </a:t>
                      </a:r>
                      <a:r>
                        <a:rPr lang="en-US" sz="1050" dirty="0">
                          <a:effectLst/>
                        </a:rPr>
                        <a:t>Status Telemetry</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Motor current, DC store current,</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 </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Instrument operation status</a:t>
                      </a:r>
                      <a:endParaRPr lang="zh-CN" sz="1100">
                        <a:effectLst/>
                        <a:latin typeface="Calibri"/>
                        <a:ea typeface="宋体"/>
                        <a:cs typeface="Times New Roman"/>
                      </a:endParaRPr>
                    </a:p>
                  </a:txBody>
                  <a:tcPr marL="56946" marR="56946" marT="0" marB="0"/>
                </a:tc>
              </a:tr>
              <a:tr h="342675">
                <a:tc>
                  <a:txBody>
                    <a:bodyPr/>
                    <a:lstStyle/>
                    <a:p>
                      <a:pPr>
                        <a:lnSpc>
                          <a:spcPct val="115000"/>
                        </a:lnSpc>
                        <a:spcAft>
                          <a:spcPts val="0"/>
                        </a:spcAft>
                      </a:pPr>
                      <a:r>
                        <a:rPr lang="en-US" sz="1050" dirty="0" err="1" smtClean="0">
                          <a:effectLst/>
                        </a:rPr>
                        <a:t>VOC_Counts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MERSI </a:t>
                      </a:r>
                      <a:r>
                        <a:rPr lang="en-US" sz="1050" dirty="0">
                          <a:effectLst/>
                        </a:rPr>
                        <a:t>observation DN of Solar diffuser for band I1~I3, M1~M11, DNB over band average</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19 bands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Degradation trending</a:t>
                      </a:r>
                      <a:endParaRPr lang="zh-CN" sz="1100">
                        <a:effectLst/>
                        <a:latin typeface="Calibri"/>
                        <a:ea typeface="宋体"/>
                        <a:cs typeface="Times New Roman"/>
                      </a:endParaRPr>
                    </a:p>
                  </a:txBody>
                  <a:tcPr marL="56946" marR="56946" marT="0" marB="0"/>
                </a:tc>
              </a:tr>
              <a:tr h="171337">
                <a:tc>
                  <a:txBody>
                    <a:bodyPr/>
                    <a:lstStyle/>
                    <a:p>
                      <a:pPr>
                        <a:lnSpc>
                          <a:spcPct val="115000"/>
                        </a:lnSpc>
                        <a:spcAft>
                          <a:spcPts val="0"/>
                        </a:spcAft>
                      </a:pPr>
                      <a:r>
                        <a:rPr lang="en-US" sz="1050" dirty="0" smtClean="0">
                          <a:effectLst/>
                        </a:rPr>
                        <a:t>VOC </a:t>
                      </a:r>
                      <a:r>
                        <a:rPr lang="en-US" sz="1050" dirty="0" err="1">
                          <a:effectLst/>
                        </a:rPr>
                        <a:t>NEdDN</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a:effectLst/>
                        </a:rPr>
                        <a:t>Noise </a:t>
                      </a:r>
                      <a:r>
                        <a:rPr lang="en-US" sz="1050" dirty="0" err="1">
                          <a:effectLst/>
                        </a:rPr>
                        <a:t>NEdN</a:t>
                      </a:r>
                      <a:r>
                        <a:rPr lang="en-US" sz="1050" dirty="0">
                          <a:effectLst/>
                        </a:rPr>
                        <a:t> for </a:t>
                      </a:r>
                      <a:r>
                        <a:rPr lang="en-US" sz="1050" dirty="0" smtClean="0">
                          <a:effectLst/>
                        </a:rPr>
                        <a:t>VOC </a:t>
                      </a:r>
                      <a:r>
                        <a:rPr lang="en-US" sz="1050" dirty="0">
                          <a:effectLst/>
                        </a:rPr>
                        <a:t>signal of solar bands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19 </a:t>
                      </a:r>
                      <a:r>
                        <a:rPr lang="en-US" sz="1050" dirty="0">
                          <a:effectLst/>
                        </a:rPr>
                        <a:t>bands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SNR trending</a:t>
                      </a:r>
                      <a:endParaRPr lang="zh-CN" sz="1100">
                        <a:effectLst/>
                        <a:latin typeface="Calibri"/>
                        <a:ea typeface="宋体"/>
                        <a:cs typeface="Times New Roman"/>
                      </a:endParaRPr>
                    </a:p>
                  </a:txBody>
                  <a:tcPr marL="56946" marR="56946" marT="0" marB="0"/>
                </a:tc>
              </a:tr>
              <a:tr h="342675">
                <a:tc>
                  <a:txBody>
                    <a:bodyPr/>
                    <a:lstStyle/>
                    <a:p>
                      <a:pPr>
                        <a:lnSpc>
                          <a:spcPct val="115000"/>
                        </a:lnSpc>
                        <a:spcAft>
                          <a:spcPts val="0"/>
                        </a:spcAft>
                      </a:pPr>
                      <a:r>
                        <a:rPr lang="en-US" sz="1050" dirty="0" err="1" smtClean="0">
                          <a:effectLst/>
                        </a:rPr>
                        <a:t>VOC_Counts</a:t>
                      </a:r>
                      <a:r>
                        <a:rPr lang="en-US" sz="1050" dirty="0" smtClean="0">
                          <a:effectLst/>
                        </a:rPr>
                        <a:t> </a:t>
                      </a:r>
                      <a:r>
                        <a:rPr lang="en-US" sz="1050" dirty="0">
                          <a:effectLst/>
                        </a:rPr>
                        <a:t>by detectors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MERSI </a:t>
                      </a:r>
                      <a:r>
                        <a:rPr lang="en-US" sz="1050" dirty="0">
                          <a:effectLst/>
                        </a:rPr>
                        <a:t>observation DN of Solar diffuser I1~I3, M1~M11, DNB over detector average</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19bands *40(10)</a:t>
                      </a:r>
                      <a:r>
                        <a:rPr lang="en-US" sz="1050" dirty="0" err="1" smtClean="0">
                          <a:effectLst/>
                        </a:rPr>
                        <a:t>det</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degradation for Detector uniform </a:t>
                      </a:r>
                      <a:endParaRPr lang="zh-CN" sz="1100">
                        <a:effectLst/>
                        <a:latin typeface="Calibri"/>
                        <a:ea typeface="宋体"/>
                        <a:cs typeface="Times New Roman"/>
                      </a:endParaRPr>
                    </a:p>
                  </a:txBody>
                  <a:tcPr marL="56946" marR="56946" marT="0" marB="0"/>
                </a:tc>
              </a:tr>
              <a:tr h="171337">
                <a:tc>
                  <a:txBody>
                    <a:bodyPr/>
                    <a:lstStyle/>
                    <a:p>
                      <a:pPr>
                        <a:lnSpc>
                          <a:spcPct val="115000"/>
                        </a:lnSpc>
                        <a:spcAft>
                          <a:spcPts val="0"/>
                        </a:spcAft>
                      </a:pPr>
                      <a:r>
                        <a:rPr lang="en-US" sz="1050" dirty="0" smtClean="0">
                          <a:effectLst/>
                        </a:rPr>
                        <a:t>VOCSM </a:t>
                      </a:r>
                      <a:r>
                        <a:rPr lang="en-US" sz="1050" dirty="0">
                          <a:effectLst/>
                        </a:rPr>
                        <a:t>signal </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VOCSM </a:t>
                      </a:r>
                      <a:r>
                        <a:rPr lang="en-US" sz="1050" dirty="0">
                          <a:effectLst/>
                        </a:rPr>
                        <a:t>signal of  </a:t>
                      </a:r>
                      <a:r>
                        <a:rPr lang="en-US" sz="1050" dirty="0" smtClean="0">
                          <a:effectLst/>
                        </a:rPr>
                        <a:t>VOC </a:t>
                      </a:r>
                      <a:r>
                        <a:rPr lang="en-US" sz="1050" dirty="0">
                          <a:effectLst/>
                        </a:rPr>
                        <a:t>and Sun in every orbit</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8 bands</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VOC </a:t>
                      </a:r>
                      <a:r>
                        <a:rPr lang="en-US" sz="1050" dirty="0">
                          <a:effectLst/>
                        </a:rPr>
                        <a:t>trending</a:t>
                      </a:r>
                      <a:endParaRPr lang="zh-CN" sz="1100" dirty="0">
                        <a:effectLst/>
                        <a:latin typeface="Calibri"/>
                        <a:ea typeface="宋体"/>
                        <a:cs typeface="Times New Roman"/>
                      </a:endParaRPr>
                    </a:p>
                  </a:txBody>
                  <a:tcPr marL="56946" marR="56946" marT="0" marB="0"/>
                </a:tc>
              </a:tr>
              <a:tr h="232366">
                <a:tc>
                  <a:txBody>
                    <a:bodyPr/>
                    <a:lstStyle/>
                    <a:p>
                      <a:pPr>
                        <a:lnSpc>
                          <a:spcPct val="115000"/>
                        </a:lnSpc>
                        <a:spcAft>
                          <a:spcPts val="0"/>
                        </a:spcAft>
                      </a:pPr>
                      <a:r>
                        <a:rPr lang="en-US" sz="1050">
                          <a:effectLst/>
                        </a:rPr>
                        <a:t>SV_Counts</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MERSI </a:t>
                      </a:r>
                      <a:r>
                        <a:rPr lang="en-US" sz="1050" dirty="0">
                          <a:effectLst/>
                        </a:rPr>
                        <a:t>observation Space view DN for </a:t>
                      </a:r>
                      <a:r>
                        <a:rPr lang="en-US" sz="1050" dirty="0" smtClean="0">
                          <a:effectLst/>
                        </a:rPr>
                        <a:t>20 </a:t>
                      </a:r>
                      <a:r>
                        <a:rPr lang="en-US" sz="1050" dirty="0">
                          <a:effectLst/>
                        </a:rPr>
                        <a:t>bands </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20bands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Background signal trending</a:t>
                      </a:r>
                      <a:endParaRPr lang="zh-CN" sz="1100">
                        <a:effectLst/>
                        <a:latin typeface="Calibri"/>
                        <a:ea typeface="宋体"/>
                        <a:cs typeface="Times New Roman"/>
                      </a:endParaRPr>
                    </a:p>
                  </a:txBody>
                  <a:tcPr marL="56946" marR="56946" marT="0" marB="0"/>
                </a:tc>
              </a:tr>
              <a:tr h="171337">
                <a:tc>
                  <a:txBody>
                    <a:bodyPr/>
                    <a:lstStyle/>
                    <a:p>
                      <a:pPr>
                        <a:lnSpc>
                          <a:spcPct val="115000"/>
                        </a:lnSpc>
                        <a:spcAft>
                          <a:spcPts val="0"/>
                        </a:spcAft>
                      </a:pPr>
                      <a:r>
                        <a:rPr lang="en-US" sz="1050">
                          <a:effectLst/>
                        </a:rPr>
                        <a:t>SV NEdDN</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Dark Noise NEdN for Space view signal </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20bands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Dark noise signal</a:t>
                      </a:r>
                      <a:endParaRPr lang="zh-CN" sz="1100">
                        <a:effectLst/>
                        <a:latin typeface="Calibri"/>
                        <a:ea typeface="宋体"/>
                        <a:cs typeface="Times New Roman"/>
                      </a:endParaRPr>
                    </a:p>
                  </a:txBody>
                  <a:tcPr marL="56946" marR="56946" marT="0" marB="0"/>
                </a:tc>
              </a:tr>
              <a:tr h="244605">
                <a:tc>
                  <a:txBody>
                    <a:bodyPr/>
                    <a:lstStyle/>
                    <a:p>
                      <a:pPr>
                        <a:lnSpc>
                          <a:spcPct val="115000"/>
                        </a:lnSpc>
                        <a:spcAft>
                          <a:spcPts val="0"/>
                        </a:spcAft>
                      </a:pPr>
                      <a:r>
                        <a:rPr lang="en-US" sz="1050">
                          <a:effectLst/>
                        </a:rPr>
                        <a:t>BB_Counts</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MERSI </a:t>
                      </a:r>
                      <a:r>
                        <a:rPr lang="en-US" sz="1050" dirty="0">
                          <a:effectLst/>
                        </a:rPr>
                        <a:t>observation Blackbody DN for </a:t>
                      </a:r>
                      <a:r>
                        <a:rPr lang="en-US" sz="1050" dirty="0" smtClean="0">
                          <a:effectLst/>
                        </a:rPr>
                        <a:t>20 </a:t>
                      </a:r>
                      <a:r>
                        <a:rPr lang="en-US" sz="1050" dirty="0">
                          <a:effectLst/>
                        </a:rPr>
                        <a:t>bands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20 </a:t>
                      </a:r>
                      <a:r>
                        <a:rPr lang="en-US" sz="1050" dirty="0">
                          <a:effectLst/>
                        </a:rPr>
                        <a:t>bands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IR gain derivation</a:t>
                      </a:r>
                      <a:endParaRPr lang="zh-CN" sz="1100">
                        <a:effectLst/>
                        <a:latin typeface="Calibri"/>
                        <a:ea typeface="宋体"/>
                        <a:cs typeface="Times New Roman"/>
                      </a:endParaRPr>
                    </a:p>
                  </a:txBody>
                  <a:tcPr marL="56946" marR="56946" marT="0" marB="0"/>
                </a:tc>
              </a:tr>
              <a:tr h="171337">
                <a:tc>
                  <a:txBody>
                    <a:bodyPr/>
                    <a:lstStyle/>
                    <a:p>
                      <a:pPr>
                        <a:lnSpc>
                          <a:spcPct val="115000"/>
                        </a:lnSpc>
                        <a:spcAft>
                          <a:spcPts val="0"/>
                        </a:spcAft>
                      </a:pPr>
                      <a:r>
                        <a:rPr lang="en-US" sz="1050">
                          <a:effectLst/>
                        </a:rPr>
                        <a:t>BB NEdDN</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Noise NEdN for black body signal</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20bands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IR bands noise</a:t>
                      </a:r>
                      <a:endParaRPr lang="zh-CN" sz="1100">
                        <a:effectLst/>
                        <a:latin typeface="Calibri"/>
                        <a:ea typeface="宋体"/>
                        <a:cs typeface="Times New Roman"/>
                      </a:endParaRPr>
                    </a:p>
                  </a:txBody>
                  <a:tcPr marL="56946" marR="56946" marT="0" marB="0"/>
                </a:tc>
              </a:tr>
              <a:tr h="346175">
                <a:tc>
                  <a:txBody>
                    <a:bodyPr/>
                    <a:lstStyle/>
                    <a:p>
                      <a:pPr>
                        <a:lnSpc>
                          <a:spcPct val="115000"/>
                        </a:lnSpc>
                        <a:spcAft>
                          <a:spcPts val="0"/>
                        </a:spcAft>
                      </a:pPr>
                      <a:r>
                        <a:rPr lang="en-US" sz="1050">
                          <a:effectLst/>
                        </a:rPr>
                        <a:t>F factors and H factors</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a:effectLst/>
                        </a:rPr>
                        <a:t>Degradation of Solar bands based on </a:t>
                      </a:r>
                      <a:r>
                        <a:rPr lang="en-US" sz="1050" dirty="0" smtClean="0">
                          <a:effectLst/>
                        </a:rPr>
                        <a:t>VOC </a:t>
                      </a:r>
                      <a:r>
                        <a:rPr lang="en-US" sz="1050" dirty="0">
                          <a:effectLst/>
                        </a:rPr>
                        <a:t>signal and </a:t>
                      </a:r>
                      <a:r>
                        <a:rPr lang="en-US" sz="1050" dirty="0" smtClean="0">
                          <a:effectLst/>
                        </a:rPr>
                        <a:t>VOCSM</a:t>
                      </a:r>
                      <a:r>
                        <a:rPr lang="en-US" sz="1050" dirty="0">
                          <a:effectLst/>
                        </a:rPr>
                        <a:t>, solar incident angles to </a:t>
                      </a:r>
                      <a:r>
                        <a:rPr lang="en-US" sz="1050" dirty="0" smtClean="0">
                          <a:effectLst/>
                        </a:rPr>
                        <a:t>VOC </a:t>
                      </a:r>
                      <a:r>
                        <a:rPr lang="en-US" sz="1050" dirty="0">
                          <a:effectLst/>
                        </a:rPr>
                        <a:t>and </a:t>
                      </a:r>
                      <a:r>
                        <a:rPr lang="en-US" sz="1050" dirty="0" smtClean="0">
                          <a:effectLst/>
                        </a:rPr>
                        <a:t>VOCSM</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19 </a:t>
                      </a:r>
                      <a:r>
                        <a:rPr lang="en-US" sz="1050" dirty="0">
                          <a:effectLst/>
                        </a:rPr>
                        <a:t>bands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a:effectLst/>
                        </a:rPr>
                        <a:t>Solar bands degradation </a:t>
                      </a:r>
                      <a:endParaRPr lang="zh-CN" sz="1100" dirty="0">
                        <a:effectLst/>
                        <a:latin typeface="Calibri"/>
                        <a:ea typeface="宋体"/>
                        <a:cs typeface="Times New Roman"/>
                      </a:endParaRPr>
                    </a:p>
                  </a:txBody>
                  <a:tcPr marL="56946" marR="56946" marT="0" marB="0"/>
                </a:tc>
              </a:tr>
              <a:tr h="244544">
                <a:tc>
                  <a:txBody>
                    <a:bodyPr/>
                    <a:lstStyle/>
                    <a:p>
                      <a:pPr>
                        <a:lnSpc>
                          <a:spcPct val="115000"/>
                        </a:lnSpc>
                        <a:spcAft>
                          <a:spcPts val="0"/>
                        </a:spcAft>
                      </a:pPr>
                      <a:r>
                        <a:rPr lang="en-US" sz="1050">
                          <a:effectLst/>
                        </a:rPr>
                        <a:t>SNR</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a:effectLst/>
                        </a:rPr>
                        <a:t>Signal to noise ratio for </a:t>
                      </a:r>
                      <a:r>
                        <a:rPr lang="en-US" sz="1050" dirty="0" smtClean="0">
                          <a:effectLst/>
                        </a:rPr>
                        <a:t>19 </a:t>
                      </a:r>
                      <a:r>
                        <a:rPr lang="en-US" sz="1050" dirty="0">
                          <a:effectLst/>
                        </a:rPr>
                        <a:t>solar  bands </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19 VIS </a:t>
                      </a:r>
                      <a:r>
                        <a:rPr lang="en-US" sz="1050" dirty="0">
                          <a:effectLst/>
                        </a:rPr>
                        <a:t>bands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solar bands noise</a:t>
                      </a:r>
                      <a:endParaRPr lang="zh-CN" sz="1100">
                        <a:effectLst/>
                        <a:latin typeface="Calibri"/>
                        <a:ea typeface="宋体"/>
                        <a:cs typeface="Times New Roman"/>
                      </a:endParaRPr>
                    </a:p>
                  </a:txBody>
                  <a:tcPr marL="56946" marR="56946" marT="0" marB="0"/>
                </a:tc>
              </a:tr>
              <a:tr h="342675">
                <a:tc>
                  <a:txBody>
                    <a:bodyPr/>
                    <a:lstStyle/>
                    <a:p>
                      <a:pPr>
                        <a:lnSpc>
                          <a:spcPct val="115000"/>
                        </a:lnSpc>
                        <a:spcAft>
                          <a:spcPts val="0"/>
                        </a:spcAft>
                      </a:pPr>
                      <a:r>
                        <a:rPr lang="en-US" sz="1050">
                          <a:effectLst/>
                        </a:rPr>
                        <a:t>NEDT</a:t>
                      </a:r>
                      <a:endParaRPr lang="zh-CN" sz="110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a:effectLst/>
                        </a:rPr>
                        <a:t>Noise equivalent  temperature for 7 IR bands I4, I5, M12-M16</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 </a:t>
                      </a:r>
                      <a:r>
                        <a:rPr lang="en-US" sz="1050" dirty="0">
                          <a:effectLst/>
                        </a:rPr>
                        <a:t>IR bands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a:effectLst/>
                        </a:rPr>
                        <a:t>IR bands noise</a:t>
                      </a:r>
                      <a:endParaRPr lang="zh-CN" sz="1100">
                        <a:effectLst/>
                        <a:latin typeface="Calibri"/>
                        <a:ea typeface="宋体"/>
                        <a:cs typeface="Times New Roman"/>
                      </a:endParaRPr>
                    </a:p>
                  </a:txBody>
                  <a:tcPr marL="56946" marR="56946" marT="0" marB="0"/>
                </a:tc>
              </a:tr>
              <a:tr h="342675">
                <a:tc>
                  <a:txBody>
                    <a:bodyPr/>
                    <a:lstStyle/>
                    <a:p>
                      <a:pPr>
                        <a:lnSpc>
                          <a:spcPct val="115000"/>
                        </a:lnSpc>
                        <a:spcAft>
                          <a:spcPts val="0"/>
                        </a:spcAft>
                      </a:pPr>
                      <a:r>
                        <a:rPr lang="en-US" sz="1050" dirty="0">
                          <a:effectLst/>
                        </a:rPr>
                        <a:t>IR Calibration </a:t>
                      </a:r>
                      <a:r>
                        <a:rPr lang="en-US" sz="1050" dirty="0" smtClean="0">
                          <a:effectLst/>
                        </a:rPr>
                        <a:t>Gain</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a:effectLst/>
                        </a:rPr>
                        <a:t>Calibration gains for IR bands M4, M5, M12-M16</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smtClean="0">
                          <a:effectLst/>
                        </a:rPr>
                        <a:t> </a:t>
                      </a:r>
                      <a:r>
                        <a:rPr lang="en-US" sz="1050" dirty="0">
                          <a:effectLst/>
                        </a:rPr>
                        <a:t>IR bands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sz="1050" dirty="0">
                          <a:effectLst/>
                        </a:rPr>
                        <a:t>IR </a:t>
                      </a:r>
                      <a:r>
                        <a:rPr lang="en-US" sz="1050" dirty="0" smtClean="0">
                          <a:effectLst/>
                        </a:rPr>
                        <a:t> </a:t>
                      </a:r>
                      <a:r>
                        <a:rPr lang="en-US" sz="1050" dirty="0">
                          <a:effectLst/>
                        </a:rPr>
                        <a:t>calibration trending</a:t>
                      </a:r>
                      <a:endParaRPr lang="zh-CN" sz="1100" dirty="0">
                        <a:effectLst/>
                        <a:latin typeface="Calibri"/>
                        <a:ea typeface="宋体"/>
                        <a:cs typeface="Times New Roman"/>
                      </a:endParaRPr>
                    </a:p>
                  </a:txBody>
                  <a:tcPr marL="56946" marR="56946" marT="0" marB="0"/>
                </a:tc>
              </a:tr>
              <a:tr h="342675">
                <a:tc>
                  <a:txBody>
                    <a:bodyPr/>
                    <a:lstStyle/>
                    <a:p>
                      <a:pPr>
                        <a:lnSpc>
                          <a:spcPct val="115000"/>
                        </a:lnSpc>
                        <a:spcAft>
                          <a:spcPts val="0"/>
                        </a:spcAft>
                      </a:pPr>
                      <a:r>
                        <a:rPr lang="en-US" altLang="zh-CN" sz="1100" dirty="0" smtClean="0">
                          <a:effectLst/>
                          <a:latin typeface="Calibri"/>
                          <a:ea typeface="宋体"/>
                          <a:cs typeface="Times New Roman"/>
                        </a:rPr>
                        <a:t>Lunar</a:t>
                      </a:r>
                      <a:r>
                        <a:rPr lang="en-US" altLang="zh-CN" sz="1100" baseline="0" dirty="0" smtClean="0">
                          <a:effectLst/>
                          <a:latin typeface="Calibri"/>
                          <a:ea typeface="宋体"/>
                          <a:cs typeface="Times New Roman"/>
                        </a:rPr>
                        <a:t> Calibration</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altLang="zh-CN" sz="1100" dirty="0" smtClean="0">
                          <a:effectLst/>
                          <a:latin typeface="Calibri"/>
                          <a:ea typeface="宋体"/>
                          <a:cs typeface="Times New Roman"/>
                        </a:rPr>
                        <a:t>Lunar observation data</a:t>
                      </a:r>
                      <a:r>
                        <a:rPr lang="en-US" altLang="zh-CN" sz="1100" baseline="0" dirty="0" smtClean="0">
                          <a:effectLst/>
                          <a:latin typeface="Calibri"/>
                          <a:ea typeface="宋体"/>
                          <a:cs typeface="Times New Roman"/>
                        </a:rPr>
                        <a:t> collection and Analysis</a:t>
                      </a:r>
                      <a:endParaRPr lang="zh-CN" sz="1100" dirty="0">
                        <a:effectLst/>
                        <a:latin typeface="Calibri"/>
                        <a:ea typeface="宋体"/>
                        <a:cs typeface="Times New Roman"/>
                      </a:endParaRPr>
                    </a:p>
                  </a:txBody>
                  <a:tcPr marL="56946" marR="56946" marT="0" marB="0"/>
                </a:tc>
                <a:tc>
                  <a:txBody>
                    <a:bodyPr/>
                    <a:lstStyle/>
                    <a:p>
                      <a:pPr>
                        <a:lnSpc>
                          <a:spcPct val="115000"/>
                        </a:lnSpc>
                        <a:spcAft>
                          <a:spcPts val="0"/>
                        </a:spcAft>
                      </a:pPr>
                      <a:r>
                        <a:rPr lang="en-US" altLang="zh-CN" sz="1100" dirty="0" smtClean="0">
                          <a:effectLst/>
                          <a:latin typeface="Calibri"/>
                          <a:ea typeface="宋体"/>
                          <a:cs typeface="Times New Roman"/>
                        </a:rPr>
                        <a:t>19 bands</a:t>
                      </a:r>
                      <a:endParaRPr lang="zh-CN" sz="1100" dirty="0">
                        <a:effectLst/>
                        <a:latin typeface="Calibri"/>
                        <a:ea typeface="宋体"/>
                        <a:cs typeface="Times New Roman"/>
                      </a:endParaRPr>
                    </a:p>
                  </a:txBody>
                  <a:tcPr marL="56946" marR="5694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effectLst/>
                        </a:rPr>
                        <a:t>Solar bands degradation </a:t>
                      </a:r>
                      <a:endParaRPr lang="zh-CN" altLang="en-US" sz="1200" dirty="0" smtClean="0">
                        <a:effectLst/>
                        <a:latin typeface="+mn-lt"/>
                        <a:ea typeface="+mn-ea"/>
                        <a:cs typeface="Times New Roman"/>
                      </a:endParaRPr>
                    </a:p>
                  </a:txBody>
                  <a:tcPr marL="56946" marR="56946" marT="0" marB="0"/>
                </a:tc>
              </a:tr>
            </a:tbl>
          </a:graphicData>
        </a:graphic>
      </p:graphicFrame>
    </p:spTree>
    <p:extLst>
      <p:ext uri="{BB962C8B-B14F-4D97-AF65-F5344CB8AC3E}">
        <p14:creationId xmlns="" xmlns:p14="http://schemas.microsoft.com/office/powerpoint/2010/main" val="3538755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14290"/>
            <a:ext cx="9144000" cy="857256"/>
          </a:xfrm>
        </p:spPr>
        <p:txBody>
          <a:bodyPr>
            <a:normAutofit/>
          </a:bodyPr>
          <a:lstStyle/>
          <a:p>
            <a:pPr algn="ctr"/>
            <a:r>
              <a:rPr lang="en-US" altLang="zh-CN" dirty="0" smtClean="0"/>
              <a:t>Instrument status is stable</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46434" name="Picture 2" descr="E:\FY-3C\IPM\newPNG\MERSI_OBC_BB_Average_Temperature.png"/>
          <p:cNvPicPr>
            <a:picLocks noChangeAspect="1" noChangeArrowheads="1"/>
          </p:cNvPicPr>
          <p:nvPr/>
        </p:nvPicPr>
        <p:blipFill>
          <a:blip r:embed="rId2"/>
          <a:srcRect/>
          <a:stretch>
            <a:fillRect/>
          </a:stretch>
        </p:blipFill>
        <p:spPr bwMode="auto">
          <a:xfrm>
            <a:off x="0" y="1000108"/>
            <a:ext cx="4091594" cy="5643578"/>
          </a:xfrm>
          <a:prstGeom prst="rect">
            <a:avLst/>
          </a:prstGeom>
          <a:noFill/>
        </p:spPr>
      </p:pic>
      <p:pic>
        <p:nvPicPr>
          <p:cNvPr id="146435" name="Picture 3" descr="E:\FY-3C\IPM\StdGran1\MERSI_BB250m_StdGran_Channel5.png"/>
          <p:cNvPicPr>
            <a:picLocks noChangeAspect="1" noChangeArrowheads="1"/>
          </p:cNvPicPr>
          <p:nvPr/>
        </p:nvPicPr>
        <p:blipFill>
          <a:blip r:embed="rId3"/>
          <a:srcRect/>
          <a:stretch>
            <a:fillRect/>
          </a:stretch>
        </p:blipFill>
        <p:spPr bwMode="auto">
          <a:xfrm>
            <a:off x="4572000" y="1050945"/>
            <a:ext cx="4210115" cy="580705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normAutofit/>
          </a:bodyPr>
          <a:lstStyle/>
          <a:p>
            <a:r>
              <a:rPr lang="en-US" altLang="zh-CN" dirty="0" smtClean="0"/>
              <a:t>Global Stable Site</a:t>
            </a:r>
            <a:r>
              <a:rPr lang="zh-CN" altLang="en-US" dirty="0" smtClean="0"/>
              <a:t> </a:t>
            </a:r>
            <a:r>
              <a:rPr lang="en-US" altLang="zh-CN" dirty="0" smtClean="0"/>
              <a:t>monitoring</a:t>
            </a:r>
            <a:endParaRPr lang="zh-CN" altLang="en-US" dirty="0"/>
          </a:p>
        </p:txBody>
      </p:sp>
      <p:sp>
        <p:nvSpPr>
          <p:cNvPr id="3" name="内容占位符 2"/>
          <p:cNvSpPr>
            <a:spLocks noGrp="1"/>
          </p:cNvSpPr>
          <p:nvPr>
            <p:ph idx="1"/>
          </p:nvPr>
        </p:nvSpPr>
        <p:spPr>
          <a:xfrm>
            <a:off x="457200" y="2240005"/>
            <a:ext cx="8229600" cy="523220"/>
          </a:xfrm>
          <a:noFill/>
        </p:spPr>
        <p:txBody>
          <a:bodyPr wrap="square" rtlCol="0">
            <a:spAutoFit/>
          </a:bodyPr>
          <a:lstStyle/>
          <a:p>
            <a:pPr marL="0"/>
            <a:endParaRPr lang="zh-CN" altLang="en-US" b="1" u="sng" dirty="0" smtClean="0">
              <a:solidFill>
                <a:srgbClr val="FF0000"/>
              </a:solidFill>
              <a:effectLst>
                <a:outerShdw blurRad="38100" dist="38100" dir="2700000" algn="tl">
                  <a:srgbClr val="000000">
                    <a:alpha val="43137"/>
                  </a:srgbClr>
                </a:outerShdw>
              </a:effectLst>
              <a:latin typeface="+mn-lt"/>
              <a:ea typeface="+mn-ea"/>
            </a:endParaRPr>
          </a:p>
        </p:txBody>
      </p:sp>
      <p:pic>
        <p:nvPicPr>
          <p:cNvPr id="1026" name="Picture 2" descr="E:\FY-3C\StableTargetsIDL\MERSI_image\201312\20131223\FY3C_MERSI_20131223_0946_proj_Libya1.png"/>
          <p:cNvPicPr>
            <a:picLocks noChangeAspect="1" noChangeArrowheads="1"/>
          </p:cNvPicPr>
          <p:nvPr/>
        </p:nvPicPr>
        <p:blipFill>
          <a:blip r:embed="rId2"/>
          <a:srcRect/>
          <a:stretch>
            <a:fillRect/>
          </a:stretch>
        </p:blipFill>
        <p:spPr bwMode="auto">
          <a:xfrm>
            <a:off x="0" y="1211309"/>
            <a:ext cx="2500306" cy="2500306"/>
          </a:xfrm>
          <a:prstGeom prst="rect">
            <a:avLst/>
          </a:prstGeom>
          <a:noFill/>
        </p:spPr>
      </p:pic>
      <p:sp>
        <p:nvSpPr>
          <p:cNvPr id="5" name="TextBox 4"/>
          <p:cNvSpPr txBox="1"/>
          <p:nvPr/>
        </p:nvSpPr>
        <p:spPr>
          <a:xfrm>
            <a:off x="857224" y="2139979"/>
            <a:ext cx="1643074" cy="523220"/>
          </a:xfrm>
          <a:prstGeom prst="rect">
            <a:avLst/>
          </a:prstGeom>
          <a:noFill/>
        </p:spPr>
        <p:txBody>
          <a:bodyPr wrap="square" rtlCol="0">
            <a:spAutoFit/>
          </a:bodyPr>
          <a:lstStyle/>
          <a:p>
            <a:r>
              <a:rPr lang="en-US" altLang="zh-CN" sz="2800" b="1" u="sng" dirty="0" smtClean="0">
                <a:solidFill>
                  <a:srgbClr val="002060"/>
                </a:solidFill>
                <a:effectLst>
                  <a:outerShdw blurRad="38100" dist="38100" dir="2700000" algn="tl">
                    <a:srgbClr val="000000">
                      <a:alpha val="43137"/>
                    </a:srgbClr>
                  </a:outerShdw>
                </a:effectLst>
              </a:rPr>
              <a:t>Libya1</a:t>
            </a:r>
            <a:endParaRPr lang="zh-CN" altLang="en-US" sz="2800" b="1" u="sng" dirty="0">
              <a:solidFill>
                <a:srgbClr val="002060"/>
              </a:solidFill>
              <a:effectLst>
                <a:outerShdw blurRad="38100" dist="38100" dir="2700000" algn="tl">
                  <a:srgbClr val="000000">
                    <a:alpha val="43137"/>
                  </a:srgbClr>
                </a:outerShdw>
              </a:effectLst>
            </a:endParaRPr>
          </a:p>
        </p:txBody>
      </p:sp>
      <p:pic>
        <p:nvPicPr>
          <p:cNvPr id="1027" name="Picture 3" descr="E:\FY-3C\StableTargetsIDL\MERSI_image\201310\20131026\FY3C_MERSI_20131026_0923_proj_Libya4.png"/>
          <p:cNvPicPr>
            <a:picLocks noChangeAspect="1" noChangeArrowheads="1"/>
          </p:cNvPicPr>
          <p:nvPr/>
        </p:nvPicPr>
        <p:blipFill>
          <a:blip r:embed="rId3"/>
          <a:srcRect/>
          <a:stretch>
            <a:fillRect/>
          </a:stretch>
        </p:blipFill>
        <p:spPr bwMode="auto">
          <a:xfrm>
            <a:off x="2571736" y="1211285"/>
            <a:ext cx="2571768" cy="2571768"/>
          </a:xfrm>
          <a:prstGeom prst="rect">
            <a:avLst/>
          </a:prstGeom>
          <a:noFill/>
        </p:spPr>
      </p:pic>
      <p:sp>
        <p:nvSpPr>
          <p:cNvPr id="7" name="TextBox 6"/>
          <p:cNvSpPr txBox="1"/>
          <p:nvPr/>
        </p:nvSpPr>
        <p:spPr>
          <a:xfrm>
            <a:off x="2928926" y="2211417"/>
            <a:ext cx="1643074" cy="523220"/>
          </a:xfrm>
          <a:prstGeom prst="rect">
            <a:avLst/>
          </a:prstGeom>
          <a:noFill/>
        </p:spPr>
        <p:txBody>
          <a:bodyPr wrap="square" rtlCol="0">
            <a:spAutoFit/>
          </a:bodyPr>
          <a:lstStyle/>
          <a:p>
            <a:r>
              <a:rPr lang="en-US" altLang="zh-CN" sz="2800" b="1" u="sng" dirty="0" smtClean="0">
                <a:solidFill>
                  <a:srgbClr val="002060"/>
                </a:solidFill>
                <a:effectLst>
                  <a:outerShdw blurRad="38100" dist="38100" dir="2700000" algn="tl">
                    <a:srgbClr val="000000">
                      <a:alpha val="43137"/>
                    </a:srgbClr>
                  </a:outerShdw>
                </a:effectLst>
              </a:rPr>
              <a:t>Libya4</a:t>
            </a:r>
            <a:endParaRPr lang="zh-CN" altLang="en-US" sz="2800" b="1" u="sng" dirty="0">
              <a:solidFill>
                <a:srgbClr val="002060"/>
              </a:solidFill>
              <a:effectLst>
                <a:outerShdw blurRad="38100" dist="38100" dir="2700000" algn="tl">
                  <a:srgbClr val="000000">
                    <a:alpha val="43137"/>
                  </a:srgbClr>
                </a:outerShdw>
              </a:effectLst>
            </a:endParaRPr>
          </a:p>
        </p:txBody>
      </p:sp>
      <p:pic>
        <p:nvPicPr>
          <p:cNvPr id="1028" name="Picture 4" descr="E:\FY-3C\StableTargetsIDL\MERSI_image\201312\20131205\FY3C_MERSI_20131205_0659_proj_Arabia2.png"/>
          <p:cNvPicPr>
            <a:picLocks noChangeAspect="1" noChangeArrowheads="1"/>
          </p:cNvPicPr>
          <p:nvPr/>
        </p:nvPicPr>
        <p:blipFill>
          <a:blip r:embed="rId4"/>
          <a:srcRect/>
          <a:stretch>
            <a:fillRect/>
          </a:stretch>
        </p:blipFill>
        <p:spPr bwMode="auto">
          <a:xfrm>
            <a:off x="5214942" y="1211317"/>
            <a:ext cx="2571736" cy="2571736"/>
          </a:xfrm>
          <a:prstGeom prst="rect">
            <a:avLst/>
          </a:prstGeom>
          <a:noFill/>
        </p:spPr>
      </p:pic>
      <p:sp>
        <p:nvSpPr>
          <p:cNvPr id="9" name="TextBox 8"/>
          <p:cNvSpPr txBox="1"/>
          <p:nvPr/>
        </p:nvSpPr>
        <p:spPr>
          <a:xfrm>
            <a:off x="5500694" y="2282855"/>
            <a:ext cx="1643074" cy="523220"/>
          </a:xfrm>
          <a:prstGeom prst="rect">
            <a:avLst/>
          </a:prstGeom>
          <a:noFill/>
        </p:spPr>
        <p:txBody>
          <a:bodyPr wrap="square" rtlCol="0">
            <a:spAutoFit/>
          </a:bodyPr>
          <a:lstStyle/>
          <a:p>
            <a:r>
              <a:rPr lang="en-US" altLang="zh-CN" sz="2800" b="1" u="sng" dirty="0" smtClean="0">
                <a:solidFill>
                  <a:srgbClr val="002060"/>
                </a:solidFill>
                <a:effectLst>
                  <a:outerShdw blurRad="38100" dist="38100" dir="2700000" algn="tl">
                    <a:srgbClr val="000000">
                      <a:alpha val="43137"/>
                    </a:srgbClr>
                  </a:outerShdw>
                </a:effectLst>
              </a:rPr>
              <a:t>Arabia2</a:t>
            </a:r>
            <a:endParaRPr lang="zh-CN" altLang="en-US" sz="2800" b="1" u="sng" dirty="0">
              <a:solidFill>
                <a:srgbClr val="002060"/>
              </a:solidFill>
              <a:effectLst>
                <a:outerShdw blurRad="38100" dist="38100" dir="2700000" algn="tl">
                  <a:srgbClr val="000000">
                    <a:alpha val="43137"/>
                  </a:srgbClr>
                </a:outerShdw>
              </a:effectLst>
            </a:endParaRPr>
          </a:p>
        </p:txBody>
      </p:sp>
      <p:pic>
        <p:nvPicPr>
          <p:cNvPr id="1029" name="Picture 5" descr="E:\FY-3C\StableTargetsIDL\MERSI_image\201310\20131013\FY3C_MERSI_20131013_1005_proj_Algeria3.png"/>
          <p:cNvPicPr>
            <a:picLocks noChangeAspect="1" noChangeArrowheads="1"/>
          </p:cNvPicPr>
          <p:nvPr/>
        </p:nvPicPr>
        <p:blipFill>
          <a:blip r:embed="rId5"/>
          <a:srcRect/>
          <a:stretch>
            <a:fillRect/>
          </a:stretch>
        </p:blipFill>
        <p:spPr bwMode="auto">
          <a:xfrm>
            <a:off x="1" y="4211682"/>
            <a:ext cx="2500298" cy="2500297"/>
          </a:xfrm>
          <a:prstGeom prst="rect">
            <a:avLst/>
          </a:prstGeom>
          <a:noFill/>
        </p:spPr>
      </p:pic>
      <p:sp>
        <p:nvSpPr>
          <p:cNvPr id="11" name="TextBox 10"/>
          <p:cNvSpPr txBox="1"/>
          <p:nvPr/>
        </p:nvSpPr>
        <p:spPr>
          <a:xfrm>
            <a:off x="285720" y="4283119"/>
            <a:ext cx="1643074" cy="523220"/>
          </a:xfrm>
          <a:prstGeom prst="rect">
            <a:avLst/>
          </a:prstGeom>
          <a:noFill/>
        </p:spPr>
        <p:txBody>
          <a:bodyPr wrap="square" rtlCol="0">
            <a:spAutoFit/>
          </a:bodyPr>
          <a:lstStyle/>
          <a:p>
            <a:r>
              <a:rPr lang="en-US" altLang="zh-CN" sz="2800" b="1" u="sng" dirty="0" smtClean="0">
                <a:solidFill>
                  <a:srgbClr val="002060"/>
                </a:solidFill>
                <a:effectLst>
                  <a:outerShdw blurRad="38100" dist="38100" dir="2700000" algn="tl">
                    <a:srgbClr val="000000">
                      <a:alpha val="43137"/>
                    </a:srgbClr>
                  </a:outerShdw>
                </a:effectLst>
              </a:rPr>
              <a:t>Algeria3</a:t>
            </a:r>
            <a:endParaRPr lang="zh-CN" altLang="en-US" sz="2800" b="1" u="sng" dirty="0">
              <a:solidFill>
                <a:srgbClr val="002060"/>
              </a:solidFill>
              <a:effectLst>
                <a:outerShdw blurRad="38100" dist="38100" dir="2700000" algn="tl">
                  <a:srgbClr val="000000">
                    <a:alpha val="43137"/>
                  </a:srgbClr>
                </a:outerShdw>
              </a:effectLst>
            </a:endParaRPr>
          </a:p>
        </p:txBody>
      </p:sp>
      <p:pic>
        <p:nvPicPr>
          <p:cNvPr id="1030" name="Picture 6" descr="E:\FY-3C\StableTargetsIDL\MERSI_image\201311\20131108\FY3C_MERSI_20131108_1022_proj_Algeria5.png"/>
          <p:cNvPicPr>
            <a:picLocks noChangeAspect="1" noChangeArrowheads="1"/>
          </p:cNvPicPr>
          <p:nvPr/>
        </p:nvPicPr>
        <p:blipFill>
          <a:blip r:embed="rId6"/>
          <a:srcRect/>
          <a:stretch>
            <a:fillRect/>
          </a:stretch>
        </p:blipFill>
        <p:spPr bwMode="auto">
          <a:xfrm>
            <a:off x="2571736" y="4211681"/>
            <a:ext cx="2503467" cy="2503467"/>
          </a:xfrm>
          <a:prstGeom prst="rect">
            <a:avLst/>
          </a:prstGeom>
          <a:noFill/>
        </p:spPr>
      </p:pic>
      <p:sp>
        <p:nvSpPr>
          <p:cNvPr id="13" name="TextBox 12"/>
          <p:cNvSpPr txBox="1"/>
          <p:nvPr/>
        </p:nvSpPr>
        <p:spPr>
          <a:xfrm>
            <a:off x="3571868" y="4354557"/>
            <a:ext cx="1643074" cy="523220"/>
          </a:xfrm>
          <a:prstGeom prst="rect">
            <a:avLst/>
          </a:prstGeom>
          <a:noFill/>
        </p:spPr>
        <p:txBody>
          <a:bodyPr wrap="square" rtlCol="0">
            <a:spAutoFit/>
          </a:bodyPr>
          <a:lstStyle/>
          <a:p>
            <a:r>
              <a:rPr lang="en-US" altLang="zh-CN" sz="2800" b="1" u="sng" dirty="0" smtClean="0">
                <a:solidFill>
                  <a:srgbClr val="002060"/>
                </a:solidFill>
                <a:effectLst>
                  <a:outerShdw blurRad="38100" dist="38100" dir="2700000" algn="tl">
                    <a:srgbClr val="000000">
                      <a:alpha val="43137"/>
                    </a:srgbClr>
                  </a:outerShdw>
                </a:effectLst>
              </a:rPr>
              <a:t>Algeria5</a:t>
            </a:r>
            <a:endParaRPr lang="zh-CN" altLang="en-US" sz="2800" b="1" u="sng" dirty="0">
              <a:solidFill>
                <a:srgbClr val="002060"/>
              </a:solidFill>
              <a:effectLst>
                <a:outerShdw blurRad="38100" dist="38100" dir="2700000" algn="tl">
                  <a:srgbClr val="000000">
                    <a:alpha val="43137"/>
                  </a:srgbClr>
                </a:outerShdw>
              </a:effectLst>
            </a:endParaRPr>
          </a:p>
        </p:txBody>
      </p:sp>
      <p:pic>
        <p:nvPicPr>
          <p:cNvPr id="1031" name="Picture 7" descr="E:\FY-3C\StableTargetsIDL\MERSI_image\201312\20131229\FY3C_MERSI_20131229_1800_proj_Sonora.png"/>
          <p:cNvPicPr>
            <a:picLocks noChangeAspect="1" noChangeArrowheads="1"/>
          </p:cNvPicPr>
          <p:nvPr/>
        </p:nvPicPr>
        <p:blipFill>
          <a:blip r:embed="rId7"/>
          <a:srcRect/>
          <a:stretch>
            <a:fillRect/>
          </a:stretch>
        </p:blipFill>
        <p:spPr bwMode="auto">
          <a:xfrm>
            <a:off x="5429256" y="4211681"/>
            <a:ext cx="2574905" cy="2574905"/>
          </a:xfrm>
          <a:prstGeom prst="rect">
            <a:avLst/>
          </a:prstGeom>
          <a:noFill/>
        </p:spPr>
      </p:pic>
      <p:sp>
        <p:nvSpPr>
          <p:cNvPr id="15" name="TextBox 14"/>
          <p:cNvSpPr txBox="1"/>
          <p:nvPr/>
        </p:nvSpPr>
        <p:spPr>
          <a:xfrm>
            <a:off x="6715140" y="4354557"/>
            <a:ext cx="1643074" cy="523220"/>
          </a:xfrm>
          <a:prstGeom prst="rect">
            <a:avLst/>
          </a:prstGeom>
          <a:noFill/>
        </p:spPr>
        <p:txBody>
          <a:bodyPr wrap="square" rtlCol="0">
            <a:spAutoFit/>
          </a:bodyPr>
          <a:lstStyle/>
          <a:p>
            <a:r>
              <a:rPr lang="en-US" altLang="zh-CN" sz="2800" b="1" u="sng" dirty="0" smtClean="0">
                <a:solidFill>
                  <a:srgbClr val="FF0000"/>
                </a:solidFill>
                <a:effectLst>
                  <a:outerShdw blurRad="38100" dist="38100" dir="2700000" algn="tl">
                    <a:srgbClr val="000000">
                      <a:alpha val="43137"/>
                    </a:srgbClr>
                  </a:outerShdw>
                </a:effectLst>
              </a:rPr>
              <a:t>Sonora</a:t>
            </a:r>
            <a:endParaRPr lang="zh-CN" altLang="en-US" sz="2800" b="1" u="sng" dirty="0">
              <a:solidFill>
                <a:srgbClr val="FF0000"/>
              </a:solidFill>
              <a:effectLst>
                <a:outerShdw blurRad="38100" dist="38100" dir="2700000" algn="tl">
                  <a:srgbClr val="000000">
                    <a:alpha val="43137"/>
                  </a:srgbClr>
                </a:outerShdw>
              </a:effectLst>
            </a:endParaRPr>
          </a:p>
        </p:txBody>
      </p:sp>
      <p:pic>
        <p:nvPicPr>
          <p:cNvPr id="1032" name="Picture 8" descr="E:\FY-3C\StableTargetsIDL\MERSI_image\201311\20131129\FY3C_MERSI_20131129_1409_proj_Uyuni_salt_Flats.png"/>
          <p:cNvPicPr>
            <a:picLocks noChangeAspect="1" noChangeArrowheads="1"/>
          </p:cNvPicPr>
          <p:nvPr/>
        </p:nvPicPr>
        <p:blipFill>
          <a:blip r:embed="rId8"/>
          <a:srcRect/>
          <a:stretch>
            <a:fillRect/>
          </a:stretch>
        </p:blipFill>
        <p:spPr bwMode="auto">
          <a:xfrm>
            <a:off x="7143768" y="1211285"/>
            <a:ext cx="2535239" cy="2535239"/>
          </a:xfrm>
          <a:prstGeom prst="rect">
            <a:avLst/>
          </a:prstGeom>
          <a:noFill/>
        </p:spPr>
      </p:pic>
      <p:sp>
        <p:nvSpPr>
          <p:cNvPr id="18" name="TextBox 17"/>
          <p:cNvSpPr txBox="1"/>
          <p:nvPr/>
        </p:nvSpPr>
        <p:spPr>
          <a:xfrm>
            <a:off x="7358082" y="2282856"/>
            <a:ext cx="2214578" cy="954107"/>
          </a:xfrm>
          <a:prstGeom prst="rect">
            <a:avLst/>
          </a:prstGeom>
          <a:noFill/>
        </p:spPr>
        <p:txBody>
          <a:bodyPr wrap="square" rtlCol="0">
            <a:spAutoFit/>
          </a:bodyPr>
          <a:lstStyle/>
          <a:p>
            <a:r>
              <a:rPr lang="en-US" altLang="zh-CN" sz="2800" b="1" u="sng" dirty="0" err="1" smtClean="0">
                <a:solidFill>
                  <a:srgbClr val="FF0000"/>
                </a:solidFill>
                <a:effectLst>
                  <a:outerShdw blurRad="38100" dist="38100" dir="2700000" algn="tl">
                    <a:srgbClr val="000000">
                      <a:alpha val="43137"/>
                    </a:srgbClr>
                  </a:outerShdw>
                </a:effectLst>
              </a:rPr>
              <a:t>Uyuni_salt</a:t>
            </a:r>
            <a:endParaRPr lang="zh-CN" altLang="en-US" sz="2800" b="1" u="sng" dirty="0" smtClean="0">
              <a:solidFill>
                <a:srgbClr val="FF0000"/>
              </a:solidFill>
              <a:effectLst>
                <a:outerShdw blurRad="38100" dist="38100" dir="2700000" algn="tl">
                  <a:srgbClr val="000000">
                    <a:alpha val="43137"/>
                  </a:srgbClr>
                </a:outerShdw>
              </a:effectLst>
            </a:endParaRPr>
          </a:p>
          <a:p>
            <a:endParaRPr lang="zh-CN" altLang="en-US" sz="2800" b="1" u="sng" dirty="0">
              <a:solidFill>
                <a:srgbClr val="FF0000"/>
              </a:solidFill>
              <a:effectLst>
                <a:outerShdw blurRad="38100" dist="38100" dir="2700000" algn="tl">
                  <a:srgbClr val="000000">
                    <a:alpha val="43137"/>
                  </a:srgbClr>
                </a:outerShdw>
              </a:effectLst>
            </a:endParaRPr>
          </a:p>
        </p:txBody>
      </p:sp>
      <p:pic>
        <p:nvPicPr>
          <p:cNvPr id="1033" name="Picture 9"/>
          <p:cNvPicPr>
            <a:picLocks noChangeAspect="1" noChangeArrowheads="1"/>
          </p:cNvPicPr>
          <p:nvPr/>
        </p:nvPicPr>
        <p:blipFill>
          <a:blip r:embed="rId9"/>
          <a:srcRect/>
          <a:stretch>
            <a:fillRect/>
          </a:stretch>
        </p:blipFill>
        <p:spPr bwMode="auto">
          <a:xfrm>
            <a:off x="2900265" y="1214422"/>
            <a:ext cx="6243735" cy="56435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additive="base">
                                        <p:cTn id="7" dur="500" fill="hold"/>
                                        <p:tgtEl>
                                          <p:spTgt spid="1033"/>
                                        </p:tgtEl>
                                        <p:attrNameLst>
                                          <p:attrName>ppt_x</p:attrName>
                                        </p:attrNameLst>
                                      </p:cBhvr>
                                      <p:tavLst>
                                        <p:tav tm="0">
                                          <p:val>
                                            <p:strVal val="#ppt_x"/>
                                          </p:val>
                                        </p:tav>
                                        <p:tav tm="100000">
                                          <p:val>
                                            <p:strVal val="#ppt_x"/>
                                          </p:val>
                                        </p:tav>
                                      </p:tavLst>
                                    </p:anim>
                                    <p:anim calcmode="lin" valueType="num">
                                      <p:cBhvr additive="base">
                                        <p:cTn id="8"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0"/>
            <a:ext cx="7943848" cy="1143000"/>
          </a:xfrm>
        </p:spPr>
        <p:txBody>
          <a:bodyPr>
            <a:normAutofit/>
          </a:bodyPr>
          <a:lstStyle/>
          <a:p>
            <a:r>
              <a:rPr lang="en-US" altLang="zh-CN" sz="3200" dirty="0" smtClean="0"/>
              <a:t>TOA reflectance trend:</a:t>
            </a:r>
            <a:r>
              <a:rPr lang="zh-CN" altLang="en-US" sz="3200" dirty="0" smtClean="0"/>
              <a:t> </a:t>
            </a:r>
            <a:r>
              <a:rPr lang="en-US" altLang="zh-CN" sz="3200" dirty="0" smtClean="0"/>
              <a:t/>
            </a:r>
            <a:br>
              <a:rPr lang="en-US" altLang="zh-CN" sz="3200" dirty="0" smtClean="0"/>
            </a:br>
            <a:r>
              <a:rPr lang="en-US" altLang="zh-CN" sz="3200" dirty="0" smtClean="0"/>
              <a:t>No apparent degradation</a:t>
            </a:r>
            <a:endParaRPr lang="zh-CN" altLang="en-US" sz="3200" dirty="0"/>
          </a:p>
        </p:txBody>
      </p:sp>
      <p:pic>
        <p:nvPicPr>
          <p:cNvPr id="4" name="图片 3"/>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32" y="1214422"/>
            <a:ext cx="2612611" cy="1965278"/>
          </a:xfrm>
          <a:prstGeom prst="rect">
            <a:avLst/>
          </a:prstGeom>
        </p:spPr>
      </p:pic>
      <p:pic>
        <p:nvPicPr>
          <p:cNvPr id="5" name="图片 4"/>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357422" y="1214422"/>
            <a:ext cx="2606723" cy="1960847"/>
          </a:xfrm>
          <a:prstGeom prst="rect">
            <a:avLst/>
          </a:prstGeom>
        </p:spPr>
      </p:pic>
      <p:pic>
        <p:nvPicPr>
          <p:cNvPr id="8" name="图片 7"/>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4724064" y="1214422"/>
            <a:ext cx="2634018" cy="1981380"/>
          </a:xfrm>
          <a:prstGeom prst="rect">
            <a:avLst/>
          </a:prstGeom>
        </p:spPr>
      </p:pic>
      <p:pic>
        <p:nvPicPr>
          <p:cNvPr id="9" name="图片 8"/>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0" y="3071810"/>
            <a:ext cx="2589049" cy="1947553"/>
          </a:xfrm>
          <a:prstGeom prst="rect">
            <a:avLst/>
          </a:prstGeom>
        </p:spPr>
      </p:pic>
      <p:pic>
        <p:nvPicPr>
          <p:cNvPr id="11" name="图片 10"/>
          <p:cNvPicPr/>
          <p:nvPr/>
        </p:nvPicPr>
        <p:blipFill>
          <a:blip r:embed="rId6">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357422" y="3071810"/>
            <a:ext cx="2573262" cy="1935678"/>
          </a:xfrm>
          <a:prstGeom prst="rect">
            <a:avLst/>
          </a:prstGeom>
        </p:spPr>
      </p:pic>
      <p:pic>
        <p:nvPicPr>
          <p:cNvPr id="12" name="图片 11"/>
          <p:cNvPicPr/>
          <p:nvPr/>
        </p:nvPicPr>
        <p:blipFill>
          <a:blip r:embed="rId7">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4714876" y="3088960"/>
            <a:ext cx="2636322" cy="1983114"/>
          </a:xfrm>
          <a:prstGeom prst="rect">
            <a:avLst/>
          </a:prstGeom>
        </p:spPr>
      </p:pic>
      <p:pic>
        <p:nvPicPr>
          <p:cNvPr id="13" name="图片 12"/>
          <p:cNvPicPr/>
          <p:nvPr/>
        </p:nvPicPr>
        <p:blipFill>
          <a:blip r:embed="rId8">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0" y="4946350"/>
            <a:ext cx="2541320" cy="1911650"/>
          </a:xfrm>
          <a:prstGeom prst="rect">
            <a:avLst/>
          </a:prstGeom>
        </p:spPr>
      </p:pic>
      <p:pic>
        <p:nvPicPr>
          <p:cNvPr id="14" name="图片 13"/>
          <p:cNvPicPr/>
          <p:nvPr/>
        </p:nvPicPr>
        <p:blipFill>
          <a:blip r:embed="rId9">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428860" y="4878000"/>
            <a:ext cx="2632182" cy="1980000"/>
          </a:xfrm>
          <a:prstGeom prst="rect">
            <a:avLst/>
          </a:prstGeom>
        </p:spPr>
      </p:pic>
      <p:pic>
        <p:nvPicPr>
          <p:cNvPr id="15" name="图片 14"/>
          <p:cNvPicPr/>
          <p:nvPr/>
        </p:nvPicPr>
        <p:blipFill>
          <a:blip r:embed="rId10">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4714876" y="4898571"/>
            <a:ext cx="2604837" cy="1959429"/>
          </a:xfrm>
          <a:prstGeom prst="rect">
            <a:avLst/>
          </a:prstGeom>
        </p:spPr>
      </p:pic>
      <p:sp>
        <p:nvSpPr>
          <p:cNvPr id="16" name="矩形 15"/>
          <p:cNvSpPr/>
          <p:nvPr/>
        </p:nvSpPr>
        <p:spPr>
          <a:xfrm>
            <a:off x="7215206" y="1643050"/>
            <a:ext cx="1928794" cy="2308324"/>
          </a:xfrm>
          <a:prstGeom prst="rect">
            <a:avLst/>
          </a:prstGeom>
        </p:spPr>
        <p:txBody>
          <a:bodyPr wrap="square">
            <a:spAutoFit/>
          </a:bodyPr>
          <a:lstStyle/>
          <a:p>
            <a:r>
              <a:rPr lang="en-US" dirty="0" smtClean="0"/>
              <a:t>FY-3C/MERSI Long term stability monitoring using 4 deserts of PICS during the first three months from Oct. to Dec, 2013 </a:t>
            </a:r>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normAutofit/>
          </a:bodyPr>
          <a:lstStyle/>
          <a:p>
            <a:r>
              <a:rPr lang="en-US" sz="2000" dirty="0" smtClean="0"/>
              <a:t>FY-3C/MERSI</a:t>
            </a:r>
            <a:r>
              <a:rPr lang="zh-CN" altLang="en-US" sz="2000" dirty="0" smtClean="0"/>
              <a:t>  </a:t>
            </a:r>
            <a:r>
              <a:rPr lang="en-US" altLang="zh-CN" sz="2000" dirty="0" smtClean="0"/>
              <a:t>overcame the several problems existed in FY-3</a:t>
            </a:r>
            <a:r>
              <a:rPr lang="en-US" sz="2000" dirty="0" smtClean="0"/>
              <a:t>A and FY-3B</a:t>
            </a:r>
            <a:r>
              <a:rPr lang="zh-CN" altLang="en-US" sz="2000" dirty="0" smtClean="0"/>
              <a:t> </a:t>
            </a:r>
            <a:r>
              <a:rPr lang="en-US" sz="2000" dirty="0" smtClean="0"/>
              <a:t>and  is better than  the previous.</a:t>
            </a:r>
          </a:p>
          <a:p>
            <a:endParaRPr lang="en-US" sz="2000" dirty="0" smtClean="0"/>
          </a:p>
          <a:p>
            <a:r>
              <a:rPr lang="en-US" altLang="zh-CN" sz="2000" dirty="0" smtClean="0"/>
              <a:t>It has significant improvement in some performances as following</a:t>
            </a:r>
            <a:r>
              <a:rPr lang="zh-CN" altLang="en-US" sz="2000" dirty="0" smtClean="0"/>
              <a:t>：</a:t>
            </a:r>
            <a:endParaRPr lang="en-US" altLang="zh-CN" sz="2000" dirty="0" smtClean="0"/>
          </a:p>
          <a:p>
            <a:pPr lvl="1"/>
            <a:r>
              <a:rPr lang="en-US" altLang="zh-CN" sz="1800" dirty="0" smtClean="0"/>
              <a:t>Better SNR</a:t>
            </a:r>
          </a:p>
          <a:p>
            <a:pPr lvl="1"/>
            <a:r>
              <a:rPr lang="en-US" altLang="zh-CN" sz="1800" dirty="0" smtClean="0"/>
              <a:t>Better </a:t>
            </a:r>
            <a:r>
              <a:rPr lang="en-US" sz="1800" dirty="0" smtClean="0"/>
              <a:t>consistency of the SRF in different detectors within IR band</a:t>
            </a:r>
          </a:p>
          <a:p>
            <a:pPr lvl="1"/>
            <a:r>
              <a:rPr lang="en-US" sz="1800" dirty="0" smtClean="0"/>
              <a:t>Provide the possibility SV lunar calibration .</a:t>
            </a:r>
          </a:p>
          <a:p>
            <a:pPr lvl="1"/>
            <a:r>
              <a:rPr lang="en-US" sz="1800" dirty="0" smtClean="0"/>
              <a:t>Better Radiometric response stability of solar bands</a:t>
            </a:r>
            <a:r>
              <a:rPr lang="en-US" sz="2000" dirty="0" smtClean="0"/>
              <a:t>(</a:t>
            </a:r>
            <a:r>
              <a:rPr lang="en-US" sz="2000" dirty="0" smtClean="0">
                <a:sym typeface="Symbol"/>
              </a:rPr>
              <a:t></a:t>
            </a:r>
            <a:r>
              <a:rPr lang="en-US" sz="2000" dirty="0" smtClean="0"/>
              <a:t>&lt;500nm).</a:t>
            </a:r>
          </a:p>
          <a:p>
            <a:pPr lvl="1"/>
            <a:endParaRPr lang="zh-CN" altLang="en-US" sz="2000" dirty="0" smtClean="0"/>
          </a:p>
          <a:p>
            <a:r>
              <a:rPr lang="en-US" altLang="zh-CN" sz="2000" dirty="0" smtClean="0"/>
              <a:t>These good performances are important  for  its long term operation and  quantitative  application.</a:t>
            </a:r>
            <a:endParaRPr lang="zh-CN" alt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End</a:t>
            </a:r>
            <a:endParaRPr lang="zh-CN" altLang="en-US" dirty="0"/>
          </a:p>
        </p:txBody>
      </p:sp>
      <p:sp>
        <p:nvSpPr>
          <p:cNvPr id="3" name="内容占位符 2"/>
          <p:cNvSpPr>
            <a:spLocks noGrp="1"/>
          </p:cNvSpPr>
          <p:nvPr>
            <p:ph idx="1"/>
          </p:nvPr>
        </p:nvSpPr>
        <p:spPr/>
        <p:txBody>
          <a:bodyPr>
            <a:normAutofit/>
          </a:bodyPr>
          <a:lstStyle/>
          <a:p>
            <a:r>
              <a:rPr lang="en-US" altLang="zh-CN" sz="4400" dirty="0" smtClean="0"/>
              <a:t>Thanks for  your attention</a:t>
            </a:r>
          </a:p>
          <a:p>
            <a:endParaRPr lang="en-US" altLang="zh-CN" sz="4400" i="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717" name="Picture 237"/>
          <p:cNvPicPr>
            <a:picLocks noChangeAspect="1" noChangeArrowheads="1"/>
          </p:cNvPicPr>
          <p:nvPr/>
        </p:nvPicPr>
        <p:blipFill>
          <a:blip r:embed="rId3"/>
          <a:srcRect/>
          <a:stretch>
            <a:fillRect/>
          </a:stretch>
        </p:blipFill>
        <p:spPr bwMode="auto">
          <a:xfrm>
            <a:off x="0" y="2957513"/>
            <a:ext cx="4983163" cy="3135312"/>
          </a:xfrm>
          <a:prstGeom prst="rect">
            <a:avLst/>
          </a:prstGeom>
          <a:noFill/>
          <a:ln w="9525">
            <a:noFill/>
            <a:miter lim="800000"/>
            <a:headEnd/>
            <a:tailEnd/>
          </a:ln>
          <a:effectLst/>
        </p:spPr>
      </p:pic>
      <p:sp>
        <p:nvSpPr>
          <p:cNvPr id="148482" name="Rectangle 4"/>
          <p:cNvSpPr>
            <a:spLocks noChangeArrowheads="1"/>
          </p:cNvSpPr>
          <p:nvPr/>
        </p:nvSpPr>
        <p:spPr bwMode="auto">
          <a:xfrm>
            <a:off x="4643438" y="1412875"/>
            <a:ext cx="4500562" cy="5183188"/>
          </a:xfrm>
          <a:prstGeom prst="rect">
            <a:avLst/>
          </a:prstGeom>
          <a:noFill/>
          <a:ln w="12700">
            <a:noFill/>
            <a:miter lim="800000"/>
            <a:headEnd/>
            <a:tailEnd/>
          </a:ln>
        </p:spPr>
        <p:txBody>
          <a:bodyPr lIns="90487" tIns="44450" rIns="90487" bIns="44450"/>
          <a:lstStyle/>
          <a:p>
            <a:pPr marL="342900" indent="-157163">
              <a:spcBef>
                <a:spcPct val="20000"/>
              </a:spcBef>
              <a:buFontTx/>
              <a:buChar char="•"/>
            </a:pPr>
            <a:r>
              <a:rPr lang="en-US" altLang="zh-CN" sz="1600">
                <a:latin typeface="Comic Sans MS" pitchFamily="66" charset="0"/>
              </a:rPr>
              <a:t>20 spectral bands with a total of 350  detectors located on 4 focal plane assemblies (FPA).</a:t>
            </a:r>
          </a:p>
          <a:p>
            <a:pPr marL="808038" lvl="1" indent="-285750">
              <a:spcBef>
                <a:spcPct val="20000"/>
              </a:spcBef>
              <a:buFontTx/>
              <a:buChar char="–"/>
            </a:pPr>
            <a:r>
              <a:rPr lang="en-US" altLang="zh-CN" sz="1400">
                <a:latin typeface="Comic Sans MS" pitchFamily="66" charset="0"/>
              </a:rPr>
              <a:t>19 reflective solar bands (RSB): bands 1-19, 0.4~2.1um</a:t>
            </a:r>
          </a:p>
          <a:p>
            <a:pPr marL="808038" lvl="1" indent="-285750">
              <a:spcBef>
                <a:spcPct val="20000"/>
              </a:spcBef>
              <a:buFontTx/>
              <a:buChar char="–"/>
            </a:pPr>
            <a:r>
              <a:rPr lang="en-US" altLang="zh-CN" sz="1400">
                <a:latin typeface="Comic Sans MS" pitchFamily="66" charset="0"/>
              </a:rPr>
              <a:t>1 thermal emissive bands (TEB): band 5, 10-12.5 um</a:t>
            </a:r>
          </a:p>
          <a:p>
            <a:pPr marL="342900" indent="-157163">
              <a:spcBef>
                <a:spcPct val="20000"/>
              </a:spcBef>
              <a:buFontTx/>
              <a:buChar char="•"/>
            </a:pPr>
            <a:r>
              <a:rPr lang="en-US" altLang="zh-CN" sz="1600">
                <a:latin typeface="Comic Sans MS" pitchFamily="66" charset="0"/>
              </a:rPr>
              <a:t>Two spatial resolutions (nadir): 250 m(1-5), and 1 km(6-20)</a:t>
            </a:r>
          </a:p>
          <a:p>
            <a:pPr marL="342900" indent="-157163">
              <a:spcBef>
                <a:spcPct val="20000"/>
              </a:spcBef>
              <a:buFontTx/>
              <a:buChar char="•"/>
            </a:pPr>
            <a:r>
              <a:rPr lang="en-US" altLang="zh-CN" sz="1600">
                <a:latin typeface="Comic Sans MS" pitchFamily="66" charset="0"/>
              </a:rPr>
              <a:t>Scan angle: ±55° (from nadir)</a:t>
            </a:r>
          </a:p>
          <a:p>
            <a:pPr marL="808038" lvl="1" indent="-285750">
              <a:spcBef>
                <a:spcPct val="20000"/>
              </a:spcBef>
              <a:buFontTx/>
              <a:buChar char="–"/>
            </a:pPr>
            <a:r>
              <a:rPr lang="en-US" altLang="zh-CN" sz="1400">
                <a:latin typeface="Comic Sans MS" pitchFamily="66" charset="0"/>
              </a:rPr>
              <a:t>A swath of 10 km (along-track) by 2900 km (nadir along-scan)</a:t>
            </a:r>
          </a:p>
          <a:p>
            <a:pPr marL="808038" lvl="1" indent="-285750">
              <a:spcBef>
                <a:spcPct val="20000"/>
              </a:spcBef>
              <a:buFontTx/>
              <a:buChar char="–"/>
            </a:pPr>
            <a:r>
              <a:rPr lang="en-US" altLang="zh-CN" sz="1400">
                <a:latin typeface="Comic Sans MS" pitchFamily="66" charset="0"/>
              </a:rPr>
              <a:t>Global coverage in 1 day</a:t>
            </a:r>
          </a:p>
          <a:p>
            <a:pPr marL="342900" indent="-157163">
              <a:spcBef>
                <a:spcPct val="20000"/>
              </a:spcBef>
              <a:buFontTx/>
              <a:buChar char="•"/>
            </a:pPr>
            <a:r>
              <a:rPr lang="en-US" altLang="zh-CN" sz="1600">
                <a:latin typeface="Comic Sans MS" pitchFamily="66" charset="0"/>
              </a:rPr>
              <a:t>One-sided 45</a:t>
            </a:r>
            <a:r>
              <a:rPr lang="en-US" altLang="zh-CN" sz="1600">
                <a:latin typeface="Comic Sans MS" pitchFamily="66" charset="0"/>
                <a:sym typeface="Symbol" pitchFamily="18" charset="2"/>
              </a:rPr>
              <a:t></a:t>
            </a:r>
            <a:r>
              <a:rPr lang="en-US" altLang="zh-CN" sz="1600">
                <a:latin typeface="Comic Sans MS" pitchFamily="66" charset="0"/>
              </a:rPr>
              <a:t> scan mirror with one K- mirror (de-rotation)</a:t>
            </a:r>
          </a:p>
          <a:p>
            <a:pPr marL="808038" lvl="1" indent="-285750">
              <a:spcBef>
                <a:spcPct val="20000"/>
              </a:spcBef>
              <a:buFontTx/>
              <a:buChar char="–"/>
            </a:pPr>
            <a:r>
              <a:rPr lang="en-US" altLang="zh-CN" sz="1400">
                <a:latin typeface="Comic Sans MS" pitchFamily="66" charset="0"/>
              </a:rPr>
              <a:t>1.5 second each scan</a:t>
            </a:r>
          </a:p>
          <a:p>
            <a:pPr marL="342900" indent="-157163">
              <a:spcBef>
                <a:spcPct val="20000"/>
              </a:spcBef>
              <a:buFontTx/>
              <a:buChar char="•"/>
            </a:pPr>
            <a:r>
              <a:rPr lang="en-US" altLang="zh-CN" sz="1600">
                <a:latin typeface="Comic Sans MS" pitchFamily="66" charset="0"/>
              </a:rPr>
              <a:t>A broad range of applications</a:t>
            </a:r>
          </a:p>
          <a:p>
            <a:pPr marL="808038" lvl="1" indent="-285750">
              <a:spcBef>
                <a:spcPct val="20000"/>
              </a:spcBef>
              <a:buFontTx/>
              <a:buChar char="–"/>
            </a:pPr>
            <a:r>
              <a:rPr lang="en-US" altLang="zh-CN" sz="1400">
                <a:latin typeface="Comic Sans MS" pitchFamily="66" charset="0"/>
              </a:rPr>
              <a:t>Near 20 science data products for studies of the Earth’s land, ocean, and atmosphere properties.</a:t>
            </a:r>
          </a:p>
        </p:txBody>
      </p:sp>
      <p:sp>
        <p:nvSpPr>
          <p:cNvPr id="148486" name="Rectangle 14"/>
          <p:cNvSpPr>
            <a:spLocks noChangeArrowheads="1"/>
          </p:cNvSpPr>
          <p:nvPr/>
        </p:nvSpPr>
        <p:spPr bwMode="auto">
          <a:xfrm>
            <a:off x="-34925" y="620713"/>
            <a:ext cx="3692525" cy="581025"/>
          </a:xfrm>
          <a:prstGeom prst="rect">
            <a:avLst/>
          </a:prstGeom>
          <a:noFill/>
          <a:ln w="9525">
            <a:noFill/>
            <a:miter lim="800000"/>
            <a:headEnd/>
            <a:tailEnd/>
          </a:ln>
        </p:spPr>
        <p:txBody>
          <a:bodyPr wrap="none">
            <a:spAutoFit/>
          </a:bodyPr>
          <a:lstStyle/>
          <a:p>
            <a:r>
              <a:rPr lang="en-US" altLang="zh-CN" sz="1600" b="1">
                <a:latin typeface="Comic Sans MS" pitchFamily="66" charset="0"/>
              </a:rPr>
              <a:t>Medium Resolution Spectral Imager</a:t>
            </a:r>
          </a:p>
          <a:p>
            <a:r>
              <a:rPr lang="en-US" altLang="zh-CN" sz="1600" b="1">
                <a:latin typeface="Comic Sans MS" pitchFamily="66" charset="0"/>
              </a:rPr>
              <a:t> (MERSI)</a:t>
            </a:r>
          </a:p>
        </p:txBody>
      </p:sp>
      <p:pic>
        <p:nvPicPr>
          <p:cNvPr id="148487" name="Picture 158" descr="MERSI示意图"/>
          <p:cNvPicPr>
            <a:picLocks noChangeAspect="1" noChangeArrowheads="1"/>
          </p:cNvPicPr>
          <p:nvPr/>
        </p:nvPicPr>
        <p:blipFill>
          <a:blip r:embed="rId4"/>
          <a:srcRect t="12674" b="28096"/>
          <a:stretch>
            <a:fillRect/>
          </a:stretch>
        </p:blipFill>
        <p:spPr bwMode="auto">
          <a:xfrm>
            <a:off x="1187450" y="1123950"/>
            <a:ext cx="2017713" cy="1009650"/>
          </a:xfrm>
          <a:prstGeom prst="rect">
            <a:avLst/>
          </a:prstGeom>
          <a:noFill/>
          <a:ln w="38100">
            <a:noFill/>
            <a:miter lim="800000"/>
            <a:headEnd/>
            <a:tailEnd/>
          </a:ln>
        </p:spPr>
      </p:pic>
      <p:sp>
        <p:nvSpPr>
          <p:cNvPr id="148488" name="Text Box 8"/>
          <p:cNvSpPr txBox="1">
            <a:spLocks noChangeArrowheads="1"/>
          </p:cNvSpPr>
          <p:nvPr/>
        </p:nvSpPr>
        <p:spPr bwMode="auto">
          <a:xfrm>
            <a:off x="323850" y="2119313"/>
            <a:ext cx="4032250" cy="738664"/>
          </a:xfrm>
          <a:prstGeom prst="rect">
            <a:avLst/>
          </a:prstGeom>
          <a:noFill/>
          <a:ln w="9525">
            <a:noFill/>
            <a:miter lim="800000"/>
            <a:headEnd/>
            <a:tailEnd/>
          </a:ln>
          <a:effectLst/>
        </p:spPr>
        <p:txBody>
          <a:bodyPr>
            <a:spAutoFit/>
          </a:bodyPr>
          <a:lstStyle/>
          <a:p>
            <a:pPr>
              <a:spcBef>
                <a:spcPct val="50000"/>
              </a:spcBef>
            </a:pPr>
            <a:r>
              <a:rPr lang="en-US" altLang="zh-CN" sz="1400" dirty="0" smtClean="0">
                <a:latin typeface="Comic Sans MS" pitchFamily="66" charset="0"/>
              </a:rPr>
              <a:t>Made by Shanghai </a:t>
            </a:r>
            <a:r>
              <a:rPr lang="en-US" altLang="zh-CN" sz="1400" dirty="0">
                <a:latin typeface="Comic Sans MS" pitchFamily="66" charset="0"/>
              </a:rPr>
              <a:t>Institute of Technology and Physics (SITP), Chinese Academy of Sciences (CAS)</a:t>
            </a:r>
          </a:p>
        </p:txBody>
      </p:sp>
      <p:pic>
        <p:nvPicPr>
          <p:cNvPr id="148718" name="Picture 4" descr="FY3A_MERSI_GLOBAL_MOSAIC_20080719_4KM-small"/>
          <p:cNvPicPr>
            <a:picLocks noChangeAspect="1" noChangeArrowheads="1"/>
          </p:cNvPicPr>
          <p:nvPr/>
        </p:nvPicPr>
        <p:blipFill>
          <a:blip r:embed="rId5" cstate="print"/>
          <a:srcRect/>
          <a:stretch>
            <a:fillRect/>
          </a:stretch>
        </p:blipFill>
        <p:spPr bwMode="auto">
          <a:xfrm>
            <a:off x="5580063" y="0"/>
            <a:ext cx="3563937" cy="1268413"/>
          </a:xfrm>
          <a:prstGeom prst="rect">
            <a:avLst/>
          </a:prstGeom>
          <a:noFill/>
          <a:ln w="9525">
            <a:noFill/>
            <a:miter lim="800000"/>
            <a:headEnd/>
            <a:tailEnd/>
          </a:ln>
        </p:spPr>
      </p:pic>
      <p:sp>
        <p:nvSpPr>
          <p:cNvPr id="8" name="矩形 7"/>
          <p:cNvSpPr/>
          <p:nvPr/>
        </p:nvSpPr>
        <p:spPr>
          <a:xfrm>
            <a:off x="571472" y="6215082"/>
            <a:ext cx="1906291" cy="369332"/>
          </a:xfrm>
          <a:prstGeom prst="rect">
            <a:avLst/>
          </a:prstGeom>
        </p:spPr>
        <p:txBody>
          <a:bodyPr wrap="none">
            <a:spAutoFit/>
          </a:bodyPr>
          <a:lstStyle/>
          <a:p>
            <a:r>
              <a:rPr lang="en-US" dirty="0" smtClean="0">
                <a:effectLst>
                  <a:outerShdw blurRad="50800" dist="38100" algn="tr" rotWithShape="0">
                    <a:prstClr val="black">
                      <a:alpha val="40000"/>
                    </a:prstClr>
                  </a:outerShdw>
                </a:effectLst>
              </a:rPr>
              <a:t>(</a:t>
            </a:r>
            <a:r>
              <a:rPr lang="en-US" dirty="0" err="1" smtClean="0">
                <a:effectLst>
                  <a:outerShdw blurRad="50800" dist="38100" algn="tr" rotWithShape="0">
                    <a:prstClr val="black">
                      <a:alpha val="40000"/>
                    </a:prstClr>
                  </a:outerShdw>
                </a:effectLst>
              </a:rPr>
              <a:t>Hu</a:t>
            </a:r>
            <a:r>
              <a:rPr lang="en-US" dirty="0" smtClean="0">
                <a:effectLst>
                  <a:outerShdw blurRad="50800" dist="38100" algn="tr" rotWithShape="0">
                    <a:prstClr val="black">
                      <a:alpha val="40000"/>
                    </a:prstClr>
                  </a:outerShdw>
                </a:effectLst>
              </a:rPr>
              <a:t>, X, IEEE, 2012)</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285728"/>
            <a:ext cx="8358246" cy="642942"/>
          </a:xfrm>
        </p:spPr>
        <p:txBody>
          <a:bodyPr>
            <a:normAutofit/>
          </a:bodyPr>
          <a:lstStyle/>
          <a:p>
            <a:pPr algn="ctr"/>
            <a:r>
              <a:rPr lang="en-US" altLang="zh-CN" sz="3200" dirty="0" smtClean="0"/>
              <a:t>MERSI</a:t>
            </a:r>
            <a:r>
              <a:rPr lang="zh-CN" altLang="en-US" sz="3200" dirty="0" smtClean="0"/>
              <a:t> </a:t>
            </a:r>
            <a:r>
              <a:rPr lang="en-US" altLang="zh-CN" sz="3200" dirty="0" smtClean="0"/>
              <a:t>continuity and Evolution </a:t>
            </a:r>
            <a:endParaRPr lang="zh-CN" altLang="en-US" sz="3200" dirty="0"/>
          </a:p>
        </p:txBody>
      </p:sp>
      <p:sp>
        <p:nvSpPr>
          <p:cNvPr id="3" name="内容占位符 2"/>
          <p:cNvSpPr>
            <a:spLocks noGrp="1"/>
          </p:cNvSpPr>
          <p:nvPr>
            <p:ph idx="1"/>
          </p:nvPr>
        </p:nvSpPr>
        <p:spPr>
          <a:xfrm>
            <a:off x="142844" y="1500174"/>
            <a:ext cx="3000396" cy="4525963"/>
          </a:xfrm>
        </p:spPr>
        <p:txBody>
          <a:bodyPr>
            <a:normAutofit/>
          </a:bodyPr>
          <a:lstStyle/>
          <a:p>
            <a:pPr>
              <a:buNone/>
            </a:pPr>
            <a:r>
              <a:rPr lang="en-US" altLang="zh-CN" sz="1800" b="1" dirty="0" err="1" smtClean="0"/>
              <a:t>Futural</a:t>
            </a:r>
            <a:r>
              <a:rPr lang="en-US" altLang="zh-CN" sz="1800" b="1" dirty="0" smtClean="0"/>
              <a:t> MERSI-2</a:t>
            </a:r>
          </a:p>
          <a:p>
            <a:r>
              <a:rPr lang="en-US" altLang="zh-CN" sz="1800" dirty="0" smtClean="0"/>
              <a:t>Five more IR bands</a:t>
            </a:r>
          </a:p>
          <a:p>
            <a:r>
              <a:rPr lang="en-US" altLang="zh-CN" sz="1800" dirty="0" err="1" smtClean="0"/>
              <a:t>Circurrus</a:t>
            </a:r>
            <a:r>
              <a:rPr lang="en-US" altLang="zh-CN" sz="1800" dirty="0" smtClean="0"/>
              <a:t> </a:t>
            </a:r>
            <a:r>
              <a:rPr lang="en-US" altLang="zh-CN" sz="1800" dirty="0" err="1" smtClean="0"/>
              <a:t>Clould</a:t>
            </a:r>
            <a:r>
              <a:rPr lang="en-US" altLang="zh-CN" sz="1800" dirty="0" smtClean="0"/>
              <a:t> Band 1.38um</a:t>
            </a:r>
          </a:p>
          <a:p>
            <a:r>
              <a:rPr lang="en-US" altLang="zh-CN" sz="1800" dirty="0" smtClean="0"/>
              <a:t>Has two IR split windows with 250m spatial resolution</a:t>
            </a:r>
          </a:p>
          <a:p>
            <a:r>
              <a:rPr lang="en-US" altLang="zh-CN" sz="1800" dirty="0" smtClean="0"/>
              <a:t>Cover all bands in VIRR and MERSI-1</a:t>
            </a:r>
          </a:p>
          <a:p>
            <a:r>
              <a:rPr lang="en-US" altLang="zh-CN" sz="1800" dirty="0" smtClean="0"/>
              <a:t>Higher accuracy from onboard calibration</a:t>
            </a:r>
          </a:p>
          <a:p>
            <a:r>
              <a:rPr lang="en-US" altLang="zh-CN" sz="1800" dirty="0" smtClean="0"/>
              <a:t>Has Lunar Calibration</a:t>
            </a:r>
            <a:endParaRPr lang="zh-CN" altLang="en-US" sz="1800" dirty="0"/>
          </a:p>
        </p:txBody>
      </p:sp>
      <p:graphicFrame>
        <p:nvGraphicFramePr>
          <p:cNvPr id="4" name="表格占位符 4"/>
          <p:cNvGraphicFramePr>
            <a:graphicFrameLocks/>
          </p:cNvGraphicFramePr>
          <p:nvPr/>
        </p:nvGraphicFramePr>
        <p:xfrm>
          <a:off x="3286116" y="977017"/>
          <a:ext cx="5619456" cy="5881007"/>
        </p:xfrm>
        <a:graphic>
          <a:graphicData uri="http://schemas.openxmlformats.org/drawingml/2006/table">
            <a:tbl>
              <a:tblPr/>
              <a:tblGrid>
                <a:gridCol w="603369"/>
                <a:gridCol w="896828"/>
                <a:gridCol w="928694"/>
                <a:gridCol w="1071570"/>
                <a:gridCol w="1099185"/>
                <a:gridCol w="1019810"/>
              </a:tblGrid>
              <a:tr h="547007">
                <a:tc>
                  <a:txBody>
                    <a:bodyPr/>
                    <a:lstStyle/>
                    <a:p>
                      <a:pPr algn="l">
                        <a:spcAft>
                          <a:spcPts val="0"/>
                        </a:spcAft>
                      </a:pPr>
                      <a:r>
                        <a:rPr lang="en-US" sz="1400" b="1" kern="0" dirty="0">
                          <a:latin typeface="Arial"/>
                          <a:ea typeface="宋体"/>
                        </a:rPr>
                        <a:t>Band</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400" b="1" kern="0" dirty="0" smtClean="0">
                          <a:latin typeface="Arial"/>
                          <a:ea typeface="宋体"/>
                        </a:rPr>
                        <a:t>FY-1A/B</a:t>
                      </a:r>
                      <a:endParaRPr lang="zh-CN" sz="1600" kern="100" dirty="0">
                        <a:latin typeface="Times New Roman"/>
                        <a:ea typeface="宋体"/>
                      </a:endParaRPr>
                    </a:p>
                    <a:p>
                      <a:pPr algn="ctr">
                        <a:spcAft>
                          <a:spcPts val="0"/>
                        </a:spcAft>
                      </a:pPr>
                      <a:r>
                        <a:rPr lang="en-US" sz="1400" b="1" kern="0" dirty="0">
                          <a:latin typeface="Arial"/>
                          <a:ea typeface="宋体"/>
                        </a:rPr>
                        <a:t>MVISR-1</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400" b="1" kern="0" dirty="0" smtClean="0">
                          <a:latin typeface="Arial"/>
                          <a:ea typeface="宋体"/>
                        </a:rPr>
                        <a:t>FY-1C/D</a:t>
                      </a:r>
                      <a:endParaRPr lang="zh-CN" sz="1600" kern="100" dirty="0">
                        <a:latin typeface="Times New Roman"/>
                        <a:ea typeface="宋体"/>
                      </a:endParaRPr>
                    </a:p>
                    <a:p>
                      <a:pPr algn="ctr">
                        <a:spcAft>
                          <a:spcPts val="0"/>
                        </a:spcAft>
                      </a:pPr>
                      <a:r>
                        <a:rPr lang="en-US" sz="1400" b="1" kern="0" dirty="0">
                          <a:latin typeface="Arial"/>
                          <a:ea typeface="宋体"/>
                        </a:rPr>
                        <a:t>MVISR-2</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400" b="1" kern="0" dirty="0" smtClean="0">
                          <a:latin typeface="Arial"/>
                          <a:ea typeface="宋体"/>
                        </a:rPr>
                        <a:t>FY-3A/B/C</a:t>
                      </a:r>
                      <a:endParaRPr lang="zh-CN" sz="1600" kern="100" dirty="0">
                        <a:latin typeface="Times New Roman"/>
                        <a:ea typeface="宋体"/>
                      </a:endParaRPr>
                    </a:p>
                    <a:p>
                      <a:pPr algn="ctr">
                        <a:spcAft>
                          <a:spcPts val="0"/>
                        </a:spcAft>
                      </a:pPr>
                      <a:r>
                        <a:rPr lang="en-US" sz="1400" b="1" kern="0" dirty="0">
                          <a:latin typeface="Arial"/>
                          <a:ea typeface="宋体"/>
                        </a:rPr>
                        <a:t>VIRR</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spcAft>
                          <a:spcPts val="0"/>
                        </a:spcAft>
                      </a:pPr>
                      <a:r>
                        <a:rPr lang="en-US" sz="1400" b="1" kern="0" dirty="0" smtClean="0">
                          <a:latin typeface="Arial"/>
                          <a:ea typeface="宋体"/>
                        </a:rPr>
                        <a:t>FY-3A/B/C </a:t>
                      </a:r>
                      <a:endParaRPr lang="zh-CN" sz="1600" kern="100" dirty="0">
                        <a:latin typeface="Times New Roman"/>
                        <a:ea typeface="宋体"/>
                      </a:endParaRPr>
                    </a:p>
                    <a:p>
                      <a:pPr algn="l">
                        <a:spcAft>
                          <a:spcPts val="0"/>
                        </a:spcAft>
                      </a:pPr>
                      <a:r>
                        <a:rPr lang="en-US" sz="1400" b="1" kern="0" dirty="0">
                          <a:latin typeface="Arial"/>
                          <a:ea typeface="宋体"/>
                        </a:rPr>
                        <a:t>MERSI-1</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spcAft>
                          <a:spcPts val="0"/>
                        </a:spcAft>
                      </a:pPr>
                      <a:r>
                        <a:rPr lang="en-US" sz="1400" b="1" kern="0" dirty="0" smtClean="0">
                          <a:latin typeface="Arial"/>
                          <a:ea typeface="宋体"/>
                        </a:rPr>
                        <a:t>FY-3D/E/F</a:t>
                      </a:r>
                      <a:endParaRPr lang="zh-CN" sz="1600" kern="100" dirty="0">
                        <a:latin typeface="Times New Roman"/>
                        <a:ea typeface="宋体"/>
                      </a:endParaRPr>
                    </a:p>
                    <a:p>
                      <a:pPr algn="ctr">
                        <a:spcAft>
                          <a:spcPts val="0"/>
                        </a:spcAft>
                      </a:pPr>
                      <a:r>
                        <a:rPr lang="en-US" sz="1400" b="1" kern="0" dirty="0" smtClean="0">
                          <a:latin typeface="Arial"/>
                          <a:ea typeface="宋体"/>
                        </a:rPr>
                        <a:t>MERSI-II</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82336">
                <a:tc>
                  <a:txBody>
                    <a:bodyPr/>
                    <a:lstStyle/>
                    <a:p>
                      <a:pPr algn="ctr">
                        <a:spcAft>
                          <a:spcPts val="0"/>
                        </a:spcAft>
                      </a:pPr>
                      <a:r>
                        <a:rPr lang="en-US" sz="1400" kern="0" dirty="0">
                          <a:latin typeface="Arial"/>
                          <a:ea typeface="宋体"/>
                        </a:rPr>
                        <a:t>1</a:t>
                      </a:r>
                      <a:endParaRPr lang="zh-CN" sz="1600" kern="1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latin typeface="Arial"/>
                          <a:ea typeface="宋体"/>
                        </a:rPr>
                        <a:t>0.58-0.68</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latin typeface="Arial"/>
                          <a:ea typeface="宋体"/>
                        </a:rPr>
                        <a:t>0.63</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latin typeface="Arial"/>
                          <a:ea typeface="宋体"/>
                        </a:rPr>
                        <a:t>0.63</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a:ea typeface="宋体"/>
                        </a:rPr>
                        <a:t>0.470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a:ea typeface="宋体"/>
                        </a:rPr>
                        <a:t>0.470</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2</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0.725-1.1</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latin typeface="Arial"/>
                          <a:ea typeface="宋体"/>
                        </a:rPr>
                        <a:t>0.865</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latin typeface="Arial"/>
                          <a:ea typeface="宋体"/>
                        </a:rPr>
                        <a:t>0.865</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a:ea typeface="宋体"/>
                        </a:rPr>
                        <a:t>0.550</a:t>
                      </a:r>
                      <a:endParaRPr lang="zh-CN" sz="160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a:ea typeface="宋体"/>
                        </a:rPr>
                        <a:t>0.550</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3</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3.75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3.75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a:solidFill>
                            <a:srgbClr val="C00000"/>
                          </a:solidFill>
                          <a:latin typeface="Arial"/>
                          <a:ea typeface="宋体"/>
                        </a:rPr>
                        <a:t>0.650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a:ea typeface="宋体"/>
                        </a:rPr>
                        <a:t>0.650</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4</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10.8</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10.8</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a:solidFill>
                            <a:srgbClr val="C00000"/>
                          </a:solidFill>
                          <a:latin typeface="Arial"/>
                          <a:ea typeface="宋体"/>
                        </a:rPr>
                        <a:t>0.865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a:ea typeface="宋体"/>
                        </a:rPr>
                        <a:t>0.865</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5</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10.5-12.5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12.0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12.0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11.25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smtClean="0">
                          <a:latin typeface="Arial"/>
                          <a:ea typeface="宋体"/>
                        </a:rPr>
                        <a:t>1.03</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6</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1.61</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1.61</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1.640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a:ea typeface="宋体"/>
                        </a:rPr>
                        <a:t>1.64</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7</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0.455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0.455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2.130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a:ea typeface="宋体"/>
                        </a:rPr>
                        <a:t>2.13</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8</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0.48-0.53</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0.49</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0.49</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0.412</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a:ea typeface="宋体"/>
                        </a:rPr>
                        <a:t>0.412</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9</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0.53-0.58</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0.55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0.55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0.443</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a:ea typeface="宋体"/>
                        </a:rPr>
                        <a:t>0.443</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10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0.94</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1.36</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0.490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a:ea typeface="宋体"/>
                        </a:rPr>
                        <a:t>0.490</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11</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0.520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a:ea typeface="宋体"/>
                        </a:rPr>
                        <a:t>0.555</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12</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0.565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a:ea typeface="宋体"/>
                        </a:rPr>
                        <a:t>0.670</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13</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0.650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a:ea typeface="宋体"/>
                        </a:rPr>
                        <a:t>0.709</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14</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0.685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a:ea typeface="宋体"/>
                        </a:rPr>
                        <a:t>0.746</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15</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0.765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a:ea typeface="宋体"/>
                        </a:rPr>
                        <a:t>0.865</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16</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0.865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a:ea typeface="宋体"/>
                        </a:rPr>
                        <a:t>0.905</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17</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0.905</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a:ea typeface="宋体"/>
                        </a:rPr>
                        <a:t>0.936</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18</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0.940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a:ea typeface="宋体"/>
                        </a:rPr>
                        <a:t>0.940</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19</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0.980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a:ea typeface="宋体"/>
                        </a:rPr>
                        <a:t>1.38</a:t>
                      </a:r>
                      <a:endParaRPr lang="zh-CN" sz="1600" b="1"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20</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Arial"/>
                          <a:ea typeface="宋体"/>
                        </a:rPr>
                        <a:t>1.030</a:t>
                      </a:r>
                      <a:endParaRPr lang="zh-CN" sz="160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a:ea typeface="宋体"/>
                        </a:rPr>
                        <a:t>3.8</a:t>
                      </a:r>
                      <a:endParaRPr lang="zh-CN" sz="1600" b="1"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21</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smtClean="0">
                          <a:solidFill>
                            <a:srgbClr val="C00000"/>
                          </a:solidFill>
                          <a:latin typeface="Arial"/>
                          <a:ea typeface="宋体"/>
                        </a:rPr>
                        <a:t>4.05</a:t>
                      </a:r>
                      <a:endParaRPr lang="zh-CN" sz="1600" b="1" kern="100" dirty="0">
                        <a:solidFill>
                          <a:srgbClr val="C00000"/>
                        </a:solidFill>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22</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dirty="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a:ea typeface="宋体"/>
                        </a:rPr>
                        <a:t>7.2</a:t>
                      </a:r>
                      <a:endParaRPr lang="zh-CN" sz="1600" b="1"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23</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a:ea typeface="宋体"/>
                        </a:rPr>
                        <a:t>8.550</a:t>
                      </a:r>
                      <a:endParaRPr lang="zh-CN" sz="1600" b="1" kern="100" dirty="0">
                        <a:solidFill>
                          <a:srgbClr val="C00000"/>
                        </a:solidFill>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2336">
                <a:tc>
                  <a:txBody>
                    <a:bodyPr/>
                    <a:lstStyle/>
                    <a:p>
                      <a:pPr algn="ctr">
                        <a:spcAft>
                          <a:spcPts val="0"/>
                        </a:spcAft>
                      </a:pPr>
                      <a:r>
                        <a:rPr lang="en-US" sz="1400" kern="0">
                          <a:latin typeface="Arial"/>
                          <a:ea typeface="宋体"/>
                        </a:rPr>
                        <a:t>24</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a:ea typeface="宋体"/>
                        </a:rPr>
                        <a:t>10.8</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2615">
                <a:tc>
                  <a:txBody>
                    <a:bodyPr/>
                    <a:lstStyle/>
                    <a:p>
                      <a:pPr algn="ctr">
                        <a:spcAft>
                          <a:spcPts val="0"/>
                        </a:spcAft>
                      </a:pPr>
                      <a:r>
                        <a:rPr lang="en-US" sz="1400" kern="0">
                          <a:latin typeface="Arial"/>
                          <a:ea typeface="宋体"/>
                        </a:rPr>
                        <a:t>25</a:t>
                      </a:r>
                      <a:endParaRPr lang="zh-CN" sz="1600" kern="1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0">
                        <a:latin typeface="Arial"/>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a:ea typeface="宋体"/>
                        </a:rPr>
                        <a:t>12.0</a:t>
                      </a:r>
                      <a:endParaRPr lang="zh-CN" sz="1600" b="1"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5" name="右箭头 4"/>
          <p:cNvSpPr/>
          <p:nvPr/>
        </p:nvSpPr>
        <p:spPr>
          <a:xfrm rot="1555420">
            <a:off x="4014624" y="5036438"/>
            <a:ext cx="4026275" cy="9913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0"/>
            <a:ext cx="8229600" cy="1143000"/>
          </a:xfrm>
        </p:spPr>
        <p:txBody>
          <a:bodyPr>
            <a:normAutofit/>
          </a:bodyPr>
          <a:lstStyle/>
          <a:p>
            <a:r>
              <a:rPr lang="en-US" altLang="zh-CN" sz="3600" b="1" dirty="0" smtClean="0">
                <a:latin typeface="微软雅黑" pitchFamily="34" charset="-122"/>
                <a:ea typeface="微软雅黑" pitchFamily="34" charset="-122"/>
              </a:rPr>
              <a:t>FY-3C MERSI</a:t>
            </a:r>
            <a:r>
              <a:rPr lang="zh-CN" altLang="en-US" sz="3600" b="1" dirty="0" smtClean="0">
                <a:latin typeface="微软雅黑" pitchFamily="34" charset="-122"/>
                <a:ea typeface="微软雅黑" pitchFamily="34" charset="-122"/>
              </a:rPr>
              <a:t> </a:t>
            </a:r>
            <a:r>
              <a:rPr lang="en-US" altLang="zh-CN" sz="3600" b="1" dirty="0" smtClean="0">
                <a:latin typeface="微软雅黑" pitchFamily="34" charset="-122"/>
                <a:ea typeface="微软雅黑" pitchFamily="34" charset="-122"/>
              </a:rPr>
              <a:t>Event log on orbit</a:t>
            </a:r>
            <a:endParaRPr lang="zh-CN" altLang="en-US" sz="3600" b="1" dirty="0">
              <a:latin typeface="微软雅黑" pitchFamily="34" charset="-122"/>
              <a:ea typeface="微软雅黑" pitchFamily="34" charset="-122"/>
            </a:endParaRPr>
          </a:p>
        </p:txBody>
      </p:sp>
      <p:graphicFrame>
        <p:nvGraphicFramePr>
          <p:cNvPr id="4" name="内容占位符 3"/>
          <p:cNvGraphicFramePr>
            <a:graphicFrameLocks noGrp="1"/>
          </p:cNvGraphicFramePr>
          <p:nvPr>
            <p:ph idx="1"/>
          </p:nvPr>
        </p:nvGraphicFramePr>
        <p:xfrm>
          <a:off x="714348" y="1285860"/>
          <a:ext cx="7286676" cy="5303972"/>
        </p:xfrm>
        <a:graphic>
          <a:graphicData uri="http://schemas.openxmlformats.org/drawingml/2006/table">
            <a:tbl>
              <a:tblPr firstRow="1" bandRow="1">
                <a:tableStyleId>{5C22544A-7EE6-4342-B048-85BDC9FD1C3A}</a:tableStyleId>
              </a:tblPr>
              <a:tblGrid>
                <a:gridCol w="1785950"/>
                <a:gridCol w="2357454"/>
                <a:gridCol w="3143272"/>
              </a:tblGrid>
              <a:tr h="365873">
                <a:tc>
                  <a:txBody>
                    <a:bodyPr/>
                    <a:lstStyle/>
                    <a:p>
                      <a:r>
                        <a:rPr lang="en-US" altLang="zh-CN" dirty="0" smtClean="0">
                          <a:latin typeface="微软雅黑" pitchFamily="34" charset="-122"/>
                          <a:ea typeface="微软雅黑" pitchFamily="34" charset="-122"/>
                        </a:rPr>
                        <a:t>Date</a:t>
                      </a:r>
                      <a:endParaRPr lang="zh-CN" altLang="en-US" dirty="0">
                        <a:latin typeface="微软雅黑" pitchFamily="34" charset="-122"/>
                        <a:ea typeface="微软雅黑" pitchFamily="34" charset="-122"/>
                      </a:endParaRPr>
                    </a:p>
                  </a:txBody>
                  <a:tcPr/>
                </a:tc>
                <a:tc>
                  <a:txBody>
                    <a:bodyPr/>
                    <a:lstStyle/>
                    <a:p>
                      <a:r>
                        <a:rPr lang="en-US" altLang="zh-CN" dirty="0" smtClean="0">
                          <a:latin typeface="微软雅黑" pitchFamily="34" charset="-122"/>
                          <a:ea typeface="微软雅黑" pitchFamily="34" charset="-122"/>
                        </a:rPr>
                        <a:t>Event Log</a:t>
                      </a:r>
                      <a:endParaRPr lang="zh-CN" altLang="en-US" dirty="0">
                        <a:latin typeface="微软雅黑" pitchFamily="34" charset="-122"/>
                        <a:ea typeface="微软雅黑" pitchFamily="34" charset="-122"/>
                      </a:endParaRPr>
                    </a:p>
                  </a:txBody>
                  <a:tcPr/>
                </a:tc>
                <a:tc>
                  <a:txBody>
                    <a:bodyPr/>
                    <a:lstStyle/>
                    <a:p>
                      <a:r>
                        <a:rPr lang="en-US" altLang="zh-CN" dirty="0" smtClean="0">
                          <a:latin typeface="微软雅黑" pitchFamily="34" charset="-122"/>
                          <a:ea typeface="微软雅黑" pitchFamily="34" charset="-122"/>
                        </a:rPr>
                        <a:t>Description</a:t>
                      </a:r>
                      <a:endParaRPr lang="zh-CN" altLang="en-US" dirty="0">
                        <a:latin typeface="微软雅黑" pitchFamily="34" charset="-122"/>
                        <a:ea typeface="微软雅黑" pitchFamily="34" charset="-122"/>
                      </a:endParaRPr>
                    </a:p>
                  </a:txBody>
                  <a:tcPr/>
                </a:tc>
              </a:tr>
              <a:tr h="270646">
                <a:tc>
                  <a:txBody>
                    <a:bodyPr/>
                    <a:lstStyle/>
                    <a:p>
                      <a:r>
                        <a:rPr lang="en-US" altLang="zh-CN" sz="1200" dirty="0" smtClean="0">
                          <a:latin typeface="微软雅黑" pitchFamily="34" charset="-122"/>
                          <a:ea typeface="微软雅黑" pitchFamily="34" charset="-122"/>
                        </a:rPr>
                        <a:t>2013.09.30</a:t>
                      </a:r>
                      <a:endParaRPr lang="zh-CN" altLang="en-US" sz="1200" dirty="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Open and get first</a:t>
                      </a:r>
                      <a:r>
                        <a:rPr lang="en-US" altLang="zh-CN" sz="1200" baseline="0" dirty="0" smtClean="0">
                          <a:latin typeface="微软雅黑" pitchFamily="34" charset="-122"/>
                          <a:ea typeface="微软雅黑" pitchFamily="34" charset="-122"/>
                        </a:rPr>
                        <a:t> image</a:t>
                      </a:r>
                      <a:endParaRPr lang="zh-CN" altLang="en-US" sz="1200" dirty="0" smtClean="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Successfully</a:t>
                      </a:r>
                      <a:r>
                        <a:rPr lang="en-US" altLang="zh-CN" sz="1200" baseline="0" dirty="0" smtClean="0">
                          <a:latin typeface="微软雅黑" pitchFamily="34" charset="-122"/>
                          <a:ea typeface="微软雅黑" pitchFamily="34" charset="-122"/>
                        </a:rPr>
                        <a:t> image collection</a:t>
                      </a:r>
                      <a:endParaRPr lang="zh-CN" altLang="en-US" sz="1200" dirty="0">
                        <a:latin typeface="微软雅黑" pitchFamily="34" charset="-122"/>
                        <a:ea typeface="微软雅黑" pitchFamily="34" charset="-122"/>
                      </a:endParaRPr>
                    </a:p>
                  </a:txBody>
                  <a:tcPr/>
                </a:tc>
              </a:tr>
              <a:tr h="270646">
                <a:tc>
                  <a:txBody>
                    <a:bodyPr/>
                    <a:lstStyle/>
                    <a:p>
                      <a:r>
                        <a:rPr lang="en-US" altLang="zh-CN" sz="1200" dirty="0" smtClean="0">
                          <a:latin typeface="微软雅黑" pitchFamily="34" charset="-122"/>
                          <a:ea typeface="微软雅黑" pitchFamily="34" charset="-122"/>
                        </a:rPr>
                        <a:t>2013.10.01</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Take off the cooler baffle</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For IR band working</a:t>
                      </a:r>
                      <a:endParaRPr lang="zh-CN" altLang="en-US" sz="1200" dirty="0">
                        <a:latin typeface="微软雅黑" pitchFamily="34" charset="-122"/>
                        <a:ea typeface="微软雅黑" pitchFamily="34" charset="-122"/>
                      </a:endParaRPr>
                    </a:p>
                  </a:txBody>
                  <a:tcPr/>
                </a:tc>
              </a:tr>
              <a:tr h="27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2013.10.01</a:t>
                      </a:r>
                      <a:endParaRPr lang="zh-CN" altLang="en-US" sz="1200" dirty="0" smtClean="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Turn</a:t>
                      </a:r>
                      <a:r>
                        <a:rPr lang="en-US" altLang="zh-CN" sz="1200" baseline="0" dirty="0" smtClean="0">
                          <a:latin typeface="微软雅黑" pitchFamily="34" charset="-122"/>
                          <a:ea typeface="微软雅黑" pitchFamily="34" charset="-122"/>
                        </a:rPr>
                        <a:t> on VOC</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AB,A,B)</a:t>
                      </a:r>
                      <a:endParaRPr lang="zh-CN" altLang="en-US" sz="1200" dirty="0" smtClean="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Check the initial response change</a:t>
                      </a:r>
                      <a:endParaRPr lang="zh-CN" altLang="en-US" sz="1200" dirty="0">
                        <a:latin typeface="微软雅黑" pitchFamily="34" charset="-122"/>
                        <a:ea typeface="微软雅黑" pitchFamily="34" charset="-122"/>
                      </a:endParaRPr>
                    </a:p>
                  </a:txBody>
                  <a:tcPr/>
                </a:tc>
              </a:tr>
              <a:tr h="27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2013.10.09~11</a:t>
                      </a:r>
                      <a:endParaRPr lang="zh-CN" altLang="en-US" sz="1200" dirty="0" smtClean="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Turn</a:t>
                      </a:r>
                      <a:r>
                        <a:rPr lang="en-US" altLang="zh-CN" sz="1200" baseline="0" dirty="0" smtClean="0">
                          <a:latin typeface="微软雅黑" pitchFamily="34" charset="-122"/>
                          <a:ea typeface="微软雅黑" pitchFamily="34" charset="-122"/>
                        </a:rPr>
                        <a:t> on VOC</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AB,A,B)</a:t>
                      </a:r>
                      <a:endParaRPr lang="zh-CN" altLang="en-US" sz="1200" dirty="0" smtClean="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Monitor the degradation</a:t>
                      </a:r>
                      <a:endParaRPr lang="zh-CN" altLang="en-US" sz="1200" dirty="0">
                        <a:latin typeface="微软雅黑" pitchFamily="34" charset="-122"/>
                        <a:ea typeface="微软雅黑" pitchFamily="34" charset="-122"/>
                      </a:endParaRPr>
                    </a:p>
                  </a:txBody>
                  <a:tcPr/>
                </a:tc>
              </a:tr>
              <a:tr h="270646">
                <a:tc>
                  <a:txBody>
                    <a:bodyPr/>
                    <a:lstStyle/>
                    <a:p>
                      <a:r>
                        <a:rPr lang="en-US" altLang="zh-CN" sz="1200" dirty="0" smtClean="0">
                          <a:latin typeface="微软雅黑" pitchFamily="34" charset="-122"/>
                          <a:ea typeface="微软雅黑" pitchFamily="34" charset="-122"/>
                        </a:rPr>
                        <a:t>2013.10.17</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Open</a:t>
                      </a:r>
                      <a:r>
                        <a:rPr lang="en-US" altLang="zh-CN" sz="1200" baseline="0" dirty="0" smtClean="0">
                          <a:latin typeface="微软雅黑" pitchFamily="34" charset="-122"/>
                          <a:ea typeface="微软雅黑" pitchFamily="34" charset="-122"/>
                        </a:rPr>
                        <a:t> IR band (b5</a:t>
                      </a:r>
                      <a:r>
                        <a:rPr lang="zh-CN" altLang="en-US" sz="1200" baseline="0" dirty="0" smtClean="0">
                          <a:latin typeface="微软雅黑" pitchFamily="34" charset="-122"/>
                          <a:ea typeface="微软雅黑" pitchFamily="34" charset="-122"/>
                        </a:rPr>
                        <a:t>）</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IR image is good and  has weak</a:t>
                      </a:r>
                      <a:r>
                        <a:rPr lang="en-US" altLang="zh-CN" sz="1200" baseline="0" dirty="0" smtClean="0">
                          <a:latin typeface="微软雅黑" pitchFamily="34" charset="-122"/>
                          <a:ea typeface="微软雅黑" pitchFamily="34" charset="-122"/>
                        </a:rPr>
                        <a:t> stripping</a:t>
                      </a:r>
                      <a:endParaRPr lang="zh-CN" altLang="en-US" sz="1200" dirty="0">
                        <a:latin typeface="微软雅黑" pitchFamily="34" charset="-122"/>
                        <a:ea typeface="微软雅黑" pitchFamily="34" charset="-122"/>
                      </a:endParaRPr>
                    </a:p>
                  </a:txBody>
                  <a:tcPr/>
                </a:tc>
              </a:tr>
              <a:tr h="27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latin typeface="微软雅黑" pitchFamily="34" charset="-122"/>
                          <a:ea typeface="微软雅黑" pitchFamily="34" charset="-122"/>
                          <a:cs typeface="+mn-cs"/>
                        </a:rPr>
                        <a:t>2013.10.23</a:t>
                      </a:r>
                      <a:endParaRPr lang="zh-CN" altLang="en-US" sz="1200" kern="1200" dirty="0" smtClean="0">
                        <a:solidFill>
                          <a:schemeClr val="dk1"/>
                        </a:solidFill>
                        <a:latin typeface="微软雅黑" pitchFamily="34" charset="-122"/>
                        <a:ea typeface="微软雅黑" pitchFamily="34" charset="-122"/>
                        <a:cs typeface="+mn-cs"/>
                      </a:endParaRPr>
                    </a:p>
                  </a:txBody>
                  <a:tcPr/>
                </a:tc>
                <a:tc>
                  <a:txBody>
                    <a:bodyPr/>
                    <a:lstStyle/>
                    <a:p>
                      <a:r>
                        <a:rPr lang="en-US" altLang="zh-CN" sz="1200" kern="1200" dirty="0" smtClean="0">
                          <a:solidFill>
                            <a:schemeClr val="dk1"/>
                          </a:solidFill>
                          <a:latin typeface="微软雅黑" pitchFamily="34" charset="-122"/>
                          <a:ea typeface="微软雅黑" pitchFamily="34" charset="-122"/>
                          <a:cs typeface="+mn-cs"/>
                        </a:rPr>
                        <a:t>First SV</a:t>
                      </a:r>
                      <a:r>
                        <a:rPr lang="zh-CN" altLang="en-US" sz="1200" kern="1200" dirty="0" smtClean="0">
                          <a:solidFill>
                            <a:schemeClr val="dk1"/>
                          </a:solidFill>
                          <a:latin typeface="微软雅黑" pitchFamily="34" charset="-122"/>
                          <a:ea typeface="微软雅黑" pitchFamily="34" charset="-122"/>
                          <a:cs typeface="+mn-cs"/>
                        </a:rPr>
                        <a:t> </a:t>
                      </a:r>
                      <a:r>
                        <a:rPr lang="en-US" altLang="zh-CN" sz="1200" kern="1200" dirty="0" smtClean="0">
                          <a:solidFill>
                            <a:schemeClr val="dk1"/>
                          </a:solidFill>
                          <a:latin typeface="微软雅黑" pitchFamily="34" charset="-122"/>
                          <a:ea typeface="微软雅黑" pitchFamily="34" charset="-122"/>
                          <a:cs typeface="+mn-cs"/>
                        </a:rPr>
                        <a:t>moon observation</a:t>
                      </a:r>
                      <a:endParaRPr lang="zh-CN" altLang="en-US" sz="1200" kern="1200" dirty="0" smtClean="0">
                        <a:solidFill>
                          <a:schemeClr val="dk1"/>
                        </a:solidFill>
                        <a:latin typeface="微软雅黑" pitchFamily="34" charset="-122"/>
                        <a:ea typeface="微软雅黑" pitchFamily="34" charset="-122"/>
                        <a:cs typeface="+mn-cs"/>
                      </a:endParaRPr>
                    </a:p>
                  </a:txBody>
                  <a:tcPr/>
                </a:tc>
                <a:tc>
                  <a:txBody>
                    <a:bodyPr/>
                    <a:lstStyle/>
                    <a:p>
                      <a:r>
                        <a:rPr lang="en-US" altLang="zh-CN" sz="1200" kern="1200" dirty="0" smtClean="0">
                          <a:solidFill>
                            <a:schemeClr val="dk1"/>
                          </a:solidFill>
                          <a:latin typeface="微软雅黑" pitchFamily="34" charset="-122"/>
                          <a:ea typeface="微软雅黑" pitchFamily="34" charset="-122"/>
                          <a:cs typeface="+mn-cs"/>
                        </a:rPr>
                        <a:t>Get</a:t>
                      </a:r>
                      <a:r>
                        <a:rPr lang="en-US" altLang="zh-CN" sz="1200" kern="1200" baseline="0" dirty="0" smtClean="0">
                          <a:solidFill>
                            <a:schemeClr val="dk1"/>
                          </a:solidFill>
                          <a:latin typeface="微软雅黑" pitchFamily="34" charset="-122"/>
                          <a:ea typeface="微软雅黑" pitchFamily="34" charset="-122"/>
                          <a:cs typeface="+mn-cs"/>
                        </a:rPr>
                        <a:t> moon disk f</a:t>
                      </a:r>
                      <a:r>
                        <a:rPr lang="en-US" altLang="zh-CN" sz="1200" kern="1200" dirty="0" smtClean="0">
                          <a:solidFill>
                            <a:schemeClr val="dk1"/>
                          </a:solidFill>
                          <a:latin typeface="微软雅黑" pitchFamily="34" charset="-122"/>
                          <a:ea typeface="微软雅黑" pitchFamily="34" charset="-122"/>
                          <a:cs typeface="+mn-cs"/>
                        </a:rPr>
                        <a:t>or lunar calibration</a:t>
                      </a:r>
                      <a:endParaRPr lang="zh-CN" altLang="en-US" sz="1200" kern="1200" dirty="0" smtClean="0">
                        <a:solidFill>
                          <a:schemeClr val="dk1"/>
                        </a:solidFill>
                        <a:latin typeface="微软雅黑" pitchFamily="34" charset="-122"/>
                        <a:ea typeface="微软雅黑" pitchFamily="34" charset="-122"/>
                        <a:cs typeface="+mn-cs"/>
                      </a:endParaRPr>
                    </a:p>
                  </a:txBody>
                  <a:tcPr/>
                </a:tc>
              </a:tr>
              <a:tr h="27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2013.10.25~27</a:t>
                      </a:r>
                      <a:endParaRPr lang="zh-CN" altLang="en-US" sz="1200" dirty="0" smtClean="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Turn</a:t>
                      </a:r>
                      <a:r>
                        <a:rPr lang="en-US" altLang="zh-CN" sz="1200" baseline="0" dirty="0" smtClean="0">
                          <a:latin typeface="微软雅黑" pitchFamily="34" charset="-122"/>
                          <a:ea typeface="微软雅黑" pitchFamily="34" charset="-122"/>
                        </a:rPr>
                        <a:t> on VOC</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AB,A,B)</a:t>
                      </a:r>
                      <a:endParaRPr lang="zh-CN" altLang="en-US" sz="1200" dirty="0" smtClean="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Monitor the degradation</a:t>
                      </a:r>
                      <a:endParaRPr lang="zh-CN" altLang="en-US" sz="1200" dirty="0">
                        <a:latin typeface="微软雅黑" pitchFamily="34" charset="-122"/>
                        <a:ea typeface="微软雅黑" pitchFamily="34" charset="-122"/>
                      </a:endParaRPr>
                    </a:p>
                  </a:txBody>
                  <a:tcPr/>
                </a:tc>
              </a:tr>
              <a:tr h="451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2013.11.01</a:t>
                      </a:r>
                      <a:endParaRPr lang="zh-CN" altLang="en-US" sz="1200" dirty="0" smtClean="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Close the onboard</a:t>
                      </a:r>
                      <a:r>
                        <a:rPr lang="en-US" altLang="zh-CN" sz="1200" baseline="0" dirty="0" smtClean="0">
                          <a:latin typeface="微软雅黑" pitchFamily="34" charset="-122"/>
                          <a:ea typeface="微软雅黑" pitchFamily="34" charset="-122"/>
                        </a:rPr>
                        <a:t> normalized processing</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Downlink the raw image data and the stripping is heavier </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5,6,7,8,18,20)</a:t>
                      </a:r>
                      <a:endParaRPr lang="zh-CN" altLang="en-US" sz="1200" dirty="0">
                        <a:latin typeface="微软雅黑" pitchFamily="34" charset="-122"/>
                        <a:ea typeface="微软雅黑" pitchFamily="34" charset="-122"/>
                      </a:endParaRPr>
                    </a:p>
                  </a:txBody>
                  <a:tcPr/>
                </a:tc>
              </a:tr>
              <a:tr h="27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2013.11.05~07</a:t>
                      </a:r>
                      <a:endParaRPr lang="zh-CN" altLang="en-US" sz="1200" dirty="0" smtClean="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Turn</a:t>
                      </a:r>
                      <a:r>
                        <a:rPr lang="en-US" altLang="zh-CN" sz="1200" baseline="0" dirty="0" smtClean="0">
                          <a:latin typeface="微软雅黑" pitchFamily="34" charset="-122"/>
                          <a:ea typeface="微软雅黑" pitchFamily="34" charset="-122"/>
                        </a:rPr>
                        <a:t> on VOC</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AB,A,B)</a:t>
                      </a:r>
                      <a:endParaRPr lang="zh-CN" altLang="en-US" sz="1200" dirty="0" smtClean="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Monitor the degradation</a:t>
                      </a:r>
                      <a:endParaRPr lang="zh-CN" altLang="en-US" sz="1200" dirty="0">
                        <a:latin typeface="微软雅黑" pitchFamily="34" charset="-122"/>
                        <a:ea typeface="微软雅黑" pitchFamily="34" charset="-122"/>
                      </a:endParaRPr>
                    </a:p>
                  </a:txBody>
                  <a:tcPr/>
                </a:tc>
              </a:tr>
              <a:tr h="451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2013.11.08</a:t>
                      </a:r>
                      <a:endParaRPr lang="zh-CN" altLang="en-US" sz="1200" dirty="0" smtClean="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Update the new normalized</a:t>
                      </a:r>
                      <a:r>
                        <a:rPr lang="en-US" altLang="zh-CN" sz="1200" baseline="0" dirty="0" smtClean="0">
                          <a:latin typeface="微软雅黑" pitchFamily="34" charset="-122"/>
                          <a:ea typeface="微软雅黑" pitchFamily="34" charset="-122"/>
                        </a:rPr>
                        <a:t> LUT in </a:t>
                      </a:r>
                      <a:r>
                        <a:rPr lang="en-US" altLang="zh-CN" sz="1200" dirty="0" smtClean="0">
                          <a:latin typeface="微软雅黑" pitchFamily="34" charset="-122"/>
                          <a:ea typeface="微软雅黑" pitchFamily="34" charset="-122"/>
                        </a:rPr>
                        <a:t>DPPS</a:t>
                      </a:r>
                      <a:endParaRPr lang="zh-CN" altLang="en-US" sz="1200" dirty="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L1 Image stripping is better</a:t>
                      </a:r>
                      <a:endParaRPr lang="zh-CN" altLang="en-US" sz="1200" dirty="0">
                        <a:latin typeface="微软雅黑" pitchFamily="34" charset="-122"/>
                        <a:ea typeface="微软雅黑" pitchFamily="34" charset="-122"/>
                      </a:endParaRPr>
                    </a:p>
                  </a:txBody>
                  <a:tcPr/>
                </a:tc>
              </a:tr>
              <a:tr h="27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2013.11.19~21</a:t>
                      </a:r>
                      <a:endParaRPr lang="zh-CN" altLang="en-US" sz="1200" dirty="0" smtClean="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Turn</a:t>
                      </a:r>
                      <a:r>
                        <a:rPr lang="en-US" altLang="zh-CN" sz="1200" baseline="0" dirty="0" smtClean="0">
                          <a:latin typeface="微软雅黑" pitchFamily="34" charset="-122"/>
                          <a:ea typeface="微软雅黑" pitchFamily="34" charset="-122"/>
                        </a:rPr>
                        <a:t> on VOC</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AB,A,B)</a:t>
                      </a:r>
                      <a:endParaRPr lang="zh-CN" altLang="en-US" sz="1200" dirty="0" smtClean="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Monitor the degradation</a:t>
                      </a:r>
                      <a:endParaRPr lang="zh-CN" altLang="en-US" sz="1200" dirty="0">
                        <a:latin typeface="微软雅黑" pitchFamily="34" charset="-122"/>
                        <a:ea typeface="微软雅黑" pitchFamily="34" charset="-122"/>
                      </a:endParaRPr>
                    </a:p>
                  </a:txBody>
                  <a:tcPr/>
                </a:tc>
              </a:tr>
              <a:tr h="365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latin typeface="微软雅黑" pitchFamily="34" charset="-122"/>
                          <a:ea typeface="微软雅黑" pitchFamily="34" charset="-122"/>
                          <a:cs typeface="+mn-cs"/>
                        </a:rPr>
                        <a:t>2013.11.21</a:t>
                      </a:r>
                      <a:endParaRPr lang="zh-CN" altLang="en-US" sz="1200" kern="1200" dirty="0" smtClean="0">
                        <a:solidFill>
                          <a:schemeClr val="dk1"/>
                        </a:solidFill>
                        <a:latin typeface="微软雅黑" pitchFamily="34" charset="-122"/>
                        <a:ea typeface="微软雅黑" pitchFamily="34" charset="-122"/>
                        <a:cs typeface="+mn-cs"/>
                      </a:endParaRPr>
                    </a:p>
                  </a:txBody>
                  <a:tcPr/>
                </a:tc>
                <a:tc>
                  <a:txBody>
                    <a:bodyPr/>
                    <a:lstStyle/>
                    <a:p>
                      <a:r>
                        <a:rPr lang="en-US" altLang="zh-CN" sz="1200" kern="1200" dirty="0" smtClean="0">
                          <a:solidFill>
                            <a:schemeClr val="dk1"/>
                          </a:solidFill>
                          <a:latin typeface="微软雅黑" pitchFamily="34" charset="-122"/>
                          <a:ea typeface="微软雅黑" pitchFamily="34" charset="-122"/>
                          <a:cs typeface="+mn-cs"/>
                        </a:rPr>
                        <a:t>SV</a:t>
                      </a:r>
                      <a:r>
                        <a:rPr lang="zh-CN" altLang="en-US" sz="1200" kern="1200" dirty="0" smtClean="0">
                          <a:solidFill>
                            <a:schemeClr val="dk1"/>
                          </a:solidFill>
                          <a:latin typeface="微软雅黑" pitchFamily="34" charset="-122"/>
                          <a:ea typeface="微软雅黑" pitchFamily="34" charset="-122"/>
                          <a:cs typeface="+mn-cs"/>
                        </a:rPr>
                        <a:t> </a:t>
                      </a:r>
                      <a:r>
                        <a:rPr lang="en-US" altLang="zh-CN" sz="1200" kern="1200" dirty="0" smtClean="0">
                          <a:solidFill>
                            <a:schemeClr val="dk1"/>
                          </a:solidFill>
                          <a:latin typeface="微软雅黑" pitchFamily="34" charset="-122"/>
                          <a:ea typeface="微软雅黑" pitchFamily="34" charset="-122"/>
                          <a:cs typeface="+mn-cs"/>
                        </a:rPr>
                        <a:t>moon observation</a:t>
                      </a:r>
                      <a:endParaRPr lang="zh-CN" altLang="en-US" sz="1200" kern="1200" dirty="0" smtClean="0">
                        <a:solidFill>
                          <a:schemeClr val="dk1"/>
                        </a:solidFill>
                        <a:latin typeface="微软雅黑" pitchFamily="34" charset="-122"/>
                        <a:ea typeface="微软雅黑" pitchFamily="34" charset="-122"/>
                        <a:cs typeface="+mn-cs"/>
                      </a:endParaRPr>
                    </a:p>
                  </a:txBody>
                  <a:tcPr/>
                </a:tc>
                <a:tc>
                  <a:txBody>
                    <a:bodyPr/>
                    <a:lstStyle/>
                    <a:p>
                      <a:r>
                        <a:rPr lang="en-US" altLang="zh-CN" sz="1200" kern="1200" dirty="0" smtClean="0">
                          <a:solidFill>
                            <a:schemeClr val="dk1"/>
                          </a:solidFill>
                          <a:latin typeface="微软雅黑" pitchFamily="34" charset="-122"/>
                          <a:ea typeface="微软雅黑" pitchFamily="34" charset="-122"/>
                          <a:cs typeface="+mn-cs"/>
                        </a:rPr>
                        <a:t>Get</a:t>
                      </a:r>
                      <a:r>
                        <a:rPr lang="en-US" altLang="zh-CN" sz="1200" kern="1200" baseline="0" dirty="0" smtClean="0">
                          <a:solidFill>
                            <a:schemeClr val="dk1"/>
                          </a:solidFill>
                          <a:latin typeface="微软雅黑" pitchFamily="34" charset="-122"/>
                          <a:ea typeface="微软雅黑" pitchFamily="34" charset="-122"/>
                          <a:cs typeface="+mn-cs"/>
                        </a:rPr>
                        <a:t> moon disk f</a:t>
                      </a:r>
                      <a:r>
                        <a:rPr lang="en-US" altLang="zh-CN" sz="1200" kern="1200" dirty="0" smtClean="0">
                          <a:solidFill>
                            <a:schemeClr val="dk1"/>
                          </a:solidFill>
                          <a:latin typeface="微软雅黑" pitchFamily="34" charset="-122"/>
                          <a:ea typeface="微软雅黑" pitchFamily="34" charset="-122"/>
                          <a:cs typeface="+mn-cs"/>
                        </a:rPr>
                        <a:t>or  lunar calibration</a:t>
                      </a:r>
                      <a:endParaRPr lang="zh-CN" altLang="en-US" sz="1200" kern="1200" dirty="0" smtClean="0">
                        <a:solidFill>
                          <a:schemeClr val="dk1"/>
                        </a:solidFill>
                        <a:latin typeface="微软雅黑" pitchFamily="34" charset="-122"/>
                        <a:ea typeface="微软雅黑" pitchFamily="34" charset="-122"/>
                        <a:cs typeface="+mn-cs"/>
                      </a:endParaRPr>
                    </a:p>
                  </a:txBody>
                  <a:tcPr/>
                </a:tc>
              </a:tr>
              <a:tr h="365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2013.12.14~16</a:t>
                      </a:r>
                      <a:endParaRPr lang="zh-CN" altLang="en-US" sz="1200" dirty="0" smtClean="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Turn</a:t>
                      </a:r>
                      <a:r>
                        <a:rPr lang="en-US" altLang="zh-CN" sz="1200" baseline="0" dirty="0" smtClean="0">
                          <a:latin typeface="微软雅黑" pitchFamily="34" charset="-122"/>
                          <a:ea typeface="微软雅黑" pitchFamily="34" charset="-122"/>
                        </a:rPr>
                        <a:t> on VOC</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AB,A,B)</a:t>
                      </a:r>
                      <a:endParaRPr lang="zh-CN" altLang="en-US" sz="1200" dirty="0" smtClean="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Monitor the degradation</a:t>
                      </a:r>
                      <a:endParaRPr lang="zh-CN" altLang="en-US" sz="1200" dirty="0">
                        <a:latin typeface="微软雅黑" pitchFamily="34" charset="-122"/>
                        <a:ea typeface="微软雅黑" pitchFamily="34" charset="-122"/>
                      </a:endParaRPr>
                    </a:p>
                  </a:txBody>
                  <a:tcPr/>
                </a:tc>
              </a:tr>
              <a:tr h="27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latin typeface="微软雅黑" pitchFamily="34" charset="-122"/>
                          <a:ea typeface="微软雅黑" pitchFamily="34" charset="-122"/>
                          <a:cs typeface="+mn-cs"/>
                        </a:rPr>
                        <a:t>2013.12.20</a:t>
                      </a:r>
                      <a:endParaRPr lang="zh-CN" altLang="en-US" sz="1200" kern="1200" dirty="0" smtClean="0">
                        <a:solidFill>
                          <a:schemeClr val="dk1"/>
                        </a:solidFill>
                        <a:latin typeface="微软雅黑" pitchFamily="34" charset="-122"/>
                        <a:ea typeface="微软雅黑" pitchFamily="34" charset="-122"/>
                        <a:cs typeface="+mn-cs"/>
                      </a:endParaRPr>
                    </a:p>
                  </a:txBody>
                  <a:tcPr/>
                </a:tc>
                <a:tc>
                  <a:txBody>
                    <a:bodyPr/>
                    <a:lstStyle/>
                    <a:p>
                      <a:r>
                        <a:rPr lang="en-US" altLang="zh-CN" sz="1200" kern="1200" dirty="0" smtClean="0">
                          <a:solidFill>
                            <a:schemeClr val="dk1"/>
                          </a:solidFill>
                          <a:latin typeface="微软雅黑" pitchFamily="34" charset="-122"/>
                          <a:ea typeface="微软雅黑" pitchFamily="34" charset="-122"/>
                          <a:cs typeface="+mn-cs"/>
                        </a:rPr>
                        <a:t>SV</a:t>
                      </a:r>
                      <a:r>
                        <a:rPr lang="zh-CN" altLang="en-US" sz="1200" kern="1200" dirty="0" smtClean="0">
                          <a:solidFill>
                            <a:schemeClr val="dk1"/>
                          </a:solidFill>
                          <a:latin typeface="微软雅黑" pitchFamily="34" charset="-122"/>
                          <a:ea typeface="微软雅黑" pitchFamily="34" charset="-122"/>
                          <a:cs typeface="+mn-cs"/>
                        </a:rPr>
                        <a:t> </a:t>
                      </a:r>
                      <a:r>
                        <a:rPr lang="en-US" altLang="zh-CN" sz="1200" kern="1200" dirty="0" smtClean="0">
                          <a:solidFill>
                            <a:schemeClr val="dk1"/>
                          </a:solidFill>
                          <a:latin typeface="微软雅黑" pitchFamily="34" charset="-122"/>
                          <a:ea typeface="微软雅黑" pitchFamily="34" charset="-122"/>
                          <a:cs typeface="+mn-cs"/>
                        </a:rPr>
                        <a:t>moon observation</a:t>
                      </a:r>
                      <a:endParaRPr lang="zh-CN" altLang="en-US" sz="1200" kern="1200" dirty="0" smtClean="0">
                        <a:solidFill>
                          <a:schemeClr val="dk1"/>
                        </a:solidFill>
                        <a:latin typeface="微软雅黑" pitchFamily="34" charset="-122"/>
                        <a:ea typeface="微软雅黑" pitchFamily="34" charset="-122"/>
                        <a:cs typeface="+mn-cs"/>
                      </a:endParaRPr>
                    </a:p>
                  </a:txBody>
                  <a:tcPr/>
                </a:tc>
                <a:tc>
                  <a:txBody>
                    <a:bodyPr/>
                    <a:lstStyle/>
                    <a:p>
                      <a:r>
                        <a:rPr lang="en-US" altLang="zh-CN" sz="1200" kern="1200" dirty="0" smtClean="0">
                          <a:solidFill>
                            <a:schemeClr val="dk1"/>
                          </a:solidFill>
                          <a:latin typeface="微软雅黑" pitchFamily="34" charset="-122"/>
                          <a:ea typeface="微软雅黑" pitchFamily="34" charset="-122"/>
                          <a:cs typeface="+mn-cs"/>
                        </a:rPr>
                        <a:t>Get</a:t>
                      </a:r>
                      <a:r>
                        <a:rPr lang="en-US" altLang="zh-CN" sz="1200" kern="1200" baseline="0" dirty="0" smtClean="0">
                          <a:solidFill>
                            <a:schemeClr val="dk1"/>
                          </a:solidFill>
                          <a:latin typeface="微软雅黑" pitchFamily="34" charset="-122"/>
                          <a:ea typeface="微软雅黑" pitchFamily="34" charset="-122"/>
                          <a:cs typeface="+mn-cs"/>
                        </a:rPr>
                        <a:t> moon disk f</a:t>
                      </a:r>
                      <a:r>
                        <a:rPr lang="en-US" altLang="zh-CN" sz="1200" kern="1200" dirty="0" smtClean="0">
                          <a:solidFill>
                            <a:schemeClr val="dk1"/>
                          </a:solidFill>
                          <a:latin typeface="微软雅黑" pitchFamily="34" charset="-122"/>
                          <a:ea typeface="微软雅黑" pitchFamily="34" charset="-122"/>
                          <a:cs typeface="+mn-cs"/>
                        </a:rPr>
                        <a:t>or  lunar calibration</a:t>
                      </a:r>
                      <a:endParaRPr lang="zh-CN" altLang="en-US" sz="1200" kern="1200" dirty="0" smtClean="0">
                        <a:solidFill>
                          <a:schemeClr val="dk1"/>
                        </a:solidFill>
                        <a:latin typeface="微软雅黑" pitchFamily="34" charset="-122"/>
                        <a:ea typeface="微软雅黑" pitchFamily="34" charset="-122"/>
                        <a:cs typeface="+mn-cs"/>
                      </a:endParaRPr>
                    </a:p>
                  </a:txBody>
                  <a:tcPr/>
                </a:tc>
              </a:tr>
              <a:tr h="365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2014.01.10~12</a:t>
                      </a:r>
                      <a:endParaRPr lang="zh-CN" altLang="en-US" sz="1200" dirty="0" smtClean="0">
                        <a:latin typeface="微软雅黑" pitchFamily="34" charset="-122"/>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itchFamily="34" charset="-122"/>
                          <a:ea typeface="微软雅黑" pitchFamily="34" charset="-122"/>
                        </a:rPr>
                        <a:t>Turn</a:t>
                      </a:r>
                      <a:r>
                        <a:rPr lang="en-US" altLang="zh-CN" sz="1200" baseline="0" dirty="0" smtClean="0">
                          <a:latin typeface="微软雅黑" pitchFamily="34" charset="-122"/>
                          <a:ea typeface="微软雅黑" pitchFamily="34" charset="-122"/>
                        </a:rPr>
                        <a:t> on VOC</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AB,A,B)</a:t>
                      </a:r>
                      <a:endParaRPr lang="zh-CN" altLang="en-US" sz="1200" dirty="0" smtClean="0">
                        <a:latin typeface="微软雅黑" pitchFamily="34" charset="-122"/>
                        <a:ea typeface="微软雅黑" pitchFamily="34" charset="-122"/>
                      </a:endParaRPr>
                    </a:p>
                  </a:txBody>
                  <a:tcPr/>
                </a:tc>
                <a:tc>
                  <a:txBody>
                    <a:bodyPr/>
                    <a:lstStyle/>
                    <a:p>
                      <a:r>
                        <a:rPr lang="en-US" altLang="zh-CN" sz="1200" dirty="0" smtClean="0">
                          <a:latin typeface="微软雅黑" pitchFamily="34" charset="-122"/>
                          <a:ea typeface="微软雅黑" pitchFamily="34" charset="-122"/>
                        </a:rPr>
                        <a:t>Monitor the degradation</a:t>
                      </a:r>
                      <a:endParaRPr lang="zh-CN" altLang="en-US" sz="1200" dirty="0">
                        <a:latin typeface="微软雅黑" pitchFamily="34" charset="-122"/>
                        <a:ea typeface="微软雅黑" pitchFamily="34" charset="-122"/>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2" name="Picture 6"/>
          <p:cNvPicPr>
            <a:picLocks noChangeAspect="1" noChangeArrowheads="1"/>
          </p:cNvPicPr>
          <p:nvPr/>
        </p:nvPicPr>
        <p:blipFill>
          <a:blip r:embed="rId3"/>
          <a:srcRect/>
          <a:stretch>
            <a:fillRect/>
          </a:stretch>
        </p:blipFill>
        <p:spPr bwMode="auto">
          <a:xfrm>
            <a:off x="3924300" y="1549400"/>
            <a:ext cx="5210175" cy="4748213"/>
          </a:xfrm>
          <a:prstGeom prst="rect">
            <a:avLst/>
          </a:prstGeom>
          <a:noFill/>
          <a:ln w="9525">
            <a:noFill/>
            <a:miter lim="800000"/>
            <a:headEnd/>
            <a:tailEnd/>
          </a:ln>
          <a:effectLst/>
        </p:spPr>
      </p:pic>
      <p:pic>
        <p:nvPicPr>
          <p:cNvPr id="137221" name="Picture 5"/>
          <p:cNvPicPr>
            <a:picLocks noChangeAspect="1" noChangeArrowheads="1"/>
          </p:cNvPicPr>
          <p:nvPr/>
        </p:nvPicPr>
        <p:blipFill>
          <a:blip r:embed="rId4"/>
          <a:srcRect/>
          <a:stretch>
            <a:fillRect/>
          </a:stretch>
        </p:blipFill>
        <p:spPr bwMode="auto">
          <a:xfrm>
            <a:off x="-1588" y="679450"/>
            <a:ext cx="4860926" cy="2101850"/>
          </a:xfrm>
          <a:prstGeom prst="rect">
            <a:avLst/>
          </a:prstGeom>
          <a:noFill/>
          <a:ln w="9525">
            <a:noFill/>
            <a:miter lim="800000"/>
            <a:headEnd/>
            <a:tailEnd/>
          </a:ln>
          <a:effectLst/>
        </p:spPr>
      </p:pic>
      <p:sp>
        <p:nvSpPr>
          <p:cNvPr id="137227" name="Text Box 11"/>
          <p:cNvSpPr txBox="1">
            <a:spLocks noChangeArrowheads="1"/>
          </p:cNvSpPr>
          <p:nvPr/>
        </p:nvSpPr>
        <p:spPr bwMode="auto">
          <a:xfrm>
            <a:off x="71406" y="4173538"/>
            <a:ext cx="4464050" cy="2160591"/>
          </a:xfrm>
          <a:prstGeom prst="rect">
            <a:avLst/>
          </a:prstGeom>
          <a:noFill/>
          <a:ln w="9525">
            <a:noFill/>
            <a:miter lim="800000"/>
            <a:headEnd/>
            <a:tailEnd/>
          </a:ln>
          <a:effectLst/>
        </p:spPr>
        <p:txBody>
          <a:bodyPr wrap="square">
            <a:spAutoFit/>
          </a:bodyPr>
          <a:lstStyle/>
          <a:p>
            <a:pPr>
              <a:lnSpc>
                <a:spcPct val="80000"/>
              </a:lnSpc>
              <a:spcBef>
                <a:spcPct val="20000"/>
              </a:spcBef>
              <a:buFontTx/>
              <a:buChar char="•"/>
            </a:pPr>
            <a:r>
              <a:rPr lang="en-US" altLang="zh-CN" sz="1600" dirty="0" smtClean="0">
                <a:latin typeface="Calibri" pitchFamily="34" charset="0"/>
              </a:rPr>
              <a:t>FY-3A MERSI’s de-rotation K mirror stop working and its SWIR </a:t>
            </a:r>
            <a:r>
              <a:rPr lang="en-US" altLang="zh-CN" sz="1600" dirty="0">
                <a:latin typeface="Calibri" pitchFamily="34" charset="0"/>
              </a:rPr>
              <a:t>bands 6 and 7 </a:t>
            </a:r>
            <a:r>
              <a:rPr lang="en-US" altLang="zh-CN" sz="1600" dirty="0" smtClean="0">
                <a:latin typeface="Calibri" pitchFamily="34" charset="0"/>
              </a:rPr>
              <a:t>are influenced </a:t>
            </a:r>
            <a:r>
              <a:rPr lang="en-US" altLang="zh-CN" sz="1600" dirty="0">
                <a:latin typeface="Calibri" pitchFamily="34" charset="0"/>
              </a:rPr>
              <a:t>by anomalous electronic gain jumps, possibly induced by electrostatic discharge. </a:t>
            </a:r>
          </a:p>
          <a:p>
            <a:pPr>
              <a:lnSpc>
                <a:spcPct val="80000"/>
              </a:lnSpc>
              <a:spcBef>
                <a:spcPct val="20000"/>
              </a:spcBef>
              <a:buFontTx/>
              <a:buChar char="•"/>
            </a:pPr>
            <a:r>
              <a:rPr lang="en-US" altLang="zh-CN" sz="1600" dirty="0">
                <a:latin typeface="Calibri" pitchFamily="34" charset="0"/>
              </a:rPr>
              <a:t>For FY-3B MERSI, the </a:t>
            </a:r>
            <a:r>
              <a:rPr lang="en-US" altLang="zh-CN" sz="1600" dirty="0" smtClean="0">
                <a:latin typeface="Calibri" pitchFamily="34" charset="0"/>
              </a:rPr>
              <a:t>baffle of </a:t>
            </a:r>
            <a:r>
              <a:rPr lang="en-US" altLang="zh-CN" sz="1600" dirty="0" err="1" smtClean="0">
                <a:latin typeface="Calibri" pitchFamily="34" charset="0"/>
              </a:rPr>
              <a:t>radiative</a:t>
            </a:r>
            <a:r>
              <a:rPr lang="en-US" altLang="zh-CN" sz="1600" dirty="0" smtClean="0">
                <a:latin typeface="Calibri" pitchFamily="34" charset="0"/>
              </a:rPr>
              <a:t> </a:t>
            </a:r>
            <a:r>
              <a:rPr lang="en-US" altLang="zh-CN" sz="1600" dirty="0">
                <a:latin typeface="Calibri" pitchFamily="34" charset="0"/>
              </a:rPr>
              <a:t>cooler was not successfully opened. Thus, bands </a:t>
            </a:r>
            <a:r>
              <a:rPr lang="en-US" altLang="zh-CN" sz="1600" dirty="0" smtClean="0">
                <a:latin typeface="Calibri" pitchFamily="34" charset="0"/>
              </a:rPr>
              <a:t>5, 6 </a:t>
            </a:r>
            <a:r>
              <a:rPr lang="en-US" altLang="zh-CN" sz="1600" dirty="0">
                <a:latin typeface="Calibri" pitchFamily="34" charset="0"/>
              </a:rPr>
              <a:t>and 7 are operated in anomalous working conditions without temperature control since Jan. 21, 2011, and band 5 is inoperable</a:t>
            </a:r>
            <a:r>
              <a:rPr lang="en-US" altLang="zh-CN" sz="1600" dirty="0" smtClean="0">
                <a:latin typeface="Calibri" pitchFamily="34" charset="0"/>
              </a:rPr>
              <a:t>.</a:t>
            </a:r>
          </a:p>
          <a:p>
            <a:pPr>
              <a:lnSpc>
                <a:spcPct val="80000"/>
              </a:lnSpc>
              <a:spcBef>
                <a:spcPct val="20000"/>
              </a:spcBef>
              <a:buFontTx/>
              <a:buChar char="•"/>
            </a:pPr>
            <a:r>
              <a:rPr lang="en-US" altLang="zh-CN" sz="1600" dirty="0" smtClean="0">
                <a:latin typeface="Calibri" pitchFamily="34" charset="0"/>
              </a:rPr>
              <a:t>FY-3C MERSI is working perfectly by now.</a:t>
            </a:r>
            <a:endParaRPr lang="en-US" altLang="zh-CN" sz="16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Performance evaluation</a:t>
            </a:r>
            <a:endParaRPr lang="zh-CN" altLang="en-US" dirty="0"/>
          </a:p>
        </p:txBody>
      </p:sp>
      <p:sp>
        <p:nvSpPr>
          <p:cNvPr id="3" name="内容占位符 2"/>
          <p:cNvSpPr>
            <a:spLocks noGrp="1"/>
          </p:cNvSpPr>
          <p:nvPr>
            <p:ph idx="1"/>
          </p:nvPr>
        </p:nvSpPr>
        <p:spPr/>
        <p:txBody>
          <a:bodyPr>
            <a:normAutofit fontScale="85000" lnSpcReduction="10000"/>
          </a:bodyPr>
          <a:lstStyle/>
          <a:p>
            <a:r>
              <a:rPr lang="en-US" dirty="0" smtClean="0"/>
              <a:t>In-orbit verification (IOV) of the instrument performance specification of FY-3C/MERSI started to be conducted in middle October, 2013. </a:t>
            </a:r>
          </a:p>
          <a:p>
            <a:r>
              <a:rPr lang="en-US" dirty="0" smtClean="0"/>
              <a:t>Some representative performances were derived, including </a:t>
            </a:r>
          </a:p>
          <a:p>
            <a:pPr lvl="1"/>
            <a:r>
              <a:rPr lang="en-US" dirty="0" smtClean="0"/>
              <a:t>signal noise ratio (SNR), </a:t>
            </a:r>
          </a:p>
          <a:p>
            <a:pPr lvl="1"/>
            <a:r>
              <a:rPr lang="en-US" dirty="0" smtClean="0"/>
              <a:t>dynamic range</a:t>
            </a:r>
          </a:p>
          <a:p>
            <a:pPr lvl="1"/>
            <a:r>
              <a:rPr lang="en-US" dirty="0" smtClean="0"/>
              <a:t>saturation restore function. </a:t>
            </a:r>
            <a:endParaRPr lang="zh-CN" altLang="en-US" dirty="0" smtClean="0"/>
          </a:p>
          <a:p>
            <a:pPr lvl="1"/>
            <a:r>
              <a:rPr lang="en-US" dirty="0" smtClean="0"/>
              <a:t>modulation transfer function (MTF), </a:t>
            </a:r>
          </a:p>
          <a:p>
            <a:pPr lvl="1"/>
            <a:r>
              <a:rPr lang="en-US" dirty="0" smtClean="0"/>
              <a:t>band-to band registration, </a:t>
            </a:r>
          </a:p>
          <a:p>
            <a:pPr lvl="1"/>
            <a:r>
              <a:rPr lang="en-US" dirty="0" smtClean="0"/>
              <a:t>calibration accuracy </a:t>
            </a:r>
          </a:p>
          <a:p>
            <a:pPr lvl="1"/>
            <a:r>
              <a:rPr lang="en-US" dirty="0" smtClean="0"/>
              <a:t>consistency of the multiple detector, </a:t>
            </a:r>
          </a:p>
          <a:p>
            <a:pPr lvl="1"/>
            <a:r>
              <a:rPr lang="en-US" dirty="0" smtClean="0"/>
              <a:t>instrument stability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3121</TotalTime>
  <Words>3778</Words>
  <PresentationFormat>全屏显示(4:3)</PresentationFormat>
  <Paragraphs>1092</Paragraphs>
  <Slides>48</Slides>
  <Notes>6</Notes>
  <HiddenSlides>0</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Office 主题</vt:lpstr>
      <vt:lpstr>FY-3C/MERSI characterization evaluation based on CMA GISCS platform on early orbit  </vt:lpstr>
      <vt:lpstr>Outline</vt:lpstr>
      <vt:lpstr>Background</vt:lpstr>
      <vt:lpstr>幻灯片 4</vt:lpstr>
      <vt:lpstr>幻灯片 5</vt:lpstr>
      <vt:lpstr>MERSI continuity and Evolution </vt:lpstr>
      <vt:lpstr>FY-3C MERSI Event log on orbit</vt:lpstr>
      <vt:lpstr>幻灯片 8</vt:lpstr>
      <vt:lpstr>Performance evaluation</vt:lpstr>
      <vt:lpstr>FY-3C/MERSI SRF: Better consistency of multi-detector in Infrared band</vt:lpstr>
      <vt:lpstr>SNR: Noise equivalent reflectance (NE) or                Noise equivalent temperature (NEdT) </vt:lpstr>
      <vt:lpstr>MERSI SNR Comparison in FY-3A/B/C</vt:lpstr>
      <vt:lpstr>Saturation Restore</vt:lpstr>
      <vt:lpstr>MTF (along track)</vt:lpstr>
      <vt:lpstr>MTF (along scanning)</vt:lpstr>
      <vt:lpstr>De-overlap processing</vt:lpstr>
      <vt:lpstr>MTF after de-overlap</vt:lpstr>
      <vt:lpstr>Calibration verification and evaluation</vt:lpstr>
      <vt:lpstr>FY-3/MERSI VOC</vt:lpstr>
      <vt:lpstr>幻灯片 20</vt:lpstr>
      <vt:lpstr>VOC solar signal normalization</vt:lpstr>
      <vt:lpstr>Lunar calibration for MERSI</vt:lpstr>
      <vt:lpstr>SV lunar  Observe</vt:lpstr>
      <vt:lpstr>First result of  Lunar calibration</vt:lpstr>
      <vt:lpstr>Inter-calibration for FY-3C/MERSI</vt:lpstr>
      <vt:lpstr>GSICS Public Platform http://gsics.nsmc.cma.gov.cn</vt:lpstr>
      <vt:lpstr>幻灯片 27</vt:lpstr>
      <vt:lpstr>FY-3C/MERSI  using CrIS</vt:lpstr>
      <vt:lpstr>MERSI IR Bias Trend: stable</vt:lpstr>
      <vt:lpstr>Xcal using MODIS</vt:lpstr>
      <vt:lpstr>MERSI with Terra/MODIS</vt:lpstr>
      <vt:lpstr>MERSI with Terra/MODIS</vt:lpstr>
      <vt:lpstr>MERSI with Terra/MODIS</vt:lpstr>
      <vt:lpstr>MERSI with Terra/MODIS</vt:lpstr>
      <vt:lpstr>MERSI with GOME-2</vt:lpstr>
      <vt:lpstr>MERSI using Metop-A/GOME-2</vt:lpstr>
      <vt:lpstr>MERSI comparison with NPP/VIIRS</vt:lpstr>
      <vt:lpstr>幻灯片 38</vt:lpstr>
      <vt:lpstr>Multi-site Cal</vt:lpstr>
      <vt:lpstr>Degradation rate based on Multi-sites Cal</vt:lpstr>
      <vt:lpstr>Cal results using several methods</vt:lpstr>
      <vt:lpstr>Instrument Stability monitoring</vt:lpstr>
      <vt:lpstr>MERSI Instrument Performance Monitoring using OBC files</vt:lpstr>
      <vt:lpstr>Instrument status is stable</vt:lpstr>
      <vt:lpstr>Global Stable Site monitoring</vt:lpstr>
      <vt:lpstr>TOA reflectance trend:  No apparent degradation</vt:lpstr>
      <vt:lpstr>Conclusion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FY-3 MERSI演进</dc:title>
  <dc:creator>Administrator</dc:creator>
  <cp:lastModifiedBy>DADI</cp:lastModifiedBy>
  <cp:revision>334</cp:revision>
  <dcterms:created xsi:type="dcterms:W3CDTF">2013-10-20T06:18:05Z</dcterms:created>
  <dcterms:modified xsi:type="dcterms:W3CDTF">2014-03-24T05:53:42Z</dcterms:modified>
</cp:coreProperties>
</file>