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294" r:id="rId2"/>
    <p:sldId id="295" r:id="rId3"/>
    <p:sldId id="290" r:id="rId4"/>
    <p:sldId id="296" r:id="rId5"/>
    <p:sldId id="297" r:id="rId6"/>
    <p:sldId id="288" r:id="rId7"/>
    <p:sldId id="287" r:id="rId8"/>
    <p:sldId id="274" r:id="rId9"/>
    <p:sldId id="300" r:id="rId10"/>
    <p:sldId id="276" r:id="rId11"/>
    <p:sldId id="277" r:id="rId12"/>
    <p:sldId id="279" r:id="rId13"/>
    <p:sldId id="286" r:id="rId14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75A6FF"/>
    <a:srgbClr val="FE989A"/>
    <a:srgbClr val="FF8181"/>
    <a:srgbClr val="F2FA86"/>
    <a:srgbClr val="FDFDBB"/>
    <a:srgbClr val="70F8B7"/>
    <a:srgbClr val="B9B9FF"/>
    <a:srgbClr val="A3A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53" autoAdjust="0"/>
    <p:restoredTop sz="94919" autoAdjust="0"/>
  </p:normalViewPr>
  <p:slideViewPr>
    <p:cSldViewPr snapToGrid="0">
      <p:cViewPr varScale="1">
        <p:scale>
          <a:sx n="100" d="100"/>
          <a:sy n="100" d="100"/>
        </p:scale>
        <p:origin x="-330" y="-9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6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4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60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55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6863" y="9736138"/>
            <a:ext cx="185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8D429EFD-E345-44FF-A0C3-3D30F6640E1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79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31C8800-F439-4809-814D-2629620A8A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FBE98-17A0-4065-B9C1-D82B76B2515D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1EBBF-0AC4-4330-A1B5-0FE21DCDD8E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49AEFBAA-2E2A-4679-80C5-868B39EF11FB}" type="slidenum">
              <a:rPr lang="en-US" smtClean="0"/>
              <a:pPr defTabSz="919163"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763" y="3098800"/>
            <a:ext cx="9901237" cy="128588"/>
            <a:chOff x="3" y="2044"/>
            <a:chExt cx="6237" cy="179"/>
          </a:xfrm>
        </p:grpSpPr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11" name="Group 53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12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3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4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5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6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7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8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9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20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21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666750"/>
            <a:ext cx="5676900" cy="1319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1992313"/>
            <a:ext cx="5694363" cy="1093787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33097" y="6166536"/>
            <a:ext cx="47997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IE" sz="900" dirty="0" smtClean="0">
                <a:solidFill>
                  <a:schemeClr val="tx1"/>
                </a:solidFill>
              </a:rPr>
              <a:t>Mini Conference of the GSICS Research &amp; Data Working Groups,  </a:t>
            </a:r>
            <a:r>
              <a:rPr lang="en-GB" sz="900" dirty="0" smtClean="0">
                <a:solidFill>
                  <a:schemeClr val="tx1"/>
                </a:solidFill>
              </a:rPr>
              <a:t>24 March 2014</a:t>
            </a:r>
            <a:endParaRPr lang="en-GB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381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3075" name="Group 41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327722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3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4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5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6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7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8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9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0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3088" name="Picture 51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01763"/>
            <a:ext cx="91487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7743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Slide: </a:t>
            </a:r>
            <a:fld id="{305F5D7D-A05E-4731-A4A3-E51D4C07EE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66"/>
          <p:cNvSpPr>
            <a:spLocks noGrp="1" noChangeArrowheads="1"/>
          </p:cNvSpPr>
          <p:nvPr>
            <p:ph type="ftr" sz="quarter" idx="3"/>
          </p:nvPr>
        </p:nvSpPr>
        <p:spPr>
          <a:xfrm>
            <a:off x="936625" y="6156325"/>
            <a:ext cx="6616700" cy="5429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 sz="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EUM/</a:t>
            </a:r>
          </a:p>
          <a:p>
            <a:pPr>
              <a:defRPr/>
            </a:pPr>
            <a:r>
              <a:rPr lang="en-GB"/>
              <a:t>Issue &lt;No.&gt;</a:t>
            </a:r>
          </a:p>
          <a:p>
            <a:pPr>
              <a:defRPr/>
            </a:pPr>
            <a:r>
              <a:rPr lang="en-GB"/>
              <a:t>&lt;Date&gt;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hyperlink" Target="http://www.nasa.gov/" TargetMode="External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???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1.png"/><Relationship Id="rId4" Type="http://schemas.openxmlformats.org/officeDocument/2006/relationships/image" Target="../media/image46.jpe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Ocean Colour Instrument Calibration</a:t>
            </a:r>
            <a:endParaRPr lang="en-US" dirty="0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RSP</a:t>
            </a:r>
          </a:p>
          <a:p>
            <a:r>
              <a:rPr lang="en-US" dirty="0" smtClean="0"/>
              <a:t>Ewa J. Kwiatkowska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5888" y="188913"/>
            <a:ext cx="9580562" cy="839787"/>
          </a:xfrm>
        </p:spPr>
        <p:txBody>
          <a:bodyPr/>
          <a:lstStyle/>
          <a:p>
            <a:pPr algn="ctr"/>
            <a:r>
              <a:rPr lang="en-US" dirty="0" smtClean="0"/>
              <a:t>Ocean </a:t>
            </a:r>
            <a:r>
              <a:rPr lang="en-US" dirty="0" err="1" smtClean="0"/>
              <a:t>colour</a:t>
            </a:r>
            <a:r>
              <a:rPr lang="en-US" dirty="0" smtClean="0"/>
              <a:t> validation</a:t>
            </a:r>
            <a:endParaRPr lang="en-GB" dirty="0" smtClean="0"/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>
          <a:xfrm>
            <a:off x="7069138" y="1849438"/>
            <a:ext cx="2836862" cy="3544887"/>
          </a:xfrm>
          <a:prstGeom prst="rect">
            <a:avLst/>
          </a:prstGeom>
        </p:spPr>
        <p:txBody>
          <a:bodyPr/>
          <a:lstStyle/>
          <a:p>
            <a:pPr marL="342000" lvl="3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1600" b="0" kern="0" dirty="0">
                <a:solidFill>
                  <a:schemeClr val="tx2"/>
                </a:solidFill>
              </a:rPr>
              <a:t>bio-optical and atmospheric products</a:t>
            </a:r>
          </a:p>
          <a:p>
            <a:pPr marL="342000" lvl="3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1600" b="0" kern="0" dirty="0">
                <a:solidFill>
                  <a:schemeClr val="tx2"/>
                </a:solidFill>
                <a:latin typeface="+mn-lt"/>
              </a:rPr>
              <a:t>instrument calibration and characterization</a:t>
            </a:r>
          </a:p>
          <a:p>
            <a:pPr marL="342000" lvl="3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1600" b="0" kern="0" dirty="0">
                <a:solidFill>
                  <a:schemeClr val="tx2"/>
                </a:solidFill>
                <a:latin typeface="+mn-lt"/>
              </a:rPr>
              <a:t>spatial and temporal stability of algorithms</a:t>
            </a:r>
          </a:p>
          <a:p>
            <a:pPr marL="342000" lvl="3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1600" b="0" kern="0" dirty="0">
                <a:solidFill>
                  <a:schemeClr val="tx2"/>
                </a:solidFill>
              </a:rPr>
              <a:t>instrument processing chain </a:t>
            </a:r>
          </a:p>
          <a:p>
            <a:pPr marL="342000" lvl="3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1600" b="0" kern="0" dirty="0">
                <a:solidFill>
                  <a:schemeClr val="tx2"/>
                </a:solidFill>
              </a:rPr>
              <a:t>science algorithm development</a:t>
            </a:r>
          </a:p>
        </p:txBody>
      </p:sp>
      <p:grpSp>
        <p:nvGrpSpPr>
          <p:cNvPr id="25604" name="Group 5"/>
          <p:cNvGrpSpPr>
            <a:grpSpLocks noChangeAspect="1"/>
          </p:cNvGrpSpPr>
          <p:nvPr/>
        </p:nvGrpSpPr>
        <p:grpSpPr bwMode="auto">
          <a:xfrm>
            <a:off x="749300" y="954088"/>
            <a:ext cx="6030913" cy="5911850"/>
            <a:chOff x="1440" y="699"/>
            <a:chExt cx="2836" cy="2838"/>
          </a:xfrm>
        </p:grpSpPr>
        <p:sp>
          <p:nvSpPr>
            <p:cNvPr id="2560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0" y="699"/>
              <a:ext cx="2836" cy="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6" name="_s13332"/>
            <p:cNvSpPr>
              <a:spLocks noChangeShapeType="1"/>
            </p:cNvSpPr>
            <p:nvPr/>
          </p:nvSpPr>
          <p:spPr bwMode="auto">
            <a:xfrm flipV="1">
              <a:off x="2858" y="1453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12" name="_s13331"/>
            <p:cNvSpPr>
              <a:spLocks noChangeArrowheads="1"/>
            </p:cNvSpPr>
            <p:nvPr/>
          </p:nvSpPr>
          <p:spPr bwMode="auto">
            <a:xfrm>
              <a:off x="2519" y="775"/>
              <a:ext cx="679" cy="6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2"/>
              </a:solidFill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52400" h="152400"/>
              <a:bevelB w="152400" h="152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spcBef>
                  <a:spcPts val="2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product validation,</a:t>
              </a:r>
            </a:p>
            <a:p>
              <a:pPr algn="ctr" eaLnBrk="0" hangingPunct="0">
                <a:spcBef>
                  <a:spcPts val="2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quick response to</a:t>
              </a:r>
            </a:p>
            <a:p>
              <a:pPr algn="ctr" eaLnBrk="0" hangingPunct="0">
                <a:spcBef>
                  <a:spcPts val="2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degradation, </a:t>
              </a:r>
            </a:p>
            <a:p>
              <a:pPr algn="ctr" eaLnBrk="0" hangingPunct="0">
                <a:spcBef>
                  <a:spcPts val="2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systematic </a:t>
              </a:r>
            </a:p>
            <a:p>
              <a:pPr algn="ctr" eaLnBrk="0" hangingPunct="0">
                <a:spcBef>
                  <a:spcPts val="2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development</a:t>
              </a:r>
              <a:endParaRPr lang="en-US" sz="1200" dirty="0">
                <a:solidFill>
                  <a:schemeClr val="tx2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5610" name="_s13328"/>
            <p:cNvSpPr>
              <a:spLocks noChangeShapeType="1"/>
            </p:cNvSpPr>
            <p:nvPr/>
          </p:nvSpPr>
          <p:spPr bwMode="auto">
            <a:xfrm flipV="1">
              <a:off x="3097" y="1652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14" name="_s13327"/>
            <p:cNvSpPr>
              <a:spLocks noChangeArrowheads="1"/>
            </p:cNvSpPr>
            <p:nvPr/>
          </p:nvSpPr>
          <p:spPr bwMode="auto">
            <a:xfrm>
              <a:off x="3239" y="1073"/>
              <a:ext cx="679" cy="6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2"/>
              </a:solidFill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52400" h="152400"/>
              <a:bevelB w="152400" h="152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spcBef>
                  <a:spcPts val="2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calibration labs </a:t>
              </a:r>
            </a:p>
            <a:p>
              <a:pPr algn="ctr" eaLnBrk="0" hangingPunct="0">
                <a:spcBef>
                  <a:spcPts val="2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for </a:t>
              </a:r>
              <a:r>
                <a:rPr lang="en-US" sz="1200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in situ </a:t>
              </a:r>
            </a:p>
            <a:p>
              <a:pPr algn="ctr" eaLnBrk="0" hangingPunct="0">
                <a:spcBef>
                  <a:spcPts val="2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instrumentation, </a:t>
              </a:r>
            </a:p>
            <a:p>
              <a:pPr algn="ctr" eaLnBrk="0" hangingPunct="0">
                <a:spcBef>
                  <a:spcPts val="2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inter-calibration </a:t>
              </a:r>
            </a:p>
            <a:p>
              <a:pPr algn="ctr" eaLnBrk="0" hangingPunct="0">
                <a:spcBef>
                  <a:spcPts val="2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round robins</a:t>
              </a:r>
              <a:endParaRPr lang="en-US" sz="1200" dirty="0">
                <a:solidFill>
                  <a:schemeClr val="tx2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5614" name="_s13330"/>
            <p:cNvSpPr>
              <a:spLocks noChangeShapeType="1"/>
            </p:cNvSpPr>
            <p:nvPr/>
          </p:nvSpPr>
          <p:spPr bwMode="auto">
            <a:xfrm>
              <a:off x="3196" y="2132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16" name="_s13329"/>
            <p:cNvSpPr>
              <a:spLocks noChangeArrowheads="1"/>
            </p:cNvSpPr>
            <p:nvPr/>
          </p:nvSpPr>
          <p:spPr bwMode="auto">
            <a:xfrm>
              <a:off x="3537" y="1793"/>
              <a:ext cx="679" cy="6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2"/>
              </a:solidFill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52400" h="152400"/>
              <a:bevelB w="152400" h="152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bio-optical </a:t>
              </a:r>
            </a:p>
            <a:p>
              <a:pPr algn="ctr" eaLnBrk="0" hangingPunct="0"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field measurement </a:t>
              </a:r>
            </a:p>
            <a:p>
              <a:pPr algn="ctr" eaLnBrk="0" hangingPunct="0"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protocols</a:t>
              </a:r>
              <a:endParaRPr lang="en-US" sz="1200" dirty="0">
                <a:solidFill>
                  <a:schemeClr val="tx2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5618" name="_s13324"/>
            <p:cNvSpPr>
              <a:spLocks noChangeShapeType="1"/>
            </p:cNvSpPr>
            <p:nvPr/>
          </p:nvSpPr>
          <p:spPr bwMode="auto">
            <a:xfrm>
              <a:off x="3097" y="2371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18" name="_s13323"/>
            <p:cNvSpPr>
              <a:spLocks noChangeArrowheads="1"/>
            </p:cNvSpPr>
            <p:nvPr/>
          </p:nvSpPr>
          <p:spPr bwMode="auto">
            <a:xfrm>
              <a:off x="3239" y="2513"/>
              <a:ext cx="679" cy="6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2"/>
              </a:solidFill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52400" h="152400"/>
              <a:bevelB w="152400" h="152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spcBef>
                  <a:spcPts val="4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validation sites,</a:t>
              </a:r>
            </a:p>
            <a:p>
              <a:pPr algn="ctr" eaLnBrk="0" hangingPunct="0">
                <a:spcBef>
                  <a:spcPts val="4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field campaigns, </a:t>
              </a:r>
            </a:p>
            <a:p>
              <a:pPr algn="ctr" eaLnBrk="0" hangingPunct="0">
                <a:spcBef>
                  <a:spcPts val="4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new instruments </a:t>
              </a:r>
            </a:p>
            <a:p>
              <a:pPr algn="ctr" eaLnBrk="0" hangingPunct="0">
                <a:spcBef>
                  <a:spcPts val="4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and validation </a:t>
              </a:r>
            </a:p>
            <a:p>
              <a:pPr algn="ctr" eaLnBrk="0" hangingPunct="0">
                <a:spcBef>
                  <a:spcPts val="4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concepts</a:t>
              </a:r>
            </a:p>
          </p:txBody>
        </p:sp>
        <p:sp>
          <p:nvSpPr>
            <p:cNvPr id="25622" name="_s13320"/>
            <p:cNvSpPr>
              <a:spLocks noChangeShapeType="1"/>
            </p:cNvSpPr>
            <p:nvPr/>
          </p:nvSpPr>
          <p:spPr bwMode="auto">
            <a:xfrm>
              <a:off x="2858" y="2470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0" name="_s13319"/>
            <p:cNvSpPr>
              <a:spLocks noChangeArrowheads="1"/>
            </p:cNvSpPr>
            <p:nvPr/>
          </p:nvSpPr>
          <p:spPr bwMode="auto">
            <a:xfrm>
              <a:off x="2519" y="2811"/>
              <a:ext cx="679" cy="6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2"/>
              </a:solidFill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52400" h="152400"/>
              <a:bevelB w="152400" h="152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spcBef>
                  <a:spcPts val="2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databases of </a:t>
              </a:r>
            </a:p>
            <a:p>
              <a:pPr algn="ctr" eaLnBrk="0" hangingPunct="0">
                <a:spcBef>
                  <a:spcPts val="600"/>
                </a:spcBef>
                <a:defRPr/>
              </a:pPr>
              <a:r>
                <a:rPr lang="en-US" sz="1200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in situ </a:t>
              </a: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validation</a:t>
              </a:r>
            </a:p>
            <a:p>
              <a:pPr algn="ctr" eaLnBrk="0" hangingPunct="0"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measurements</a:t>
              </a:r>
            </a:p>
          </p:txBody>
        </p:sp>
        <p:sp>
          <p:nvSpPr>
            <p:cNvPr id="25626" name="_s13322"/>
            <p:cNvSpPr>
              <a:spLocks noChangeShapeType="1"/>
            </p:cNvSpPr>
            <p:nvPr/>
          </p:nvSpPr>
          <p:spPr bwMode="auto">
            <a:xfrm flipH="1">
              <a:off x="2378" y="2371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2" name="_s13321"/>
            <p:cNvSpPr>
              <a:spLocks noChangeArrowheads="1"/>
            </p:cNvSpPr>
            <p:nvPr/>
          </p:nvSpPr>
          <p:spPr bwMode="auto">
            <a:xfrm>
              <a:off x="1799" y="2513"/>
              <a:ext cx="679" cy="6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2"/>
              </a:solidFill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52400" h="152400"/>
              <a:bevelB w="152400" h="152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satellite L1/L2 </a:t>
              </a:r>
            </a:p>
            <a:p>
              <a:pPr algn="ctr" eaLnBrk="0" hangingPunct="0"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data extractions,</a:t>
              </a:r>
            </a:p>
            <a:p>
              <a:pPr algn="ctr" eaLnBrk="0" hangingPunct="0"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matchups with </a:t>
              </a:r>
            </a:p>
            <a:p>
              <a:pPr algn="ctr" eaLnBrk="0" hangingPunct="0">
                <a:spcBef>
                  <a:spcPts val="600"/>
                </a:spcBef>
                <a:defRPr/>
              </a:pPr>
              <a:r>
                <a:rPr lang="en-US" sz="1200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in situ</a:t>
              </a: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, trending</a:t>
              </a:r>
              <a:endParaRPr lang="en-US" sz="1200" dirty="0">
                <a:solidFill>
                  <a:schemeClr val="tx2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5630" name="_s13335"/>
            <p:cNvSpPr>
              <a:spLocks noChangeShapeType="1"/>
            </p:cNvSpPr>
            <p:nvPr/>
          </p:nvSpPr>
          <p:spPr bwMode="auto">
            <a:xfrm flipH="1">
              <a:off x="2179" y="2132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4" name="_s13334"/>
            <p:cNvSpPr>
              <a:spLocks noChangeArrowheads="1"/>
            </p:cNvSpPr>
            <p:nvPr/>
          </p:nvSpPr>
          <p:spPr bwMode="auto">
            <a:xfrm>
              <a:off x="1501" y="1793"/>
              <a:ext cx="679" cy="6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2"/>
              </a:solidFill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52400" h="152400"/>
              <a:bevelB w="152400" h="152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lnSpc>
                  <a:spcPct val="80000"/>
                </a:lnSpc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satellite L3 </a:t>
              </a:r>
            </a:p>
            <a:p>
              <a:pPr algn="ctr" eaLnBrk="0" hangingPunct="0">
                <a:lnSpc>
                  <a:spcPct val="80000"/>
                </a:lnSpc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trending, anomalies,</a:t>
              </a:r>
            </a:p>
            <a:p>
              <a:pPr algn="ctr" eaLnBrk="0" hangingPunct="0">
                <a:lnSpc>
                  <a:spcPct val="80000"/>
                </a:lnSpc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 mission </a:t>
              </a:r>
            </a:p>
            <a:p>
              <a:pPr algn="ctr" eaLnBrk="0" hangingPunct="0">
                <a:lnSpc>
                  <a:spcPct val="80000"/>
                </a:lnSpc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inter-comparisons</a:t>
              </a:r>
            </a:p>
          </p:txBody>
        </p:sp>
        <p:sp>
          <p:nvSpPr>
            <p:cNvPr id="25634" name="_s13326"/>
            <p:cNvSpPr>
              <a:spLocks noChangeShapeType="1"/>
            </p:cNvSpPr>
            <p:nvPr/>
          </p:nvSpPr>
          <p:spPr bwMode="auto">
            <a:xfrm flipH="1" flipV="1">
              <a:off x="2378" y="1652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26" name="_s13325"/>
            <p:cNvSpPr>
              <a:spLocks noChangeArrowheads="1"/>
            </p:cNvSpPr>
            <p:nvPr/>
          </p:nvSpPr>
          <p:spPr bwMode="auto">
            <a:xfrm>
              <a:off x="1799" y="1073"/>
              <a:ext cx="679" cy="6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2"/>
              </a:solidFill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52400" h="152400"/>
              <a:bevelB w="152400" h="152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lnSpc>
                  <a:spcPct val="80000"/>
                </a:lnSpc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satellite data </a:t>
              </a:r>
            </a:p>
            <a:p>
              <a:pPr algn="ctr" eaLnBrk="0" hangingPunct="0">
                <a:lnSpc>
                  <a:spcPct val="80000"/>
                </a:lnSpc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frequent internal </a:t>
              </a:r>
            </a:p>
            <a:p>
              <a:pPr algn="ctr" eaLnBrk="0" hangingPunct="0">
                <a:lnSpc>
                  <a:spcPct val="80000"/>
                </a:lnSpc>
                <a:spcBef>
                  <a:spcPts val="600"/>
                </a:spcBef>
                <a:defRPr/>
              </a:pPr>
              <a:r>
                <a:rPr lang="en-US" sz="12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reprocessings</a:t>
              </a: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 to</a:t>
              </a:r>
            </a:p>
            <a:p>
              <a:pPr algn="ctr" eaLnBrk="0" hangingPunct="0">
                <a:lnSpc>
                  <a:spcPct val="80000"/>
                </a:lnSpc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test cal/char/</a:t>
              </a:r>
              <a:r>
                <a:rPr lang="en-US" sz="12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alg</a:t>
              </a: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 </a:t>
              </a:r>
            </a:p>
            <a:p>
              <a:pPr algn="ctr" eaLnBrk="0" hangingPunct="0">
                <a:lnSpc>
                  <a:spcPct val="80000"/>
                </a:lnSpc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revisions</a:t>
              </a:r>
              <a:endParaRPr lang="en-US" sz="1200" dirty="0">
                <a:solidFill>
                  <a:schemeClr val="tx2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27" name="_s13318"/>
            <p:cNvSpPr>
              <a:spLocks noChangeArrowheads="1"/>
            </p:cNvSpPr>
            <p:nvPr/>
          </p:nvSpPr>
          <p:spPr bwMode="auto">
            <a:xfrm>
              <a:off x="2519" y="1794"/>
              <a:ext cx="679" cy="6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2"/>
              </a:solidFill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52400" h="152400"/>
              <a:bevelB w="152400" h="152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hangingPunct="0">
                <a:spcBef>
                  <a:spcPts val="300"/>
                </a:spcBef>
                <a:defRPr/>
              </a:pPr>
              <a:r>
                <a:rPr lang="en-US" sz="1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ＭＳ Ｐゴシック" charset="-128"/>
                </a:rPr>
                <a:t>validation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5" y="344488"/>
            <a:ext cx="5857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7" descr="nomad_seabass_v2_a_2008200_ma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9338" y="704850"/>
            <a:ext cx="23590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0950" y="1793875"/>
            <a:ext cx="34051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6097588" y="3700463"/>
            <a:ext cx="130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2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∙R</a:t>
            </a:r>
            <a:r>
              <a:rPr lang="en-US" sz="1200" baseline="-250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rs</a:t>
            </a:r>
            <a:r>
              <a:rPr lang="en-US" sz="12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(</a:t>
            </a:r>
            <a:r>
              <a:rPr lang="en-US" sz="1200">
                <a:solidFill>
                  <a:schemeClr val="tx2"/>
                </a:solidFill>
                <a:latin typeface="Comic Sans MS" pitchFamily="66" charset="0"/>
              </a:rPr>
              <a:t>490 nm)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5" cstate="print"/>
          <a:srcRect r="26535"/>
          <a:stretch>
            <a:fillRect/>
          </a:stretch>
        </p:blipFill>
        <p:spPr bwMode="auto">
          <a:xfrm>
            <a:off x="1588" y="1793875"/>
            <a:ext cx="25796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6" cstate="print"/>
          <a:srcRect r="26434"/>
          <a:stretch>
            <a:fillRect/>
          </a:stretch>
        </p:blipFill>
        <p:spPr bwMode="auto">
          <a:xfrm>
            <a:off x="2530475" y="1793875"/>
            <a:ext cx="26050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7" cstate="print"/>
          <a:srcRect r="24603"/>
          <a:stretch>
            <a:fillRect/>
          </a:stretch>
        </p:blipFill>
        <p:spPr bwMode="auto">
          <a:xfrm>
            <a:off x="1588" y="4394200"/>
            <a:ext cx="257333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6"/>
          <p:cNvPicPr>
            <a:picLocks noChangeAspect="1" noChangeArrowheads="1"/>
          </p:cNvPicPr>
          <p:nvPr/>
        </p:nvPicPr>
        <p:blipFill>
          <a:blip r:embed="rId8" cstate="print"/>
          <a:srcRect r="24603"/>
          <a:stretch>
            <a:fillRect/>
          </a:stretch>
        </p:blipFill>
        <p:spPr bwMode="auto">
          <a:xfrm>
            <a:off x="2530475" y="4394200"/>
            <a:ext cx="25812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1154113" y="3665538"/>
            <a:ext cx="1362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2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∙R</a:t>
            </a:r>
            <a:r>
              <a:rPr lang="en-US" sz="1200" baseline="-250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rs</a:t>
            </a:r>
            <a:r>
              <a:rPr lang="en-US" sz="12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(</a:t>
            </a:r>
            <a:r>
              <a:rPr lang="en-US" sz="1200">
                <a:solidFill>
                  <a:schemeClr val="tx2"/>
                </a:solidFill>
                <a:latin typeface="Comic Sans MS" pitchFamily="66" charset="0"/>
              </a:rPr>
              <a:t>412 nm)</a:t>
            </a:r>
          </a:p>
        </p:txBody>
      </p:sp>
      <p:sp>
        <p:nvSpPr>
          <p:cNvPr id="26635" name="Rectangle 3"/>
          <p:cNvSpPr>
            <a:spLocks noChangeArrowheads="1"/>
          </p:cNvSpPr>
          <p:nvPr/>
        </p:nvSpPr>
        <p:spPr bwMode="auto">
          <a:xfrm>
            <a:off x="3748088" y="3684588"/>
            <a:ext cx="13096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2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∙R</a:t>
            </a:r>
            <a:r>
              <a:rPr lang="en-US" sz="1200" baseline="-250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rs</a:t>
            </a:r>
            <a:r>
              <a:rPr lang="en-US" sz="12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(</a:t>
            </a:r>
            <a:r>
              <a:rPr lang="en-US" sz="1200">
                <a:solidFill>
                  <a:schemeClr val="tx2"/>
                </a:solidFill>
                <a:latin typeface="Comic Sans MS" pitchFamily="66" charset="0"/>
              </a:rPr>
              <a:t>443 nm)</a:t>
            </a:r>
          </a:p>
        </p:txBody>
      </p:sp>
      <p:sp>
        <p:nvSpPr>
          <p:cNvPr id="28681" name="Rectangle 1"/>
          <p:cNvSpPr>
            <a:spLocks noChangeArrowheads="1"/>
          </p:cNvSpPr>
          <p:nvPr/>
        </p:nvSpPr>
        <p:spPr bwMode="auto">
          <a:xfrm>
            <a:off x="9526" y="0"/>
            <a:ext cx="3689172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  <p:txBody>
          <a:bodyPr rIns="0">
            <a:spAutoFit/>
          </a:bodyPr>
          <a:lstStyle/>
          <a:p>
            <a:pPr eaLnBrk="0" hangingPunct="0">
              <a:defRPr/>
            </a:pPr>
            <a:r>
              <a:rPr lang="fr-FR" sz="800" b="0" dirty="0">
                <a:solidFill>
                  <a:schemeClr val="tx2"/>
                </a:solidFill>
              </a:rPr>
              <a:t>G. Zibordi (AAOT, Abu Al </a:t>
            </a:r>
            <a:r>
              <a:rPr lang="fr-FR" sz="800" b="0" dirty="0" err="1">
                <a:solidFill>
                  <a:schemeClr val="tx2"/>
                </a:solidFill>
              </a:rPr>
              <a:t>Bukhoosh</a:t>
            </a:r>
            <a:r>
              <a:rPr lang="fr-FR" sz="800" b="0" dirty="0">
                <a:solidFill>
                  <a:schemeClr val="tx2"/>
                </a:solidFill>
              </a:rPr>
              <a:t>, Gustav Dalen </a:t>
            </a:r>
            <a:r>
              <a:rPr lang="fr-FR" sz="800" b="0" dirty="0" err="1">
                <a:solidFill>
                  <a:schemeClr val="tx2"/>
                </a:solidFill>
              </a:rPr>
              <a:t>Tower</a:t>
            </a:r>
            <a:r>
              <a:rPr lang="fr-FR" sz="800" b="0" dirty="0">
                <a:solidFill>
                  <a:schemeClr val="tx2"/>
                </a:solidFill>
              </a:rPr>
              <a:t>, Helsinki </a:t>
            </a:r>
            <a:r>
              <a:rPr lang="fr-FR" sz="800" b="0" dirty="0" err="1">
                <a:solidFill>
                  <a:schemeClr val="tx2"/>
                </a:solidFill>
              </a:rPr>
              <a:t>Lighthouse</a:t>
            </a:r>
            <a:r>
              <a:rPr lang="fr-FR" sz="800" b="0" dirty="0">
                <a:solidFill>
                  <a:schemeClr val="tx2"/>
                </a:solidFill>
              </a:rPr>
              <a:t>)</a:t>
            </a:r>
          </a:p>
          <a:p>
            <a:pPr eaLnBrk="0" hangingPunct="0">
              <a:defRPr/>
            </a:pPr>
            <a:r>
              <a:rPr lang="fr-FR" sz="800" b="0" dirty="0">
                <a:solidFill>
                  <a:schemeClr val="tx2"/>
                </a:solidFill>
              </a:rPr>
              <a:t>J. </a:t>
            </a:r>
            <a:r>
              <a:rPr lang="fr-FR" sz="800" b="0" dirty="0" err="1">
                <a:solidFill>
                  <a:schemeClr val="tx2"/>
                </a:solidFill>
              </a:rPr>
              <a:t>Icely</a:t>
            </a:r>
            <a:r>
              <a:rPr lang="fr-FR" sz="800" b="0" dirty="0">
                <a:solidFill>
                  <a:schemeClr val="tx2"/>
                </a:solidFill>
              </a:rPr>
              <a:t> (Algarve)		V. Brando (LJCO)</a:t>
            </a:r>
          </a:p>
          <a:p>
            <a:pPr eaLnBrk="0" hangingPunct="0">
              <a:defRPr/>
            </a:pPr>
            <a:r>
              <a:rPr lang="fr-FR" sz="800" b="0" dirty="0">
                <a:solidFill>
                  <a:schemeClr val="tx2"/>
                </a:solidFill>
              </a:rPr>
              <a:t>D. Antoine (BOUSSOLE)	K. Ruddick (</a:t>
            </a:r>
            <a:r>
              <a:rPr lang="fr-FR" sz="800" b="0" dirty="0" err="1">
                <a:solidFill>
                  <a:schemeClr val="tx2"/>
                </a:solidFill>
              </a:rPr>
              <a:t>MUMMTriOS</a:t>
            </a:r>
            <a:r>
              <a:rPr lang="fr-FR" sz="800" b="0" dirty="0">
                <a:solidFill>
                  <a:schemeClr val="tx2"/>
                </a:solidFill>
              </a:rPr>
              <a:t>)</a:t>
            </a:r>
          </a:p>
          <a:p>
            <a:pPr eaLnBrk="0" hangingPunct="0">
              <a:defRPr/>
            </a:pPr>
            <a:r>
              <a:rPr lang="fr-FR" sz="800" b="0" dirty="0">
                <a:solidFill>
                  <a:schemeClr val="tx2"/>
                </a:solidFill>
              </a:rPr>
              <a:t>D. McKee (</a:t>
            </a:r>
            <a:r>
              <a:rPr lang="fr-FR" sz="800" b="0" dirty="0" err="1">
                <a:solidFill>
                  <a:schemeClr val="tx2"/>
                </a:solidFill>
              </a:rPr>
              <a:t>BristolIrishSea</a:t>
            </a:r>
            <a:r>
              <a:rPr lang="fr-FR" sz="800" b="0" dirty="0">
                <a:solidFill>
                  <a:schemeClr val="tx2"/>
                </a:solidFill>
              </a:rPr>
              <a:t>)	H. Feng &amp; H. </a:t>
            </a:r>
            <a:r>
              <a:rPr lang="fr-FR" sz="800" b="0" dirty="0" err="1">
                <a:solidFill>
                  <a:schemeClr val="tx2"/>
                </a:solidFill>
              </a:rPr>
              <a:t>Sosik</a:t>
            </a:r>
            <a:r>
              <a:rPr lang="fr-FR" sz="800" b="0" dirty="0">
                <a:solidFill>
                  <a:schemeClr val="tx2"/>
                </a:solidFill>
              </a:rPr>
              <a:t> (MVCO)</a:t>
            </a:r>
          </a:p>
          <a:p>
            <a:pPr eaLnBrk="0" hangingPunct="0">
              <a:defRPr/>
            </a:pPr>
            <a:r>
              <a:rPr lang="fr-FR" sz="800" b="0" dirty="0">
                <a:solidFill>
                  <a:schemeClr val="tx2"/>
                </a:solidFill>
              </a:rPr>
              <a:t>M. </a:t>
            </a:r>
            <a:r>
              <a:rPr lang="fr-FR" sz="800" b="0" dirty="0" err="1">
                <a:solidFill>
                  <a:schemeClr val="tx2"/>
                </a:solidFill>
              </a:rPr>
              <a:t>Kahru</a:t>
            </a:r>
            <a:r>
              <a:rPr lang="fr-FR" sz="800" b="0" dirty="0">
                <a:solidFill>
                  <a:schemeClr val="tx2"/>
                </a:solidFill>
              </a:rPr>
              <a:t> (</a:t>
            </a:r>
            <a:r>
              <a:rPr lang="fr-FR" sz="800" b="0" dirty="0" err="1">
                <a:solidFill>
                  <a:schemeClr val="tx2"/>
                </a:solidFill>
              </a:rPr>
              <a:t>California</a:t>
            </a:r>
            <a:r>
              <a:rPr lang="fr-FR" sz="800" b="0" dirty="0">
                <a:solidFill>
                  <a:schemeClr val="tx2"/>
                </a:solidFill>
              </a:rPr>
              <a:t> </a:t>
            </a:r>
            <a:r>
              <a:rPr lang="fr-FR" sz="800" b="0" dirty="0" err="1">
                <a:solidFill>
                  <a:schemeClr val="tx2"/>
                </a:solidFill>
              </a:rPr>
              <a:t>Current</a:t>
            </a:r>
            <a:r>
              <a:rPr lang="fr-FR" sz="800" b="0" dirty="0">
                <a:solidFill>
                  <a:schemeClr val="tx2"/>
                </a:solidFill>
              </a:rPr>
              <a:t>)	J. </a:t>
            </a:r>
            <a:r>
              <a:rPr lang="fr-FR" sz="800" b="0" dirty="0" err="1">
                <a:solidFill>
                  <a:schemeClr val="tx2"/>
                </a:solidFill>
              </a:rPr>
              <a:t>Werdell</a:t>
            </a:r>
            <a:r>
              <a:rPr lang="fr-FR" sz="800" b="0" dirty="0">
                <a:solidFill>
                  <a:schemeClr val="tx2"/>
                </a:solidFill>
              </a:rPr>
              <a:t> &amp; </a:t>
            </a:r>
            <a:r>
              <a:rPr lang="fr-FR" sz="800" b="0" dirty="0" err="1">
                <a:solidFill>
                  <a:schemeClr val="tx2"/>
                </a:solidFill>
              </a:rPr>
              <a:t>NOMAD’s</a:t>
            </a:r>
            <a:r>
              <a:rPr lang="fr-FR" sz="800" b="0" dirty="0">
                <a:solidFill>
                  <a:schemeClr val="tx2"/>
                </a:solidFill>
              </a:rPr>
              <a:t> </a:t>
            </a:r>
            <a:r>
              <a:rPr lang="fr-FR" sz="800" b="0" dirty="0" err="1">
                <a:solidFill>
                  <a:schemeClr val="tx2"/>
                </a:solidFill>
              </a:rPr>
              <a:t>PIs</a:t>
            </a:r>
            <a:endParaRPr lang="fr-FR" sz="800" b="0" dirty="0">
              <a:solidFill>
                <a:schemeClr val="tx2"/>
              </a:solidFill>
            </a:endParaRPr>
          </a:p>
          <a:p>
            <a:pPr eaLnBrk="0" hangingPunct="0">
              <a:defRPr/>
            </a:pPr>
            <a:r>
              <a:rPr lang="fr-FR" sz="800" b="0" dirty="0">
                <a:solidFill>
                  <a:schemeClr val="tx2"/>
                </a:solidFill>
              </a:rPr>
              <a:t>S. Belanger (CASES)	S. </a:t>
            </a:r>
            <a:r>
              <a:rPr lang="fr-FR" sz="800" b="0" dirty="0" err="1">
                <a:solidFill>
                  <a:schemeClr val="tx2"/>
                </a:solidFill>
              </a:rPr>
              <a:t>Kratzer</a:t>
            </a:r>
            <a:r>
              <a:rPr lang="fr-FR" sz="800" b="0" dirty="0">
                <a:solidFill>
                  <a:schemeClr val="tx2"/>
                </a:solidFill>
              </a:rPr>
              <a:t> (</a:t>
            </a:r>
            <a:r>
              <a:rPr lang="fr-FR" sz="800" b="0" dirty="0" err="1">
                <a:solidFill>
                  <a:schemeClr val="tx2"/>
                </a:solidFill>
              </a:rPr>
              <a:t>NWBalticSea</a:t>
            </a:r>
            <a:r>
              <a:rPr lang="fr-FR" sz="800" b="0" dirty="0">
                <a:solidFill>
                  <a:schemeClr val="tx2"/>
                </a:solidFill>
              </a:rPr>
              <a:t>, </a:t>
            </a:r>
            <a:r>
              <a:rPr lang="fr-FR" sz="800" b="0" dirty="0" err="1">
                <a:solidFill>
                  <a:schemeClr val="tx2"/>
                </a:solidFill>
              </a:rPr>
              <a:t>Palgrunden</a:t>
            </a:r>
            <a:r>
              <a:rPr lang="fr-FR" sz="800" b="0" dirty="0">
                <a:solidFill>
                  <a:schemeClr val="tx2"/>
                </a:solidFill>
              </a:rPr>
              <a:t>)</a:t>
            </a:r>
          </a:p>
          <a:p>
            <a:pPr eaLnBrk="0" hangingPunct="0">
              <a:defRPr/>
            </a:pPr>
            <a:r>
              <a:rPr lang="fr-FR" sz="800" b="0" dirty="0">
                <a:solidFill>
                  <a:schemeClr val="tx2"/>
                </a:solidFill>
              </a:rPr>
              <a:t>G . Schuster &amp; B. </a:t>
            </a:r>
            <a:r>
              <a:rPr lang="fr-FR" sz="800" b="0" dirty="0" err="1">
                <a:solidFill>
                  <a:schemeClr val="tx2"/>
                </a:solidFill>
              </a:rPr>
              <a:t>Holben</a:t>
            </a:r>
            <a:r>
              <a:rPr lang="fr-FR" sz="800" b="0" dirty="0">
                <a:solidFill>
                  <a:schemeClr val="tx2"/>
                </a:solidFill>
              </a:rPr>
              <a:t> (</a:t>
            </a:r>
            <a:r>
              <a:rPr lang="fr-FR" sz="800" b="0" dirty="0" err="1">
                <a:solidFill>
                  <a:schemeClr val="tx2"/>
                </a:solidFill>
              </a:rPr>
              <a:t>CoveSEAPRISM</a:t>
            </a:r>
            <a:r>
              <a:rPr lang="fr-FR" sz="800" b="0" dirty="0">
                <a:solidFill>
                  <a:schemeClr val="tx2"/>
                </a:solidFill>
              </a:rPr>
              <a:t>)   P-Y. Deschamps (SIMBADA)</a:t>
            </a:r>
          </a:p>
          <a:p>
            <a:pPr eaLnBrk="0" hangingPunct="0">
              <a:defRPr/>
            </a:pPr>
            <a:r>
              <a:rPr lang="fr-FR" sz="800" b="0" dirty="0">
                <a:solidFill>
                  <a:schemeClr val="tx2"/>
                </a:solidFill>
              </a:rPr>
              <a:t>H. Loisel (</a:t>
            </a:r>
            <a:r>
              <a:rPr lang="fr-FR" sz="800" b="0" dirty="0" err="1">
                <a:solidFill>
                  <a:schemeClr val="tx2"/>
                </a:solidFill>
              </a:rPr>
              <a:t>EastEngChannel</a:t>
            </a:r>
            <a:r>
              <a:rPr lang="fr-FR" sz="800" b="0" dirty="0">
                <a:solidFill>
                  <a:schemeClr val="tx2"/>
                </a:solidFill>
              </a:rPr>
              <a:t>, </a:t>
            </a:r>
            <a:r>
              <a:rPr lang="fr-FR" sz="800" b="0" dirty="0" err="1">
                <a:solidFill>
                  <a:schemeClr val="tx2"/>
                </a:solidFill>
              </a:rPr>
              <a:t>FrenchGuyana</a:t>
            </a:r>
            <a:r>
              <a:rPr lang="fr-FR" sz="800" b="0" dirty="0">
                <a:solidFill>
                  <a:schemeClr val="tx2"/>
                </a:solidFill>
              </a:rPr>
              <a:t>)   D. Siegel (</a:t>
            </a:r>
            <a:r>
              <a:rPr lang="fr-FR" sz="800" b="0" dirty="0" err="1">
                <a:solidFill>
                  <a:schemeClr val="tx2"/>
                </a:solidFill>
              </a:rPr>
              <a:t>PlumesAndBlooms</a:t>
            </a:r>
            <a:r>
              <a:rPr lang="fr-FR" sz="800" b="0" dirty="0">
                <a:solidFill>
                  <a:schemeClr val="tx2"/>
                </a:solidFill>
              </a:rPr>
              <a:t>)</a:t>
            </a:r>
          </a:p>
          <a:p>
            <a:pPr eaLnBrk="0" hangingPunct="0">
              <a:defRPr/>
            </a:pPr>
            <a:r>
              <a:rPr lang="fr-FR" sz="800" b="0" dirty="0">
                <a:solidFill>
                  <a:schemeClr val="tx2"/>
                </a:solidFill>
              </a:rPr>
              <a:t>S. Ahmed &amp; A. </a:t>
            </a:r>
            <a:r>
              <a:rPr lang="fr-FR" sz="800" b="0" dirty="0" err="1">
                <a:solidFill>
                  <a:schemeClr val="tx2"/>
                </a:solidFill>
              </a:rPr>
              <a:t>Gilerson</a:t>
            </a:r>
            <a:r>
              <a:rPr lang="fr-FR" sz="800" b="0" dirty="0">
                <a:solidFill>
                  <a:schemeClr val="tx2"/>
                </a:solidFill>
              </a:rPr>
              <a:t> (LISCO)	K. Voss (MOBY)</a:t>
            </a:r>
          </a:p>
          <a:p>
            <a:pPr eaLnBrk="0" hangingPunct="0">
              <a:defRPr/>
            </a:pPr>
            <a:r>
              <a:rPr lang="fr-FR" sz="800" b="0" dirty="0">
                <a:solidFill>
                  <a:schemeClr val="tx2"/>
                </a:solidFill>
              </a:rPr>
              <a:t>A. </a:t>
            </a:r>
            <a:r>
              <a:rPr lang="fr-FR" sz="800" b="0" dirty="0" err="1">
                <a:solidFill>
                  <a:schemeClr val="tx2"/>
                </a:solidFill>
              </a:rPr>
              <a:t>Hommerson</a:t>
            </a:r>
            <a:r>
              <a:rPr lang="fr-FR" sz="800" b="0" dirty="0">
                <a:solidFill>
                  <a:schemeClr val="tx2"/>
                </a:solidFill>
              </a:rPr>
              <a:t> (</a:t>
            </a:r>
            <a:r>
              <a:rPr lang="fr-FR" sz="800" b="0" dirty="0" err="1">
                <a:solidFill>
                  <a:schemeClr val="tx2"/>
                </a:solidFill>
              </a:rPr>
              <a:t>WaddenSea</a:t>
            </a:r>
            <a:r>
              <a:rPr lang="fr-FR" sz="800" b="0" dirty="0">
                <a:solidFill>
                  <a:schemeClr val="tx2"/>
                </a:solidFill>
              </a:rPr>
              <a:t>)	B. Gibson &amp; A. </a:t>
            </a:r>
            <a:r>
              <a:rPr lang="fr-FR" sz="800" b="0" dirty="0" err="1">
                <a:solidFill>
                  <a:schemeClr val="tx2"/>
                </a:solidFill>
              </a:rPr>
              <a:t>Weidemann</a:t>
            </a:r>
            <a:r>
              <a:rPr lang="fr-FR" sz="800" b="0" dirty="0">
                <a:solidFill>
                  <a:schemeClr val="tx2"/>
                </a:solidFill>
              </a:rPr>
              <a:t> (</a:t>
            </a:r>
            <a:r>
              <a:rPr lang="fr-FR" sz="800" b="0" dirty="0" err="1">
                <a:solidFill>
                  <a:schemeClr val="tx2"/>
                </a:solidFill>
              </a:rPr>
              <a:t>WaveCIS</a:t>
            </a:r>
            <a:r>
              <a:rPr lang="fr-FR" sz="800" b="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6639" name="Image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39250" y="346075"/>
            <a:ext cx="657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Image 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1263" y="4322763"/>
            <a:ext cx="32686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1" name="Rectangle 3"/>
          <p:cNvSpPr>
            <a:spLocks noChangeArrowheads="1"/>
          </p:cNvSpPr>
          <p:nvPr/>
        </p:nvSpPr>
        <p:spPr bwMode="auto">
          <a:xfrm>
            <a:off x="1122363" y="6142038"/>
            <a:ext cx="130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2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∙R</a:t>
            </a:r>
            <a:r>
              <a:rPr lang="en-US" sz="1200" baseline="-250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rs</a:t>
            </a:r>
            <a:r>
              <a:rPr lang="en-US" sz="12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(510</a:t>
            </a:r>
            <a:r>
              <a:rPr lang="en-US" sz="1200">
                <a:solidFill>
                  <a:schemeClr val="tx2"/>
                </a:solidFill>
                <a:latin typeface="Comic Sans MS" pitchFamily="66" charset="0"/>
              </a:rPr>
              <a:t> nm)</a:t>
            </a:r>
          </a:p>
        </p:txBody>
      </p:sp>
      <p:sp>
        <p:nvSpPr>
          <p:cNvPr id="26642" name="Rectangle 3"/>
          <p:cNvSpPr>
            <a:spLocks noChangeArrowheads="1"/>
          </p:cNvSpPr>
          <p:nvPr/>
        </p:nvSpPr>
        <p:spPr bwMode="auto">
          <a:xfrm>
            <a:off x="3656013" y="6151563"/>
            <a:ext cx="130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2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∙R</a:t>
            </a:r>
            <a:r>
              <a:rPr lang="en-US" sz="1200" baseline="-250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rs</a:t>
            </a:r>
            <a:r>
              <a:rPr lang="en-US" sz="12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(560</a:t>
            </a:r>
            <a:r>
              <a:rPr lang="en-US" sz="1200">
                <a:solidFill>
                  <a:schemeClr val="tx2"/>
                </a:solidFill>
                <a:latin typeface="Comic Sans MS" pitchFamily="66" charset="0"/>
              </a:rPr>
              <a:t> nm)</a:t>
            </a:r>
          </a:p>
        </p:txBody>
      </p:sp>
      <p:sp>
        <p:nvSpPr>
          <p:cNvPr id="26643" name="Rectangle 3"/>
          <p:cNvSpPr>
            <a:spLocks noChangeArrowheads="1"/>
          </p:cNvSpPr>
          <p:nvPr/>
        </p:nvSpPr>
        <p:spPr bwMode="auto">
          <a:xfrm>
            <a:off x="2936875" y="4014788"/>
            <a:ext cx="723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200" i="1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in situ</a:t>
            </a:r>
            <a:endParaRPr lang="en-US" sz="1200" i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644" name="Rectangle 3"/>
          <p:cNvSpPr>
            <a:spLocks noChangeArrowheads="1"/>
          </p:cNvSpPr>
          <p:nvPr/>
        </p:nvSpPr>
        <p:spPr bwMode="auto">
          <a:xfrm rot="-5400000">
            <a:off x="2312988" y="3440113"/>
            <a:ext cx="723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2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MERIS</a:t>
            </a:r>
            <a:endParaRPr lang="en-US" sz="1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5400000">
            <a:off x="6390639" y="3352804"/>
            <a:ext cx="5405121" cy="158496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  <p:txBody>
          <a:bodyPr lIns="36000" tIns="36000" rIns="36000" bIns="36000"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6648" name="Rectangle 3"/>
          <p:cNvSpPr>
            <a:spLocks noChangeArrowheads="1"/>
          </p:cNvSpPr>
          <p:nvPr/>
        </p:nvSpPr>
        <p:spPr bwMode="auto">
          <a:xfrm>
            <a:off x="6838950" y="6159500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200" dirty="0">
                <a:solidFill>
                  <a:schemeClr val="tx2"/>
                </a:solidFill>
                <a:latin typeface="Comic Sans MS" pitchFamily="66" charset="0"/>
              </a:rPr>
              <a:t>C</a:t>
            </a:r>
            <a:r>
              <a:rPr lang="en-US" sz="1200" baseline="-25000" dirty="0">
                <a:solidFill>
                  <a:schemeClr val="tx2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6649" name="Rectangle 3"/>
          <p:cNvSpPr>
            <a:spLocks noChangeArrowheads="1"/>
          </p:cNvSpPr>
          <p:nvPr/>
        </p:nvSpPr>
        <p:spPr bwMode="auto">
          <a:xfrm>
            <a:off x="8356600" y="1685925"/>
            <a:ext cx="143827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0"/>
          <a:lstStyle/>
          <a:p>
            <a:pPr algn="ctr" eaLnBrk="0" hangingPunct="0">
              <a:spcBef>
                <a:spcPct val="20000"/>
              </a:spcBef>
              <a:buClr>
                <a:srgbClr val="CCECFF"/>
              </a:buClr>
            </a:pPr>
            <a:r>
              <a:rPr lang="en-US" sz="1600" b="0">
                <a:solidFill>
                  <a:schemeClr val="tx2"/>
                </a:solidFill>
              </a:rPr>
              <a:t>mission-long matchups with in situ</a:t>
            </a: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</a:pPr>
            <a:endParaRPr lang="en-US" sz="1600" b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</a:pPr>
            <a:r>
              <a:rPr lang="en-US" sz="1600" b="0">
                <a:solidFill>
                  <a:schemeClr val="tx2"/>
                </a:solidFill>
              </a:rPr>
              <a:t>a few hundred points</a:t>
            </a:r>
          </a:p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endParaRPr lang="en-US" sz="800" b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</a:pPr>
            <a:endParaRPr lang="en-US" sz="800" b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</a:pPr>
            <a:endParaRPr lang="en-US" sz="800" b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</a:pPr>
            <a:endParaRPr lang="en-US" sz="800" b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</a:pPr>
            <a:endParaRPr lang="en-US" sz="800" b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</a:pPr>
            <a:endParaRPr lang="en-US" sz="800" b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uncertainties</a:t>
            </a: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15 to 20% </a:t>
            </a: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and higher</a:t>
            </a:r>
            <a:endParaRPr lang="en-US" sz="800" b="0">
              <a:solidFill>
                <a:schemeClr val="tx2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826837" y="3429287"/>
            <a:ext cx="504056" cy="711484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7A775"/>
            </a:solidFill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8356600" y="5300663"/>
            <a:ext cx="14382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0"/>
          <a:lstStyle/>
          <a:p>
            <a:pPr algn="ctr" eaLnBrk="0" hangingPunct="0">
              <a:spcBef>
                <a:spcPct val="20000"/>
              </a:spcBef>
              <a:buClr>
                <a:srgbClr val="CCECFF"/>
              </a:buClr>
              <a:defRPr/>
            </a:pPr>
            <a:r>
              <a:rPr lang="en-US" sz="1600" b="0" dirty="0">
                <a:solidFill>
                  <a:schemeClr val="tx2"/>
                </a:solidFill>
                <a:latin typeface="+mn-lt"/>
              </a:rPr>
              <a:t>high variance precludes stable accuracy assessment</a:t>
            </a:r>
          </a:p>
        </p:txBody>
      </p:sp>
      <p:pic>
        <p:nvPicPr>
          <p:cNvPr id="26654" name="Picture 6" descr="Animated NASA logo in which the orbit element circles the word NASA. On subsidiary pages, clicking on this graphic returns you to the NASA Home page, http://www.nasa.gov.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9988" y="1603375"/>
            <a:ext cx="2206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S_19972472005001_deep_chlor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1338263"/>
            <a:ext cx="20669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S_19972472005001_olig_chlor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788" y="1343025"/>
            <a:ext cx="20716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S_19972472005001_meso_chlor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430463"/>
            <a:ext cx="20669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S_19972472005001_eutr_chlor_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3138" y="2430463"/>
            <a:ext cx="20669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2388" y="1301750"/>
            <a:ext cx="2189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latin typeface="Comic Sans MS" pitchFamily="66" charset="0"/>
              </a:rPr>
              <a:t>Deep-Water (depth &gt; 1000m)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179638" y="1301750"/>
            <a:ext cx="2286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latin typeface="Comic Sans MS" pitchFamily="66" charset="0"/>
              </a:rPr>
              <a:t>Oligotrophic</a:t>
            </a:r>
            <a:r>
              <a:rPr lang="en-US" sz="1000" kern="0" dirty="0">
                <a:latin typeface="Comic Sans MS" pitchFamily="66" charset="0"/>
              </a:rPr>
              <a:t> (Chlorophyll &lt; 0.1)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8738" y="2386013"/>
            <a:ext cx="2401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latin typeface="Comic Sans MS" pitchFamily="66" charset="0"/>
              </a:rPr>
              <a:t>Mesotrophic</a:t>
            </a:r>
            <a:r>
              <a:rPr lang="en-US" sz="1000" kern="0" dirty="0">
                <a:latin typeface="Comic Sans MS" pitchFamily="66" charset="0"/>
              </a:rPr>
              <a:t> (0.1&lt;Chlorophyll&lt;1)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198688" y="2379663"/>
            <a:ext cx="2046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latin typeface="Comic Sans MS" pitchFamily="66" charset="0"/>
              </a:rPr>
              <a:t>Eutrophic</a:t>
            </a:r>
            <a:r>
              <a:rPr lang="en-US" sz="1000" kern="0" dirty="0">
                <a:latin typeface="Comic Sans MS" pitchFamily="66" charset="0"/>
              </a:rPr>
              <a:t> (1&lt;Chlorophyll&lt;10)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06688" y="65088"/>
            <a:ext cx="46005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Level-3 analyses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371975" y="1363663"/>
          <a:ext cx="2132162" cy="1989762"/>
        </p:xfrm>
        <a:graphic>
          <a:graphicData uri="http://schemas.openxmlformats.org/drawingml/2006/table">
            <a:tbl>
              <a:tblPr bandRow="1">
                <a:tableStyleId>{EB9631B5-78F2-41C9-869B-9F39066F8104}</a:tableStyleId>
              </a:tblPr>
              <a:tblGrid>
                <a:gridCol w="426652"/>
                <a:gridCol w="400692"/>
                <a:gridCol w="421240"/>
                <a:gridCol w="431515"/>
                <a:gridCol w="452063"/>
              </a:tblGrid>
              <a:tr h="210502"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Region</a:t>
                      </a:r>
                      <a:br>
                        <a:rPr lang="en-GB" sz="700" dirty="0"/>
                      </a:br>
                      <a:r>
                        <a:rPr lang="en-GB" sz="700" dirty="0"/>
                        <a:t>ID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Minimum</a:t>
                      </a:r>
                      <a:br>
                        <a:rPr lang="en-GB" sz="700" dirty="0"/>
                      </a:br>
                      <a:r>
                        <a:rPr lang="en-GB" sz="700" dirty="0"/>
                        <a:t>Latitude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Maximum</a:t>
                      </a:r>
                      <a:br>
                        <a:rPr lang="en-GB" sz="700" dirty="0"/>
                      </a:br>
                      <a:r>
                        <a:rPr lang="en-GB" sz="700" dirty="0"/>
                        <a:t>Latitude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Minimum</a:t>
                      </a:r>
                      <a:br>
                        <a:rPr lang="en-GB" sz="700" dirty="0"/>
                      </a:br>
                      <a:r>
                        <a:rPr lang="en-GB" sz="700" dirty="0"/>
                        <a:t>Longitude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Maximum</a:t>
                      </a:r>
                      <a:br>
                        <a:rPr lang="en-GB" sz="700" dirty="0"/>
                      </a:br>
                      <a:r>
                        <a:rPr lang="en-GB" sz="700" dirty="0"/>
                        <a:t>Longitude</a:t>
                      </a:r>
                    </a:p>
                  </a:txBody>
                  <a:tcPr marL="0" marR="0" marT="0" marB="0" anchor="ctr"/>
                </a:tc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AtlN55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50.0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60.0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-50.0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-20.0</a:t>
                      </a:r>
                    </a:p>
                  </a:txBody>
                  <a:tcPr marL="0" marR="0" marT="0" marB="0" anchor="ctr"/>
                </a:tc>
              </a:tr>
              <a:tr h="126560"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PacN45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40.0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50.0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-179.0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-140.0</a:t>
                      </a:r>
                    </a:p>
                  </a:txBody>
                  <a:tcPr marL="0" marR="0" marT="0" marB="0" anchor="ctr"/>
                </a:tc>
              </a:tr>
              <a:tr h="126926"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PacN35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30.0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40.0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-179.0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-140.0</a:t>
                      </a:r>
                    </a:p>
                  </a:txBody>
                  <a:tcPr marL="0" marR="0" marT="0" marB="0" anchor="ctr"/>
                </a:tc>
              </a:tr>
              <a:tr h="123290"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PacN25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20.0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30.0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-179.0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-140.0</a:t>
                      </a:r>
                    </a:p>
                  </a:txBody>
                  <a:tcPr marL="0" marR="0" marT="0" marB="0" anchor="ctr"/>
                </a:tc>
              </a:tr>
              <a:tr h="102741"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PacN15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10.0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20.0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-179.0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-140.0</a:t>
                      </a:r>
                    </a:p>
                  </a:txBody>
                  <a:tcPr marL="0" marR="0" marT="0" marB="0" anchor="ctr"/>
                </a:tc>
              </a:tr>
              <a:tr h="109077">
                <a:tc>
                  <a:txBody>
                    <a:bodyPr/>
                    <a:lstStyle/>
                    <a:p>
                      <a:pPr algn="ctr"/>
                      <a:r>
                        <a:rPr lang="en-GB" sz="700" dirty="0" err="1"/>
                        <a:t>PacEqu</a:t>
                      </a:r>
                      <a:endParaRPr lang="en-GB" sz="7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-10.0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-179.0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-140.0</a:t>
                      </a:r>
                    </a:p>
                  </a:txBody>
                  <a:tcPr marL="0" marR="0" marT="0" marB="0" anchor="ctr"/>
                </a:tc>
              </a:tr>
              <a:tr h="113016"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PacS15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-20.0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-10.0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-179.0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-140.0</a:t>
                      </a:r>
                    </a:p>
                  </a:txBody>
                  <a:tcPr marL="0" marR="0" marT="0" marB="0" anchor="ctr"/>
                </a:tc>
              </a:tr>
              <a:tr h="113016"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PacS25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-30.0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-20.0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-179.0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-140.0</a:t>
                      </a:r>
                    </a:p>
                  </a:txBody>
                  <a:tcPr marL="0" marR="0" marT="0" marB="0" anchor="ctr"/>
                </a:tc>
              </a:tr>
              <a:tr h="113016"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PacS35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-40.0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-30.0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-179.0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-140.0</a:t>
                      </a:r>
                    </a:p>
                  </a:txBody>
                  <a:tcPr marL="0" marR="0" marT="0" marB="0" anchor="ctr"/>
                </a:tc>
              </a:tr>
              <a:tr h="113016"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PacS45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-50.0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-40.0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-179.0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-140.0</a:t>
                      </a:r>
                    </a:p>
                  </a:txBody>
                  <a:tcPr marL="0" marR="0" marT="0" marB="0" anchor="ctr"/>
                </a:tc>
              </a:tr>
              <a:tr h="123289"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AtlS55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-60.0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-50.0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-20.0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10.0</a:t>
                      </a:r>
                    </a:p>
                  </a:txBody>
                  <a:tcPr marL="0" marR="0" marT="0" marB="0" anchor="ctr"/>
                </a:tc>
              </a:tr>
              <a:tr h="123290"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Hawaii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15.0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25.0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-163.0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-153.0</a:t>
                      </a:r>
                    </a:p>
                  </a:txBody>
                  <a:tcPr marL="0" marR="0" marT="0" marB="0" anchor="ctr"/>
                </a:tc>
              </a:tr>
              <a:tr h="120160"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SIO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-35.0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-25.0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75.0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85.0</a:t>
                      </a:r>
                    </a:p>
                  </a:txBody>
                  <a:tcPr marL="0" marR="0" marT="0" marB="0" anchor="ctr"/>
                </a:tc>
              </a:tr>
              <a:tr h="116146"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SPG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-32.0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-22.0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-139.0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-129.0</a:t>
                      </a:r>
                    </a:p>
                  </a:txBody>
                  <a:tcPr marL="0" marR="0" marT="0" marB="0" anchor="ctr"/>
                </a:tc>
              </a:tr>
              <a:tr h="102742">
                <a:tc>
                  <a:txBody>
                    <a:bodyPr/>
                    <a:lstStyle/>
                    <a:p>
                      <a:pPr algn="ctr"/>
                      <a:r>
                        <a:rPr lang="en-GB" sz="700"/>
                        <a:t>AtlNE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36.0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40.0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-74.0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-70.0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143" name="TextBox 6"/>
          <p:cNvSpPr txBox="1">
            <a:spLocks noChangeArrowheads="1"/>
          </p:cNvSpPr>
          <p:nvPr/>
        </p:nvSpPr>
        <p:spPr bwMode="auto">
          <a:xfrm>
            <a:off x="915988" y="42259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  <a:latin typeface="Comic Sans MS" pitchFamily="66" charset="0"/>
              </a:rPr>
              <a:t>MERIS reprocessing 2</a:t>
            </a:r>
          </a:p>
        </p:txBody>
      </p:sp>
      <p:pic>
        <p:nvPicPr>
          <p:cNvPr id="2144" name="Picture 13" descr="meris_MEGS7_SeaWiFS_ratios_deep-water_n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8" y="4557713"/>
            <a:ext cx="369887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67238" y="4543425"/>
          <a:ext cx="3751262" cy="2135188"/>
        </p:xfrm>
        <a:graphic>
          <a:graphicData uri="http://schemas.openxmlformats.org/presentationml/2006/ole">
            <p:oleObj spid="_x0000_s2050" name="Document" r:id="rId8" imgW="8230749" imgH="4686954" progId="Word.Document.12">
              <p:link updateAutomatic="1"/>
            </p:oleObj>
          </a:graphicData>
        </a:graphic>
      </p:graphicFrame>
      <p:sp>
        <p:nvSpPr>
          <p:cNvPr id="25" name="Down Arrow 24"/>
          <p:cNvSpPr/>
          <p:nvPr/>
        </p:nvSpPr>
        <p:spPr>
          <a:xfrm rot="16200000">
            <a:off x="3940818" y="5138423"/>
            <a:ext cx="364905" cy="773007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7A775"/>
            </a:solidFill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2148" name="Text Box 6"/>
          <p:cNvSpPr txBox="1">
            <a:spLocks noChangeArrowheads="1"/>
          </p:cNvSpPr>
          <p:nvPr/>
        </p:nvSpPr>
        <p:spPr bwMode="auto">
          <a:xfrm>
            <a:off x="3475038" y="5694363"/>
            <a:ext cx="12080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0">
                <a:solidFill>
                  <a:schemeClr val="tx2"/>
                </a:solidFill>
              </a:rPr>
              <a:t>reprocessing </a:t>
            </a:r>
          </a:p>
          <a:p>
            <a:pPr algn="ctr" eaLnBrk="0" hangingPunct="0"/>
            <a:r>
              <a:rPr lang="en-US" sz="1200" b="0">
                <a:solidFill>
                  <a:schemeClr val="tx2"/>
                </a:solidFill>
              </a:rPr>
              <a:t>2011</a:t>
            </a:r>
          </a:p>
        </p:txBody>
      </p:sp>
      <p:sp>
        <p:nvSpPr>
          <p:cNvPr id="2157" name="TextBox 5"/>
          <p:cNvSpPr txBox="1">
            <a:spLocks noChangeArrowheads="1"/>
          </p:cNvSpPr>
          <p:nvPr/>
        </p:nvSpPr>
        <p:spPr bwMode="auto">
          <a:xfrm>
            <a:off x="5472113" y="4230688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omic Sans MS" pitchFamily="66" charset="0"/>
              </a:rPr>
              <a:t>MERIS reprocessing 3</a:t>
            </a:r>
          </a:p>
        </p:txBody>
      </p:sp>
      <p:grpSp>
        <p:nvGrpSpPr>
          <p:cNvPr id="2158" name="Group 36"/>
          <p:cNvGrpSpPr>
            <a:grpSpLocks/>
          </p:cNvGrpSpPr>
          <p:nvPr/>
        </p:nvGrpSpPr>
        <p:grpSpPr bwMode="auto">
          <a:xfrm>
            <a:off x="5965825" y="2436813"/>
            <a:ext cx="2452688" cy="1816100"/>
            <a:chOff x="5917911" y="2436328"/>
            <a:chExt cx="2452238" cy="1816685"/>
          </a:xfrm>
        </p:grpSpPr>
        <p:pic>
          <p:nvPicPr>
            <p:cNvPr id="2159" name="Picture 52" descr="meris_MEGS8_anomalies412.bmp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17911" y="2436328"/>
              <a:ext cx="2321961" cy="1816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" name="Rectangle 3"/>
            <p:cNvSpPr>
              <a:spLocks noChangeArrowheads="1"/>
            </p:cNvSpPr>
            <p:nvPr/>
          </p:nvSpPr>
          <p:spPr bwMode="auto">
            <a:xfrm>
              <a:off x="6524225" y="3568618"/>
              <a:ext cx="166427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ts val="0"/>
                </a:spcBef>
                <a:buClr>
                  <a:srgbClr val="CCECFF"/>
                </a:buClr>
              </a:pPr>
              <a:r>
                <a:rPr lang="en-US" sz="1000" dirty="0" smtClean="0">
                  <a:solidFill>
                    <a:schemeClr val="tx1"/>
                  </a:solidFill>
                  <a:latin typeface="Comic Sans MS" pitchFamily="66" charset="0"/>
                </a:rPr>
                <a:t>MERIS reprocessing 3</a:t>
              </a:r>
            </a:p>
            <a:p>
              <a:pPr marL="342900" indent="-342900" eaLnBrk="0" hangingPunct="0">
                <a:spcBef>
                  <a:spcPts val="0"/>
                </a:spcBef>
                <a:buClr>
                  <a:srgbClr val="CCECFF"/>
                </a:buClr>
              </a:pPr>
              <a:r>
                <a:rPr lang="en-US" sz="1000" dirty="0" err="1" smtClean="0">
                  <a:solidFill>
                    <a:schemeClr val="tx2"/>
                  </a:solidFill>
                  <a:latin typeface="Comic Sans MS" pitchFamily="66" charset="0"/>
                </a:rPr>
                <a:t>nL</a:t>
              </a:r>
              <a:r>
                <a:rPr lang="en-US" sz="1000" baseline="-25000" dirty="0" err="1" smtClean="0">
                  <a:solidFill>
                    <a:schemeClr val="tx2"/>
                  </a:solidFill>
                  <a:latin typeface="Comic Sans MS" pitchFamily="66" charset="0"/>
                </a:rPr>
                <a:t>w</a:t>
              </a:r>
              <a:r>
                <a:rPr lang="en-US" sz="1000" dirty="0" smtClean="0">
                  <a:solidFill>
                    <a:schemeClr val="tx2"/>
                  </a:solidFill>
                  <a:latin typeface="Comic Sans MS" pitchFamily="66" charset="0"/>
                </a:rPr>
                <a:t> </a:t>
              </a:r>
              <a:r>
                <a:rPr lang="en-US" sz="1000" dirty="0">
                  <a:solidFill>
                    <a:schemeClr val="tx2"/>
                  </a:solidFill>
                  <a:latin typeface="Comic Sans MS" pitchFamily="66" charset="0"/>
                </a:rPr>
                <a:t>412 nm anomalies</a:t>
              </a:r>
            </a:p>
          </p:txBody>
        </p:sp>
        <p:cxnSp>
          <p:nvCxnSpPr>
            <p:cNvPr id="2161" name="Straight Arrow Connector 53"/>
            <p:cNvCxnSpPr>
              <a:cxnSpLocks noChangeShapeType="1"/>
            </p:cNvCxnSpPr>
            <p:nvPr/>
          </p:nvCxnSpPr>
          <p:spPr bwMode="auto">
            <a:xfrm rot="16200000" flipH="1">
              <a:off x="7660084" y="3226199"/>
              <a:ext cx="277815" cy="3967"/>
            </a:xfrm>
            <a:prstGeom prst="straightConnector1">
              <a:avLst/>
            </a:prstGeom>
            <a:noFill/>
            <a:ln w="12700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162" name="Rectangle 3"/>
            <p:cNvSpPr>
              <a:spLocks noChangeArrowheads="1"/>
            </p:cNvSpPr>
            <p:nvPr/>
          </p:nvSpPr>
          <p:spPr bwMode="auto">
            <a:xfrm>
              <a:off x="7769792" y="3087939"/>
              <a:ext cx="600357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CCECFF"/>
                </a:buClr>
              </a:pPr>
              <a:r>
                <a:rPr lang="en-US" sz="1000">
                  <a:solidFill>
                    <a:schemeClr val="tx2"/>
                  </a:solidFill>
                  <a:latin typeface="Comic Sans MS" pitchFamily="66" charset="0"/>
                </a:rPr>
                <a:t>2-3%</a:t>
              </a:r>
            </a:p>
          </p:txBody>
        </p:sp>
      </p:grpSp>
      <p:pic>
        <p:nvPicPr>
          <p:cNvPr id="30" name="Picture 23" descr="meris_cross-track-443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62725" y="1219200"/>
            <a:ext cx="1708535" cy="12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6657975" y="1990725"/>
            <a:ext cx="1447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algn="r">
              <a:spcBef>
                <a:spcPts val="0"/>
              </a:spcBef>
              <a:buClr>
                <a:srgbClr val="CCECFF"/>
              </a:buClr>
            </a:pPr>
            <a:r>
              <a:rPr lang="en-US" sz="800" dirty="0" smtClean="0">
                <a:solidFill>
                  <a:schemeClr val="tx2"/>
                </a:solidFill>
                <a:latin typeface="Comic Sans MS" pitchFamily="66" charset="0"/>
              </a:rPr>
              <a:t>MERIS r.3, </a:t>
            </a:r>
            <a:r>
              <a:rPr lang="en-US" sz="800" dirty="0" err="1" smtClean="0">
                <a:solidFill>
                  <a:schemeClr val="tx2"/>
                </a:solidFill>
                <a:latin typeface="Comic Sans MS" pitchFamily="66" charset="0"/>
              </a:rPr>
              <a:t>nL</a:t>
            </a:r>
            <a:r>
              <a:rPr lang="en-US" sz="800" baseline="-25000" dirty="0" err="1" smtClean="0">
                <a:solidFill>
                  <a:schemeClr val="tx2"/>
                </a:solidFill>
                <a:latin typeface="Comic Sans MS" pitchFamily="66" charset="0"/>
              </a:rPr>
              <a:t>w</a:t>
            </a:r>
            <a:r>
              <a:rPr lang="en-US" sz="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800" dirty="0">
                <a:solidFill>
                  <a:schemeClr val="tx2"/>
                </a:solidFill>
                <a:latin typeface="Comic Sans MS" pitchFamily="66" charset="0"/>
              </a:rPr>
              <a:t>443 nm </a:t>
            </a:r>
            <a:endParaRPr lang="en-US" sz="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 algn="r">
              <a:spcBef>
                <a:spcPts val="0"/>
              </a:spcBef>
              <a:buClr>
                <a:srgbClr val="CCECFF"/>
              </a:buClr>
            </a:pPr>
            <a:r>
              <a:rPr lang="en-US" sz="800" dirty="0" smtClean="0">
                <a:solidFill>
                  <a:schemeClr val="tx2"/>
                </a:solidFill>
                <a:latin typeface="Comic Sans MS" pitchFamily="66" charset="0"/>
              </a:rPr>
              <a:t>camera-to-camera </a:t>
            </a:r>
            <a:r>
              <a:rPr lang="en-US" sz="800" dirty="0">
                <a:solidFill>
                  <a:schemeClr val="tx2"/>
                </a:solidFill>
                <a:latin typeface="Comic Sans MS" pitchFamily="66" charset="0"/>
              </a:rPr>
              <a:t>trends</a:t>
            </a:r>
          </a:p>
        </p:txBody>
      </p:sp>
      <p:sp>
        <p:nvSpPr>
          <p:cNvPr id="27" name="Rectangle 26"/>
          <p:cNvSpPr/>
          <p:nvPr/>
        </p:nvSpPr>
        <p:spPr bwMode="auto">
          <a:xfrm rot="5400000">
            <a:off x="6390639" y="3352804"/>
            <a:ext cx="5405121" cy="158496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  <p:txBody>
          <a:bodyPr lIns="36000" tIns="36000" rIns="36000" bIns="36000"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8345488" y="1471613"/>
            <a:ext cx="14382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0"/>
          <a:lstStyle/>
          <a:p>
            <a:pPr algn="ctr" eaLnBrk="0" hangingPunct="0">
              <a:spcBef>
                <a:spcPct val="20000"/>
              </a:spcBef>
              <a:buClr>
                <a:srgbClr val="CCECFF"/>
              </a:buClr>
              <a:defRPr/>
            </a:pPr>
            <a:r>
              <a:rPr lang="en-GB" sz="1600" b="0" kern="0" dirty="0">
                <a:solidFill>
                  <a:schemeClr val="tx2"/>
                </a:solidFill>
              </a:rPr>
              <a:t>instrument and algorithm L3 evaluations over spatial and temporal domains</a:t>
            </a: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  <a:defRPr/>
            </a:pPr>
            <a:endParaRPr lang="en-US" sz="1600" b="0" dirty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  <a:defRPr/>
            </a:pPr>
            <a:r>
              <a:rPr lang="en-US" sz="1600" b="0" dirty="0">
                <a:solidFill>
                  <a:schemeClr val="tx2"/>
                </a:solidFill>
              </a:rPr>
              <a:t>tens of thousands of points</a:t>
            </a:r>
            <a:endParaRPr lang="en-US" sz="800" b="0" dirty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  <a:defRPr/>
            </a:pPr>
            <a:endParaRPr lang="en-US" sz="800" b="0" dirty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  <a:defRPr/>
            </a:pPr>
            <a:endParaRPr lang="en-US" sz="800" b="0" dirty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  <a:defRPr/>
            </a:pPr>
            <a:endParaRPr lang="en-US" sz="800" b="0" dirty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  <a:defRPr/>
            </a:pPr>
            <a:endParaRPr lang="en-US" sz="800" b="0" dirty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  <a:defRPr/>
            </a:pPr>
            <a:endParaRPr lang="en-US" sz="1200" b="0" dirty="0">
              <a:solidFill>
                <a:schemeClr val="tx2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  <a:defRPr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</a:rPr>
              <a:t>uncertainties</a:t>
            </a:r>
          </a:p>
          <a:p>
            <a:pPr algn="ctr" eaLnBrk="0" hangingPunct="0">
              <a:spcBef>
                <a:spcPct val="20000"/>
              </a:spcBef>
              <a:buClr>
                <a:srgbClr val="CCECFF"/>
              </a:buClr>
              <a:defRPr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</a:rPr>
              <a:t>1 to 4%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8847157" y="4130327"/>
            <a:ext cx="504056" cy="711484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7A775"/>
            </a:solidFill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2156" name="Rectangle 3"/>
          <p:cNvSpPr>
            <a:spLocks noChangeArrowheads="1"/>
          </p:cNvSpPr>
          <p:nvPr/>
        </p:nvSpPr>
        <p:spPr bwMode="auto">
          <a:xfrm>
            <a:off x="8356600" y="5605463"/>
            <a:ext cx="143827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0"/>
          <a:lstStyle/>
          <a:p>
            <a:pPr algn="ctr" eaLnBrk="0" hangingPunct="0">
              <a:spcBef>
                <a:spcPct val="20000"/>
              </a:spcBef>
              <a:buClr>
                <a:srgbClr val="CCECFF"/>
              </a:buClr>
            </a:pPr>
            <a:r>
              <a:rPr lang="en-US" sz="1600" b="0">
                <a:solidFill>
                  <a:schemeClr val="tx2"/>
                </a:solidFill>
              </a:rPr>
              <a:t>low variance supports stable accuracy assessment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00150" y="188913"/>
            <a:ext cx="7419975" cy="839787"/>
          </a:xfrm>
        </p:spPr>
        <p:txBody>
          <a:bodyPr/>
          <a:lstStyle/>
          <a:p>
            <a:pPr algn="ctr"/>
            <a:r>
              <a:rPr lang="en-GB" dirty="0" smtClean="0"/>
              <a:t>Ocean colour </a:t>
            </a:r>
            <a:r>
              <a:rPr lang="en-GB" dirty="0" smtClean="0"/>
              <a:t>calibration highlights</a:t>
            </a: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7025" y="1798638"/>
          <a:ext cx="9289979" cy="400812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3076574"/>
                <a:gridCol w="621340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ocean colour</a:t>
                      </a:r>
                      <a:r>
                        <a:rPr lang="en-GB" sz="1600" baseline="0" dirty="0" smtClean="0"/>
                        <a:t> is extra sensitive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low</a:t>
                      </a:r>
                      <a:r>
                        <a:rPr lang="en-GB" sz="1600" baseline="0" dirty="0" smtClean="0"/>
                        <a:t> signal impacted by </a:t>
                      </a:r>
                      <a:r>
                        <a:rPr lang="en-GB" sz="1600" dirty="0" smtClean="0"/>
                        <a:t>instrument degradation and algorithms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get the L1B right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below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0.5% absolute </a:t>
                      </a:r>
                      <a:r>
                        <a:rPr lang="en-GB" sz="1600" dirty="0" smtClean="0"/>
                        <a:t>uncertainty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vicariously calibrate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/>
                        <a:t>hyperspectral</a:t>
                      </a:r>
                      <a:r>
                        <a:rPr lang="en-GB" sz="1600" dirty="0" smtClean="0"/>
                        <a:t>, Si-calibrated source, &lt;&lt; 5% </a:t>
                      </a:r>
                      <a:r>
                        <a:rPr lang="en-GB" sz="1600" dirty="0" err="1" smtClean="0"/>
                        <a:t>L</a:t>
                      </a:r>
                      <a:r>
                        <a:rPr lang="en-GB" sz="1600" baseline="-25000" dirty="0" err="1" smtClean="0"/>
                        <a:t>w</a:t>
                      </a:r>
                      <a:r>
                        <a:rPr lang="en-GB" sz="1600" dirty="0" smtClean="0"/>
                        <a:t> uncertainty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get water-leaving radiance (or reflectance</a:t>
                      </a:r>
                      <a:r>
                        <a:rPr lang="en-GB" sz="1600" baseline="0" dirty="0" smtClean="0"/>
                        <a:t>) right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primary Level-2 product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revise and test calibration (and algorithms)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frequent</a:t>
                      </a:r>
                      <a:r>
                        <a:rPr lang="en-GB" sz="1600" baseline="0" dirty="0" smtClean="0"/>
                        <a:t> internal </a:t>
                      </a:r>
                      <a:r>
                        <a:rPr lang="en-GB" sz="1600" baseline="0" dirty="0" err="1" smtClean="0"/>
                        <a:t>reprocessings</a:t>
                      </a:r>
                      <a:r>
                        <a:rPr lang="en-GB" sz="1600" baseline="0" dirty="0" smtClean="0"/>
                        <a:t> to evaluate spatial and temporal accuracy and stability of evolving instrument calibration models</a:t>
                      </a:r>
                      <a:endParaRPr lang="en-GB" sz="1600" dirty="0" smtClean="0"/>
                    </a:p>
                  </a:txBody>
                  <a:tcPr marR="360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in situ </a:t>
                      </a:r>
                      <a:r>
                        <a:rPr lang="en-GB" sz="1600" dirty="0" smtClean="0"/>
                        <a:t>validation measurements are inadequate on their 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overall statistical accuracy of the mission but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sparse </a:t>
                      </a:r>
                      <a:r>
                        <a:rPr lang="en-GB" sz="1600" i="0" dirty="0" smtClean="0"/>
                        <a:t>data </a:t>
                      </a:r>
                      <a:r>
                        <a:rPr lang="en-GB" sz="1600" dirty="0" smtClean="0"/>
                        <a:t>with high</a:t>
                      </a:r>
                      <a:r>
                        <a:rPr lang="en-GB" sz="1600" baseline="0" dirty="0" smtClean="0"/>
                        <a:t> variance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use Level-3 global and regional time-series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low variance, stable accuracy assessment</a:t>
                      </a:r>
                    </a:p>
                  </a:txBody>
                  <a:tcPr marR="360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full mission </a:t>
                      </a:r>
                      <a:r>
                        <a:rPr lang="en-GB" sz="1600" dirty="0" err="1" smtClean="0"/>
                        <a:t>reprocessings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routine </a:t>
                      </a:r>
                      <a:r>
                        <a:rPr lang="en-GB" sz="1600" dirty="0" err="1" smtClean="0"/>
                        <a:t>reprocessings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baseline="0" dirty="0" smtClean="0"/>
                        <a:t>to </a:t>
                      </a:r>
                      <a:r>
                        <a:rPr lang="en-GB" sz="1600" b="0" kern="0" dirty="0" smtClean="0">
                          <a:solidFill>
                            <a:schemeClr val="tx2"/>
                          </a:solidFill>
                        </a:rPr>
                        <a:t>incorporate new instrument knowledge and assure consistent</a:t>
                      </a:r>
                      <a:r>
                        <a:rPr lang="en-GB" sz="1600" b="0" kern="0" baseline="0" dirty="0" smtClean="0">
                          <a:solidFill>
                            <a:schemeClr val="tx2"/>
                          </a:solidFill>
                        </a:rPr>
                        <a:t> time series</a:t>
                      </a:r>
                      <a:endParaRPr lang="en-GB" sz="1600" baseline="0" dirty="0" smtClean="0"/>
                    </a:p>
                  </a:txBody>
                  <a:tcPr marR="3600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ocean </a:t>
            </a:r>
            <a:r>
              <a:rPr lang="en-US" dirty="0" err="1" smtClean="0"/>
              <a:t>colour</a:t>
            </a:r>
            <a:r>
              <a:rPr lang="en-US" dirty="0" smtClean="0"/>
              <a:t>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52625" y="1192213"/>
            <a:ext cx="7953375" cy="4865687"/>
          </a:xfrm>
        </p:spPr>
        <p:txBody>
          <a:bodyPr/>
          <a:lstStyle/>
          <a:p>
            <a:pPr marL="381000" indent="-381000">
              <a:lnSpc>
                <a:spcPct val="120000"/>
              </a:lnSpc>
              <a:buClr>
                <a:srgbClr val="BBE0E3"/>
              </a:buClr>
              <a:defRPr/>
            </a:pPr>
            <a:r>
              <a:rPr lang="en-US" sz="1600" b="1" dirty="0" smtClean="0">
                <a:latin typeface="Comic Sans MS" pitchFamily="66" charset="0"/>
              </a:rPr>
              <a:t>Ocean </a:t>
            </a:r>
            <a:r>
              <a:rPr lang="en-US" sz="1600" b="1" dirty="0" err="1" smtClean="0">
                <a:latin typeface="Comic Sans MS" pitchFamily="66" charset="0"/>
              </a:rPr>
              <a:t>colour</a:t>
            </a:r>
            <a:endParaRPr lang="en-US" sz="1600" b="1" dirty="0" smtClean="0">
              <a:latin typeface="Comic Sans MS" pitchFamily="66" charset="0"/>
            </a:endParaRPr>
          </a:p>
          <a:p>
            <a:pPr marL="381000" indent="-381000">
              <a:lnSpc>
                <a:spcPct val="120000"/>
              </a:lnSpc>
              <a:buClr>
                <a:srgbClr val="BBE0E3"/>
              </a:buClr>
              <a:defRPr/>
            </a:pPr>
            <a:r>
              <a:rPr lang="en-US" sz="1400" dirty="0" smtClean="0"/>
              <a:t>monitoring of oceanic, coastal and inland waters in the visible range of the spectrum</a:t>
            </a:r>
          </a:p>
          <a:p>
            <a:pPr marL="381000" indent="-381000">
              <a:lnSpc>
                <a:spcPct val="120000"/>
              </a:lnSpc>
              <a:spcBef>
                <a:spcPts val="1200"/>
              </a:spcBef>
              <a:buClr>
                <a:srgbClr val="BBE0E3"/>
              </a:buClr>
              <a:defRPr/>
            </a:pPr>
            <a:r>
              <a:rPr lang="en-US" sz="1600" b="1" dirty="0" smtClean="0">
                <a:latin typeface="Comic Sans MS" pitchFamily="66" charset="0"/>
              </a:rPr>
              <a:t>Primary products </a:t>
            </a:r>
          </a:p>
          <a:p>
            <a:pPr marL="180000" lvl="0" indent="-180000">
              <a:spcBef>
                <a:spcPts val="600"/>
              </a:spcBef>
              <a:buFont typeface="Tahoma" pitchFamily="34" charset="0"/>
              <a:buChar char="•"/>
              <a:defRPr/>
            </a:pPr>
            <a:r>
              <a:rPr lang="en-US" sz="1400" dirty="0" smtClean="0"/>
              <a:t>water-leaving radiance or reflectance</a:t>
            </a:r>
          </a:p>
          <a:p>
            <a:pPr marL="180000" lvl="0" indent="-180000">
              <a:spcBef>
                <a:spcPts val="300"/>
              </a:spcBef>
              <a:buFont typeface="Tahoma" pitchFamily="34" charset="0"/>
              <a:buChar char="•"/>
              <a:defRPr/>
            </a:pPr>
            <a:r>
              <a:rPr lang="en-US" sz="1400" dirty="0" smtClean="0"/>
              <a:t>concentrations of water constituents: marine phytoplankton (chlorophyll pigment), sediments</a:t>
            </a:r>
            <a:r>
              <a:rPr lang="en-GB" sz="1400" dirty="0" smtClean="0"/>
              <a:t>, coloured dissolved matter, water transparency</a:t>
            </a:r>
            <a:endParaRPr lang="en-US" sz="1400" dirty="0" smtClean="0"/>
          </a:p>
          <a:p>
            <a:pPr marL="0" indent="0">
              <a:spcBef>
                <a:spcPts val="1800"/>
              </a:spcBef>
              <a:defRPr/>
            </a:pPr>
            <a:r>
              <a:rPr lang="en-GB" sz="1400" b="1" dirty="0" smtClean="0">
                <a:latin typeface="Comic Sans MS" pitchFamily="66" charset="0"/>
              </a:rPr>
              <a:t>Climate and seasonal forecasting</a:t>
            </a:r>
          </a:p>
          <a:p>
            <a:pPr marL="180000" indent="-180000">
              <a:spcBef>
                <a:spcPts val="600"/>
              </a:spcBef>
              <a:buFont typeface="Tahoma" pitchFamily="34" charset="0"/>
              <a:buChar char="•"/>
              <a:defRPr/>
            </a:pPr>
            <a:r>
              <a:rPr lang="en-GB" sz="1400" dirty="0" smtClean="0"/>
              <a:t>coupled ocean-atmosphere physical-biogeochemical models</a:t>
            </a:r>
          </a:p>
          <a:p>
            <a:pPr marL="180000" indent="-180000">
              <a:spcBef>
                <a:spcPts val="300"/>
              </a:spcBef>
              <a:buFont typeface="Tahoma" pitchFamily="34" charset="0"/>
              <a:buChar char="•"/>
              <a:defRPr/>
            </a:pPr>
            <a:r>
              <a:rPr lang="en-GB" sz="1400" dirty="0" smtClean="0"/>
              <a:t>air-sea CO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 exchange – </a:t>
            </a:r>
            <a:r>
              <a:rPr lang="en-US" sz="1400" dirty="0" smtClean="0"/>
              <a:t>carbon flux, phytoplankton produce half of the oxygen we breath</a:t>
            </a:r>
            <a:endParaRPr lang="en-GB" sz="1400" dirty="0" smtClean="0"/>
          </a:p>
          <a:p>
            <a:pPr marL="180000" indent="-180000">
              <a:spcBef>
                <a:spcPts val="300"/>
              </a:spcBef>
              <a:buFont typeface="Tahoma" pitchFamily="34" charset="0"/>
              <a:buChar char="•"/>
              <a:defRPr/>
            </a:pPr>
            <a:r>
              <a:rPr lang="en-US" sz="1400" dirty="0" smtClean="0"/>
              <a:t>air-sea heat exchange </a:t>
            </a:r>
            <a:r>
              <a:rPr lang="en-GB" sz="1400" dirty="0" smtClean="0"/>
              <a:t>– </a:t>
            </a:r>
            <a:r>
              <a:rPr lang="en-US" sz="1400" dirty="0" smtClean="0"/>
              <a:t>phytoplankton absorption of light and </a:t>
            </a:r>
            <a:r>
              <a:rPr lang="en-GB" sz="1400" dirty="0" smtClean="0"/>
              <a:t>water optical turbidity </a:t>
            </a:r>
          </a:p>
          <a:p>
            <a:pPr marL="180000" indent="-180000">
              <a:spcBef>
                <a:spcPts val="1800"/>
              </a:spcBef>
              <a:defRPr/>
            </a:pPr>
            <a:r>
              <a:rPr lang="en-GB" sz="1400" b="1" dirty="0" smtClean="0">
                <a:latin typeface="Comic Sans MS" pitchFamily="66" charset="0"/>
              </a:rPr>
              <a:t>Coastal and marine environment</a:t>
            </a:r>
            <a:endParaRPr lang="en-GB" sz="1400" dirty="0" smtClean="0">
              <a:latin typeface="Comic Sans MS" pitchFamily="66" charset="0"/>
            </a:endParaRPr>
          </a:p>
          <a:p>
            <a:pPr marL="180000" indent="-180000">
              <a:spcBef>
                <a:spcPts val="600"/>
              </a:spcBef>
              <a:buFont typeface="Tahoma" pitchFamily="34" charset="0"/>
              <a:buChar char="•"/>
              <a:defRPr/>
            </a:pPr>
            <a:r>
              <a:rPr lang="en-GB" sz="1400" dirty="0" smtClean="0"/>
              <a:t>good environmental status of marine environment  (EC Marine Strategy Framework Directive)</a:t>
            </a:r>
          </a:p>
          <a:p>
            <a:pPr marL="180000" indent="-180000">
              <a:spcBef>
                <a:spcPts val="300"/>
              </a:spcBef>
              <a:buFont typeface="Tahoma" pitchFamily="34" charset="0"/>
              <a:buChar char="•"/>
              <a:defRPr/>
            </a:pPr>
            <a:r>
              <a:rPr lang="en-GB" sz="1400" dirty="0" smtClean="0"/>
              <a:t>water quality</a:t>
            </a:r>
          </a:p>
          <a:p>
            <a:pPr marL="180000" indent="-180000">
              <a:spcBef>
                <a:spcPts val="300"/>
              </a:spcBef>
              <a:buFont typeface="Tahoma" pitchFamily="34" charset="0"/>
              <a:buChar char="•"/>
              <a:defRPr/>
            </a:pPr>
            <a:r>
              <a:rPr lang="en-GB" sz="1400" dirty="0" smtClean="0"/>
              <a:t>harmful algal blooms, </a:t>
            </a:r>
            <a:r>
              <a:rPr lang="en-US" sz="1400" dirty="0" smtClean="0"/>
              <a:t>natural disasters, human activities</a:t>
            </a:r>
          </a:p>
          <a:p>
            <a:pPr marL="180000" lvl="0" indent="-180000">
              <a:spcBef>
                <a:spcPts val="1800"/>
              </a:spcBef>
              <a:defRPr/>
            </a:pPr>
            <a:r>
              <a:rPr lang="en-GB" sz="1600" b="1" dirty="0" smtClean="0">
                <a:solidFill>
                  <a:srgbClr val="002569"/>
                </a:solidFill>
                <a:latin typeface="Comic Sans MS" pitchFamily="66" charset="0"/>
              </a:rPr>
              <a:t>Marine resources management and forecasting</a:t>
            </a:r>
          </a:p>
          <a:p>
            <a:pPr marL="180000" lvl="0" indent="-180000">
              <a:spcBef>
                <a:spcPts val="600"/>
              </a:spcBef>
              <a:buFont typeface="Tahoma" pitchFamily="34" charset="0"/>
              <a:buChar char="•"/>
              <a:defRPr/>
            </a:pPr>
            <a:r>
              <a:rPr lang="en-GB" sz="1400" dirty="0" smtClean="0">
                <a:solidFill>
                  <a:srgbClr val="002569"/>
                </a:solidFill>
              </a:rPr>
              <a:t>good ecological and chemical status (EC Water Framework Directive)</a:t>
            </a:r>
          </a:p>
          <a:p>
            <a:pPr marL="180000" lvl="0" indent="-180000">
              <a:spcBef>
                <a:spcPts val="300"/>
              </a:spcBef>
              <a:buFont typeface="Tahoma" pitchFamily="34" charset="0"/>
              <a:buChar char="•"/>
              <a:defRPr/>
            </a:pPr>
            <a:r>
              <a:rPr lang="en-GB" sz="1400" dirty="0" smtClean="0">
                <a:solidFill>
                  <a:srgbClr val="002569"/>
                </a:solidFill>
              </a:rPr>
              <a:t>fisheries, aquaculture</a:t>
            </a:r>
          </a:p>
          <a:p>
            <a:pPr marL="180000" lvl="0" indent="-180000">
              <a:spcBef>
                <a:spcPts val="300"/>
              </a:spcBef>
              <a:buFont typeface="Tahoma" pitchFamily="34" charset="0"/>
              <a:buChar char="•"/>
              <a:defRPr/>
            </a:pPr>
            <a:r>
              <a:rPr lang="en-US" sz="1400" dirty="0" smtClean="0">
                <a:solidFill>
                  <a:srgbClr val="002569"/>
                </a:solidFill>
              </a:rPr>
              <a:t>water resources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B7609164-704B-43BA-A026-3FCBA83E1F6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5100" y="914400"/>
            <a:ext cx="1651000" cy="5791200"/>
            <a:chOff x="381000" y="914400"/>
            <a:chExt cx="1524000" cy="5791200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81000" y="914400"/>
              <a:ext cx="1524000" cy="5791200"/>
              <a:chOff x="381000" y="914400"/>
              <a:chExt cx="1524000" cy="5791200"/>
            </a:xfrm>
          </p:grpSpPr>
          <p:sp>
            <p:nvSpPr>
              <p:cNvPr id="8200" name="Rectangle 13"/>
              <p:cNvSpPr>
                <a:spLocks noChangeArrowheads="1"/>
              </p:cNvSpPr>
              <p:nvPr/>
            </p:nvSpPr>
            <p:spPr bwMode="auto">
              <a:xfrm>
                <a:off x="381000" y="914400"/>
                <a:ext cx="1524000" cy="579120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820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0375" y="5257800"/>
                <a:ext cx="1371600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1963" y="2209800"/>
                <a:ext cx="13716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460375" y="3886200"/>
                <a:ext cx="1371600" cy="1219200"/>
                <a:chOff x="432" y="2292"/>
                <a:chExt cx="960" cy="839"/>
              </a:xfrm>
            </p:grpSpPr>
            <p:pic>
              <p:nvPicPr>
                <p:cNvPr id="8207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2" y="2292"/>
                  <a:ext cx="960" cy="8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08" name="Rectangle 6"/>
                <p:cNvSpPr>
                  <a:spLocks noChangeArrowheads="1"/>
                </p:cNvSpPr>
                <p:nvPr/>
              </p:nvSpPr>
              <p:spPr bwMode="auto">
                <a:xfrm>
                  <a:off x="432" y="2304"/>
                  <a:ext cx="960" cy="81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7"/>
              <p:cNvGrpSpPr>
                <a:grpSpLocks/>
              </p:cNvGrpSpPr>
              <p:nvPr/>
            </p:nvGrpSpPr>
            <p:grpSpPr bwMode="auto">
              <a:xfrm>
                <a:off x="460375" y="990600"/>
                <a:ext cx="1371600" cy="1066800"/>
                <a:chOff x="1104" y="192"/>
                <a:chExt cx="960" cy="768"/>
              </a:xfrm>
            </p:grpSpPr>
            <p:pic>
              <p:nvPicPr>
                <p:cNvPr id="8205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04" y="192"/>
                  <a:ext cx="960" cy="7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06" name="Rectangle 9"/>
                <p:cNvSpPr>
                  <a:spLocks noChangeArrowheads="1"/>
                </p:cNvSpPr>
                <p:nvPr/>
              </p:nvSpPr>
              <p:spPr bwMode="auto">
                <a:xfrm>
                  <a:off x="1104" y="192"/>
                  <a:ext cx="960" cy="76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381000" y="3733800"/>
              <a:ext cx="14478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6175" y="5015568"/>
            <a:ext cx="2409825" cy="91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6288629"/>
            <a:ext cx="3810000" cy="56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MyOcean_weather_climat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1531" y="2876551"/>
            <a:ext cx="224447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238125"/>
            <a:ext cx="4022725" cy="839788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Sentinel-3 OLCI</a:t>
            </a:r>
          </a:p>
        </p:txBody>
      </p:sp>
      <p:pic>
        <p:nvPicPr>
          <p:cNvPr id="174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3990975"/>
            <a:ext cx="479266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854075" y="6569075"/>
            <a:ext cx="1511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OLCI optical layout</a:t>
            </a:r>
            <a:endParaRPr lang="en-US" sz="11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98800" y="3520758"/>
            <a:ext cx="3068320" cy="1660842"/>
            <a:chOff x="569" y="66"/>
            <a:chExt cx="5095" cy="4075"/>
          </a:xfrm>
          <a:solidFill>
            <a:schemeClr val="bg1"/>
          </a:solidFill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69" y="2721"/>
              <a:ext cx="3320" cy="142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 rot="9944762" flipH="1">
              <a:off x="2302" y="193"/>
              <a:ext cx="1409" cy="136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789" y="1569"/>
              <a:ext cx="2606" cy="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789" y="1569"/>
              <a:ext cx="2606" cy="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2865" y="1468"/>
              <a:ext cx="993" cy="2050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2537" y="1570"/>
              <a:ext cx="254" cy="1953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1880" y="1522"/>
              <a:ext cx="739" cy="2009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>
              <a:off x="1227" y="1461"/>
              <a:ext cx="1317" cy="2070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>
              <a:off x="583" y="1385"/>
              <a:ext cx="1961" cy="2138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832" y="1550"/>
              <a:ext cx="357" cy="1975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297" y="1646"/>
              <a:ext cx="693" cy="172"/>
            </a:xfrm>
            <a:custGeom>
              <a:avLst/>
              <a:gdLst>
                <a:gd name="T0" fmla="*/ 0 w 693"/>
                <a:gd name="T1" fmla="*/ 0 h 172"/>
                <a:gd name="T2" fmla="*/ 302 w 693"/>
                <a:gd name="T3" fmla="*/ 157 h 172"/>
                <a:gd name="T4" fmla="*/ 693 w 693"/>
                <a:gd name="T5" fmla="*/ 89 h 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3" h="172">
                  <a:moveTo>
                    <a:pt x="0" y="0"/>
                  </a:moveTo>
                  <a:cubicBezTo>
                    <a:pt x="93" y="71"/>
                    <a:pt x="187" y="142"/>
                    <a:pt x="302" y="157"/>
                  </a:cubicBezTo>
                  <a:cubicBezTo>
                    <a:pt x="417" y="172"/>
                    <a:pt x="649" y="105"/>
                    <a:pt x="693" y="89"/>
                  </a:cubicBezTo>
                </a:path>
              </a:pathLst>
            </a:custGeom>
            <a:grp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1058" y="1207"/>
              <a:ext cx="1616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sz="800" dirty="0"/>
                <a:t>~68.5</a:t>
              </a:r>
              <a:r>
                <a:rPr lang="en-GB" sz="800" dirty="0">
                  <a:cs typeface="Arial" pitchFamily="34" charset="0"/>
                </a:rPr>
                <a:t>° </a:t>
              </a:r>
              <a:r>
                <a:rPr lang="en-GB" sz="800" dirty="0" err="1">
                  <a:cs typeface="Arial" pitchFamily="34" charset="0"/>
                </a:rPr>
                <a:t>FoV</a:t>
              </a:r>
              <a:endParaRPr lang="en-GB" sz="800" dirty="0">
                <a:cs typeface="Arial" pitchFamily="34" charset="0"/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>
              <a:off x="2270" y="1283"/>
              <a:ext cx="535" cy="2217"/>
            </a:xfrm>
            <a:prstGeom prst="line">
              <a:avLst/>
            </a:prstGeom>
            <a:grpFill/>
            <a:ln w="19050">
              <a:solidFill>
                <a:srgbClr val="99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V="1">
              <a:off x="2791" y="1303"/>
              <a:ext cx="7" cy="2215"/>
            </a:xfrm>
            <a:prstGeom prst="line">
              <a:avLst/>
            </a:prstGeom>
            <a:grpFill/>
            <a:ln w="19050">
              <a:solidFill>
                <a:srgbClr val="99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2743" y="2763"/>
              <a:ext cx="1370" cy="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800" dirty="0">
                  <a:solidFill>
                    <a:srgbClr val="990000"/>
                  </a:solidFill>
                  <a:latin typeface="Verdana" charset="0"/>
                  <a:ea typeface="ＭＳ Ｐゴシック" charset="0"/>
                </a:rPr>
                <a:t>across-</a:t>
              </a:r>
            </a:p>
            <a:p>
              <a:pPr>
                <a:defRPr/>
              </a:pPr>
              <a:r>
                <a:rPr lang="en-GB" sz="800" dirty="0">
                  <a:solidFill>
                    <a:srgbClr val="990000"/>
                  </a:solidFill>
                  <a:latin typeface="Verdana" charset="0"/>
                  <a:ea typeface="ＭＳ Ｐゴシック" charset="0"/>
                </a:rPr>
                <a:t>track-tilt</a:t>
              </a:r>
              <a:endParaRPr lang="en-US" sz="800" dirty="0">
                <a:solidFill>
                  <a:srgbClr val="990000"/>
                </a:solidFill>
                <a:latin typeface="Verdana" charset="0"/>
                <a:ea typeface="ＭＳ Ｐゴシック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3246" y="66"/>
              <a:ext cx="1410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800" dirty="0">
                  <a:solidFill>
                    <a:schemeClr val="tx2"/>
                  </a:solidFill>
                  <a:latin typeface="Verdana" charset="0"/>
                  <a:ea typeface="ＭＳ Ｐゴシック" charset="0"/>
                </a:rPr>
                <a:t>5 cameras </a:t>
              </a:r>
              <a:endParaRPr lang="en-US" sz="800" dirty="0">
                <a:solidFill>
                  <a:schemeClr val="tx2"/>
                </a:solidFill>
                <a:latin typeface="Verdana" charset="0"/>
                <a:ea typeface="ＭＳ Ｐゴシック" charset="0"/>
              </a:endParaRPr>
            </a:p>
          </p:txBody>
        </p:sp>
        <p:pic>
          <p:nvPicPr>
            <p:cNvPr id="30" name="Picture 2" descr="su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020" y="289"/>
              <a:ext cx="539" cy="175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1913" y="3675"/>
              <a:ext cx="375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H="1">
              <a:off x="4395" y="1585"/>
              <a:ext cx="858" cy="2089"/>
            </a:xfrm>
            <a:prstGeom prst="line">
              <a:avLst/>
            </a:prstGeom>
            <a:grp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 flipH="1" flipV="1">
              <a:off x="3401" y="1879"/>
              <a:ext cx="981" cy="1776"/>
            </a:xfrm>
            <a:prstGeom prst="line">
              <a:avLst/>
            </a:prstGeom>
            <a:grp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H="1">
              <a:off x="4556" y="1697"/>
              <a:ext cx="810" cy="1953"/>
            </a:xfrm>
            <a:prstGeom prst="line">
              <a:avLst/>
            </a:prstGeom>
            <a:grp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H="1" flipV="1">
              <a:off x="3555" y="1895"/>
              <a:ext cx="997" cy="1777"/>
            </a:xfrm>
            <a:prstGeom prst="line">
              <a:avLst/>
            </a:prstGeom>
            <a:grp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>
              <a:off x="4662" y="1810"/>
              <a:ext cx="817" cy="1866"/>
            </a:xfrm>
            <a:prstGeom prst="line">
              <a:avLst/>
            </a:prstGeom>
            <a:grp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H="1" flipV="1">
              <a:off x="3696" y="1899"/>
              <a:ext cx="997" cy="1776"/>
            </a:xfrm>
            <a:prstGeom prst="line">
              <a:avLst/>
            </a:prstGeom>
            <a:grp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</p:grp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3600" y="0"/>
            <a:ext cx="5232400" cy="35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21400" y="3308350"/>
          <a:ext cx="3718169" cy="35114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0323"/>
                <a:gridCol w="2469662"/>
                <a:gridCol w="539261"/>
                <a:gridCol w="468923"/>
              </a:tblGrid>
              <a:tr h="180300"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Comic Sans MS" pitchFamily="66" charset="0"/>
                      </a:endParaRPr>
                    </a:p>
                  </a:txBody>
                  <a:tcPr marL="36000" marR="36000" marT="36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mic Sans MS" pitchFamily="66" charset="0"/>
                        </a:rPr>
                        <a:t>OLCI bands</a:t>
                      </a:r>
                      <a:endParaRPr lang="en-GB" sz="900" dirty="0">
                        <a:latin typeface="Comic Sans MS" pitchFamily="66" charset="0"/>
                      </a:endParaRPr>
                    </a:p>
                  </a:txBody>
                  <a:tcPr marL="36000" marR="0" marT="36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omic Sans MS" pitchFamily="66" charset="0"/>
                          <a:sym typeface="Symbol"/>
                        </a:rPr>
                        <a:t> </a:t>
                      </a:r>
                      <a:r>
                        <a:rPr lang="en-GB" sz="900" dirty="0" err="1" smtClean="0">
                          <a:latin typeface="Comic Sans MS" pitchFamily="66" charset="0"/>
                        </a:rPr>
                        <a:t>center</a:t>
                      </a:r>
                      <a:endParaRPr lang="en-GB" sz="900" dirty="0">
                        <a:latin typeface="Comic Sans MS" pitchFamily="66" charset="0"/>
                      </a:endParaRPr>
                    </a:p>
                  </a:txBody>
                  <a:tcPr marL="36000" marR="0" marT="3600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Comic Sans MS" pitchFamily="66" charset="0"/>
                          <a:sym typeface="Symbol"/>
                        </a:rPr>
                        <a:t> width</a:t>
                      </a:r>
                      <a:endParaRPr lang="en-GB" sz="900" dirty="0" smtClean="0">
                        <a:latin typeface="Comic Sans MS" pitchFamily="66" charset="0"/>
                      </a:endParaRPr>
                    </a:p>
                  </a:txBody>
                  <a:tcPr marL="36000" marR="0" marT="36000" marB="0"/>
                </a:tc>
              </a:tr>
              <a:tr h="13923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aerosol, in-water properties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400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15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2355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yellow substance, detritus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412.5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2819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3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chlorophyll absorption max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442.5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4299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4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chlorophyll and other pigments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490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3747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suspended sediments, red tide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510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2179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6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chlorophyll absorption min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560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3659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7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suspended sediments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620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49259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8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chlorophyll</a:t>
                      </a:r>
                      <a:r>
                        <a:rPr lang="en-GB" sz="800" baseline="0" dirty="0" smtClean="0"/>
                        <a:t> absorption and fluorescence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665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3571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9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fluorescence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673.75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7.5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3019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chlorophyll fluorescence peak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681.25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7.5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4499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11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chlorophyll fluorescence</a:t>
                      </a:r>
                      <a:r>
                        <a:rPr lang="en-GB" sz="800" baseline="0" dirty="0" smtClean="0"/>
                        <a:t> ref, atmospheric correction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708.75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57659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12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vegetation, clouds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753.75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7.5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3395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13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O</a:t>
                      </a:r>
                      <a:r>
                        <a:rPr lang="en-GB" sz="800" baseline="-25000" dirty="0" smtClean="0"/>
                        <a:t>2</a:t>
                      </a:r>
                      <a:r>
                        <a:rPr lang="en-GB" sz="800" dirty="0" smtClean="0"/>
                        <a:t> R-branch absorption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761.25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2.5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2843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14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atmospheric parameters, O</a:t>
                      </a:r>
                      <a:r>
                        <a:rPr lang="en-GB" sz="800" baseline="-25000" dirty="0" smtClean="0"/>
                        <a:t>2</a:t>
                      </a:r>
                      <a:r>
                        <a:rPr lang="en-GB" sz="800" dirty="0" smtClean="0"/>
                        <a:t>A cloud</a:t>
                      </a:r>
                      <a:r>
                        <a:rPr lang="en-GB" sz="800" baseline="0" dirty="0" smtClean="0"/>
                        <a:t> </a:t>
                      </a:r>
                      <a:r>
                        <a:rPr lang="en-GB" sz="800" dirty="0" smtClean="0"/>
                        <a:t>top pressure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764.375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3.75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4323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cloud top</a:t>
                      </a:r>
                      <a:r>
                        <a:rPr lang="en-GB" sz="800" baseline="0" dirty="0" smtClean="0"/>
                        <a:t> pressure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767.5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2.5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35579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16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O</a:t>
                      </a:r>
                      <a:r>
                        <a:rPr lang="en-GB" sz="800" baseline="-25000" dirty="0" smtClean="0"/>
                        <a:t>2</a:t>
                      </a:r>
                      <a:r>
                        <a:rPr lang="en-GB" sz="800" dirty="0" smtClean="0"/>
                        <a:t> P-branch absorption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778.75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15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55459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17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atmospheric correction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865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20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44859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18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vegetation, water</a:t>
                      </a:r>
                      <a:r>
                        <a:rPr lang="en-GB" sz="800" baseline="0" dirty="0" smtClean="0"/>
                        <a:t> </a:t>
                      </a:r>
                      <a:r>
                        <a:rPr lang="en-GB" sz="800" dirty="0" smtClean="0"/>
                        <a:t>vapour</a:t>
                      </a:r>
                      <a:r>
                        <a:rPr lang="en-GB" sz="800" baseline="0" dirty="0" smtClean="0"/>
                        <a:t> reference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885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54579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19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water vapour, land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900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54139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20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atmospheric</a:t>
                      </a:r>
                      <a:r>
                        <a:rPr lang="en-GB" sz="800" baseline="0" dirty="0" smtClean="0"/>
                        <a:t> correction, H</a:t>
                      </a:r>
                      <a:r>
                        <a:rPr lang="en-GB" sz="800" baseline="-25000" dirty="0" smtClean="0"/>
                        <a:t>2</a:t>
                      </a:r>
                      <a:r>
                        <a:rPr lang="en-GB" sz="800" baseline="0" dirty="0" smtClean="0"/>
                        <a:t>O absorption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940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20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  <a:tr h="172720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21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atmospheric correction, aerosols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1020</a:t>
                      </a:r>
                      <a:endParaRPr lang="en-GB" sz="800" dirty="0"/>
                    </a:p>
                  </a:txBody>
                  <a:tcPr marR="36000" marT="36000" marB="0"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40</a:t>
                      </a:r>
                      <a:endParaRPr lang="en-GB" sz="800" dirty="0"/>
                    </a:p>
                  </a:txBody>
                  <a:tcPr marR="36000" marT="36000" marB="0"/>
                </a:tc>
              </a:tr>
            </a:tbl>
          </a:graphicData>
        </a:graphic>
      </p:graphicFrame>
      <p:sp>
        <p:nvSpPr>
          <p:cNvPr id="17507" name="Text Box 9"/>
          <p:cNvSpPr txBox="1">
            <a:spLocks noChangeArrowheads="1"/>
          </p:cNvSpPr>
          <p:nvPr/>
        </p:nvSpPr>
        <p:spPr bwMode="auto">
          <a:xfrm>
            <a:off x="6359525" y="9525"/>
            <a:ext cx="14795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OLCI configuration</a:t>
            </a:r>
            <a:endParaRPr lang="en-US" sz="110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73063" y="1760538"/>
          <a:ext cx="3303587" cy="20482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03587"/>
              </a:tblGrid>
              <a:tr h="287337">
                <a:tc>
                  <a:txBody>
                    <a:bodyPr/>
                    <a:lstStyle/>
                    <a:p>
                      <a:pPr marL="342900" indent="-342900" algn="l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sz="1200" b="0" dirty="0" smtClean="0">
                          <a:solidFill>
                            <a:schemeClr val="tx2"/>
                          </a:solidFill>
                        </a:rPr>
                        <a:t>5 Camera Optical Sub Assemblies (COSA)</a:t>
                      </a:r>
                      <a:endParaRPr lang="en-US" sz="1200" b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anchor="ctr"/>
                </a:tc>
              </a:tr>
              <a:tr h="257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2"/>
                          </a:solidFill>
                        </a:rPr>
                        <a:t>5 Focal Plane Assemblies (FPA)</a:t>
                      </a:r>
                    </a:p>
                  </a:txBody>
                  <a:tcPr marL="36000" marR="36000"/>
                </a:tc>
              </a:tr>
              <a:tr h="249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2"/>
                          </a:solidFill>
                        </a:rPr>
                        <a:t>5 Video Acquisition Modules (VAM)</a:t>
                      </a:r>
                    </a:p>
                  </a:txBody>
                  <a:tcPr marL="36000" marR="36000"/>
                </a:tc>
              </a:tr>
              <a:tr h="251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2"/>
                          </a:solidFill>
                        </a:rPr>
                        <a:t>1 Scrambling Window Assembly </a:t>
                      </a:r>
                    </a:p>
                  </a:txBody>
                  <a:tcPr marL="36000" marR="36000"/>
                </a:tc>
              </a:tr>
              <a:tr h="424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2"/>
                          </a:solidFill>
                        </a:rPr>
                        <a:t>1 Calibration Assembly allowing radiometric and  spectral calibrations</a:t>
                      </a:r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2"/>
                          </a:solidFill>
                        </a:rPr>
                        <a:t>1 OLCI Electronic Unit (OEU) managing all the instrument functions</a:t>
                      </a:r>
                    </a:p>
                  </a:txBody>
                  <a:tcPr marL="36000" marR="36000"/>
                </a:tc>
              </a:tr>
            </a:tbl>
          </a:graphicData>
        </a:graphic>
      </p:graphicFrame>
      <p:sp>
        <p:nvSpPr>
          <p:cNvPr id="39" name="Content Placeholder 2"/>
          <p:cNvSpPr txBox="1">
            <a:spLocks/>
          </p:cNvSpPr>
          <p:nvPr/>
        </p:nvSpPr>
        <p:spPr>
          <a:xfrm>
            <a:off x="114300" y="1287463"/>
            <a:ext cx="4562475" cy="503237"/>
          </a:xfrm>
          <a:prstGeom prst="rect">
            <a:avLst/>
          </a:prstGeom>
        </p:spPr>
        <p:txBody>
          <a:bodyPr/>
          <a:lstStyle/>
          <a:p>
            <a:pPr marL="381000" marR="0" lvl="0" indent="-3810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Tx/>
              <a:buFontTx/>
              <a:buNone/>
              <a:tabLst/>
              <a:defRPr/>
            </a:pPr>
            <a:r>
              <a:rPr lang="en-US" sz="1600" kern="0" noProof="0" dirty="0" smtClean="0">
                <a:solidFill>
                  <a:schemeClr val="tx2"/>
                </a:solidFill>
                <a:latin typeface="Comic Sans MS" pitchFamily="66" charset="0"/>
              </a:rPr>
              <a:t>OLCI - p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rogrammable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imaging spectrometer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591175" y="209550"/>
            <a:ext cx="419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atin typeface="+mj-lt"/>
              </a:rPr>
              <a:t>Ocean </a:t>
            </a:r>
            <a:r>
              <a:rPr lang="en-US" sz="2800" dirty="0" err="1" smtClean="0">
                <a:latin typeface="+mj-lt"/>
              </a:rPr>
              <a:t>colour</a:t>
            </a:r>
            <a:r>
              <a:rPr lang="en-US" sz="2800" dirty="0" smtClean="0">
                <a:latin typeface="+mj-lt"/>
              </a:rPr>
              <a:t> observation </a:t>
            </a:r>
            <a:r>
              <a:rPr lang="en-US" sz="2800" dirty="0">
                <a:latin typeface="+mj-lt"/>
              </a:rPr>
              <a:t>conditions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467350" y="1266825"/>
            <a:ext cx="4438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58775" indent="-358775">
              <a:spcBef>
                <a:spcPts val="600"/>
              </a:spcBef>
              <a:buClr>
                <a:schemeClr val="tx2"/>
              </a:buClr>
              <a:buFont typeface="Tahoma" pitchFamily="34" charset="0"/>
              <a:buChar char="•"/>
            </a:pPr>
            <a:r>
              <a:rPr lang="en-US" sz="1600" b="0" dirty="0">
                <a:solidFill>
                  <a:schemeClr val="tx2"/>
                </a:solidFill>
              </a:rPr>
              <a:t>satellite observes both oceans and the atmosphere</a:t>
            </a:r>
          </a:p>
          <a:p>
            <a:pPr marL="358775" indent="-358775">
              <a:spcBef>
                <a:spcPts val="600"/>
              </a:spcBef>
              <a:buClr>
                <a:schemeClr val="tx2"/>
              </a:buClr>
              <a:buFont typeface="Tahoma" pitchFamily="34" charset="0"/>
              <a:buChar char="•"/>
            </a:pPr>
            <a:r>
              <a:rPr lang="en-US" sz="1600" b="0" dirty="0">
                <a:solidFill>
                  <a:schemeClr val="tx2"/>
                </a:solidFill>
              </a:rPr>
              <a:t>atmosphere must be accurately modeled and removed</a:t>
            </a:r>
          </a:p>
          <a:p>
            <a:pPr marL="358775" lvl="1">
              <a:spcBef>
                <a:spcPts val="600"/>
              </a:spcBef>
              <a:buFont typeface="Tahoma" pitchFamily="34" charset="0"/>
              <a:buChar char="−"/>
            </a:pPr>
            <a:r>
              <a:rPr lang="en-US" sz="1400" b="0" dirty="0">
                <a:solidFill>
                  <a:schemeClr val="tx2"/>
                </a:solidFill>
              </a:rPr>
              <a:t>  absorption from gases, O</a:t>
            </a:r>
            <a:r>
              <a:rPr lang="en-US" sz="1400" b="0" baseline="-25000" dirty="0">
                <a:solidFill>
                  <a:schemeClr val="tx2"/>
                </a:solidFill>
              </a:rPr>
              <a:t>3</a:t>
            </a:r>
            <a:r>
              <a:rPr lang="en-US" sz="1400" b="0" dirty="0">
                <a:solidFill>
                  <a:schemeClr val="tx2"/>
                </a:solidFill>
              </a:rPr>
              <a:t>, H</a:t>
            </a:r>
            <a:r>
              <a:rPr lang="en-US" sz="1400" b="0" baseline="-25000" dirty="0">
                <a:solidFill>
                  <a:schemeClr val="tx2"/>
                </a:solidFill>
              </a:rPr>
              <a:t>2</a:t>
            </a:r>
            <a:r>
              <a:rPr lang="en-US" sz="1400" b="0" dirty="0">
                <a:solidFill>
                  <a:schemeClr val="tx2"/>
                </a:solidFill>
              </a:rPr>
              <a:t>O, O</a:t>
            </a:r>
            <a:r>
              <a:rPr lang="en-US" sz="1400" b="0" baseline="-25000" dirty="0">
                <a:solidFill>
                  <a:schemeClr val="tx2"/>
                </a:solidFill>
              </a:rPr>
              <a:t>2</a:t>
            </a:r>
            <a:r>
              <a:rPr lang="en-US" sz="1400" b="0" dirty="0">
                <a:solidFill>
                  <a:schemeClr val="tx2"/>
                </a:solidFill>
              </a:rPr>
              <a:t>, NO</a:t>
            </a:r>
            <a:r>
              <a:rPr lang="en-US" sz="1400" b="0" baseline="-25000" dirty="0">
                <a:solidFill>
                  <a:schemeClr val="tx2"/>
                </a:solidFill>
              </a:rPr>
              <a:t>2</a:t>
            </a:r>
            <a:r>
              <a:rPr lang="en-US" sz="1400" b="0" dirty="0">
                <a:solidFill>
                  <a:schemeClr val="tx2"/>
                </a:solidFill>
              </a:rPr>
              <a:t>, CO</a:t>
            </a:r>
            <a:r>
              <a:rPr lang="en-US" sz="1400" b="0" baseline="-25000" dirty="0">
                <a:solidFill>
                  <a:schemeClr val="tx2"/>
                </a:solidFill>
              </a:rPr>
              <a:t>2</a:t>
            </a:r>
            <a:endParaRPr lang="en-US" sz="1400" b="0" dirty="0">
              <a:solidFill>
                <a:schemeClr val="tx2"/>
              </a:solidFill>
            </a:endParaRPr>
          </a:p>
          <a:p>
            <a:pPr marL="358775" lvl="1">
              <a:spcBef>
                <a:spcPct val="20000"/>
              </a:spcBef>
              <a:buFont typeface="Tahoma" pitchFamily="34" charset="0"/>
              <a:buChar char="−"/>
            </a:pPr>
            <a:r>
              <a:rPr lang="en-US" sz="1400" b="0" dirty="0">
                <a:solidFill>
                  <a:schemeClr val="tx2"/>
                </a:solidFill>
              </a:rPr>
              <a:t>  scattering from air molecules </a:t>
            </a:r>
            <a:endParaRPr lang="en-US" sz="1400" b="0" dirty="0" smtClean="0">
              <a:solidFill>
                <a:schemeClr val="tx2"/>
              </a:solidFill>
            </a:endParaRPr>
          </a:p>
          <a:p>
            <a:pPr marL="358775" lvl="1">
              <a:spcBef>
                <a:spcPct val="20000"/>
              </a:spcBef>
              <a:buFont typeface="Tahoma" pitchFamily="34" charset="0"/>
              <a:buChar char="−"/>
            </a:pPr>
            <a:r>
              <a:rPr lang="en-US" sz="1400" b="0" dirty="0" smtClean="0">
                <a:solidFill>
                  <a:schemeClr val="tx2"/>
                </a:solidFill>
              </a:rPr>
              <a:t>  scattering and absorption from aerosols</a:t>
            </a:r>
            <a:endParaRPr lang="en-US" sz="1400" b="0" dirty="0">
              <a:solidFill>
                <a:schemeClr val="tx2"/>
              </a:solidFill>
            </a:endParaRPr>
          </a:p>
          <a:p>
            <a:pPr marL="358775" indent="-358775">
              <a:spcBef>
                <a:spcPts val="600"/>
              </a:spcBef>
              <a:buClr>
                <a:schemeClr val="tx2"/>
              </a:buClr>
              <a:buFont typeface="Tahoma" pitchFamily="34" charset="0"/>
              <a:buChar char="•"/>
            </a:pPr>
            <a:endParaRPr lang="en-US" sz="1600" b="0" dirty="0">
              <a:solidFill>
                <a:schemeClr val="tx2"/>
              </a:solidFill>
            </a:endParaRPr>
          </a:p>
          <a:p>
            <a:pPr marL="358775" indent="-358775">
              <a:spcBef>
                <a:spcPts val="600"/>
              </a:spcBef>
              <a:buClr>
                <a:schemeClr val="accent1"/>
              </a:buClr>
            </a:pPr>
            <a:endParaRPr lang="en-US" sz="1600" b="0" dirty="0">
              <a:solidFill>
                <a:schemeClr val="tx2"/>
              </a:solidFill>
            </a:endParaRPr>
          </a:p>
        </p:txBody>
      </p:sp>
      <p:pic>
        <p:nvPicPr>
          <p:cNvPr id="143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5"/>
            <a:ext cx="54483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Box 7"/>
          <p:cNvSpPr txBox="1">
            <a:spLocks noChangeArrowheads="1"/>
          </p:cNvSpPr>
          <p:nvPr/>
        </p:nvSpPr>
        <p:spPr bwMode="auto">
          <a:xfrm>
            <a:off x="1200150" y="257175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14350" name="TextBox 8"/>
          <p:cNvSpPr txBox="1">
            <a:spLocks noChangeArrowheads="1"/>
          </p:cNvSpPr>
          <p:nvPr/>
        </p:nvSpPr>
        <p:spPr bwMode="auto">
          <a:xfrm>
            <a:off x="4610100" y="266700"/>
            <a:ext cx="5524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∙  t</a:t>
            </a:r>
            <a:r>
              <a:rPr lang="en-GB" sz="12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079985" y="3897497"/>
            <a:ext cx="4826015" cy="29315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  <p:txBody>
          <a:bodyPr rIns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1200" dirty="0">
                <a:solidFill>
                  <a:schemeClr val="tx2"/>
                </a:solidFill>
              </a:rPr>
              <a:t>L</a:t>
            </a:r>
            <a:r>
              <a:rPr lang="en-US" sz="1200" baseline="-25000" dirty="0">
                <a:solidFill>
                  <a:schemeClr val="tx2"/>
                </a:solidFill>
              </a:rPr>
              <a:t>t</a:t>
            </a:r>
            <a:r>
              <a:rPr lang="en-US" sz="1100" b="0" dirty="0">
                <a:solidFill>
                  <a:schemeClr val="tx2"/>
                </a:solidFill>
              </a:rPr>
              <a:t> – total top-of-the-atmosphere (TOA) radiance</a:t>
            </a:r>
          </a:p>
          <a:p>
            <a:pPr>
              <a:spcBef>
                <a:spcPts val="600"/>
              </a:spcBef>
              <a:defRPr/>
            </a:pPr>
            <a:r>
              <a:rPr lang="en-US" sz="1200" dirty="0" err="1">
                <a:solidFill>
                  <a:schemeClr val="tx2"/>
                </a:solidFill>
              </a:rPr>
              <a:t>L</a:t>
            </a:r>
            <a:r>
              <a:rPr lang="en-US" sz="1200" baseline="-25000" dirty="0" err="1">
                <a:solidFill>
                  <a:schemeClr val="tx2"/>
                </a:solidFill>
              </a:rPr>
              <a:t>r</a:t>
            </a:r>
            <a:r>
              <a:rPr lang="en-US" sz="1200" b="0" dirty="0">
                <a:solidFill>
                  <a:schemeClr val="tx2"/>
                </a:solidFill>
              </a:rPr>
              <a:t> </a:t>
            </a:r>
            <a:r>
              <a:rPr lang="en-US" sz="1100" b="0" dirty="0">
                <a:solidFill>
                  <a:schemeClr val="tx2"/>
                </a:solidFill>
              </a:rPr>
              <a:t>– radiance from molecular (Rayleigh) scattering, tabulated for sensor wavelengths, geometries, dependent on pressure, wind speed </a:t>
            </a:r>
          </a:p>
          <a:p>
            <a:pPr>
              <a:spcBef>
                <a:spcPts val="600"/>
              </a:spcBef>
              <a:defRPr/>
            </a:pPr>
            <a:r>
              <a:rPr lang="en-US" sz="1200" dirty="0">
                <a:solidFill>
                  <a:schemeClr val="tx2"/>
                </a:solidFill>
              </a:rPr>
              <a:t>L</a:t>
            </a:r>
            <a:r>
              <a:rPr lang="en-US" sz="1200" baseline="-25000" dirty="0">
                <a:solidFill>
                  <a:schemeClr val="tx2"/>
                </a:solidFill>
              </a:rPr>
              <a:t>a</a:t>
            </a:r>
            <a:r>
              <a:rPr lang="en-US" sz="1100" b="0" dirty="0">
                <a:solidFill>
                  <a:schemeClr val="tx2"/>
                </a:solidFill>
              </a:rPr>
              <a:t> – radiance originated from aerosol scattering</a:t>
            </a:r>
          </a:p>
          <a:p>
            <a:pPr>
              <a:spcBef>
                <a:spcPts val="600"/>
              </a:spcBef>
              <a:defRPr/>
            </a:pPr>
            <a:r>
              <a:rPr lang="en-US" sz="1200" dirty="0" err="1">
                <a:solidFill>
                  <a:schemeClr val="tx2"/>
                </a:solidFill>
              </a:rPr>
              <a:t>L</a:t>
            </a:r>
            <a:r>
              <a:rPr lang="en-US" sz="1200" baseline="-25000" dirty="0" err="1">
                <a:solidFill>
                  <a:schemeClr val="tx2"/>
                </a:solidFill>
              </a:rPr>
              <a:t>ra</a:t>
            </a:r>
            <a:r>
              <a:rPr lang="en-US" sz="1100" b="0" dirty="0">
                <a:solidFill>
                  <a:schemeClr val="tx2"/>
                </a:solidFill>
              </a:rPr>
              <a:t> – interaction of molecular and aerosol scattering</a:t>
            </a:r>
          </a:p>
          <a:p>
            <a:pPr>
              <a:spcBef>
                <a:spcPts val="600"/>
              </a:spcBef>
              <a:defRPr/>
            </a:pPr>
            <a:r>
              <a:rPr lang="en-US" sz="1200" dirty="0" err="1">
                <a:solidFill>
                  <a:schemeClr val="tx2"/>
                </a:solidFill>
              </a:rPr>
              <a:t>L</a:t>
            </a:r>
            <a:r>
              <a:rPr lang="en-US" sz="1200" baseline="-25000" dirty="0" err="1">
                <a:solidFill>
                  <a:schemeClr val="tx2"/>
                </a:solidFill>
              </a:rPr>
              <a:t>wc</a:t>
            </a:r>
            <a:r>
              <a:rPr lang="en-US" sz="1100" b="0" baseline="-25000" dirty="0">
                <a:solidFill>
                  <a:schemeClr val="tx2"/>
                </a:solidFill>
              </a:rPr>
              <a:t> </a:t>
            </a:r>
            <a:r>
              <a:rPr lang="en-US" sz="1100" b="0" dirty="0">
                <a:solidFill>
                  <a:schemeClr val="tx2"/>
                </a:solidFill>
              </a:rPr>
              <a:t>– white cap radiance at the surface, approximated using wind speed</a:t>
            </a:r>
          </a:p>
          <a:p>
            <a:pPr>
              <a:spcBef>
                <a:spcPts val="600"/>
              </a:spcBef>
              <a:defRPr/>
            </a:pPr>
            <a:r>
              <a:rPr lang="en-US" sz="1200" dirty="0" err="1">
                <a:solidFill>
                  <a:schemeClr val="tx2"/>
                </a:solidFill>
              </a:rPr>
              <a:t>L</a:t>
            </a:r>
            <a:r>
              <a:rPr lang="en-US" sz="1200" baseline="-25000" dirty="0" err="1">
                <a:solidFill>
                  <a:schemeClr val="tx2"/>
                </a:solidFill>
              </a:rPr>
              <a:t>g</a:t>
            </a:r>
            <a:r>
              <a:rPr lang="en-US" sz="1100" b="0" dirty="0">
                <a:solidFill>
                  <a:schemeClr val="tx2"/>
                </a:solidFill>
              </a:rPr>
              <a:t> – </a:t>
            </a:r>
            <a:r>
              <a:rPr lang="en-US" sz="1100" b="0" dirty="0" err="1">
                <a:solidFill>
                  <a:schemeClr val="tx2"/>
                </a:solidFill>
              </a:rPr>
              <a:t>sunglint</a:t>
            </a:r>
            <a:r>
              <a:rPr lang="en-US" sz="1100" b="0" dirty="0">
                <a:solidFill>
                  <a:schemeClr val="tx2"/>
                </a:solidFill>
              </a:rPr>
              <a:t> radiance, estimated using wind-ruffled sea surface model</a:t>
            </a:r>
          </a:p>
          <a:p>
            <a:pPr>
              <a:spcBef>
                <a:spcPts val="600"/>
              </a:spcBef>
              <a:defRPr/>
            </a:pPr>
            <a:r>
              <a:rPr lang="en-US" sz="1200" dirty="0" err="1">
                <a:solidFill>
                  <a:schemeClr val="tx2"/>
                </a:solidFill>
              </a:rPr>
              <a:t>L</a:t>
            </a:r>
            <a:r>
              <a:rPr lang="en-US" sz="1200" baseline="-25000" dirty="0" err="1">
                <a:solidFill>
                  <a:schemeClr val="tx2"/>
                </a:solidFill>
              </a:rPr>
              <a:t>w</a:t>
            </a:r>
            <a:r>
              <a:rPr lang="en-US" sz="1100" b="0" dirty="0">
                <a:solidFill>
                  <a:schemeClr val="tx2"/>
                </a:solidFill>
              </a:rPr>
              <a:t> – water-leaving radiance</a:t>
            </a:r>
          </a:p>
          <a:p>
            <a:pPr>
              <a:spcBef>
                <a:spcPts val="600"/>
              </a:spcBef>
              <a:defRPr/>
            </a:pPr>
            <a:r>
              <a:rPr lang="en-US" sz="1100" b="0" dirty="0">
                <a:solidFill>
                  <a:schemeClr val="tx2"/>
                </a:solidFill>
              </a:rPr>
              <a:t>transmittances:</a:t>
            </a:r>
          </a:p>
          <a:p>
            <a:pPr>
              <a:spcBef>
                <a:spcPts val="300"/>
              </a:spcBef>
              <a:defRPr/>
            </a:pPr>
            <a:r>
              <a:rPr lang="en-US" sz="1200" dirty="0">
                <a:solidFill>
                  <a:schemeClr val="tx2"/>
                </a:solidFill>
              </a:rPr>
              <a:t>t</a:t>
            </a:r>
            <a:r>
              <a:rPr lang="en-US" sz="1100" b="0" dirty="0">
                <a:solidFill>
                  <a:schemeClr val="tx2"/>
                </a:solidFill>
              </a:rPr>
              <a:t> – atmospheric diffuse transmittance, tabulated for aerosol models</a:t>
            </a:r>
          </a:p>
          <a:p>
            <a:pPr>
              <a:spcBef>
                <a:spcPts val="300"/>
              </a:spcBef>
              <a:defRPr/>
            </a:pPr>
            <a:r>
              <a:rPr lang="en-US" sz="1200" dirty="0">
                <a:solidFill>
                  <a:schemeClr val="tx2"/>
                </a:solidFill>
              </a:rPr>
              <a:t>T</a:t>
            </a:r>
            <a:r>
              <a:rPr lang="en-US" sz="1100" b="0" dirty="0">
                <a:solidFill>
                  <a:schemeClr val="tx2"/>
                </a:solidFill>
              </a:rPr>
              <a:t> – direct transmittance of the atmosphere</a:t>
            </a:r>
          </a:p>
          <a:p>
            <a:pPr marL="0" lvl="2">
              <a:spcBef>
                <a:spcPts val="300"/>
              </a:spcBef>
              <a:defRPr/>
            </a:pPr>
            <a:r>
              <a:rPr lang="en-US" sz="1200" dirty="0" err="1">
                <a:solidFill>
                  <a:schemeClr val="tx2"/>
                </a:solidFill>
              </a:rPr>
              <a:t>t</a:t>
            </a:r>
            <a:r>
              <a:rPr lang="en-US" sz="1200" baseline="-25000" dirty="0" err="1">
                <a:solidFill>
                  <a:schemeClr val="tx2"/>
                </a:solidFill>
              </a:rPr>
              <a:t>g</a:t>
            </a:r>
            <a:r>
              <a:rPr lang="en-US" sz="1100" b="0" dirty="0">
                <a:solidFill>
                  <a:schemeClr val="tx2"/>
                </a:solidFill>
              </a:rPr>
              <a:t> – gaseous t., estimated using gas concentrations and absorption spectra</a:t>
            </a:r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6931025" y="3429000"/>
            <a:ext cx="2479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Comic Sans MS" pitchFamily="66" charset="0"/>
              </a:rPr>
              <a:t>unknown: L</a:t>
            </a:r>
            <a:r>
              <a:rPr lang="en-US" sz="1600" baseline="-25000" dirty="0">
                <a:solidFill>
                  <a:schemeClr val="tx2"/>
                </a:solidFill>
                <a:latin typeface="Comic Sans MS" pitchFamily="66" charset="0"/>
              </a:rPr>
              <a:t>a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en-US" sz="1600" dirty="0" err="1">
                <a:solidFill>
                  <a:schemeClr val="tx2"/>
                </a:solidFill>
                <a:latin typeface="Comic Sans MS" pitchFamily="66" charset="0"/>
              </a:rPr>
              <a:t>L</a:t>
            </a:r>
            <a:r>
              <a:rPr lang="en-US" sz="1600" baseline="-25000" dirty="0" err="1">
                <a:solidFill>
                  <a:schemeClr val="tx2"/>
                </a:solidFill>
                <a:latin typeface="Comic Sans MS" pitchFamily="66" charset="0"/>
              </a:rPr>
              <a:t>w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2" name="Down Arrow 11"/>
          <p:cNvSpPr/>
          <p:nvPr/>
        </p:nvSpPr>
        <p:spPr>
          <a:xfrm rot="16200000">
            <a:off x="5917640" y="3045399"/>
            <a:ext cx="504056" cy="1092121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7A775"/>
            </a:solidFill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" name="Picture 32" descr="vis_spectrum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75" y="1343026"/>
            <a:ext cx="1176338" cy="45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Text Box 6"/>
          <p:cNvSpPr txBox="1">
            <a:spLocks noChangeArrowheads="1"/>
          </p:cNvSpPr>
          <p:nvPr/>
        </p:nvSpPr>
        <p:spPr bwMode="auto">
          <a:xfrm>
            <a:off x="805223" y="1476379"/>
            <a:ext cx="8298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rIns="0">
            <a:spAutoFit/>
          </a:bodyPr>
          <a:lstStyle/>
          <a:p>
            <a:r>
              <a:rPr lang="en-US" sz="1200" dirty="0"/>
              <a:t>OC Sensor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6850" y="9525"/>
            <a:ext cx="95265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O</a:t>
            </a:r>
            <a:r>
              <a:rPr lang="en-US" sz="2800" dirty="0" smtClean="0">
                <a:latin typeface="+mj-lt"/>
              </a:rPr>
              <a:t>cean </a:t>
            </a:r>
            <a:r>
              <a:rPr lang="en-US" sz="2800" dirty="0" err="1" smtClean="0">
                <a:latin typeface="+mj-lt"/>
              </a:rPr>
              <a:t>colour</a:t>
            </a:r>
            <a:r>
              <a:rPr lang="en-US" sz="2800" dirty="0" smtClean="0">
                <a:latin typeface="+mj-lt"/>
              </a:rPr>
              <a:t> signal magnitude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73905" y="2444055"/>
            <a:ext cx="244951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0" dirty="0">
                <a:solidFill>
                  <a:schemeClr val="tx2"/>
                </a:solidFill>
                <a:latin typeface="+mn-lt"/>
              </a:rPr>
              <a:t>Percentage </a:t>
            </a:r>
            <a:r>
              <a:rPr lang="en-GB" sz="1400" b="0" dirty="0" smtClean="0">
                <a:solidFill>
                  <a:schemeClr val="tx2"/>
                </a:solidFill>
                <a:latin typeface="+mn-lt"/>
              </a:rPr>
              <a:t>of </a:t>
            </a:r>
            <a:r>
              <a:rPr lang="en-GB" sz="1400" dirty="0" err="1" smtClean="0">
                <a:solidFill>
                  <a:schemeClr val="tx2"/>
                </a:solidFill>
                <a:latin typeface="+mn-lt"/>
              </a:rPr>
              <a:t>L</a:t>
            </a:r>
            <a:r>
              <a:rPr lang="en-GB" sz="1400" baseline="-25000" dirty="0" err="1" smtClean="0">
                <a:solidFill>
                  <a:schemeClr val="tx2"/>
                </a:solidFill>
                <a:latin typeface="+mn-lt"/>
              </a:rPr>
              <a:t>w</a:t>
            </a:r>
            <a:r>
              <a:rPr lang="en-GB" sz="1400" b="0" dirty="0">
                <a:solidFill>
                  <a:schemeClr val="tx2"/>
                </a:solidFill>
                <a:latin typeface="+mn-lt"/>
              </a:rPr>
              <a:t>(</a:t>
            </a:r>
            <a:r>
              <a:rPr lang="en-GB" sz="1400" b="0" dirty="0">
                <a:solidFill>
                  <a:schemeClr val="tx2"/>
                </a:solidFill>
                <a:latin typeface="+mn-lt"/>
                <a:sym typeface="Symbol"/>
              </a:rPr>
              <a:t>) in </a:t>
            </a:r>
            <a:r>
              <a:rPr lang="en-GB" sz="1400" dirty="0">
                <a:solidFill>
                  <a:schemeClr val="tx2"/>
                </a:solidFill>
                <a:latin typeface="+mn-lt"/>
                <a:sym typeface="Symbol"/>
              </a:rPr>
              <a:t>L</a:t>
            </a:r>
            <a:r>
              <a:rPr lang="en-GB" sz="1400" baseline="-25000" dirty="0">
                <a:solidFill>
                  <a:schemeClr val="tx2"/>
                </a:solidFill>
                <a:latin typeface="+mn-lt"/>
                <a:sym typeface="Symbol"/>
              </a:rPr>
              <a:t>t</a:t>
            </a:r>
            <a:r>
              <a:rPr lang="en-GB" sz="1400" b="0" dirty="0">
                <a:solidFill>
                  <a:schemeClr val="tx2"/>
                </a:solidFill>
                <a:latin typeface="+mn-lt"/>
              </a:rPr>
              <a:t>(</a:t>
            </a:r>
            <a:r>
              <a:rPr lang="en-GB" sz="1400" b="0" dirty="0">
                <a:solidFill>
                  <a:schemeClr val="tx2"/>
                </a:solidFill>
                <a:latin typeface="+mn-lt"/>
                <a:sym typeface="Symbol"/>
              </a:rPr>
              <a:t>)</a:t>
            </a:r>
            <a:r>
              <a:rPr lang="en-GB" sz="1400" b="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587411" y="4682808"/>
            <a:ext cx="6289764" cy="16570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  <p:txBody>
          <a:bodyPr lIns="36000" tIns="36000" rIns="36000" bIns="36000"/>
          <a:lstStyle/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4300862" y="5301618"/>
            <a:ext cx="364905" cy="773007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7A775"/>
            </a:solidFill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382838" y="5248275"/>
            <a:ext cx="1354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indent="-342900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1600">
                <a:solidFill>
                  <a:schemeClr val="tx2"/>
                </a:solidFill>
                <a:latin typeface="Comic Sans MS" pitchFamily="66" charset="0"/>
              </a:rPr>
              <a:t>1% error in instrument calibration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295900" y="5246688"/>
            <a:ext cx="1609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dirty="0">
                <a:solidFill>
                  <a:schemeClr val="tx2"/>
                </a:solidFill>
                <a:latin typeface="Comic Sans MS" pitchFamily="66" charset="0"/>
              </a:rPr>
              <a:t>10% error in water-leaving </a:t>
            </a:r>
            <a:r>
              <a:rPr lang="en-GB" sz="1600" dirty="0" smtClean="0">
                <a:solidFill>
                  <a:schemeClr val="tx2"/>
                </a:solidFill>
                <a:latin typeface="Comic Sans MS" pitchFamily="66" charset="0"/>
              </a:rPr>
              <a:t>radiances, </a:t>
            </a:r>
            <a:r>
              <a:rPr lang="en-GB" sz="1600" dirty="0" err="1" smtClean="0">
                <a:solidFill>
                  <a:schemeClr val="tx2"/>
                </a:solidFill>
                <a:latin typeface="Comic Sans MS" pitchFamily="66" charset="0"/>
              </a:rPr>
              <a:t>L</a:t>
            </a:r>
            <a:r>
              <a:rPr lang="en-GB" sz="1600" baseline="-25000" dirty="0" err="1" smtClean="0">
                <a:solidFill>
                  <a:schemeClr val="tx2"/>
                </a:solidFill>
                <a:latin typeface="Comic Sans MS" pitchFamily="66" charset="0"/>
              </a:rPr>
              <a:t>w</a:t>
            </a:r>
            <a:endParaRPr lang="en-GB" sz="1600" baseline="-25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558925" y="4781550"/>
            <a:ext cx="6477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1600" b="0" dirty="0" smtClean="0">
                <a:solidFill>
                  <a:schemeClr val="tx2"/>
                </a:solidFill>
              </a:rPr>
              <a:t> atmosphere </a:t>
            </a:r>
            <a:r>
              <a:rPr lang="en-US" sz="1600" b="0" dirty="0">
                <a:solidFill>
                  <a:schemeClr val="tx2"/>
                </a:solidFill>
              </a:rPr>
              <a:t>contributes approximately 90% of the measured signal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143125" y="1189729"/>
            <a:ext cx="4902632" cy="3391796"/>
            <a:chOff x="3648075" y="1189729"/>
            <a:chExt cx="4902632" cy="3391796"/>
          </a:xfrm>
        </p:grpSpPr>
        <p:pic>
          <p:nvPicPr>
            <p:cNvPr id="18" name="Picture 17" descr="Lw_percentageL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075" y="1189729"/>
              <a:ext cx="4902632" cy="3391796"/>
            </a:xfrm>
            <a:prstGeom prst="rect">
              <a:avLst/>
            </a:prstGeom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3771901" y="3314700"/>
              <a:ext cx="457200" cy="352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</a:pPr>
              <a:r>
                <a:rPr lang="en-US" sz="1400" dirty="0" smtClean="0">
                  <a:solidFill>
                    <a:schemeClr val="tx2"/>
                  </a:solidFill>
                </a:rPr>
                <a:t>10%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3752851" y="2781300"/>
              <a:ext cx="457200" cy="352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</a:pPr>
              <a:r>
                <a:rPr lang="en-US" sz="1400" dirty="0" smtClean="0">
                  <a:solidFill>
                    <a:schemeClr val="tx2"/>
                  </a:solidFill>
                </a:rPr>
                <a:t>20%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3762376" y="3876676"/>
              <a:ext cx="457200" cy="266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36000" rIns="0" bIns="0"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</a:pPr>
              <a:r>
                <a:rPr lang="en-US" sz="1400" dirty="0" smtClean="0">
                  <a:solidFill>
                    <a:schemeClr val="tx2"/>
                  </a:solidFill>
                </a:rPr>
                <a:t>  0%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3762376" y="2228850"/>
              <a:ext cx="457200" cy="352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</a:pPr>
              <a:r>
                <a:rPr lang="en-US" sz="1400" dirty="0" smtClean="0">
                  <a:solidFill>
                    <a:schemeClr val="tx2"/>
                  </a:solidFill>
                </a:rPr>
                <a:t>30%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3771901" y="1685925"/>
              <a:ext cx="457200" cy="352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</a:pPr>
              <a:r>
                <a:rPr lang="en-US" sz="1400" dirty="0" smtClean="0">
                  <a:solidFill>
                    <a:schemeClr val="tx2"/>
                  </a:solidFill>
                </a:rPr>
                <a:t>40%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3771901" y="1190625"/>
              <a:ext cx="4572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</a:pPr>
              <a:r>
                <a:rPr lang="en-US" sz="1400" dirty="0" smtClean="0">
                  <a:solidFill>
                    <a:schemeClr val="tx2"/>
                  </a:solidFill>
                </a:rPr>
                <a:t>50%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140575" y="1390650"/>
            <a:ext cx="2555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47D9"/>
                </a:solidFill>
                <a:latin typeface="Vrinda" pitchFamily="34" charset="0"/>
                <a:cs typeface="Vrinda" pitchFamily="34" charset="0"/>
              </a:rPr>
              <a:t>Case 1 – open ocean waters dominated by phytoplankton and their byproducts,</a:t>
            </a:r>
          </a:p>
          <a:p>
            <a:r>
              <a:rPr lang="en-US" sz="1400" dirty="0" smtClean="0">
                <a:solidFill>
                  <a:srgbClr val="3347D9"/>
                </a:solidFill>
                <a:latin typeface="Vrinda" pitchFamily="34" charset="0"/>
                <a:cs typeface="Vrinda" pitchFamily="34" charset="0"/>
              </a:rPr>
              <a:t>great majority of the global ocean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6850" y="9525"/>
            <a:ext cx="95265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O</a:t>
            </a:r>
            <a:r>
              <a:rPr lang="en-US" sz="2800" dirty="0" smtClean="0">
                <a:latin typeface="+mj-lt"/>
              </a:rPr>
              <a:t>cean </a:t>
            </a:r>
            <a:r>
              <a:rPr lang="en-US" sz="2800" dirty="0" err="1">
                <a:latin typeface="+mj-lt"/>
              </a:rPr>
              <a:t>colour</a:t>
            </a:r>
            <a:r>
              <a:rPr lang="en-US" sz="2800" dirty="0">
                <a:latin typeface="+mj-lt"/>
              </a:rPr>
              <a:t> accuracy requirements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47869" y="1203628"/>
            <a:ext cx="4986106" cy="241587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  <p:txBody>
          <a:bodyPr/>
          <a:lstStyle/>
          <a:p>
            <a:pPr marL="342900" indent="-342900" algn="ctr" eaLnBrk="0" hangingPunct="0">
              <a:lnSpc>
                <a:spcPct val="140000"/>
              </a:lnSpc>
              <a:spcBef>
                <a:spcPct val="20000"/>
              </a:spcBef>
              <a:buClr>
                <a:srgbClr val="CCECFF"/>
              </a:buClr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Measurement requirements</a:t>
            </a:r>
            <a:endParaRPr lang="en-US" sz="1600" dirty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sz="1600" b="0" dirty="0" smtClean="0">
                <a:solidFill>
                  <a:schemeClr val="tx2"/>
                </a:solidFill>
              </a:rPr>
              <a:t>   water-leaving radiances, </a:t>
            </a:r>
            <a:r>
              <a:rPr lang="en-US" sz="1600" b="0" dirty="0" err="1" smtClean="0">
                <a:solidFill>
                  <a:schemeClr val="tx2"/>
                </a:solidFill>
              </a:rPr>
              <a:t>L</a:t>
            </a:r>
            <a:r>
              <a:rPr lang="en-US" sz="1600" b="0" baseline="-25000" dirty="0" err="1" smtClean="0">
                <a:solidFill>
                  <a:schemeClr val="tx2"/>
                </a:solidFill>
              </a:rPr>
              <a:t>w</a:t>
            </a:r>
            <a:endParaRPr lang="en-US" sz="1600" b="0" baseline="-25000" dirty="0" smtClean="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5%</a:t>
            </a:r>
            <a:r>
              <a:rPr lang="en-US" sz="1600" b="0" dirty="0" smtClean="0">
                <a:solidFill>
                  <a:schemeClr val="tx2"/>
                </a:solidFill>
              </a:rPr>
              <a:t> </a:t>
            </a:r>
            <a:r>
              <a:rPr lang="en-US" sz="1600" b="0" dirty="0">
                <a:solidFill>
                  <a:schemeClr val="tx2"/>
                </a:solidFill>
              </a:rPr>
              <a:t>absolute </a:t>
            </a:r>
            <a:r>
              <a:rPr lang="en-US" sz="1600" b="0" dirty="0" smtClean="0">
                <a:solidFill>
                  <a:schemeClr val="tx2"/>
                </a:solidFill>
              </a:rPr>
              <a:t>uncertainty in blue/green (all docs)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0.5%</a:t>
            </a:r>
            <a:r>
              <a:rPr lang="en-US" sz="1600" b="0" dirty="0" smtClean="0">
                <a:solidFill>
                  <a:schemeClr val="tx2"/>
                </a:solidFill>
              </a:rPr>
              <a:t> stability per decade (GCOS)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sz="1600" b="0" dirty="0" smtClean="0">
                <a:solidFill>
                  <a:schemeClr val="tx2"/>
                </a:solidFill>
              </a:rPr>
              <a:t>   chlorophyll </a:t>
            </a:r>
            <a:r>
              <a:rPr lang="en-US" sz="1600" b="0" dirty="0" smtClean="0">
                <a:solidFill>
                  <a:schemeClr val="tx2"/>
                </a:solidFill>
                <a:latin typeface="+mn-lt"/>
              </a:rPr>
              <a:t>concentration, C</a:t>
            </a:r>
            <a:r>
              <a:rPr lang="en-US" sz="1600" b="0" baseline="-25000" dirty="0" smtClean="0">
                <a:solidFill>
                  <a:schemeClr val="tx2"/>
                </a:solidFill>
                <a:latin typeface="+mn-lt"/>
              </a:rPr>
              <a:t>a</a:t>
            </a:r>
            <a:endParaRPr lang="en-US" sz="1600" b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30%</a:t>
            </a:r>
            <a:r>
              <a:rPr lang="en-US" sz="1600" b="0" dirty="0" smtClean="0">
                <a:solidFill>
                  <a:schemeClr val="tx2"/>
                </a:solidFill>
              </a:rPr>
              <a:t> absolute uncertainty (in case 1)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3%</a:t>
            </a:r>
            <a:r>
              <a:rPr lang="en-US" sz="1600" b="0" dirty="0" smtClean="0">
                <a:solidFill>
                  <a:schemeClr val="tx2"/>
                </a:solidFill>
              </a:rPr>
              <a:t> stability over a decade (GCOS)</a:t>
            </a:r>
            <a:endParaRPr lang="en-US" sz="1600" b="0" dirty="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defRPr/>
            </a:pPr>
            <a:endParaRPr lang="en-US" sz="1600" b="0" baseline="30000" dirty="0">
              <a:solidFill>
                <a:schemeClr val="tx2"/>
              </a:solidFill>
            </a:endParaRP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1079499" y="4638675"/>
            <a:ext cx="307340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buClr>
                <a:srgbClr val="CCECFF"/>
              </a:buClr>
            </a:pPr>
            <a:r>
              <a:rPr lang="en-US" b="0" dirty="0" smtClean="0">
                <a:solidFill>
                  <a:schemeClr val="tx2"/>
                </a:solidFill>
              </a:rPr>
              <a:t>uncertainties </a:t>
            </a:r>
            <a:r>
              <a:rPr lang="en-US" b="0" dirty="0">
                <a:solidFill>
                  <a:schemeClr val="tx2"/>
                </a:solidFill>
              </a:rPr>
              <a:t>are present </a:t>
            </a:r>
            <a:r>
              <a:rPr lang="en-US" b="0" dirty="0" smtClean="0">
                <a:solidFill>
                  <a:schemeClr val="tx2"/>
                </a:solidFill>
              </a:rPr>
              <a:t>in processing </a:t>
            </a:r>
            <a:r>
              <a:rPr lang="en-US" b="0" dirty="0">
                <a:solidFill>
                  <a:schemeClr val="tx2"/>
                </a:solidFill>
              </a:rPr>
              <a:t>algorithms, including atmospheric correction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5729288"/>
            <a:ext cx="9486899" cy="9572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  <p:txBody>
          <a:bodyPr/>
          <a:lstStyle/>
          <a:p>
            <a:pPr marL="342900" indent="-342900" algn="ctr" eaLnBrk="0" hangingPunct="0">
              <a:lnSpc>
                <a:spcPct val="140000"/>
              </a:lnSpc>
              <a:spcBef>
                <a:spcPct val="20000"/>
              </a:spcBef>
              <a:buClr>
                <a:srgbClr val="CCECFF"/>
              </a:buClr>
              <a:defRPr/>
            </a:pPr>
            <a:r>
              <a:rPr lang="en-GB" sz="1600" b="0" dirty="0">
                <a:solidFill>
                  <a:schemeClr val="tx2"/>
                </a:solidFill>
                <a:latin typeface="+mn-lt"/>
              </a:rPr>
              <a:t>to meet the measurement 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requirements, 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L</a:t>
            </a:r>
            <a:r>
              <a:rPr lang="en-GB" sz="1600" b="0" baseline="-25000" dirty="0">
                <a:solidFill>
                  <a:schemeClr val="tx2"/>
                </a:solidFill>
                <a:latin typeface="+mn-lt"/>
              </a:rPr>
              <a:t>t</a:t>
            </a:r>
            <a:r>
              <a:rPr lang="en-GB" sz="1600" b="0" dirty="0">
                <a:solidFill>
                  <a:schemeClr val="tx2"/>
                </a:solidFill>
                <a:latin typeface="+mn-lt"/>
              </a:rPr>
              <a:t> need to have uncertainties better than </a:t>
            </a:r>
            <a:r>
              <a:rPr lang="en-GB" sz="1600" dirty="0">
                <a:solidFill>
                  <a:schemeClr val="tx2"/>
                </a:solidFill>
                <a:latin typeface="+mn-lt"/>
              </a:rPr>
              <a:t>0.5</a:t>
            </a:r>
            <a:r>
              <a:rPr lang="en-GB" sz="1600" dirty="0" smtClean="0">
                <a:solidFill>
                  <a:schemeClr val="tx2"/>
                </a:solidFill>
                <a:latin typeface="+mn-lt"/>
              </a:rPr>
              <a:t>%</a:t>
            </a:r>
          </a:p>
          <a:p>
            <a:pPr marL="342900" indent="-342900" algn="ctr" eaLnBrk="0" hangingPunct="0">
              <a:lnSpc>
                <a:spcPct val="140000"/>
              </a:lnSpc>
              <a:spcBef>
                <a:spcPct val="20000"/>
              </a:spcBef>
              <a:buClr>
                <a:srgbClr val="CCECFF"/>
              </a:buClr>
              <a:defRPr/>
            </a:pP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characterization of components (</a:t>
            </a:r>
            <a:r>
              <a:rPr lang="en-GB" sz="1600" b="0" dirty="0" err="1" smtClean="0">
                <a:solidFill>
                  <a:schemeClr val="tx2"/>
                </a:solidFill>
                <a:latin typeface="+mn-lt"/>
              </a:rPr>
              <a:t>straylight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, polarization, diffuser BRDF, detectors...) about </a:t>
            </a:r>
            <a:r>
              <a:rPr lang="en-GB" sz="1600" dirty="0" smtClean="0">
                <a:solidFill>
                  <a:schemeClr val="tx2"/>
                </a:solidFill>
                <a:latin typeface="+mn-lt"/>
              </a:rPr>
              <a:t>0.2%</a:t>
            </a:r>
            <a:r>
              <a:rPr lang="en-GB" sz="1600" b="0" dirty="0" smtClean="0">
                <a:solidFill>
                  <a:schemeClr val="tx2"/>
                </a:solidFill>
                <a:latin typeface="+mn-lt"/>
              </a:rPr>
              <a:t> </a:t>
            </a:r>
            <a:endParaRPr lang="en-GB" sz="16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314262" y="3693415"/>
            <a:ext cx="546061" cy="100811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7A775"/>
            </a:solidFill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9" name="Picture 8" descr="ioccg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8459" y="3897403"/>
            <a:ext cx="2431167" cy="15070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0" name="Picture 9" descr="gc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7454" y="1476374"/>
            <a:ext cx="2218546" cy="2828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8" name="Picture 7" descr="mrt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3209" y="2238374"/>
            <a:ext cx="2489840" cy="1582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1" name="Down Arrow 10"/>
          <p:cNvSpPr/>
          <p:nvPr/>
        </p:nvSpPr>
        <p:spPr>
          <a:xfrm>
            <a:off x="2323787" y="4991100"/>
            <a:ext cx="546061" cy="70484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7A775"/>
            </a:solidFill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D:\lbourg\acri\MERIS\QWG\QWG24\Evolution_Erbium_2me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725" y="75045"/>
            <a:ext cx="1819275" cy="2239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207963" y="1065213"/>
            <a:ext cx="4916487" cy="148748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  <p:txBody>
          <a:bodyPr/>
          <a:lstStyle/>
          <a:p>
            <a:pPr marL="342900" indent="-342900" algn="ctr" eaLnBrk="0" hangingPunct="0">
              <a:lnSpc>
                <a:spcPct val="140000"/>
              </a:lnSpc>
              <a:spcBef>
                <a:spcPct val="20000"/>
              </a:spcBef>
              <a:buClr>
                <a:srgbClr val="CCECFF"/>
              </a:buClr>
              <a:defRPr/>
            </a:pPr>
            <a:r>
              <a:rPr lang="en-GB" sz="1600" dirty="0" smtClean="0">
                <a:solidFill>
                  <a:schemeClr val="tx2"/>
                </a:solidFill>
                <a:latin typeface="Comic Sans MS" pitchFamily="66" charset="0"/>
              </a:rPr>
              <a:t>OLCI calibration requirements</a:t>
            </a:r>
            <a:endParaRPr lang="en-GB" sz="1600" dirty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sz="1600" b="0" dirty="0">
                <a:solidFill>
                  <a:schemeClr val="tx2"/>
                </a:solidFill>
              </a:rPr>
              <a:t>absolute radiometric </a:t>
            </a:r>
            <a:r>
              <a:rPr lang="en-GB" sz="1600" b="0" dirty="0" smtClean="0">
                <a:solidFill>
                  <a:schemeClr val="tx2"/>
                </a:solidFill>
              </a:rPr>
              <a:t>uncertainty </a:t>
            </a:r>
            <a:r>
              <a:rPr lang="en-GB" sz="1600" dirty="0" smtClean="0">
                <a:solidFill>
                  <a:schemeClr val="tx2"/>
                </a:solidFill>
              </a:rPr>
              <a:t>2</a:t>
            </a:r>
            <a:r>
              <a:rPr lang="en-GB" sz="1600" dirty="0">
                <a:solidFill>
                  <a:schemeClr val="tx2"/>
                </a:solidFill>
              </a:rPr>
              <a:t>%</a:t>
            </a:r>
            <a:r>
              <a:rPr lang="en-US" sz="1600" b="0" dirty="0">
                <a:solidFill>
                  <a:schemeClr val="tx2"/>
                </a:solidFill>
              </a:rPr>
              <a:t> </a:t>
            </a:r>
            <a:r>
              <a:rPr lang="en-US" sz="1600" b="0" dirty="0" smtClean="0">
                <a:solidFill>
                  <a:schemeClr val="tx2"/>
                </a:solidFill>
              </a:rPr>
              <a:t>(≤ 900nm)</a:t>
            </a:r>
            <a:endParaRPr lang="en-US" sz="1600" b="0" dirty="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ts val="6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sz="1600" b="0" dirty="0">
                <a:solidFill>
                  <a:schemeClr val="tx2"/>
                </a:solidFill>
              </a:rPr>
              <a:t>inter-band radiometric </a:t>
            </a:r>
            <a:r>
              <a:rPr lang="en-GB" sz="1600" b="0" dirty="0" smtClean="0">
                <a:solidFill>
                  <a:schemeClr val="tx2"/>
                </a:solidFill>
              </a:rPr>
              <a:t>uncertainty </a:t>
            </a:r>
            <a:r>
              <a:rPr lang="en-GB" sz="1600" dirty="0" smtClean="0">
                <a:solidFill>
                  <a:schemeClr val="tx2"/>
                </a:solidFill>
              </a:rPr>
              <a:t>1%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sz="1600" b="0" dirty="0" smtClean="0">
                <a:solidFill>
                  <a:schemeClr val="tx2"/>
                </a:solidFill>
              </a:rPr>
              <a:t>no long-term stability requirement</a:t>
            </a:r>
            <a:endParaRPr lang="en-GB" sz="1600" b="0" dirty="0">
              <a:solidFill>
                <a:schemeClr val="tx2"/>
              </a:solidFill>
            </a:endParaRPr>
          </a:p>
        </p:txBody>
      </p:sp>
      <p:sp>
        <p:nvSpPr>
          <p:cNvPr id="23555" name="Rectangle 46"/>
          <p:cNvSpPr>
            <a:spLocks noChangeArrowheads="1"/>
          </p:cNvSpPr>
          <p:nvPr/>
        </p:nvSpPr>
        <p:spPr bwMode="auto">
          <a:xfrm>
            <a:off x="185738" y="4730751"/>
            <a:ext cx="9371012" cy="20701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  <p:txBody>
          <a:bodyPr tIns="72000" rIns="0"/>
          <a:lstStyle/>
          <a:p>
            <a:pPr marL="342900" indent="-342900" eaLnBrk="0" hangingPunct="0">
              <a:spcBef>
                <a:spcPts val="1800"/>
              </a:spcBef>
              <a:buClr>
                <a:schemeClr val="tx2"/>
              </a:buClr>
              <a:buFont typeface="Tahoma" pitchFamily="34" charset="0"/>
              <a:buChar char="•"/>
              <a:defRPr/>
            </a:pPr>
            <a:r>
              <a:rPr lang="en-US" altLang="en-US" sz="1600" b="0" dirty="0">
                <a:solidFill>
                  <a:schemeClr val="tx2"/>
                </a:solidFill>
              </a:rPr>
              <a:t>Pre-launch – sensor is characterized in a laboratory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tx2"/>
              </a:buClr>
              <a:buFont typeface="Tahoma" pitchFamily="34" charset="0"/>
              <a:buChar char="•"/>
              <a:defRPr/>
            </a:pPr>
            <a:r>
              <a:rPr lang="en-US" altLang="en-US" sz="1600" b="0" dirty="0">
                <a:solidFill>
                  <a:schemeClr val="tx2"/>
                </a:solidFill>
              </a:rPr>
              <a:t>On-orbit – regular radiometric and spectral calibrations track temporal changes in sensor response</a:t>
            </a:r>
          </a:p>
          <a:p>
            <a:pPr marL="1714500" lvl="3" indent="-342900" eaLnBrk="0" hangingPunct="0">
              <a:spcBef>
                <a:spcPts val="1200"/>
              </a:spcBef>
              <a:buClr>
                <a:srgbClr val="CCECFF"/>
              </a:buClr>
              <a:defRPr/>
            </a:pPr>
            <a:endParaRPr lang="en-US" altLang="en-US" sz="1600" b="0" dirty="0">
              <a:solidFill>
                <a:schemeClr val="tx2"/>
              </a:solidFill>
            </a:endParaRPr>
          </a:p>
          <a:p>
            <a:pPr marL="1714500" lvl="3" indent="-342900" eaLnBrk="0" hangingPunct="0">
              <a:spcBef>
                <a:spcPts val="600"/>
              </a:spcBef>
              <a:buClr>
                <a:srgbClr val="CCECFF"/>
              </a:buClr>
              <a:defRPr/>
            </a:pPr>
            <a:r>
              <a:rPr lang="en-US" altLang="en-US" sz="1600" b="0" dirty="0">
                <a:solidFill>
                  <a:schemeClr val="tx2"/>
                </a:solidFill>
              </a:rPr>
              <a:t>OLCI / MERIS</a:t>
            </a:r>
          </a:p>
        </p:txBody>
      </p:sp>
      <p:sp>
        <p:nvSpPr>
          <p:cNvPr id="23560" name="TextBox 5"/>
          <p:cNvSpPr txBox="1">
            <a:spLocks noChangeArrowheads="1"/>
          </p:cNvSpPr>
          <p:nvPr/>
        </p:nvSpPr>
        <p:spPr bwMode="auto">
          <a:xfrm>
            <a:off x="3148013" y="5489575"/>
            <a:ext cx="2262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solidFill>
                  <a:schemeClr val="tx2"/>
                </a:solidFill>
              </a:rPr>
              <a:t>radiometric calibration</a:t>
            </a:r>
          </a:p>
        </p:txBody>
      </p:sp>
      <p:sp>
        <p:nvSpPr>
          <p:cNvPr id="23561" name="TextBox 6"/>
          <p:cNvSpPr txBox="1">
            <a:spLocks noChangeArrowheads="1"/>
          </p:cNvSpPr>
          <p:nvPr/>
        </p:nvSpPr>
        <p:spPr bwMode="auto">
          <a:xfrm>
            <a:off x="5410200" y="5418138"/>
            <a:ext cx="30432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400" b="0">
                <a:solidFill>
                  <a:schemeClr val="tx2"/>
                </a:solidFill>
              </a:rPr>
              <a:t>solar diffuser-1 every 15 days</a:t>
            </a:r>
          </a:p>
          <a:p>
            <a:pPr eaLnBrk="0" hangingPunct="0"/>
            <a:r>
              <a:rPr lang="en-GB" sz="1400" b="0">
                <a:solidFill>
                  <a:schemeClr val="tx2"/>
                </a:solidFill>
              </a:rPr>
              <a:t>solar diffuser-2 every 3 months</a:t>
            </a:r>
          </a:p>
        </p:txBody>
      </p:sp>
      <p:sp>
        <p:nvSpPr>
          <p:cNvPr id="23562" name="TextBox 7"/>
          <p:cNvSpPr txBox="1">
            <a:spLocks noChangeArrowheads="1"/>
          </p:cNvSpPr>
          <p:nvPr/>
        </p:nvSpPr>
        <p:spPr bwMode="auto">
          <a:xfrm>
            <a:off x="3148013" y="6129338"/>
            <a:ext cx="2262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>
                <a:solidFill>
                  <a:schemeClr val="tx2"/>
                </a:solidFill>
              </a:rPr>
              <a:t>spectral calibration</a:t>
            </a:r>
          </a:p>
        </p:txBody>
      </p:sp>
      <p:sp>
        <p:nvSpPr>
          <p:cNvPr id="23563" name="TextBox 8"/>
          <p:cNvSpPr txBox="1">
            <a:spLocks noChangeArrowheads="1"/>
          </p:cNvSpPr>
          <p:nvPr/>
        </p:nvSpPr>
        <p:spPr bwMode="auto">
          <a:xfrm>
            <a:off x="5410200" y="5975350"/>
            <a:ext cx="33559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400" b="0">
                <a:solidFill>
                  <a:schemeClr val="tx2"/>
                </a:solidFill>
              </a:rPr>
              <a:t>erbium diffuser every 3 or 6 months</a:t>
            </a:r>
          </a:p>
          <a:p>
            <a:pPr eaLnBrk="0" hangingPunct="0"/>
            <a:r>
              <a:rPr lang="en-GB" sz="1400" b="0">
                <a:solidFill>
                  <a:schemeClr val="tx2"/>
                </a:solidFill>
              </a:rPr>
              <a:t>Fraunhofer lines (for validation)</a:t>
            </a:r>
          </a:p>
          <a:p>
            <a:pPr eaLnBrk="0" hangingPunct="0"/>
            <a:r>
              <a:rPr lang="en-GB" sz="1400" b="0">
                <a:solidFill>
                  <a:schemeClr val="tx2"/>
                </a:solidFill>
              </a:rPr>
              <a:t>O</a:t>
            </a:r>
            <a:r>
              <a:rPr lang="en-GB" sz="1400" b="0" baseline="-25000">
                <a:solidFill>
                  <a:schemeClr val="tx2"/>
                </a:solidFill>
              </a:rPr>
              <a:t>2</a:t>
            </a:r>
            <a:r>
              <a:rPr lang="en-GB" sz="1400" b="0">
                <a:solidFill>
                  <a:schemeClr val="tx2"/>
                </a:solidFill>
              </a:rPr>
              <a:t> A-band (for validation)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856322" y="2676525"/>
            <a:ext cx="546061" cy="1933575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7A775"/>
            </a:solidFill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6675" y="0"/>
            <a:ext cx="5095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 smtClean="0">
                <a:latin typeface="+mj-lt"/>
              </a:rPr>
              <a:t>Direct instrument </a:t>
            </a:r>
            <a:r>
              <a:rPr lang="en-US" sz="2800" dirty="0">
                <a:latin typeface="+mj-lt"/>
              </a:rPr>
              <a:t>calibration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746" y="246580"/>
            <a:ext cx="2395207" cy="121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2925" y="863030"/>
            <a:ext cx="2466885" cy="125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9055" y="1637231"/>
            <a:ext cx="2551326" cy="129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1784" y="2410810"/>
            <a:ext cx="2599931" cy="131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3825" y="3040545"/>
            <a:ext cx="2868202" cy="146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sp>
        <p:nvSpPr>
          <p:cNvPr id="23573" name="Rectangle 3"/>
          <p:cNvSpPr>
            <a:spLocks noChangeArrowheads="1"/>
          </p:cNvSpPr>
          <p:nvPr/>
        </p:nvSpPr>
        <p:spPr bwMode="auto">
          <a:xfrm>
            <a:off x="6807200" y="174625"/>
            <a:ext cx="10080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100">
                <a:solidFill>
                  <a:schemeClr val="tx2"/>
                </a:solidFill>
                <a:latin typeface="Comic Sans MS" pitchFamily="66" charset="0"/>
              </a:rPr>
              <a:t>camera 1</a:t>
            </a:r>
          </a:p>
        </p:txBody>
      </p:sp>
      <p:sp>
        <p:nvSpPr>
          <p:cNvPr id="23574" name="Rectangle 3"/>
          <p:cNvSpPr>
            <a:spLocks noChangeArrowheads="1"/>
          </p:cNvSpPr>
          <p:nvPr/>
        </p:nvSpPr>
        <p:spPr bwMode="auto">
          <a:xfrm>
            <a:off x="7175500" y="788988"/>
            <a:ext cx="10080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100">
                <a:solidFill>
                  <a:schemeClr val="tx2"/>
                </a:solidFill>
                <a:latin typeface="Comic Sans MS" pitchFamily="66" charset="0"/>
              </a:rPr>
              <a:t>camera 2</a:t>
            </a:r>
          </a:p>
        </p:txBody>
      </p:sp>
      <p:sp>
        <p:nvSpPr>
          <p:cNvPr id="23575" name="Rectangle 3"/>
          <p:cNvSpPr>
            <a:spLocks noChangeArrowheads="1"/>
          </p:cNvSpPr>
          <p:nvPr/>
        </p:nvSpPr>
        <p:spPr bwMode="auto">
          <a:xfrm>
            <a:off x="7566025" y="1570038"/>
            <a:ext cx="10080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100">
                <a:solidFill>
                  <a:schemeClr val="tx2"/>
                </a:solidFill>
                <a:latin typeface="Comic Sans MS" pitchFamily="66" charset="0"/>
              </a:rPr>
              <a:t>camera 3</a:t>
            </a:r>
          </a:p>
        </p:txBody>
      </p:sp>
      <p:sp>
        <p:nvSpPr>
          <p:cNvPr id="23576" name="Rectangle 3"/>
          <p:cNvSpPr>
            <a:spLocks noChangeArrowheads="1"/>
          </p:cNvSpPr>
          <p:nvPr/>
        </p:nvSpPr>
        <p:spPr bwMode="auto">
          <a:xfrm>
            <a:off x="7850188" y="2339975"/>
            <a:ext cx="100806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100">
                <a:solidFill>
                  <a:schemeClr val="tx2"/>
                </a:solidFill>
                <a:latin typeface="Comic Sans MS" pitchFamily="66" charset="0"/>
              </a:rPr>
              <a:t>camera 4</a:t>
            </a:r>
          </a:p>
        </p:txBody>
      </p:sp>
      <p:sp>
        <p:nvSpPr>
          <p:cNvPr id="23577" name="Rectangle 3"/>
          <p:cNvSpPr>
            <a:spLocks noChangeArrowheads="1"/>
          </p:cNvSpPr>
          <p:nvPr/>
        </p:nvSpPr>
        <p:spPr bwMode="auto">
          <a:xfrm>
            <a:off x="8339138" y="2967038"/>
            <a:ext cx="72866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100" dirty="0">
                <a:solidFill>
                  <a:schemeClr val="tx2"/>
                </a:solidFill>
                <a:latin typeface="Comic Sans MS" pitchFamily="66" charset="0"/>
              </a:rPr>
              <a:t>camera 5</a:t>
            </a:r>
          </a:p>
        </p:txBody>
      </p:sp>
      <p:sp>
        <p:nvSpPr>
          <p:cNvPr id="23578" name="Rectangle 3"/>
          <p:cNvSpPr>
            <a:spLocks noChangeArrowheads="1"/>
          </p:cNvSpPr>
          <p:nvPr/>
        </p:nvSpPr>
        <p:spPr bwMode="auto">
          <a:xfrm>
            <a:off x="6243638" y="2984500"/>
            <a:ext cx="100806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100" dirty="0">
                <a:solidFill>
                  <a:schemeClr val="tx2"/>
                </a:solidFill>
                <a:latin typeface="Comic Sans MS" pitchFamily="66" charset="0"/>
              </a:rPr>
              <a:t>MERIS</a:t>
            </a:r>
          </a:p>
        </p:txBody>
      </p:sp>
      <p:pic>
        <p:nvPicPr>
          <p:cNvPr id="23579" name="Image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8725" y="4283075"/>
            <a:ext cx="3302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842332"/>
            <a:ext cx="3286125" cy="178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8253413" y="88900"/>
            <a:ext cx="100806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100" dirty="0">
                <a:solidFill>
                  <a:schemeClr val="tx2"/>
                </a:solidFill>
                <a:latin typeface="Comic Sans MS" pitchFamily="66" charset="0"/>
              </a:rPr>
              <a:t>MERIS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8296275" y="1195388"/>
            <a:ext cx="158132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spectral evolution 5cameras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8763001" y="871538"/>
            <a:ext cx="10858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Erbium peak 408nm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8763001" y="1995488"/>
            <a:ext cx="10858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Erbium peak 520nm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7658100" y="4291013"/>
            <a:ext cx="16097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radiometric evolution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1279040" y="2466975"/>
            <a:ext cx="546061" cy="123171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7A775"/>
            </a:solidFill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25611" name="Rectangle 46"/>
          <p:cNvSpPr>
            <a:spLocks noChangeArrowheads="1"/>
          </p:cNvSpPr>
          <p:nvPr/>
        </p:nvSpPr>
        <p:spPr bwMode="auto">
          <a:xfrm>
            <a:off x="303213" y="3768725"/>
            <a:ext cx="9283700" cy="17272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  <p:txBody>
          <a:bodyPr rIns="0"/>
          <a:lstStyle/>
          <a:p>
            <a:pPr marL="342900" indent="-342900" algn="ctr" eaLnBrk="0" hangingPunct="0">
              <a:spcBef>
                <a:spcPct val="40000"/>
              </a:spcBef>
              <a:buClr>
                <a:srgbClr val="CCFFFF"/>
              </a:buClr>
              <a:buFont typeface="Arial" pitchFamily="34" charset="0"/>
              <a:buNone/>
              <a:defRPr/>
            </a:pP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System Vicarious </a:t>
            </a:r>
            <a:r>
              <a:rPr lang="en-US" altLang="en-US" sz="1600" dirty="0">
                <a:solidFill>
                  <a:schemeClr val="tx2"/>
                </a:solidFill>
                <a:latin typeface="Comic Sans MS" pitchFamily="66" charset="0"/>
              </a:rPr>
              <a:t>C</a:t>
            </a:r>
            <a:r>
              <a:rPr lang="en-US" altLang="en-US" sz="1600" dirty="0" smtClean="0">
                <a:solidFill>
                  <a:schemeClr val="tx2"/>
                </a:solidFill>
                <a:latin typeface="Comic Sans MS" pitchFamily="66" charset="0"/>
              </a:rPr>
              <a:t>alibration</a:t>
            </a:r>
            <a:endParaRPr lang="en-US" altLang="en-US" sz="1600" dirty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 eaLnBrk="0" hangingPunct="0">
              <a:spcBef>
                <a:spcPct val="40000"/>
              </a:spcBef>
              <a:buClr>
                <a:schemeClr val="tx2"/>
              </a:buClr>
              <a:buFont typeface="Tahoma" pitchFamily="34" charset="0"/>
              <a:buChar char="•"/>
              <a:defRPr/>
            </a:pPr>
            <a:r>
              <a:rPr lang="en-US" sz="1600" b="0" dirty="0">
                <a:solidFill>
                  <a:schemeClr val="tx2"/>
                </a:solidFill>
              </a:rPr>
              <a:t>Earth-view – comparison against an independent source; single gain per band</a:t>
            </a:r>
          </a:p>
          <a:p>
            <a:pPr marL="342900" indent="-342900" eaLnBrk="0" hangingPunct="0">
              <a:spcBef>
                <a:spcPct val="40000"/>
              </a:spcBef>
              <a:buClr>
                <a:schemeClr val="tx2"/>
              </a:buClr>
              <a:buFont typeface="Tahoma" pitchFamily="34" charset="0"/>
              <a:buChar char="•"/>
              <a:defRPr/>
            </a:pPr>
            <a:r>
              <a:rPr lang="en-US" altLang="en-US" sz="1600" b="0" dirty="0">
                <a:solidFill>
                  <a:schemeClr val="tx2"/>
                </a:solidFill>
              </a:rPr>
              <a:t>Calibration of the combined instrument-algorithm system</a:t>
            </a:r>
          </a:p>
          <a:p>
            <a:pPr marL="342900" indent="-342900" eaLnBrk="0" hangingPunct="0">
              <a:spcBef>
                <a:spcPts val="1800"/>
              </a:spcBef>
              <a:buClr>
                <a:schemeClr val="tx2"/>
              </a:buClr>
              <a:defRPr/>
            </a:pPr>
            <a:r>
              <a:rPr lang="en-US" altLang="en-US" sz="1600" b="0" dirty="0" smtClean="0">
                <a:solidFill>
                  <a:schemeClr val="tx2"/>
                </a:solidFill>
              </a:rPr>
              <a:t>  MERIS / OLCI</a:t>
            </a:r>
            <a:endParaRPr lang="en-US" altLang="en-US" sz="1600" b="0" dirty="0">
              <a:solidFill>
                <a:schemeClr val="tx2"/>
              </a:solidFill>
            </a:endParaRPr>
          </a:p>
        </p:txBody>
      </p:sp>
      <p:sp>
        <p:nvSpPr>
          <p:cNvPr id="24598" name="TextBox 12"/>
          <p:cNvSpPr txBox="1">
            <a:spLocks noChangeArrowheads="1"/>
          </p:cNvSpPr>
          <p:nvPr/>
        </p:nvSpPr>
        <p:spPr bwMode="auto">
          <a:xfrm>
            <a:off x="1940489" y="4799582"/>
            <a:ext cx="226239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 dirty="0">
                <a:solidFill>
                  <a:schemeClr val="tx2"/>
                </a:solidFill>
              </a:rPr>
              <a:t>NIR calibration</a:t>
            </a:r>
          </a:p>
        </p:txBody>
      </p:sp>
      <p:sp>
        <p:nvSpPr>
          <p:cNvPr id="24599" name="TextBox 13"/>
          <p:cNvSpPr txBox="1">
            <a:spLocks noChangeArrowheads="1"/>
          </p:cNvSpPr>
          <p:nvPr/>
        </p:nvSpPr>
        <p:spPr bwMode="auto">
          <a:xfrm>
            <a:off x="3673926" y="4818632"/>
            <a:ext cx="3522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0">
                <a:solidFill>
                  <a:schemeClr val="tx2"/>
                </a:solidFill>
              </a:rPr>
              <a:t>oceanic gyres, e.g. South Pacific Gyre</a:t>
            </a:r>
          </a:p>
        </p:txBody>
      </p:sp>
      <p:sp>
        <p:nvSpPr>
          <p:cNvPr id="24600" name="TextBox 14"/>
          <p:cNvSpPr txBox="1">
            <a:spLocks noChangeArrowheads="1"/>
          </p:cNvSpPr>
          <p:nvPr/>
        </p:nvSpPr>
        <p:spPr bwMode="auto">
          <a:xfrm>
            <a:off x="1961789" y="5086439"/>
            <a:ext cx="226239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0" dirty="0">
                <a:solidFill>
                  <a:schemeClr val="tx2"/>
                </a:solidFill>
              </a:rPr>
              <a:t>VIS calibration</a:t>
            </a:r>
          </a:p>
        </p:txBody>
      </p:sp>
      <p:sp>
        <p:nvSpPr>
          <p:cNvPr id="24601" name="TextBox 15"/>
          <p:cNvSpPr txBox="1">
            <a:spLocks noChangeArrowheads="1"/>
          </p:cNvSpPr>
          <p:nvPr/>
        </p:nvSpPr>
        <p:spPr bwMode="auto">
          <a:xfrm>
            <a:off x="3657127" y="5107076"/>
            <a:ext cx="4124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0" i="1" dirty="0">
                <a:solidFill>
                  <a:schemeClr val="tx2"/>
                </a:solidFill>
              </a:rPr>
              <a:t>in situ </a:t>
            </a:r>
            <a:r>
              <a:rPr lang="en-GB" sz="1400" b="0" dirty="0" smtClean="0">
                <a:solidFill>
                  <a:schemeClr val="tx2"/>
                </a:solidFill>
              </a:rPr>
              <a:t>SI-calibrated source</a:t>
            </a:r>
            <a:r>
              <a:rPr lang="en-GB" sz="1400" b="0" dirty="0">
                <a:solidFill>
                  <a:schemeClr val="tx2"/>
                </a:solidFill>
              </a:rPr>
              <a:t>, </a:t>
            </a:r>
            <a:r>
              <a:rPr lang="en-GB" sz="1400" b="0" dirty="0" smtClean="0">
                <a:solidFill>
                  <a:schemeClr val="tx2"/>
                </a:solidFill>
              </a:rPr>
              <a:t>&lt;&lt; 5% </a:t>
            </a:r>
            <a:r>
              <a:rPr lang="en-GB" sz="1400" b="0" dirty="0" err="1" smtClean="0">
                <a:solidFill>
                  <a:schemeClr val="tx2"/>
                </a:solidFill>
              </a:rPr>
              <a:t>L</a:t>
            </a:r>
            <a:r>
              <a:rPr lang="en-GB" sz="1400" b="0" baseline="-25000" dirty="0" err="1" smtClean="0">
                <a:solidFill>
                  <a:schemeClr val="tx2"/>
                </a:solidFill>
              </a:rPr>
              <a:t>w</a:t>
            </a:r>
            <a:r>
              <a:rPr lang="en-GB" sz="1400" b="0" dirty="0" smtClean="0">
                <a:solidFill>
                  <a:schemeClr val="tx2"/>
                </a:solidFill>
              </a:rPr>
              <a:t> uncertainty</a:t>
            </a:r>
            <a:endParaRPr lang="en-GB" sz="1400" b="0" dirty="0">
              <a:solidFill>
                <a:schemeClr val="tx2"/>
              </a:solidFill>
            </a:endParaRP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873250" y="2386013"/>
            <a:ext cx="1733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</a:rPr>
              <a:t>2% </a:t>
            </a:r>
            <a:r>
              <a:rPr lang="en-US" sz="1600" b="0" dirty="0">
                <a:solidFill>
                  <a:schemeClr val="tx2"/>
                </a:solidFill>
                <a:latin typeface="Comic Sans MS" pitchFamily="66" charset="0"/>
              </a:rPr>
              <a:t>uncertainty</a:t>
            </a:r>
          </a:p>
        </p:txBody>
      </p:sp>
      <p:sp>
        <p:nvSpPr>
          <p:cNvPr id="24583" name="Rectangle 3"/>
          <p:cNvSpPr>
            <a:spLocks noChangeArrowheads="1"/>
          </p:cNvSpPr>
          <p:nvPr/>
        </p:nvSpPr>
        <p:spPr bwMode="auto">
          <a:xfrm>
            <a:off x="1868488" y="3365500"/>
            <a:ext cx="2341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ECFF"/>
              </a:buClr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&lt;&lt; 0.5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</a:rPr>
              <a:t>% </a:t>
            </a:r>
            <a:r>
              <a:rPr lang="en-US" sz="1600" b="0" dirty="0">
                <a:solidFill>
                  <a:schemeClr val="tx2"/>
                </a:solidFill>
                <a:latin typeface="Comic Sans MS" pitchFamily="66" charset="0"/>
              </a:rPr>
              <a:t>uncertainty</a:t>
            </a:r>
            <a:endParaRPr lang="en-US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608" name="Rectangle 46"/>
          <p:cNvSpPr>
            <a:spLocks noChangeArrowheads="1"/>
          </p:cNvSpPr>
          <p:nvPr/>
        </p:nvSpPr>
        <p:spPr bwMode="auto">
          <a:xfrm>
            <a:off x="430213" y="1212638"/>
            <a:ext cx="3687762" cy="11842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  <p:txBody>
          <a:bodyPr rIns="0"/>
          <a:lstStyle/>
          <a:p>
            <a:pPr marL="342900" indent="-342900" algn="ctr" eaLnBrk="0" hangingPunct="0">
              <a:spcBef>
                <a:spcPct val="80000"/>
              </a:spcBef>
              <a:buClr>
                <a:srgbClr val="CCECFF"/>
              </a:buClr>
              <a:defRPr/>
            </a:pPr>
            <a:r>
              <a:rPr lang="en-US" altLang="en-US" sz="1600" dirty="0">
                <a:solidFill>
                  <a:schemeClr val="tx2"/>
                </a:solidFill>
                <a:latin typeface="Comic Sans MS" pitchFamily="66" charset="0"/>
              </a:rPr>
              <a:t>Direct calibration</a:t>
            </a:r>
          </a:p>
          <a:p>
            <a:pPr marL="342900" indent="-342900" eaLnBrk="0" hangingPunct="0">
              <a:lnSpc>
                <a:spcPct val="60000"/>
              </a:lnSpc>
              <a:spcBef>
                <a:spcPct val="8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b="0" dirty="0">
                <a:solidFill>
                  <a:schemeClr val="tx2"/>
                </a:solidFill>
              </a:rPr>
              <a:t>Pre-launch – laboratory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b="0" dirty="0">
                <a:solidFill>
                  <a:schemeClr val="tx2"/>
                </a:solidFill>
              </a:rPr>
              <a:t>On-orbit – on-board calibrators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96850" y="9525"/>
            <a:ext cx="95265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V</a:t>
            </a:r>
            <a:r>
              <a:rPr lang="en-US" sz="2800" dirty="0" smtClean="0">
                <a:latin typeface="+mj-lt"/>
              </a:rPr>
              <a:t>icarious instrument calibration</a:t>
            </a:r>
            <a:endParaRPr lang="en-US" sz="2800" dirty="0">
              <a:latin typeface="+mj-lt"/>
            </a:endParaRPr>
          </a:p>
        </p:txBody>
      </p:sp>
      <p:pic>
        <p:nvPicPr>
          <p:cNvPr id="24591" name="Picture 16" descr="MOBY_lo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443" y="5603875"/>
            <a:ext cx="136038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92" name="Group 18"/>
          <p:cNvGrpSpPr>
            <a:grpSpLocks/>
          </p:cNvGrpSpPr>
          <p:nvPr/>
        </p:nvGrpSpPr>
        <p:grpSpPr bwMode="auto">
          <a:xfrm>
            <a:off x="7772400" y="3832225"/>
            <a:ext cx="2006600" cy="2881313"/>
            <a:chOff x="7753806" y="3832260"/>
            <a:chExt cx="2006643" cy="2881829"/>
          </a:xfrm>
        </p:grpSpPr>
        <p:pic>
          <p:nvPicPr>
            <p:cNvPr id="24593" name="Picture 15" descr="MOBY_schem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53806" y="3832260"/>
              <a:ext cx="2006643" cy="288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 descr="NOA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85806" y="3854489"/>
              <a:ext cx="234955" cy="234992"/>
            </a:xfrm>
            <a:prstGeom prst="rect">
              <a:avLst/>
            </a:prstGeom>
            <a:noFill/>
            <a:effectLst>
              <a:outerShdw dist="45791" dir="2021404" algn="ctr" rotWithShape="0">
                <a:srgbClr val="000066">
                  <a:alpha val="50000"/>
                </a:srgbClr>
              </a:outerShdw>
            </a:effectLst>
          </p:spPr>
        </p:pic>
      </p:grp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729519" y="1441753"/>
            <a:ext cx="3700231" cy="12061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  <p:txBody>
          <a:bodyPr/>
          <a:lstStyle/>
          <a:p>
            <a:pPr marL="342900" indent="-342900" algn="ctr" eaLnBrk="0" hangingPunct="0">
              <a:lnSpc>
                <a:spcPct val="140000"/>
              </a:lnSpc>
              <a:spcBef>
                <a:spcPct val="20000"/>
              </a:spcBef>
              <a:buClr>
                <a:srgbClr val="CCECFF"/>
              </a:buClr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Measurement requirements</a:t>
            </a:r>
            <a:endParaRPr lang="en-US" sz="1600" dirty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 algn="ctr" eaLnBrk="0" hangingPunct="0"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sz="1600" b="0" dirty="0" smtClean="0">
                <a:solidFill>
                  <a:schemeClr val="tx2"/>
                </a:solidFill>
              </a:rPr>
              <a:t>water-leaving radiances, </a:t>
            </a:r>
            <a:r>
              <a:rPr lang="en-US" sz="1600" b="0" dirty="0" err="1" smtClean="0">
                <a:solidFill>
                  <a:schemeClr val="tx2"/>
                </a:solidFill>
              </a:rPr>
              <a:t>L</a:t>
            </a:r>
            <a:r>
              <a:rPr lang="en-US" sz="1600" b="0" baseline="-25000" dirty="0" err="1" smtClean="0">
                <a:solidFill>
                  <a:schemeClr val="tx2"/>
                </a:solidFill>
              </a:rPr>
              <a:t>w</a:t>
            </a:r>
            <a:endParaRPr lang="en-US" sz="1600" b="0" baseline="-25000" dirty="0" smtClean="0">
              <a:solidFill>
                <a:schemeClr val="tx2"/>
              </a:solidFill>
            </a:endParaRPr>
          </a:p>
          <a:p>
            <a:pPr marL="342900" indent="-342900" algn="ctr" eaLnBrk="0" hangingPunct="0"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5%</a:t>
            </a:r>
            <a:r>
              <a:rPr lang="en-US" sz="1600" b="0" dirty="0" smtClean="0">
                <a:solidFill>
                  <a:schemeClr val="tx2"/>
                </a:solidFill>
              </a:rPr>
              <a:t> </a:t>
            </a:r>
            <a:r>
              <a:rPr lang="en-US" sz="1600" b="0" dirty="0">
                <a:solidFill>
                  <a:schemeClr val="tx2"/>
                </a:solidFill>
              </a:rPr>
              <a:t>absolute </a:t>
            </a:r>
            <a:r>
              <a:rPr lang="en-US" sz="1600" b="0" dirty="0" smtClean="0">
                <a:solidFill>
                  <a:schemeClr val="tx2"/>
                </a:solidFill>
              </a:rPr>
              <a:t>uncertainty in blue/green</a:t>
            </a:r>
          </a:p>
        </p:txBody>
      </p:sp>
      <p:pic>
        <p:nvPicPr>
          <p:cNvPr id="20" name="Picture 19" descr="homepage_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6391" y="5368864"/>
            <a:ext cx="1461559" cy="148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750" y="9525"/>
            <a:ext cx="95265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 smtClean="0">
                <a:latin typeface="+mj-lt"/>
              </a:rPr>
              <a:t>GSICS vicarious calibration methods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0988" y="1716088"/>
            <a:ext cx="9091612" cy="4637087"/>
          </a:xfrm>
          <a:prstGeom prst="rect">
            <a:avLst/>
          </a:prstGeom>
        </p:spPr>
        <p:txBody>
          <a:bodyPr rIns="0"/>
          <a:lstStyle/>
          <a:p>
            <a:pPr lvl="0" eaLnBrk="0" hangingPunct="0">
              <a:spcAft>
                <a:spcPts val="600"/>
              </a:spcAft>
              <a:defRPr/>
            </a:pPr>
            <a:r>
              <a:rPr lang="en-GB" sz="2000" b="0" kern="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Calibration verification methods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b="0" kern="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 Absolute calibration over Rayleigh – uncertainty ~ 3.5%</a:t>
            </a:r>
          </a:p>
          <a:p>
            <a:pPr lvl="1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b="0" kern="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 Inter-band calibration over </a:t>
            </a:r>
            <a:r>
              <a:rPr lang="en-GB" sz="1800" b="0" kern="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sunglint</a:t>
            </a:r>
            <a:r>
              <a:rPr lang="en-GB" sz="1800" b="0" kern="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– uncertainty ~ 2%</a:t>
            </a:r>
          </a:p>
          <a:p>
            <a:pPr lvl="1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b="0" kern="0" dirty="0" smtClean="0">
                <a:solidFill>
                  <a:schemeClr val="tx2"/>
                </a:solidFill>
                <a:ea typeface="ＭＳ Ｐゴシック" pitchFamily="34" charset="-128"/>
              </a:rPr>
              <a:t>  Inter-band calibration over DCC – uncertainty ~2%</a:t>
            </a:r>
          </a:p>
          <a:p>
            <a:pPr lvl="1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b="0" kern="0" dirty="0" smtClean="0">
                <a:solidFill>
                  <a:schemeClr val="tx2"/>
                </a:solidFill>
                <a:ea typeface="ＭＳ Ｐゴシック" pitchFamily="34" charset="-128"/>
              </a:rPr>
              <a:t>  Cross-calibration over desert – uncertainty ~ 3-4%</a:t>
            </a:r>
          </a:p>
          <a:p>
            <a:pPr lvl="1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b="0" kern="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 Cross-calibration over Antarctica – uncertainty ~ 2%</a:t>
            </a:r>
          </a:p>
          <a:p>
            <a:pPr lvl="0" eaLnBrk="0" hangingPunct="0">
              <a:spcBef>
                <a:spcPts val="1800"/>
              </a:spcBef>
              <a:spcAft>
                <a:spcPts val="600"/>
              </a:spcAft>
              <a:defRPr/>
            </a:pPr>
            <a:r>
              <a:rPr lang="en-GB" sz="2000" b="0" kern="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Calibration methods</a:t>
            </a:r>
          </a:p>
          <a:p>
            <a:pPr lvl="1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b="0" kern="0" dirty="0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  </a:t>
            </a:r>
            <a:r>
              <a:rPr lang="en-GB" sz="1800" b="0" u="sng" kern="0" dirty="0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Moon radiometric degradation </a:t>
            </a:r>
            <a:r>
              <a:rPr lang="en-GB" sz="1800" b="0" kern="0" dirty="0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trending (</a:t>
            </a:r>
            <a:r>
              <a:rPr lang="en-GB" sz="1800" b="0" dirty="0" smtClean="0">
                <a:solidFill>
                  <a:schemeClr val="tx2"/>
                </a:solidFill>
              </a:rPr>
              <a:t>long-term stability) </a:t>
            </a:r>
            <a:r>
              <a:rPr lang="en-GB" sz="1800" b="0" kern="0" dirty="0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– uncertainty ~ 0.1% per mission in </a:t>
            </a:r>
            <a:r>
              <a:rPr lang="en-GB" sz="1800" b="0" kern="0" dirty="0" err="1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SeaWiFS</a:t>
            </a:r>
            <a:r>
              <a:rPr lang="en-GB" sz="1800" b="0" kern="0" dirty="0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, lunar measurements used in </a:t>
            </a:r>
            <a:r>
              <a:rPr lang="en-GB" sz="1800" b="0" kern="0" dirty="0" err="1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MODISes</a:t>
            </a:r>
            <a:r>
              <a:rPr lang="en-GB" sz="1800" b="0" kern="0" dirty="0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 and VIIRS</a:t>
            </a:r>
          </a:p>
          <a:p>
            <a:pPr lvl="1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b="0" kern="0" dirty="0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  Modified System Vicarious Calibration for </a:t>
            </a:r>
            <a:r>
              <a:rPr lang="en-GB" sz="1800" b="0" u="sng" kern="0" dirty="0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polarization and RVS degradation </a:t>
            </a:r>
            <a:r>
              <a:rPr lang="en-GB" sz="1800" b="0" kern="0" dirty="0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modelling in MODIS-Terra and Aqua – uncertainty &lt; 1%</a:t>
            </a:r>
          </a:p>
          <a:p>
            <a:pPr lvl="1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b="0" kern="0" dirty="0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  </a:t>
            </a:r>
            <a:r>
              <a:rPr lang="en-GB" sz="1800" b="0" u="sng" kern="0" dirty="0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Detector radiometric equalization </a:t>
            </a:r>
            <a:r>
              <a:rPr lang="en-GB" sz="1800" b="0" kern="0" dirty="0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at TOA radiances for MERIS cameras over Dome Concordia site in Antarctica and for MODIS detectors per mirror side over </a:t>
            </a:r>
            <a:r>
              <a:rPr lang="en-GB" sz="1800" b="0" kern="0" dirty="0" err="1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oligotrophic</a:t>
            </a:r>
            <a:r>
              <a:rPr lang="en-GB" sz="1800" b="0" kern="0" dirty="0" smtClean="0">
                <a:solidFill>
                  <a:srgbClr val="002569"/>
                </a:solidFill>
                <a:latin typeface="Tahoma"/>
                <a:ea typeface="ＭＳ Ｐゴシック" pitchFamily="34" charset="-128"/>
              </a:rPr>
              <a:t> waters</a:t>
            </a:r>
            <a:endParaRPr lang="en-GB" sz="1800" b="0" kern="0" dirty="0" smtClean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lvl="1" eaLnBrk="0" hangingPunct="0">
              <a:spcBef>
                <a:spcPts val="600"/>
              </a:spcBef>
              <a:buFont typeface="Arial" pitchFamily="34" charset="0"/>
              <a:buChar char="•"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2125" y="941388"/>
            <a:ext cx="4191000" cy="11731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152400"/>
            <a:bevelB w="152400" h="152400" prst="angle"/>
          </a:sp3d>
        </p:spPr>
        <p:txBody>
          <a:bodyPr/>
          <a:lstStyle/>
          <a:p>
            <a:pPr marL="342900" indent="-342900" algn="ctr" eaLnBrk="0" hangingPunct="0">
              <a:lnSpc>
                <a:spcPct val="140000"/>
              </a:lnSpc>
              <a:spcBef>
                <a:spcPct val="20000"/>
              </a:spcBef>
              <a:buClr>
                <a:srgbClr val="CCECFF"/>
              </a:buClr>
              <a:defRPr/>
            </a:pPr>
            <a:r>
              <a:rPr lang="en-GB" sz="1600" dirty="0" smtClean="0">
                <a:solidFill>
                  <a:schemeClr val="tx2"/>
                </a:solidFill>
                <a:latin typeface="Comic Sans MS" pitchFamily="66" charset="0"/>
              </a:rPr>
              <a:t>OLCI calibration requirements</a:t>
            </a:r>
            <a:endParaRPr lang="en-GB" sz="1600" dirty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 eaLnBrk="0" hangingPunct="0">
              <a:spcBef>
                <a:spcPts val="6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sz="1600" b="0" dirty="0">
                <a:solidFill>
                  <a:schemeClr val="tx2"/>
                </a:solidFill>
              </a:rPr>
              <a:t>absolute radiometric </a:t>
            </a:r>
            <a:r>
              <a:rPr lang="en-GB" sz="1600" b="0" dirty="0" smtClean="0">
                <a:solidFill>
                  <a:schemeClr val="tx2"/>
                </a:solidFill>
              </a:rPr>
              <a:t>uncertainty </a:t>
            </a:r>
            <a:r>
              <a:rPr lang="en-GB" sz="1600" dirty="0" smtClean="0">
                <a:solidFill>
                  <a:schemeClr val="tx2"/>
                </a:solidFill>
              </a:rPr>
              <a:t>2</a:t>
            </a:r>
            <a:r>
              <a:rPr lang="en-GB" sz="1600" dirty="0">
                <a:solidFill>
                  <a:schemeClr val="tx2"/>
                </a:solidFill>
              </a:rPr>
              <a:t>%</a:t>
            </a:r>
            <a:r>
              <a:rPr lang="en-US" sz="1600" b="0" dirty="0">
                <a:solidFill>
                  <a:schemeClr val="tx2"/>
                </a:solidFill>
              </a:rPr>
              <a:t> </a:t>
            </a:r>
          </a:p>
          <a:p>
            <a:pPr marL="342900" indent="-342900" eaLnBrk="0" hangingPunct="0">
              <a:spcBef>
                <a:spcPts val="6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sz="1600" b="0" dirty="0">
                <a:solidFill>
                  <a:schemeClr val="tx2"/>
                </a:solidFill>
              </a:rPr>
              <a:t>inter-band radiometric </a:t>
            </a:r>
            <a:r>
              <a:rPr lang="en-GB" sz="1600" b="0" dirty="0" smtClean="0">
                <a:solidFill>
                  <a:schemeClr val="tx2"/>
                </a:solidFill>
              </a:rPr>
              <a:t>uncertainty </a:t>
            </a:r>
            <a:r>
              <a:rPr lang="en-GB" sz="1600" dirty="0" smtClean="0">
                <a:solidFill>
                  <a:schemeClr val="tx2"/>
                </a:solidFill>
              </a:rPr>
              <a:t>1%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26502</TotalTime>
  <Words>1495</Words>
  <Application>Microsoft Office PowerPoint</Application>
  <PresentationFormat>A4 Paper (210x297 mm)</PresentationFormat>
  <Paragraphs>425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1_EUM_template_v03</vt:lpstr>
      <vt:lpstr>???</vt:lpstr>
      <vt:lpstr>Ocean Colour Instrument Calibration</vt:lpstr>
      <vt:lpstr>What is ocean colour?</vt:lpstr>
      <vt:lpstr>Sentinel-3 OLCI</vt:lpstr>
      <vt:lpstr>Slide 4</vt:lpstr>
      <vt:lpstr>Slide 5</vt:lpstr>
      <vt:lpstr>Slide 6</vt:lpstr>
      <vt:lpstr>Slide 7</vt:lpstr>
      <vt:lpstr>Slide 8</vt:lpstr>
      <vt:lpstr>Slide 9</vt:lpstr>
      <vt:lpstr>Ocean colour validation</vt:lpstr>
      <vt:lpstr>Slide 11</vt:lpstr>
      <vt:lpstr>Slide 12</vt:lpstr>
      <vt:lpstr>Ocean colour calibration highlights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Ewa Kwiatkowska</cp:lastModifiedBy>
  <cp:revision>1119</cp:revision>
  <cp:lastPrinted>2006-03-06T14:11:17Z</cp:lastPrinted>
  <dcterms:created xsi:type="dcterms:W3CDTF">1997-07-23T08:21:02Z</dcterms:created>
  <dcterms:modified xsi:type="dcterms:W3CDTF">2014-03-24T08:31:51Z</dcterms:modified>
</cp:coreProperties>
</file>