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4" r:id="rId4"/>
    <p:sldId id="294" r:id="rId5"/>
    <p:sldId id="259" r:id="rId6"/>
    <p:sldId id="279" r:id="rId7"/>
    <p:sldId id="280" r:id="rId8"/>
    <p:sldId id="260" r:id="rId9"/>
    <p:sldId id="285" r:id="rId10"/>
    <p:sldId id="288" r:id="rId11"/>
    <p:sldId id="286" r:id="rId12"/>
    <p:sldId id="295" r:id="rId13"/>
    <p:sldId id="261" r:id="rId14"/>
    <p:sldId id="284" r:id="rId15"/>
    <p:sldId id="296" r:id="rId16"/>
    <p:sldId id="277" r:id="rId17"/>
    <p:sldId id="276" r:id="rId18"/>
    <p:sldId id="283" r:id="rId19"/>
    <p:sldId id="293" r:id="rId20"/>
    <p:sldId id="268" r:id="rId21"/>
    <p:sldId id="274" r:id="rId22"/>
    <p:sldId id="267" r:id="rId23"/>
    <p:sldId id="270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>
      <p:cViewPr varScale="1">
        <p:scale>
          <a:sx n="65" d="100"/>
          <a:sy n="65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3EF6-7DD1-C14C-BC1F-9CF5A7EB859F}" type="datetimeFigureOut">
              <a:rPr kumimoji="1" lang="ja-JP" altLang="en-US" smtClean="0"/>
              <a:t>14/03/24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4989-537A-544D-920E-2AE3D3FBCB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5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FAD4-0F67-4E92-804E-BAE2EAF9327B}" type="datetimeFigureOut">
              <a:rPr kumimoji="1" lang="ja-JP" altLang="en-US" smtClean="0"/>
              <a:pPr/>
              <a:t>14/03/24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B7A3-2A8D-4182-A385-075B36027BB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477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94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FD1B-5038-5C45-BAB4-020701ADCD05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44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49A8-2A44-434D-8875-015DC1E53383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846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FB4F-DF7F-0348-8F17-67B6BAB09FE1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0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6E49-2ED9-F041-BA04-39DD604CFDBB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940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763-5E9B-1A42-8995-FDC13E2CC433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22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C2C6-DDDC-6E42-A83C-0FB7A6001748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4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5945-E6BA-5E4A-ABF0-A3B58263D669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506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F9A2-359B-8D44-9C03-CFF617601C19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0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754-256F-DF4D-9C26-0CB59E02157A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134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F01-9199-B947-B551-EA84805C0AD3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9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D9F-20D6-A448-B0BA-916F7C71F2EB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8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1B2A9-AD69-D84E-B9CC-7D20F75A72AE}" type="datetime1">
              <a:rPr kumimoji="1" lang="ja-JP" altLang="en-US" smtClean="0"/>
              <a:t>14/03/24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847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JMA GPRC Report</a:t>
            </a:r>
            <a:endParaRPr kumimoji="1" lang="ja-JP" altLang="en-US" b="1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1250" y="4509120"/>
            <a:ext cx="80073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Masaya Takahashi</a:t>
            </a:r>
            <a:endParaRPr lang="en-US" altLang="ja-JP" sz="3200" dirty="0"/>
          </a:p>
          <a:p>
            <a:pPr algn="ctr"/>
            <a:r>
              <a:rPr lang="en-US" altLang="ja-JP" sz="2400" dirty="0" smtClean="0"/>
              <a:t>Meteorological Satellite Center / Japan Meteorological Agency</a:t>
            </a:r>
          </a:p>
          <a:p>
            <a:pPr algn="ctr"/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(visiting scientist at EUMETSAT from Mar. 2014 to Feb. 2015)</a:t>
            </a:r>
            <a:endParaRPr kumimoji="1" lang="ja-JP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4462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B87D6"/>
                </a:solidFill>
              </a:rPr>
              <a:t>Towards demonstration-phase …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764704"/>
            <a:ext cx="6422103" cy="2359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p"/>
            </a:pPr>
            <a:r>
              <a:rPr kumimoji="1" lang="en-US" altLang="ja-JP" sz="1600" dirty="0" smtClean="0">
                <a:solidFill>
                  <a:srgbClr val="0B87D6"/>
                </a:solidFill>
              </a:rPr>
              <a:t>GSICS Correction (</a:t>
            </a:r>
            <a:r>
              <a:rPr kumimoji="1" lang="en-US" altLang="ja-JP" sz="1600" dirty="0" err="1" smtClean="0">
                <a:solidFill>
                  <a:srgbClr val="0B87D6"/>
                </a:solidFill>
              </a:rPr>
              <a:t>NetCDF</a:t>
            </a:r>
            <a:r>
              <a:rPr kumimoji="1" lang="en-US" altLang="ja-JP" sz="1600" dirty="0" smtClean="0">
                <a:solidFill>
                  <a:srgbClr val="0B87D6"/>
                </a:solidFill>
              </a:rPr>
              <a:t>) filename/contents</a:t>
            </a:r>
          </a:p>
          <a:p>
            <a:pPr marL="355600" indent="-1682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/>
              <a:t>W</a:t>
            </a:r>
            <a:r>
              <a:rPr lang="en-US" altLang="ja-JP" sz="1600" dirty="0" smtClean="0"/>
              <a:t>ill be proposed in the Wednesday’s GRWG VIS session by </a:t>
            </a:r>
            <a:r>
              <a:rPr lang="en-US" altLang="ja-JP" sz="1600" dirty="0" err="1" smtClean="0"/>
              <a:t>Sebastien</a:t>
            </a:r>
            <a:r>
              <a:rPr lang="en-US" altLang="ja-JP" sz="1600" dirty="0" smtClean="0"/>
              <a:t> and will be checked in the GDWG breakout session</a:t>
            </a:r>
            <a:endParaRPr kumimoji="1" lang="en-US" altLang="ja-JP" sz="1600" dirty="0" smtClean="0"/>
          </a:p>
          <a:p>
            <a:pPr marL="285750" indent="-285750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1600" dirty="0" smtClean="0"/>
              <a:t>P</a:t>
            </a:r>
            <a:r>
              <a:rPr kumimoji="1" lang="en-US" altLang="ja-JP" sz="1600" dirty="0" smtClean="0"/>
              <a:t>roduct type:</a:t>
            </a:r>
          </a:p>
          <a:p>
            <a:pPr marL="355600" indent="-1682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/>
              <a:t>E.g., Re-Analysis Correction (RAC) and Near Real Time Correction (NRTC) for GEO-LEO IR product</a:t>
            </a:r>
          </a:p>
          <a:p>
            <a:pPr marL="355600" indent="-1682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rgbClr val="0B87D6"/>
                </a:solidFill>
              </a:rPr>
              <a:t>Should we produce the same kinds of products as the IR correction?</a:t>
            </a:r>
          </a:p>
        </p:txBody>
      </p:sp>
      <p:pic>
        <p:nvPicPr>
          <p:cNvPr id="7" name="図 6" descr="tseries_roll_mt2_binwid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92" r="5578" b="3141"/>
          <a:stretch/>
        </p:blipFill>
        <p:spPr>
          <a:xfrm>
            <a:off x="4716017" y="3464286"/>
            <a:ext cx="3240360" cy="2933028"/>
          </a:xfrm>
          <a:prstGeom prst="rect">
            <a:avLst/>
          </a:prstGeom>
        </p:spPr>
      </p:pic>
      <p:pic>
        <p:nvPicPr>
          <p:cNvPr id="8" name="図 7" descr="tseries_month_mt2_binwid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92" r="5093" b="3141"/>
          <a:stretch/>
        </p:blipFill>
        <p:spPr>
          <a:xfrm>
            <a:off x="1136711" y="3466974"/>
            <a:ext cx="3257007" cy="293302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991990" y="3131676"/>
            <a:ext cx="5676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Time series of MTSAT-2 DCC digital counts statistics (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mode</a:t>
            </a:r>
            <a:r>
              <a:rPr lang="en-US" altLang="ja-JP" sz="1600" dirty="0"/>
              <a:t>/</a:t>
            </a:r>
            <a:r>
              <a:rPr kumimoji="1" lang="en-US" altLang="ja-JP" sz="1600" dirty="0" smtClean="0"/>
              <a:t>mean)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5589240"/>
            <a:ext cx="177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Monthly average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5" y="5301208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30-day rolling average on a daily basis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692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60062" y="692696"/>
            <a:ext cx="5584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>
              <a:lnSpc>
                <a:spcPct val="120000"/>
              </a:lnSpc>
            </a:pPr>
            <a:r>
              <a:rPr lang="en-US" altLang="ja-JP" sz="2400" b="1" dirty="0"/>
              <a:t>C</a:t>
            </a:r>
            <a:r>
              <a:rPr kumimoji="1" lang="en-US" altLang="ja-JP" sz="2400" b="1" dirty="0" smtClean="0"/>
              <a:t>) </a:t>
            </a:r>
            <a:r>
              <a:rPr lang="en-US" altLang="ja-JP" sz="2400" b="1" dirty="0" smtClean="0"/>
              <a:t>Lunar calibration using the ROLO model</a:t>
            </a:r>
            <a:endParaRPr lang="en-US" altLang="ja-JP" sz="2400" b="1" dirty="0"/>
          </a:p>
        </p:txBody>
      </p:sp>
      <p:sp>
        <p:nvSpPr>
          <p:cNvPr id="1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ja-JP" sz="2600" dirty="0" smtClean="0">
                <a:solidFill>
                  <a:srgbClr val="0B87D6"/>
                </a:solidFill>
              </a:rPr>
              <a:t>Progress of the MTSAT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VIS</a:t>
            </a:r>
            <a:r>
              <a:rPr lang="en-US" altLang="ja-JP" sz="2600" dirty="0" smtClean="0">
                <a:solidFill>
                  <a:srgbClr val="0B87D6"/>
                </a:solidFill>
              </a:rPr>
              <a:t> calibration </a:t>
            </a:r>
            <a:r>
              <a:rPr lang="en-US" altLang="ja-JP" sz="2600" dirty="0">
                <a:solidFill>
                  <a:srgbClr val="0B87D6"/>
                </a:solidFill>
              </a:rPr>
              <a:t>s</a:t>
            </a:r>
            <a:r>
              <a:rPr lang="en-US" altLang="ja-JP" sz="2600" dirty="0" smtClean="0">
                <a:solidFill>
                  <a:srgbClr val="0B87D6"/>
                </a:solidFill>
              </a:rPr>
              <a:t>ystem on GSICS</a:t>
            </a:r>
            <a:endParaRPr kumimoji="1" lang="ja-JP" altLang="en-US" sz="2600" b="1" dirty="0">
              <a:solidFill>
                <a:srgbClr val="0B87D6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1196752"/>
            <a:ext cx="44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 collaboration</a:t>
            </a:r>
            <a:r>
              <a:rPr kumimoji="1" lang="en-US" altLang="ja-JP" dirty="0" smtClean="0"/>
              <a:t> with Dr. </a:t>
            </a:r>
            <a:r>
              <a:rPr kumimoji="1" lang="en-US" altLang="ja-JP" dirty="0" err="1" smtClean="0"/>
              <a:t>Bartolomeo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Viticchie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1628800"/>
            <a:ext cx="8208912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Applicable to JMA GEO satellites except for MTSAT-1R (due to its scanning pattern)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Experience of GMS-5 lunar calibration with the support of Dr. Tom Stone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We got started with MTSAT-2 lunar calibration in this March w/ Dr. </a:t>
            </a:r>
            <a:r>
              <a:rPr lang="en-US" altLang="ja-JP" dirty="0" err="1" smtClean="0"/>
              <a:t>Viticchie</a:t>
            </a:r>
            <a:endParaRPr lang="en-US" altLang="ja-JP" dirty="0" smtClean="0"/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kumimoji="1" lang="en-US" altLang="ja-JP" dirty="0" smtClean="0"/>
              <a:t>In the near future, this method will be applied to Himawari-8/AHI VIS/NIR bands</a:t>
            </a:r>
          </a:p>
        </p:txBody>
      </p:sp>
      <p:pic>
        <p:nvPicPr>
          <p:cNvPr id="2" name="図 1" descr="mt2_rolo_firsttria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3272381"/>
            <a:ext cx="5112568" cy="30369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83568" y="4739620"/>
            <a:ext cx="2736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kumimoji="1" lang="en-US" altLang="ja-JP" sz="1600" dirty="0" smtClean="0"/>
              <a:t>Preliminary result of MTSAT-2 lunar calibration using the ROLO model (time series of calibration slope against the ROLO model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700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Contents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484784"/>
            <a:ext cx="7992888" cy="407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Update of JMA GSICS members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Progress of the MTSAT calibration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ystem on GSICS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Infrared channel</a:t>
            </a:r>
            <a:endParaRPr kumimoji="1" lang="en-US" altLang="ja-JP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Visible channel inter-calibration/vicarious calibration</a:t>
            </a:r>
            <a:endParaRPr lang="en-US" altLang="ja-JP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Contribution to SCOPE-CM phase2 projects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Towards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Himawari-8/AHI inter-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calibration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VIS/NIR vicarious calibration using Metosat-9/SEVIRI as proxy data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Observation quality monitoring</a:t>
            </a:r>
            <a:endParaRPr lang="en-US" altLang="ja-JP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Summary and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uture plans</a:t>
            </a: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346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 anchor="t" anchorCtr="0">
            <a:normAutofit/>
          </a:bodyPr>
          <a:lstStyle/>
          <a:p>
            <a:r>
              <a:rPr lang="en-US" altLang="ja-JP" sz="2800" b="1" dirty="0" smtClean="0">
                <a:solidFill>
                  <a:srgbClr val="0B87D6"/>
                </a:solidFill>
              </a:rPr>
              <a:t>Contribution to SCOPE-CM phase2 projects</a:t>
            </a:r>
            <a:endParaRPr kumimoji="1" lang="ja-JP" altLang="en-US" sz="3600" dirty="0">
              <a:solidFill>
                <a:srgbClr val="0B87D6"/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2020"/>
              </p:ext>
            </p:extLst>
          </p:nvPr>
        </p:nvGraphicFramePr>
        <p:xfrm>
          <a:off x="539552" y="3635764"/>
          <a:ext cx="7920880" cy="25379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968552"/>
                <a:gridCol w="1368152"/>
                <a:gridCol w="1584176"/>
              </a:tblGrid>
              <a:tr h="2626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Name</a:t>
                      </a:r>
                      <a:endParaRPr lang="ja-JP" sz="1200" b="1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Leader</a:t>
                      </a:r>
                      <a:endParaRPr lang="ja-JP" sz="1200" b="1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SCOPE-CM partners</a:t>
                      </a:r>
                      <a:endParaRPr lang="ja-JP" sz="1200" b="1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10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Land surface albedo from geostationary satellites (LAGS)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Alessio </a:t>
                      </a:r>
                      <a:r>
                        <a:rPr lang="en-US" sz="1400" b="1" kern="100" dirty="0" smtClean="0">
                          <a:effectLst/>
                        </a:rPr>
                        <a:t>Lattanzio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</a:rPr>
                        <a:t> </a:t>
                      </a:r>
                      <a:r>
                        <a:rPr lang="en-US" sz="1400" b="1" kern="100" dirty="0">
                          <a:effectLst/>
                        </a:rPr>
                        <a:t>(</a:t>
                      </a:r>
                      <a:r>
                        <a:rPr lang="en-US" sz="1400" b="1" kern="100" dirty="0" smtClean="0">
                          <a:effectLst/>
                        </a:rPr>
                        <a:t>EUMETSAT)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</a:rPr>
                        <a:t>JMA, NOAA</a:t>
                      </a:r>
                      <a:endParaRPr lang="ja-JP" sz="14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Inter-calibration of passive imager observations from time-series of geo stationary satellites (IOGEO)</a:t>
                      </a:r>
                      <a:endParaRPr lang="ja-JP" sz="1400" b="1" kern="100" dirty="0">
                        <a:solidFill>
                          <a:srgbClr val="00206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Rob </a:t>
                      </a:r>
                      <a:r>
                        <a:rPr lang="en-US" sz="1400" b="1" kern="100" dirty="0" smtClean="0">
                          <a:effectLst/>
                        </a:rPr>
                        <a:t>Roebeling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</a:rPr>
                        <a:t> </a:t>
                      </a:r>
                      <a:r>
                        <a:rPr lang="en-US" sz="1400" b="1" kern="100" dirty="0">
                          <a:effectLst/>
                        </a:rPr>
                        <a:t>(</a:t>
                      </a:r>
                      <a:r>
                        <a:rPr lang="en-US" sz="1400" b="1" kern="100" dirty="0" smtClean="0">
                          <a:effectLst/>
                        </a:rPr>
                        <a:t>EUMETSAT)</a:t>
                      </a:r>
                      <a:endParaRPr lang="ja-JP" sz="1400" b="1" kern="100" dirty="0">
                        <a:solidFill>
                          <a:srgbClr val="00206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</a:rPr>
                        <a:t>CMA, DWD, JMA, </a:t>
                      </a:r>
                      <a:r>
                        <a:rPr lang="en-US" sz="1400" b="1" kern="100" baseline="0" dirty="0" smtClean="0">
                          <a:effectLst/>
                        </a:rPr>
                        <a:t> </a:t>
                      </a:r>
                      <a:r>
                        <a:rPr lang="en-US" sz="1400" b="1" kern="100" dirty="0" smtClean="0">
                          <a:effectLst/>
                        </a:rPr>
                        <a:t>NOAA</a:t>
                      </a:r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ja-JP" sz="1400" b="1" kern="100" dirty="0">
                        <a:solidFill>
                          <a:srgbClr val="00206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Sustained production of International Satellite Cloud Climatology Project (ISCCP) cloud products</a:t>
                      </a:r>
                      <a:endParaRPr lang="ja-JP" sz="1600" kern="100" dirty="0">
                        <a:solidFill>
                          <a:srgbClr val="00206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Kenneth </a:t>
                      </a:r>
                      <a:r>
                        <a:rPr lang="en-US" sz="1400" kern="100" dirty="0" smtClean="0">
                          <a:effectLst/>
                        </a:rPr>
                        <a:t>Knapp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 </a:t>
                      </a:r>
                      <a:r>
                        <a:rPr lang="en-US" sz="1400" kern="100" dirty="0">
                          <a:effectLst/>
                        </a:rPr>
                        <a:t>(NOAA)</a:t>
                      </a:r>
                      <a:endParaRPr lang="ja-JP" sz="1600" kern="100" dirty="0">
                        <a:solidFill>
                          <a:srgbClr val="002060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CMA, EUMETSAT, INPE, JMA, City College New</a:t>
                      </a:r>
                      <a:r>
                        <a:rPr lang="en-US" sz="1400" kern="100" baseline="0" dirty="0" smtClean="0">
                          <a:effectLst/>
                        </a:rPr>
                        <a:t> York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51204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Atmospheric Motion Vectors </a:t>
                      </a:r>
                      <a:r>
                        <a:rPr lang="en-US" sz="1400" kern="100" dirty="0" smtClean="0">
                          <a:effectLst/>
                        </a:rPr>
                        <a:t>and </a:t>
                      </a:r>
                      <a:r>
                        <a:rPr lang="en-US" sz="1400" kern="100" dirty="0">
                          <a:effectLst/>
                        </a:rPr>
                        <a:t>Clear/All Sky Radiances </a:t>
                      </a:r>
                      <a:r>
                        <a:rPr lang="en-US" sz="1400" kern="100" dirty="0" smtClean="0">
                          <a:effectLst/>
                        </a:rPr>
                        <a:t>from </a:t>
                      </a:r>
                      <a:r>
                        <a:rPr lang="en-US" sz="1400" kern="100" dirty="0">
                          <a:effectLst/>
                        </a:rPr>
                        <a:t>historical meteorological satellites in geostationary and polar orbit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Kotaro </a:t>
                      </a:r>
                      <a:r>
                        <a:rPr lang="en-US" sz="1400" kern="100" dirty="0" smtClean="0">
                          <a:effectLst/>
                        </a:rPr>
                        <a:t>Bessho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 </a:t>
                      </a:r>
                      <a:r>
                        <a:rPr lang="en-US" sz="1400" kern="100" dirty="0">
                          <a:effectLst/>
                        </a:rPr>
                        <a:t>(JMA)</a:t>
                      </a:r>
                      <a:endParaRPr lang="ja-JP" sz="16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EUMETSAT,</a:t>
                      </a:r>
                      <a:r>
                        <a:rPr lang="en-US" sz="1400" kern="100" baseline="0" dirty="0" smtClean="0">
                          <a:effectLst/>
                        </a:rPr>
                        <a:t> NOAA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456527" y="980728"/>
            <a:ext cx="8507961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p"/>
            </a:pPr>
            <a:r>
              <a:rPr lang="en-US" altLang="ja-JP" sz="2000" dirty="0"/>
              <a:t>JMA has contributed to </a:t>
            </a:r>
            <a:r>
              <a:rPr lang="en-US" altLang="ja-JP" sz="2000" dirty="0" smtClean="0"/>
              <a:t>SCOPE-CM </a:t>
            </a:r>
            <a:r>
              <a:rPr lang="en-US" altLang="ja-JP" sz="2000" dirty="0"/>
              <a:t>since the initiative’s </a:t>
            </a:r>
            <a:r>
              <a:rPr lang="en-US" altLang="ja-JP" sz="2000" dirty="0" smtClean="0"/>
              <a:t>establishment</a:t>
            </a:r>
          </a:p>
          <a:p>
            <a:pPr marL="550862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IOGEO project w/ Rob </a:t>
            </a:r>
            <a:r>
              <a:rPr lang="en-US" altLang="ja-JP" dirty="0" err="1" smtClean="0"/>
              <a:t>Roebeling</a:t>
            </a:r>
            <a:endParaRPr lang="en-US" altLang="ja-JP" dirty="0" smtClean="0"/>
          </a:p>
          <a:p>
            <a:pPr marL="635000" indent="-187325">
              <a:lnSpc>
                <a:spcPct val="120000"/>
              </a:lnSpc>
              <a:buFont typeface="ヒラギノ角ゴ ProN W3"/>
              <a:buChar char="-"/>
            </a:pPr>
            <a:r>
              <a:rPr lang="en-US" altLang="ja-JP" dirty="0" smtClean="0"/>
              <a:t>Joined kick off web meeting in February 2014</a:t>
            </a:r>
            <a:endParaRPr lang="en-US" altLang="ja-JP" dirty="0"/>
          </a:p>
          <a:p>
            <a:pPr marL="550862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LAGS project w/ Mr. </a:t>
            </a:r>
            <a:r>
              <a:rPr lang="en-US" altLang="ja-JP" dirty="0" err="1" smtClean="0"/>
              <a:t>Alessio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Lattanzio</a:t>
            </a:r>
            <a:endParaRPr lang="en-US" altLang="ja-JP" dirty="0" smtClean="0"/>
          </a:p>
          <a:p>
            <a:pPr marL="635000" indent="-187325">
              <a:lnSpc>
                <a:spcPct val="120000"/>
              </a:lnSpc>
              <a:buFont typeface="ヒラギノ角ゴ ProN W3"/>
              <a:buChar char="-"/>
            </a:pPr>
            <a:r>
              <a:rPr lang="en-US" altLang="ja-JP" dirty="0" smtClean="0"/>
              <a:t>In 2014, we will re-calibrate 2001 GMS-5 visible channel data using DCC method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3284984"/>
            <a:ext cx="6469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SCOPE-CM Phase 2 projects with JMA involvement, starting in January 2014</a:t>
            </a:r>
            <a:endParaRPr kumimoji="1" lang="ja-JP" altLang="en-US" sz="1600" dirty="0"/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718224" y="2687558"/>
            <a:ext cx="79563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lnSpc>
                <a:spcPct val="120000"/>
              </a:lnSpc>
              <a:buFont typeface="Arial"/>
              <a:buChar char="•"/>
            </a:pPr>
            <a:r>
              <a:rPr lang="en-US" altLang="ja-JP" dirty="0">
                <a:solidFill>
                  <a:schemeClr val="bg2">
                    <a:lumMod val="50000"/>
                  </a:schemeClr>
                </a:solidFill>
              </a:rPr>
              <a:t>Vicarious calibration using RT simulation will be helpful for the re-calibration</a:t>
            </a:r>
          </a:p>
        </p:txBody>
      </p:sp>
    </p:spTree>
    <p:extLst>
      <p:ext uri="{BB962C8B-B14F-4D97-AF65-F5344CB8AC3E}">
        <p14:creationId xmlns:p14="http://schemas.microsoft.com/office/powerpoint/2010/main" val="300568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01752" y="159679"/>
            <a:ext cx="8534400" cy="870744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Re-calibration of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</a:rPr>
              <a:t>historical </a:t>
            </a: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</a:rPr>
              <a:t>atellites: </a:t>
            </a:r>
          </a:p>
          <a:p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</a:rPr>
              <a:t>GMS-5 visible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</a:rPr>
              <a:t>hannel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</a:rPr>
              <a:t>e-calibration before 2000</a:t>
            </a:r>
            <a:endParaRPr lang="ja-JP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174439"/>
            <a:ext cx="7848872" cy="263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p"/>
            </a:pPr>
            <a:r>
              <a:rPr lang="en-US" altLang="ja-JP" sz="2000" dirty="0" smtClean="0"/>
              <a:t>GMS-5: operated from June 1995 to May 2003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p"/>
            </a:pPr>
            <a:r>
              <a:rPr lang="en-US" altLang="ja-JP" sz="2000" dirty="0" smtClean="0">
                <a:solidFill>
                  <a:srgbClr val="0070C0"/>
                </a:solidFill>
              </a:rPr>
              <a:t>Developed </a:t>
            </a:r>
            <a:r>
              <a:rPr lang="en-US" altLang="ja-JP" sz="2000" dirty="0">
                <a:solidFill>
                  <a:srgbClr val="0070C0"/>
                </a:solidFill>
              </a:rPr>
              <a:t>vicarious calibration technique </a:t>
            </a:r>
            <a:r>
              <a:rPr lang="en-US" altLang="ja-JP" sz="2000" dirty="0" smtClean="0">
                <a:solidFill>
                  <a:srgbClr val="0070C0"/>
                </a:solidFill>
              </a:rPr>
              <a:t>cannot </a:t>
            </a:r>
            <a:r>
              <a:rPr lang="en-US" altLang="ja-JP" sz="2000" dirty="0">
                <a:solidFill>
                  <a:srgbClr val="0070C0"/>
                </a:solidFill>
              </a:rPr>
              <a:t>be directly applied before 2000 due to a lack of MODIS data</a:t>
            </a:r>
            <a:endParaRPr lang="en-US" altLang="ja-JP" sz="2000" dirty="0" smtClean="0">
              <a:solidFill>
                <a:srgbClr val="0070C0"/>
              </a:solidFill>
            </a:endParaRPr>
          </a:p>
          <a:p>
            <a:pPr marL="549275" indent="-285750">
              <a:lnSpc>
                <a:spcPct val="110000"/>
              </a:lnSpc>
              <a:buFont typeface="Arial"/>
              <a:buChar char="•"/>
            </a:pPr>
            <a:r>
              <a:rPr lang="en-US" altLang="ja-JP" dirty="0" smtClean="0"/>
              <a:t>Solution: </a:t>
            </a:r>
            <a:r>
              <a:rPr lang="en-US" altLang="ja-JP" b="1" dirty="0" smtClean="0">
                <a:solidFill>
                  <a:srgbClr val="0070C0"/>
                </a:solidFill>
              </a:rPr>
              <a:t>Use of constant/climatological value for optical parameters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p"/>
            </a:pPr>
            <a:r>
              <a:rPr lang="en-US" altLang="ja-JP" sz="2000" dirty="0" smtClean="0">
                <a:solidFill>
                  <a:srgbClr val="000000"/>
                </a:solidFill>
              </a:rPr>
              <a:t>Preliminary results</a:t>
            </a:r>
          </a:p>
          <a:p>
            <a:pPr marL="554037" indent="-285750">
              <a:buFont typeface="Arial"/>
              <a:buChar char="•"/>
            </a:pPr>
            <a:r>
              <a:rPr lang="en-US" altLang="ja-JP" dirty="0"/>
              <a:t>Similar </a:t>
            </a:r>
            <a:r>
              <a:rPr lang="en-US" altLang="ja-JP" dirty="0" smtClean="0"/>
              <a:t>tendency, but difference </a:t>
            </a:r>
            <a:r>
              <a:rPr lang="en-US" altLang="ja-JP" dirty="0"/>
              <a:t>of slope </a:t>
            </a:r>
            <a:r>
              <a:rPr lang="en-US" altLang="ja-JP" dirty="0" smtClean="0"/>
              <a:t>magnitude and </a:t>
            </a:r>
            <a:r>
              <a:rPr lang="en-US" altLang="ja-JP" dirty="0"/>
              <a:t>some </a:t>
            </a:r>
            <a:r>
              <a:rPr lang="en-US" altLang="ja-JP" dirty="0" smtClean="0"/>
              <a:t>spikes</a:t>
            </a:r>
          </a:p>
          <a:p>
            <a:pPr marL="554037" indent="-285750">
              <a:buFont typeface="Arial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Can be useful for comparison with other re-calibration methods</a:t>
            </a:r>
          </a:p>
          <a:p>
            <a:pPr>
              <a:lnSpc>
                <a:spcPct val="110000"/>
              </a:lnSpc>
            </a:pPr>
            <a:endParaRPr kumimoji="1" lang="ja-JP" altLang="en-US" sz="2000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2437486" y="3823490"/>
            <a:ext cx="2287875" cy="2547591"/>
            <a:chOff x="3461925" y="3863257"/>
            <a:chExt cx="2287875" cy="2547591"/>
          </a:xfrm>
        </p:grpSpPr>
        <p:pic>
          <p:nvPicPr>
            <p:cNvPr id="9" name="Picture 7" descr="C:\Documents and Settings\JMA802B\デスクトップ\Gsvc_gm5\scat_01d_vis_Gsvc_gm5_20000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925" y="4160354"/>
              <a:ext cx="2287875" cy="2076089"/>
            </a:xfrm>
            <a:prstGeom prst="rect">
              <a:avLst/>
            </a:prstGeom>
            <a:noFill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927229" y="6133849"/>
              <a:ext cx="1576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Observed</a:t>
              </a:r>
              <a:r>
                <a:rPr kumimoji="1" lang="en-US" altLang="ja-JP" sz="1200" dirty="0" smtClean="0"/>
                <a:t> reflectivity</a:t>
              </a:r>
              <a:endParaRPr kumimoji="1" lang="ja-JP" altLang="en-US" sz="12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070649" y="3863257"/>
              <a:ext cx="1178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00FF"/>
                  </a:solidFill>
                </a:rPr>
                <a:t>w/  MODIS</a:t>
              </a:r>
              <a:endParaRPr kumimoji="1" lang="ja-JP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758217" y="4201811"/>
              <a:ext cx="123683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751438" y="4391290"/>
              <a:ext cx="901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Sep. 2000</a:t>
              </a:r>
            </a:p>
            <a:p>
              <a:r>
                <a:rPr lang="en-US" altLang="ja-JP" sz="1200" dirty="0" smtClean="0"/>
                <a:t>Detector-2</a:t>
              </a:r>
              <a:endParaRPr kumimoji="1" lang="ja-JP" altLang="en-US" sz="12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723961" y="4138833"/>
              <a:ext cx="1457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i="1" dirty="0" smtClean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= 1.241</a:t>
              </a:r>
              <a:r>
                <a:rPr lang="en-US" altLang="ja-JP" sz="1200" b="1" i="1" dirty="0" smtClean="0">
                  <a:latin typeface="Times New Roman" pitchFamily="18" charset="0"/>
                  <a:cs typeface="Times New Roman" pitchFamily="18" charset="0"/>
                </a:rPr>
                <a:t> x 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– 0.0082</a:t>
              </a:r>
              <a:endParaRPr lang="ja-JP" altLang="ja-JP" sz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102345" y="5078085"/>
              <a:ext cx="540780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7030A0"/>
                  </a:solidFill>
                </a:rPr>
                <a:t>DCC</a:t>
              </a:r>
            </a:p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Cloud</a:t>
              </a:r>
            </a:p>
            <a:p>
              <a:r>
                <a:rPr lang="en-US" altLang="ja-JP" sz="1400" dirty="0" smtClean="0">
                  <a:solidFill>
                    <a:srgbClr val="008000"/>
                  </a:solidFill>
                </a:rPr>
                <a:t>Land</a:t>
              </a:r>
            </a:p>
            <a:p>
              <a:r>
                <a:rPr kumimoji="1" lang="en-US" altLang="ja-JP" sz="1400" b="1" dirty="0" smtClean="0">
                  <a:solidFill>
                    <a:srgbClr val="0000FF"/>
                  </a:solidFill>
                </a:rPr>
                <a:t>Sea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07504" y="3544882"/>
            <a:ext cx="2611417" cy="2836446"/>
            <a:chOff x="1744758" y="3584649"/>
            <a:chExt cx="2611417" cy="2836446"/>
          </a:xfrm>
        </p:grpSpPr>
        <p:pic>
          <p:nvPicPr>
            <p:cNvPr id="18" name="Picture 4" descr="C:\Documents and Settings\JMA802B\デスクトップ\Gsvc_pgm5\Stat\scat_01d_vis_Gsvc_pgm5_20000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63" t="10864" r="24589" b="54113"/>
            <a:stretch>
              <a:fillRect/>
            </a:stretch>
          </p:blipFill>
          <p:spPr bwMode="auto">
            <a:xfrm>
              <a:off x="1932776" y="4121371"/>
              <a:ext cx="2333798" cy="2076089"/>
            </a:xfrm>
            <a:prstGeom prst="rect">
              <a:avLst/>
            </a:prstGeom>
            <a:noFill/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1947743" y="3584649"/>
              <a:ext cx="240843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FF0000"/>
                  </a:solidFill>
                </a:rPr>
                <a:t>w/o MODIS, </a:t>
              </a:r>
            </a:p>
            <a:p>
              <a:pPr algn="ctr"/>
              <a:r>
                <a:rPr kumimoji="1" lang="en-US" altLang="ja-JP" sz="1600" dirty="0" smtClean="0">
                  <a:solidFill>
                    <a:srgbClr val="FF0000"/>
                  </a:solidFill>
                </a:rPr>
                <a:t>w/ climatological aerosol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258989" y="4174005"/>
              <a:ext cx="129614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233589" y="4381521"/>
              <a:ext cx="926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Sep. 2000 </a:t>
              </a:r>
            </a:p>
            <a:p>
              <a:r>
                <a:rPr lang="en-US" altLang="ja-JP" sz="1200" dirty="0" smtClean="0"/>
                <a:t>Detector-2</a:t>
              </a:r>
              <a:endParaRPr kumimoji="1" lang="ja-JP" altLang="en-US" sz="1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229173" y="4148257"/>
              <a:ext cx="1534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i="1" dirty="0" smtClean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= 1.0885 </a:t>
              </a:r>
              <a:r>
                <a:rPr lang="en-US" altLang="ja-JP" sz="1200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– 0.0039</a:t>
              </a:r>
              <a:endParaRPr lang="ja-JP" altLang="ja-JP" sz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16200000">
              <a:off x="1087206" y="4956787"/>
              <a:ext cx="15921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Simulated reflectivity</a:t>
              </a:r>
              <a:endParaRPr kumimoji="1" lang="ja-JP" altLang="en-US" sz="12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627489" y="5493040"/>
              <a:ext cx="46223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7030A0"/>
                  </a:solidFill>
                </a:rPr>
                <a:t>DCC</a:t>
              </a:r>
            </a:p>
            <a:p>
              <a:r>
                <a:rPr kumimoji="1" lang="en-US" altLang="ja-JP" sz="1400" b="1" dirty="0" smtClean="0">
                  <a:solidFill>
                    <a:srgbClr val="0000FF"/>
                  </a:solidFill>
                </a:rPr>
                <a:t>Sea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491872" y="6144096"/>
              <a:ext cx="1576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Observed</a:t>
              </a:r>
              <a:r>
                <a:rPr kumimoji="1" lang="en-US" altLang="ja-JP" sz="1200" dirty="0" smtClean="0"/>
                <a:t> reflectivity</a:t>
              </a:r>
              <a:endParaRPr kumimoji="1" lang="ja-JP" altLang="en-US" sz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961" y="3992767"/>
            <a:ext cx="4370560" cy="238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5179979" y="6021288"/>
            <a:ext cx="2478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1999                                      2000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95544" y="3585143"/>
            <a:ext cx="3722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Time series of regression </a:t>
            </a:r>
            <a:r>
              <a:rPr lang="en-US" altLang="ja-JP" sz="1600" dirty="0" smtClean="0"/>
              <a:t>coefficient: slope</a:t>
            </a:r>
          </a:p>
          <a:p>
            <a:pPr algn="ctr"/>
            <a:r>
              <a:rPr lang="en-US" altLang="ja-JP" sz="1400" dirty="0" smtClean="0"/>
              <a:t>(monthly mean for detector-2)</a:t>
            </a:r>
            <a:endParaRPr kumimoji="1" lang="ja-JP" altLang="en-US" sz="1400" dirty="0"/>
          </a:p>
        </p:txBody>
      </p:sp>
      <p:sp>
        <p:nvSpPr>
          <p:cNvPr id="2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176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Contents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484784"/>
            <a:ext cx="7992888" cy="407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7F7F7F"/>
                </a:solidFill>
              </a:rPr>
              <a:t>Update of JMA GSICS members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7F7F7F"/>
                </a:solidFill>
              </a:rPr>
              <a:t>Progress of the MTSAT calibration </a:t>
            </a:r>
            <a:r>
              <a:rPr lang="en-US" altLang="ja-JP" sz="2400" b="1" dirty="0">
                <a:solidFill>
                  <a:srgbClr val="7F7F7F"/>
                </a:solidFill>
              </a:rPr>
              <a:t>s</a:t>
            </a:r>
            <a:r>
              <a:rPr lang="en-US" altLang="ja-JP" sz="2400" b="1" dirty="0" smtClean="0">
                <a:solidFill>
                  <a:srgbClr val="7F7F7F"/>
                </a:solidFill>
              </a:rPr>
              <a:t>ystem on GSICS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rgbClr val="7F7F7F"/>
                </a:solidFill>
              </a:rPr>
              <a:t>Infrared channel</a:t>
            </a:r>
            <a:endParaRPr kumimoji="1" lang="en-US" altLang="ja-JP" sz="2000" dirty="0">
              <a:solidFill>
                <a:srgbClr val="7F7F7F"/>
              </a:solidFill>
            </a:endParaRP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rgbClr val="7F7F7F"/>
                </a:solidFill>
              </a:rPr>
              <a:t>Visible channel inter-calibration/vicarious calibration</a:t>
            </a:r>
            <a:endParaRPr lang="en-US" altLang="ja-JP" sz="2400" dirty="0" smtClean="0">
              <a:solidFill>
                <a:srgbClr val="7F7F7F"/>
              </a:solidFill>
            </a:endParaRP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7F7F7F"/>
                </a:solidFill>
              </a:rPr>
              <a:t>Contribution to SCOPE-CM phase2 projects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</a:rPr>
              <a:t>Towards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</a:rPr>
              <a:t>Himawari-8/AHI inter-</a:t>
            </a: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</a:rPr>
              <a:t>calibration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VIS/NIR vicarious calibration using Metosat-9/SEVIRI as proxy data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Observation quality monitoring</a:t>
            </a:r>
            <a:endParaRPr lang="en-US" altLang="ja-JP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Summary and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uture plans</a:t>
            </a: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335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734744" cy="542928"/>
          </a:xfrm>
        </p:spPr>
        <p:txBody>
          <a:bodyPr>
            <a:normAutofit/>
          </a:bodyPr>
          <a:lstStyle/>
          <a:p>
            <a:r>
              <a:rPr lang="en-US" altLang="ja-JP" sz="2800" b="1" dirty="0" smtClean="0">
                <a:solidFill>
                  <a:schemeClr val="bg2">
                    <a:lumMod val="50000"/>
                  </a:schemeClr>
                </a:solidFill>
              </a:rPr>
              <a:t>Himawari-8/9: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</a:rPr>
              <a:t>Next generation JMA’s GEO satellites</a:t>
            </a:r>
            <a:endParaRPr kumimoji="1" lang="ja-JP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3968" y="1358765"/>
            <a:ext cx="435597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p"/>
            </a:pPr>
            <a:r>
              <a:rPr lang="en-US" altLang="ja-JP" dirty="0" smtClean="0"/>
              <a:t>“</a:t>
            </a:r>
            <a:r>
              <a:rPr lang="en-US" altLang="ja-JP" dirty="0" err="1" smtClean="0"/>
              <a:t>Himawari</a:t>
            </a:r>
            <a:r>
              <a:rPr lang="en-US" altLang="ja-JP" dirty="0" smtClean="0"/>
              <a:t>”: a nickname of JMA’s GEO satellites, meaning sunflower in Japanese</a:t>
            </a:r>
          </a:p>
          <a:p>
            <a:pPr marL="285750" indent="-285750">
              <a:buFont typeface="Wingdings" charset="2"/>
              <a:buChar char="p"/>
            </a:pPr>
            <a:r>
              <a:rPr lang="en-US" altLang="ja-JP" dirty="0" smtClean="0"/>
              <a:t>JMA will launch Himawari-8 in summer 2014 and begin its operation in 2015. The launch of Himawari-9 is also planned in 2016.</a:t>
            </a:r>
          </a:p>
          <a:p>
            <a:pPr marL="285750" indent="-285750">
              <a:buFont typeface="Wingdings" charset="2"/>
              <a:buChar char="p"/>
            </a:pPr>
            <a:r>
              <a:rPr lang="en-US" altLang="ja-JP" dirty="0" smtClean="0"/>
              <a:t>AHI (Advanced </a:t>
            </a:r>
            <a:r>
              <a:rPr lang="en-US" altLang="ja-JP" dirty="0" err="1" smtClean="0"/>
              <a:t>Himawari</a:t>
            </a:r>
            <a:r>
              <a:rPr lang="en-US" altLang="ja-JP" dirty="0" smtClean="0"/>
              <a:t> Imager) has 16 bands</a:t>
            </a:r>
          </a:p>
          <a:p>
            <a:pPr marL="285750" indent="-285750">
              <a:buFont typeface="Wingdings" charset="2"/>
              <a:buChar char="p"/>
            </a:pPr>
            <a:r>
              <a:rPr lang="en-US" altLang="ja-JP" dirty="0" smtClean="0"/>
              <a:t>10 minutes for full disk observation,  2.5 minutes around Japan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graphicFrame>
        <p:nvGraphicFramePr>
          <p:cNvPr id="10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14672"/>
              </p:ext>
            </p:extLst>
          </p:nvPr>
        </p:nvGraphicFramePr>
        <p:xfrm>
          <a:off x="756593" y="1289074"/>
          <a:ext cx="2971800" cy="4944404"/>
        </p:xfrm>
        <a:graphic>
          <a:graphicData uri="http://schemas.openxmlformats.org/drawingml/2006/table">
            <a:tbl>
              <a:tblPr/>
              <a:tblGrid>
                <a:gridCol w="568325"/>
                <a:gridCol w="1316001"/>
                <a:gridCol w="1087474"/>
              </a:tblGrid>
              <a:tr h="617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Band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Central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 [</a:t>
                      </a:r>
                      <a:r>
                        <a:rPr kumimoji="1" lang="en-US" altLang="ja-JP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μm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]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Resolution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0.43 - 0.48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0.50 - 0.52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0.63 - 0.66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0.5Km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4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0.85 - 0.87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5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1.60 - 1.62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2.25 - 2.27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7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3.74 - 3.96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8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6.06 - 6.43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9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6.89 - 7.01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10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7.26 - 7.43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11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8.44 - 8.76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9.54 - 9.72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10.3 - 10.6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14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11.1- 11.3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15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12.2 - 12.5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16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13.2 - 13.4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2Km</a:t>
                      </a:r>
                    </a:p>
                  </a:txBody>
                  <a:tcPr marL="86452" marR="86452" marT="43226" marB="432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pSp>
        <p:nvGrpSpPr>
          <p:cNvPr id="12" name="グループ化 32"/>
          <p:cNvGrpSpPr/>
          <p:nvPr/>
        </p:nvGrpSpPr>
        <p:grpSpPr>
          <a:xfrm>
            <a:off x="683568" y="979512"/>
            <a:ext cx="4093413" cy="5257800"/>
            <a:chOff x="611188" y="887413"/>
            <a:chExt cx="4093413" cy="5257800"/>
          </a:xfrm>
        </p:grpSpPr>
        <p:sp>
          <p:nvSpPr>
            <p:cNvPr id="15" name="テキスト ボックス 50"/>
            <p:cNvSpPr txBox="1">
              <a:spLocks noChangeArrowheads="1"/>
            </p:cNvSpPr>
            <p:nvPr/>
          </p:nvSpPr>
          <p:spPr bwMode="auto">
            <a:xfrm>
              <a:off x="611188" y="2360613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16" name="テキスト ボックス 52"/>
            <p:cNvSpPr txBox="1">
              <a:spLocks noChangeArrowheads="1"/>
            </p:cNvSpPr>
            <p:nvPr/>
          </p:nvSpPr>
          <p:spPr bwMode="auto">
            <a:xfrm>
              <a:off x="3699714" y="5569182"/>
              <a:ext cx="10048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srgbClr val="E46C0A"/>
                  </a:solidFill>
                </a:rPr>
                <a:t>●</a:t>
              </a:r>
              <a:r>
                <a:rPr lang="en-US" altLang="ja-JP" b="1" dirty="0">
                  <a:solidFill>
                    <a:srgbClr val="E46C0A"/>
                  </a:solidFill>
                </a:rPr>
                <a:t>: MSG</a:t>
              </a:r>
              <a:endParaRPr lang="ja-JP" altLang="en-US" b="1" dirty="0">
                <a:solidFill>
                  <a:srgbClr val="E46C0A"/>
                </a:solidFill>
              </a:endParaRPr>
            </a:p>
          </p:txBody>
        </p:sp>
        <p:sp>
          <p:nvSpPr>
            <p:cNvPr id="17" name="テキスト ボックス 54"/>
            <p:cNvSpPr txBox="1">
              <a:spLocks noChangeArrowheads="1"/>
            </p:cNvSpPr>
            <p:nvPr/>
          </p:nvSpPr>
          <p:spPr bwMode="auto">
            <a:xfrm>
              <a:off x="611188" y="2636838"/>
              <a:ext cx="3381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18" name="テキスト ボックス 55"/>
            <p:cNvSpPr txBox="1">
              <a:spLocks noChangeArrowheads="1"/>
            </p:cNvSpPr>
            <p:nvPr/>
          </p:nvSpPr>
          <p:spPr bwMode="auto">
            <a:xfrm>
              <a:off x="611188" y="2924175"/>
              <a:ext cx="3381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19" name="テキスト ボックス 56"/>
            <p:cNvSpPr txBox="1">
              <a:spLocks noChangeArrowheads="1"/>
            </p:cNvSpPr>
            <p:nvPr/>
          </p:nvSpPr>
          <p:spPr bwMode="auto">
            <a:xfrm>
              <a:off x="611188" y="3440113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0" name="テキスト ボックス 57"/>
            <p:cNvSpPr txBox="1">
              <a:spLocks noChangeArrowheads="1"/>
            </p:cNvSpPr>
            <p:nvPr/>
          </p:nvSpPr>
          <p:spPr bwMode="auto">
            <a:xfrm>
              <a:off x="611188" y="3716338"/>
              <a:ext cx="33813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1" name="テキスト ボックス 58"/>
            <p:cNvSpPr txBox="1">
              <a:spLocks noChangeArrowheads="1"/>
            </p:cNvSpPr>
            <p:nvPr/>
          </p:nvSpPr>
          <p:spPr bwMode="auto">
            <a:xfrm>
              <a:off x="611188" y="4251325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2" name="テキスト ボックス 59"/>
            <p:cNvSpPr txBox="1">
              <a:spLocks noChangeArrowheads="1"/>
            </p:cNvSpPr>
            <p:nvPr/>
          </p:nvSpPr>
          <p:spPr bwMode="auto">
            <a:xfrm>
              <a:off x="611188" y="4538663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3" name="テキスト ボックス 60"/>
            <p:cNvSpPr txBox="1">
              <a:spLocks noChangeArrowheads="1"/>
            </p:cNvSpPr>
            <p:nvPr/>
          </p:nvSpPr>
          <p:spPr bwMode="auto">
            <a:xfrm>
              <a:off x="611188" y="4797425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4" name="テキスト ボックス 61"/>
            <p:cNvSpPr txBox="1">
              <a:spLocks noChangeArrowheads="1"/>
            </p:cNvSpPr>
            <p:nvPr/>
          </p:nvSpPr>
          <p:spPr bwMode="auto">
            <a:xfrm>
              <a:off x="611188" y="5056188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5" name="テキスト ボックス 62"/>
            <p:cNvSpPr txBox="1">
              <a:spLocks noChangeArrowheads="1"/>
            </p:cNvSpPr>
            <p:nvPr/>
          </p:nvSpPr>
          <p:spPr bwMode="auto">
            <a:xfrm>
              <a:off x="611188" y="5600700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6" name="テキスト ボックス 63"/>
            <p:cNvSpPr txBox="1">
              <a:spLocks noChangeArrowheads="1"/>
            </p:cNvSpPr>
            <p:nvPr/>
          </p:nvSpPr>
          <p:spPr bwMode="auto">
            <a:xfrm>
              <a:off x="611188" y="5868988"/>
              <a:ext cx="3381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200" b="1">
                  <a:solidFill>
                    <a:srgbClr val="E46C0A"/>
                  </a:solidFill>
                </a:rPr>
                <a:t>●</a:t>
              </a:r>
            </a:p>
          </p:txBody>
        </p:sp>
        <p:sp>
          <p:nvSpPr>
            <p:cNvPr id="27" name="テキスト ボックス 8"/>
            <p:cNvSpPr txBox="1">
              <a:spLocks noChangeArrowheads="1"/>
            </p:cNvSpPr>
            <p:nvPr/>
          </p:nvSpPr>
          <p:spPr bwMode="auto">
            <a:xfrm>
              <a:off x="684213" y="887413"/>
              <a:ext cx="30241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b="1">
                  <a:latin typeface="Calibri" pitchFamily="34" charset="0"/>
                </a:rPr>
                <a:t>Advanced Himawari Imager (AHI)</a:t>
              </a:r>
              <a:endParaRPr lang="ja-JP" altLang="en-US" sz="1600" b="1">
                <a:latin typeface="Calibri" pitchFamily="34" charset="0"/>
              </a:endParaRPr>
            </a:p>
          </p:txBody>
        </p:sp>
      </p:grpSp>
      <p:graphicFrame>
        <p:nvGraphicFramePr>
          <p:cNvPr id="29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1589"/>
              </p:ext>
            </p:extLst>
          </p:nvPr>
        </p:nvGraphicFramePr>
        <p:xfrm>
          <a:off x="4932040" y="4642916"/>
          <a:ext cx="2854325" cy="1587500"/>
        </p:xfrm>
        <a:graphic>
          <a:graphicData uri="http://schemas.openxmlformats.org/drawingml/2006/table">
            <a:tbl>
              <a:tblPr/>
              <a:tblGrid>
                <a:gridCol w="496887"/>
                <a:gridCol w="1427163"/>
                <a:gridCol w="930275"/>
              </a:tblGrid>
              <a:tr h="396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Band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Central 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 [</a:t>
                      </a:r>
                      <a:r>
                        <a:rPr kumimoji="1" lang="en-US" altLang="ja-JP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μm</a:t>
                      </a: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]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Resolution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0.55 – 0.90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1Km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3.50 – 4.00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4Km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3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6.50- 7.00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4Km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4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10.3 – 11.3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4Km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5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11.5 – 12.5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4Km</a:t>
                      </a:r>
                    </a:p>
                  </a:txBody>
                  <a:tcPr marL="79423" marR="79423" marT="39712" marB="39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5363840" y="4327756"/>
            <a:ext cx="1728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latin typeface="Calibri" pitchFamily="34" charset="0"/>
              </a:rPr>
              <a:t>as of MTSAT-1R/2</a:t>
            </a:r>
            <a:endParaRPr lang="ja-JP" altLang="en-US" sz="1600" b="1" dirty="0">
              <a:latin typeface="Calibri" pitchFamily="34" charset="0"/>
            </a:endParaRPr>
          </a:p>
        </p:txBody>
      </p:sp>
      <p:sp>
        <p:nvSpPr>
          <p:cNvPr id="3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55776" y="530006"/>
            <a:ext cx="567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Information can </a:t>
            </a:r>
            <a:r>
              <a:rPr lang="en-US" altLang="ja-JP" dirty="0"/>
              <a:t>be found on: http://</a:t>
            </a:r>
            <a:r>
              <a:rPr lang="en-US" altLang="ja-JP" dirty="0" err="1"/>
              <a:t>mscweb.kishou.go.jp</a:t>
            </a:r>
            <a:r>
              <a:rPr lang="en-US" altLang="ja-JP" dirty="0" smtClean="0"/>
              <a:t>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13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293784"/>
            <a:ext cx="6790528" cy="758952"/>
          </a:xfrm>
        </p:spPr>
        <p:txBody>
          <a:bodyPr>
            <a:noAutofit/>
          </a:bodyPr>
          <a:lstStyle/>
          <a:p>
            <a:r>
              <a:rPr lang="en-US" altLang="ja-JP" sz="2800" b="1" dirty="0" smtClean="0">
                <a:solidFill>
                  <a:srgbClr val="0B87D6"/>
                </a:solidFill>
              </a:rPr>
              <a:t>A Sequence of Himawari-8/9 AHI Observation in 10 minutes Time Frame</a:t>
            </a:r>
            <a:endParaRPr kumimoji="1" lang="ja-JP" altLang="en-US" sz="2800" b="1" dirty="0">
              <a:solidFill>
                <a:srgbClr val="0B87D6"/>
              </a:solidFill>
            </a:endParaRP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3563888" y="5232380"/>
            <a:ext cx="118551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dirty="0"/>
              <a:t>Over Japan (1)</a:t>
            </a:r>
          </a:p>
          <a:p>
            <a:pPr algn="ctr">
              <a:spcBef>
                <a:spcPct val="50000"/>
              </a:spcBef>
            </a:pPr>
            <a:r>
              <a:rPr lang="en-US" altLang="ja-JP" sz="1200" dirty="0"/>
              <a:t>every </a:t>
            </a:r>
            <a:r>
              <a:rPr lang="en-US" altLang="ja-JP" sz="1400" b="1" dirty="0"/>
              <a:t>2.5</a:t>
            </a:r>
            <a:r>
              <a:rPr lang="en-US" altLang="ja-JP" sz="1200" dirty="0"/>
              <a:t> min.</a:t>
            </a:r>
            <a:endParaRPr lang="ja-JP" altLang="en-US" sz="1200" dirty="0"/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4616652" y="5220552"/>
            <a:ext cx="112994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dirty="0"/>
              <a:t>Over Japan (2)</a:t>
            </a:r>
          </a:p>
          <a:p>
            <a:pPr algn="ctr">
              <a:spcBef>
                <a:spcPct val="50000"/>
              </a:spcBef>
            </a:pPr>
            <a:r>
              <a:rPr lang="en-US" altLang="ja-JP" sz="1200" dirty="0"/>
              <a:t>every </a:t>
            </a:r>
            <a:r>
              <a:rPr lang="en-US" altLang="ja-JP" sz="1400" b="1" dirty="0"/>
              <a:t>2.5</a:t>
            </a:r>
            <a:r>
              <a:rPr lang="en-US" altLang="ja-JP" sz="1200" dirty="0"/>
              <a:t> min.</a:t>
            </a:r>
            <a:endParaRPr lang="ja-JP" altLang="en-US" sz="1200" dirty="0"/>
          </a:p>
        </p:txBody>
      </p:sp>
      <p:sp>
        <p:nvSpPr>
          <p:cNvPr id="40" name="Text Box 83"/>
          <p:cNvSpPr txBox="1">
            <a:spLocks noChangeArrowheads="1"/>
          </p:cNvSpPr>
          <p:nvPr/>
        </p:nvSpPr>
        <p:spPr bwMode="auto">
          <a:xfrm>
            <a:off x="5708352" y="5174322"/>
            <a:ext cx="10081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ja-JP" sz="1000" dirty="0">
                <a:cs typeface="Arial" charset="0"/>
              </a:rPr>
              <a:t>Typhoon</a:t>
            </a:r>
            <a:r>
              <a:rPr lang="ja-JP" altLang="en-US" sz="1000" dirty="0">
                <a:cs typeface="Arial" charset="0"/>
              </a:rPr>
              <a:t> </a:t>
            </a:r>
            <a:r>
              <a:rPr lang="en-US" altLang="ja-JP" sz="1000" dirty="0">
                <a:cs typeface="Arial" charset="0"/>
              </a:rPr>
              <a:t>monitoring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ja-JP" sz="1000" dirty="0">
                <a:cs typeface="Arial" charset="0"/>
              </a:rPr>
              <a:t>every </a:t>
            </a:r>
            <a:r>
              <a:rPr lang="en-US" altLang="ja-JP" sz="1200" b="1" dirty="0">
                <a:cs typeface="Arial" charset="0"/>
              </a:rPr>
              <a:t>2.5</a:t>
            </a:r>
            <a:r>
              <a:rPr lang="en-US" altLang="ja-JP" sz="1000" dirty="0">
                <a:cs typeface="Arial" charset="0"/>
              </a:rPr>
              <a:t> min.</a:t>
            </a:r>
            <a:endParaRPr lang="ja-JP" altLang="en-US" sz="1000" dirty="0">
              <a:cs typeface="Arial" charset="0"/>
            </a:endParaRPr>
          </a:p>
        </p:txBody>
      </p:sp>
      <p:sp>
        <p:nvSpPr>
          <p:cNvPr id="41" name="Text Box 84"/>
          <p:cNvSpPr txBox="1">
            <a:spLocks noChangeArrowheads="1"/>
          </p:cNvSpPr>
          <p:nvPr/>
        </p:nvSpPr>
        <p:spPr bwMode="auto">
          <a:xfrm>
            <a:off x="6660232" y="5210226"/>
            <a:ext cx="1005170" cy="5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sz="1000" dirty="0"/>
              <a:t>Land-mark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sz="1000" dirty="0"/>
              <a:t>extraction (1)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sz="1000" dirty="0"/>
              <a:t>every </a:t>
            </a:r>
            <a:r>
              <a:rPr lang="en-US" altLang="ja-JP" sz="1100" b="1" dirty="0"/>
              <a:t>30 </a:t>
            </a:r>
            <a:r>
              <a:rPr lang="en-US" altLang="ja-JP" sz="1000" dirty="0"/>
              <a:t>sec.</a:t>
            </a:r>
            <a:endParaRPr lang="ja-JP" altLang="en-US" sz="1200" dirty="0"/>
          </a:p>
        </p:txBody>
      </p:sp>
      <p:sp>
        <p:nvSpPr>
          <p:cNvPr id="62" name="Text Box 107"/>
          <p:cNvSpPr txBox="1">
            <a:spLocks noChangeArrowheads="1"/>
          </p:cNvSpPr>
          <p:nvPr/>
        </p:nvSpPr>
        <p:spPr bwMode="auto">
          <a:xfrm>
            <a:off x="7461383" y="5207269"/>
            <a:ext cx="9961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sz="1000" dirty="0"/>
              <a:t>Land-mark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sz="1000" dirty="0"/>
              <a:t>extraction (2)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ja-JP" sz="1000" dirty="0"/>
              <a:t>every </a:t>
            </a:r>
            <a:r>
              <a:rPr lang="en-US" altLang="ja-JP" sz="1200" b="1" dirty="0"/>
              <a:t>30</a:t>
            </a:r>
            <a:r>
              <a:rPr lang="en-US" altLang="ja-JP" sz="1000" dirty="0"/>
              <a:t> sec.</a:t>
            </a:r>
            <a:endParaRPr lang="ja-JP" altLang="en-US" sz="12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115616" y="5788084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 combination of one "Full Disk" and "small sectored” scans in 10 minutes</a:t>
            </a:r>
            <a:endParaRPr kumimoji="1" lang="ja-JP" altLang="en-US" dirty="0"/>
          </a:p>
        </p:txBody>
      </p:sp>
      <p:sp>
        <p:nvSpPr>
          <p:cNvPr id="82" name="スライド番号プレースホルダ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84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971868" y="132383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This super-</a:t>
            </a:r>
            <a:r>
              <a:rPr kumimoji="1" lang="en-US" altLang="ja-JP" dirty="0" err="1" smtClean="0"/>
              <a:t>rapidscan</a:t>
            </a:r>
            <a:r>
              <a:rPr lang="en-US" altLang="ja-JP" dirty="0" smtClean="0"/>
              <a:t> (every 30 seconds) mode will also be used for the lunar observations</a:t>
            </a:r>
            <a:endParaRPr kumimoji="1" lang="ja-JP" altLang="en-US" dirty="0"/>
          </a:p>
        </p:txBody>
      </p:sp>
      <p:sp>
        <p:nvSpPr>
          <p:cNvPr id="85" name="上矢印 84"/>
          <p:cNvSpPr/>
          <p:nvPr/>
        </p:nvSpPr>
        <p:spPr>
          <a:xfrm rot="19235219">
            <a:off x="7188070" y="1933635"/>
            <a:ext cx="467544" cy="3600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___</a:t>
            </a:r>
            <a:endParaRPr kumimoji="1" lang="ja-JP" altLang="en-US" dirty="0"/>
          </a:p>
        </p:txBody>
      </p:sp>
      <p:grpSp>
        <p:nvGrpSpPr>
          <p:cNvPr id="86" name="図形グループ 85"/>
          <p:cNvGrpSpPr/>
          <p:nvPr/>
        </p:nvGrpSpPr>
        <p:grpSpPr>
          <a:xfrm>
            <a:off x="752316" y="2322776"/>
            <a:ext cx="7758577" cy="2868978"/>
            <a:chOff x="752316" y="1407939"/>
            <a:chExt cx="7758577" cy="2868978"/>
          </a:xfrm>
        </p:grpSpPr>
        <p:cxnSp>
          <p:nvCxnSpPr>
            <p:cNvPr id="87" name="直線矢印コネクタ 86"/>
            <p:cNvCxnSpPr/>
            <p:nvPr/>
          </p:nvCxnSpPr>
          <p:spPr>
            <a:xfrm>
              <a:off x="6158323" y="1411098"/>
              <a:ext cx="0" cy="28475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>
              <a:off x="5164504" y="1414212"/>
              <a:ext cx="0" cy="284612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/>
            <p:nvPr/>
          </p:nvCxnSpPr>
          <p:spPr>
            <a:xfrm>
              <a:off x="4112781" y="1428915"/>
              <a:ext cx="0" cy="2831424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5" descr="クリップボード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16" y="1452052"/>
              <a:ext cx="2784475" cy="277495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1850866" y="1825115"/>
              <a:ext cx="492125" cy="23018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" name="Oval 8"/>
            <p:cNvSpPr>
              <a:spLocks noChangeArrowheads="1"/>
            </p:cNvSpPr>
            <p:nvPr/>
          </p:nvSpPr>
          <p:spPr bwMode="auto">
            <a:xfrm>
              <a:off x="831691" y="1534602"/>
              <a:ext cx="2617788" cy="2616200"/>
            </a:xfrm>
            <a:prstGeom prst="ellips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1800066" y="2307715"/>
              <a:ext cx="327025" cy="2841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1455579" y="3298315"/>
              <a:ext cx="327025" cy="1698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Rectangle 11"/>
            <p:cNvSpPr>
              <a:spLocks noChangeArrowheads="1"/>
            </p:cNvSpPr>
            <p:nvPr/>
          </p:nvSpPr>
          <p:spPr bwMode="auto">
            <a:xfrm>
              <a:off x="2463641" y="3395152"/>
              <a:ext cx="327025" cy="1698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6" name="Line 12"/>
            <p:cNvSpPr>
              <a:spLocks noChangeShapeType="1"/>
            </p:cNvSpPr>
            <p:nvPr/>
          </p:nvSpPr>
          <p:spPr bwMode="auto">
            <a:xfrm flipV="1">
              <a:off x="777789" y="4260599"/>
              <a:ext cx="7733103" cy="631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9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399" y="1445623"/>
              <a:ext cx="762000" cy="434271"/>
            </a:xfrm>
            <a:prstGeom prst="rect">
              <a:avLst/>
            </a:prstGeom>
            <a:noFill/>
            <a:ln w="19050">
              <a:solidFill>
                <a:srgbClr val="FF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Line 22"/>
            <p:cNvSpPr>
              <a:spLocks noChangeShapeType="1"/>
            </p:cNvSpPr>
            <p:nvPr/>
          </p:nvSpPr>
          <p:spPr bwMode="auto">
            <a:xfrm flipV="1">
              <a:off x="777789" y="1407939"/>
              <a:ext cx="7733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99" name="Picture 3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011" y="1727742"/>
              <a:ext cx="428625" cy="3857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Rectangle 6"/>
            <p:cNvSpPr>
              <a:spLocks noChangeArrowheads="1"/>
            </p:cNvSpPr>
            <p:nvPr/>
          </p:nvSpPr>
          <p:spPr bwMode="auto">
            <a:xfrm>
              <a:off x="1689765" y="2055303"/>
              <a:ext cx="492125" cy="23018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101" name="直線矢印コネクタ 100"/>
            <p:cNvCxnSpPr>
              <a:stCxn id="92" idx="4"/>
            </p:cNvCxnSpPr>
            <p:nvPr/>
          </p:nvCxnSpPr>
          <p:spPr>
            <a:xfrm>
              <a:off x="2140585" y="4150802"/>
              <a:ext cx="273" cy="12611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/>
            <p:cNvCxnSpPr/>
            <p:nvPr/>
          </p:nvCxnSpPr>
          <p:spPr>
            <a:xfrm flipH="1">
              <a:off x="2140585" y="1414212"/>
              <a:ext cx="3968" cy="12039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524" y="2055303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142" y="2677862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605" y="3317364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071" y="2325437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072" y="2962166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645" y="3589087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549" y="2341312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549" y="2982483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539" y="3581670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072" y="1667178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図 1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919" y="1417445"/>
              <a:ext cx="504056" cy="2834839"/>
            </a:xfrm>
            <a:prstGeom prst="rect">
              <a:avLst/>
            </a:prstGeom>
          </p:spPr>
        </p:pic>
        <p:pic>
          <p:nvPicPr>
            <p:cNvPr id="114" name="図 1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987" y="1425760"/>
              <a:ext cx="504056" cy="2834839"/>
            </a:xfrm>
            <a:prstGeom prst="rect">
              <a:avLst/>
            </a:prstGeom>
          </p:spPr>
        </p:pic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27120" y="5140448"/>
            <a:ext cx="2786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Full </a:t>
            </a:r>
            <a:r>
              <a:rPr lang="en-US" altLang="ja-JP" b="1" dirty="0" smtClean="0">
                <a:solidFill>
                  <a:srgbClr val="C00000"/>
                </a:solidFill>
              </a:rPr>
              <a:t>Disk Observation</a:t>
            </a:r>
            <a:endParaRPr lang="en-US" altLang="ja-JP" b="1" dirty="0">
              <a:solidFill>
                <a:srgbClr val="C00000"/>
              </a:solidFill>
            </a:endParaRPr>
          </a:p>
          <a:p>
            <a:pPr algn="ctr"/>
            <a:r>
              <a:rPr lang="en-US" altLang="ja-JP" b="1" dirty="0" smtClean="0">
                <a:solidFill>
                  <a:srgbClr val="C00000"/>
                </a:solidFill>
              </a:rPr>
              <a:t>in every </a:t>
            </a:r>
            <a:r>
              <a:rPr lang="en-US" altLang="ja-JP" b="1" dirty="0">
                <a:solidFill>
                  <a:srgbClr val="C00000"/>
                </a:solidFill>
              </a:rPr>
              <a:t>10 min.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5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88640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400" dirty="0">
                <a:solidFill>
                  <a:schemeClr val="bg2">
                    <a:lumMod val="50000"/>
                  </a:schemeClr>
                </a:solidFill>
              </a:rPr>
              <a:t>VIS/NIR vicarious calibration using Metosat-9/SEVIRI as proxy data</a:t>
            </a:r>
          </a:p>
        </p:txBody>
      </p:sp>
      <p:pic>
        <p:nvPicPr>
          <p:cNvPr id="5" name="図 4" descr="SeviriAquaModisVica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7816" y="1575956"/>
            <a:ext cx="5118998" cy="4680105"/>
          </a:xfrm>
          <a:prstGeom prst="rect">
            <a:avLst/>
          </a:prstGeom>
        </p:spPr>
      </p:pic>
      <p:sp>
        <p:nvSpPr>
          <p:cNvPr id="6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642" y="1484784"/>
            <a:ext cx="3384376" cy="3794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10000"/>
              </a:lnSpc>
              <a:buFont typeface="Arial"/>
              <a:buChar char="•"/>
            </a:pPr>
            <a:r>
              <a:rPr kumimoji="1" lang="en-US" altLang="ja-JP" dirty="0" smtClean="0"/>
              <a:t>Research for the preparation of Himawari-8/AHI vicarious calibration</a:t>
            </a:r>
          </a:p>
          <a:p>
            <a:pPr marL="179388" indent="-179388">
              <a:lnSpc>
                <a:spcPct val="110000"/>
              </a:lnSpc>
              <a:buFont typeface="Arial"/>
              <a:buChar char="•"/>
            </a:pPr>
            <a:r>
              <a:rPr lang="en-US" altLang="ja-JP" dirty="0" smtClean="0"/>
              <a:t>Same method for MTSAT, in g</a:t>
            </a:r>
            <a:r>
              <a:rPr kumimoji="1" lang="en-US" altLang="ja-JP" dirty="0" smtClean="0"/>
              <a:t>ood agreement with </a:t>
            </a:r>
            <a:r>
              <a:rPr lang="en-US" altLang="ja-JP" dirty="0" smtClean="0"/>
              <a:t>GMS/MTSAT</a:t>
            </a:r>
            <a:r>
              <a:rPr kumimoji="1" lang="en-US" altLang="ja-JP" dirty="0" smtClean="0"/>
              <a:t> results</a:t>
            </a:r>
          </a:p>
          <a:p>
            <a:pPr marL="179388" indent="-179388">
              <a:lnSpc>
                <a:spcPct val="110000"/>
              </a:lnSpc>
              <a:buFont typeface="Arial"/>
              <a:buChar char="•"/>
            </a:pPr>
            <a:r>
              <a:rPr lang="en-US" altLang="ja-JP" dirty="0" smtClean="0"/>
              <a:t>Issue: the way to carry out this method for other AHI VIS/NIR bands ( 0.46, 0.51, 2.26 </a:t>
            </a:r>
            <a:r>
              <a:rPr lang="en-US" altLang="ja-JP" dirty="0" err="1" smtClean="0"/>
              <a:t>μm</a:t>
            </a:r>
            <a:r>
              <a:rPr lang="en-US" altLang="ja-JP" dirty="0" smtClean="0"/>
              <a:t>) before the launch of Himawari-8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endParaRPr lang="en-US" altLang="ja-JP" dirty="0"/>
          </a:p>
          <a:p>
            <a:pPr>
              <a:lnSpc>
                <a:spcPct val="120000"/>
              </a:lnSpc>
            </a:pP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67896" y="105273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Comparison of reflectivity between Metosat-9/SEVIRI and our vicarious calibration using RT simulation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522920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kumimoji="1" lang="en-US" altLang="ja-JP" sz="1400" dirty="0" smtClean="0"/>
              <a:t>SEVIRI L1.5 data are provided in the collaboration framework between EUMETSAT and JMA.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6594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33762"/>
            <a:ext cx="84969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</a:rPr>
              <a:t>Observation quality monitoring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図 9" descr="StdTbBias_MT2IASI_UnsmoothSlimi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14" y="4628180"/>
            <a:ext cx="4135956" cy="1772855"/>
          </a:xfrm>
          <a:prstGeom prst="rect">
            <a:avLst/>
          </a:prstGeom>
        </p:spPr>
      </p:pic>
      <p:pic>
        <p:nvPicPr>
          <p:cNvPr id="11" name="Picture 2" descr="MTSAT-2 IR bi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8943" y="3007118"/>
            <a:ext cx="4286457" cy="33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StdTbBias_MT2IASI_UnsmoothSlimi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54" y="3029970"/>
            <a:ext cx="4084486" cy="154949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64480" y="2514962"/>
            <a:ext cx="3763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Prototype of calibration change alert </a:t>
            </a:r>
            <a:r>
              <a:rPr kumimoji="1" lang="en-US" altLang="ja-JP" sz="1400" dirty="0" smtClean="0"/>
              <a:t>derived from MTSAT-2 vs. IASI NRTC Correction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92080" y="2514962"/>
            <a:ext cx="304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Diurnal variation of TB biases </a:t>
            </a:r>
            <a:r>
              <a:rPr kumimoji="1" lang="en-US" altLang="ja-JP" sz="1400" dirty="0" smtClean="0"/>
              <a:t>derived from GEO-LEO IR collocation data</a:t>
            </a:r>
            <a:endParaRPr kumimoji="1" lang="ja-JP" altLang="en-US" sz="1400" dirty="0"/>
          </a:p>
        </p:txBody>
      </p:sp>
      <p:sp>
        <p:nvSpPr>
          <p:cNvPr id="1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3474109" y="4420687"/>
            <a:ext cx="2242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ΔTB </a:t>
            </a:r>
            <a:r>
              <a:rPr lang="en-US" altLang="ja-JP" sz="1200" dirty="0" smtClean="0"/>
              <a:t> </a:t>
            </a:r>
            <a:r>
              <a:rPr kumimoji="1" lang="en-US" altLang="ja-JP" sz="1200" dirty="0" smtClean="0"/>
              <a:t>[K]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                               ΔTB [K]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-822124" y="4421964"/>
            <a:ext cx="2242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ΔTB </a:t>
            </a:r>
            <a:r>
              <a:rPr lang="en-US" altLang="ja-JP" sz="1200" dirty="0" smtClean="0"/>
              <a:t> </a:t>
            </a:r>
            <a:r>
              <a:rPr kumimoji="1" lang="en-US" altLang="ja-JP" sz="1200" dirty="0" smtClean="0"/>
              <a:t>[K]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                               ΔTB [K]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9296" y="4087487"/>
            <a:ext cx="115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10.8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4480" y="5690748"/>
            <a:ext cx="115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12.0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39065" y="4100340"/>
            <a:ext cx="115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10.8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34249" y="5703601"/>
            <a:ext cx="115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12.0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568" y="973534"/>
            <a:ext cx="8136904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Calibration change alert discussed in the June 2013 web meeting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kumimoji="1" lang="en-US" altLang="ja-JP" dirty="0" smtClean="0"/>
              <a:t>Diurnal variation of TB biases discussed in the paste F2F/web meetings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Bias monitoring using global/regional NWP is under development</a:t>
            </a:r>
            <a:endParaRPr kumimoji="1" lang="en-US" altLang="ja-JP" dirty="0" smtClean="0"/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GEO-GEO inter-comparison will also be carried out, if data are available in JMA</a:t>
            </a:r>
            <a:endParaRPr kumimoji="1" lang="en-US" altLang="ja-JP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61480" y="3072245"/>
            <a:ext cx="2801587" cy="261610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MTSAT-2 against   </a:t>
            </a:r>
            <a:r>
              <a:rPr kumimoji="1" lang="en-US" altLang="ja-JP" sz="1100" dirty="0" err="1" smtClean="0">
                <a:solidFill>
                  <a:srgbClr val="FF0000"/>
                </a:solidFill>
              </a:rPr>
              <a:t>Metop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-A/IASI   </a:t>
            </a:r>
            <a:r>
              <a:rPr kumimoji="1" lang="en-US" altLang="ja-JP" sz="1100" dirty="0" smtClean="0">
                <a:solidFill>
                  <a:srgbClr val="0000FF"/>
                </a:solidFill>
              </a:rPr>
              <a:t>Aqua/AIRS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66757" y="4727854"/>
            <a:ext cx="2801587" cy="261610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MTSAT-2 against   </a:t>
            </a:r>
            <a:r>
              <a:rPr kumimoji="1" lang="en-US" altLang="ja-JP" sz="1100" dirty="0" err="1" smtClean="0">
                <a:solidFill>
                  <a:srgbClr val="FF0000"/>
                </a:solidFill>
              </a:rPr>
              <a:t>Metop</a:t>
            </a:r>
            <a:r>
              <a:rPr kumimoji="1" lang="en-US" altLang="ja-JP" sz="1100" dirty="0" smtClean="0">
                <a:solidFill>
                  <a:srgbClr val="FF0000"/>
                </a:solidFill>
              </a:rPr>
              <a:t>-A/IASI   </a:t>
            </a:r>
            <a:r>
              <a:rPr kumimoji="1" lang="en-US" altLang="ja-JP" sz="1100" dirty="0" smtClean="0">
                <a:solidFill>
                  <a:srgbClr val="0000FF"/>
                </a:solidFill>
              </a:rPr>
              <a:t>Aqua/AIRS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508104" y="558062"/>
            <a:ext cx="3492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/>
            <a:r>
              <a:rPr lang="en-US" altLang="ja-JP" dirty="0"/>
              <a:t>in </a:t>
            </a:r>
            <a:r>
              <a:rPr lang="en-US" altLang="ja-JP" dirty="0" smtClean="0"/>
              <a:t>collaboration with Mr. Peter </a:t>
            </a:r>
            <a:r>
              <a:rPr lang="en-US" altLang="ja-JP" dirty="0" err="1" smtClean="0"/>
              <a:t>Miu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99475" y="4098558"/>
            <a:ext cx="933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>
                    <a:lumMod val="50000"/>
                  </a:schemeClr>
                </a:solidFill>
              </a:rPr>
              <a:t>Soft limit</a:t>
            </a:r>
            <a:endParaRPr kumimoji="1" lang="ja-JP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660105" y="3970404"/>
            <a:ext cx="290367" cy="262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2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rgbClr val="0B87D6"/>
                </a:solidFill>
              </a:rPr>
              <a:t>Contents</a:t>
            </a:r>
            <a:endParaRPr kumimoji="1" lang="ja-JP" altLang="en-US" b="1" dirty="0">
              <a:solidFill>
                <a:srgbClr val="0B87D6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484784"/>
            <a:ext cx="7992888" cy="407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Update of JMA GSICS members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Progress of the MTSAT calibration </a:t>
            </a:r>
            <a:r>
              <a:rPr lang="en-US" altLang="ja-JP" sz="2400" b="1" dirty="0">
                <a:solidFill>
                  <a:srgbClr val="0B87D6"/>
                </a:solidFill>
              </a:rPr>
              <a:t>s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ystem on GSICS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Infrared channel</a:t>
            </a:r>
            <a:endParaRPr kumimoji="1" lang="en-US" altLang="ja-JP" sz="2000" dirty="0"/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Visible channel inter-calibration/vicarious calibration</a:t>
            </a:r>
            <a:endParaRPr lang="en-US" altLang="ja-JP" sz="2400" dirty="0" smtClean="0"/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Contribution to SCOPE-CM phase2 projects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Towards Himawari</a:t>
            </a:r>
            <a:r>
              <a:rPr lang="en-US" altLang="ja-JP" sz="2400" b="1" dirty="0">
                <a:solidFill>
                  <a:srgbClr val="0B87D6"/>
                </a:solidFill>
              </a:rPr>
              <a:t>-8/AHI inter-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calibration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VIS/NIR vicarious calibration using Metosat-9/SEVIRI as proxy data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Observation quality monitoring</a:t>
            </a:r>
            <a:endParaRPr lang="en-US" altLang="ja-JP" sz="2000" dirty="0"/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kumimoji="1" lang="en-US" altLang="ja-JP" sz="2400" b="1" dirty="0" smtClean="0">
                <a:solidFill>
                  <a:srgbClr val="0B87D6"/>
                </a:solidFill>
              </a:rPr>
              <a:t>Summary and </a:t>
            </a:r>
            <a:r>
              <a:rPr lang="en-US" altLang="ja-JP" sz="2400" b="1" dirty="0">
                <a:solidFill>
                  <a:srgbClr val="0B87D6"/>
                </a:solidFill>
              </a:rPr>
              <a:t>f</a:t>
            </a:r>
            <a:r>
              <a:rPr kumimoji="1" lang="en-US" altLang="ja-JP" sz="2400" b="1" dirty="0" smtClean="0">
                <a:solidFill>
                  <a:srgbClr val="0B87D6"/>
                </a:solidFill>
              </a:rPr>
              <a:t>uture plans</a:t>
            </a: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1639306"/>
            <a:ext cx="8280920" cy="385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p"/>
            </a:pPr>
            <a:r>
              <a:rPr lang="en-US" altLang="ja-JP" sz="2000" b="1" dirty="0" smtClean="0">
                <a:solidFill>
                  <a:srgbClr val="0B87D6"/>
                </a:solidFill>
              </a:rPr>
              <a:t>MTSAT calibration </a:t>
            </a:r>
            <a:r>
              <a:rPr lang="en-US" altLang="ja-JP" sz="2000" b="1" dirty="0">
                <a:solidFill>
                  <a:srgbClr val="0B87D6"/>
                </a:solidFill>
              </a:rPr>
              <a:t>s</a:t>
            </a:r>
            <a:r>
              <a:rPr lang="en-US" altLang="ja-JP" sz="2000" b="1" dirty="0" smtClean="0">
                <a:solidFill>
                  <a:srgbClr val="0B87D6"/>
                </a:solidFill>
              </a:rPr>
              <a:t>ystem </a:t>
            </a:r>
            <a:r>
              <a:rPr lang="en-US" altLang="ja-JP" sz="2000" b="1" dirty="0">
                <a:solidFill>
                  <a:srgbClr val="0B87D6"/>
                </a:solidFill>
              </a:rPr>
              <a:t>on GSICS</a:t>
            </a:r>
          </a:p>
          <a:p>
            <a:pPr marL="461963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IR: uncertainty evaluation will be finished in 2014</a:t>
            </a:r>
          </a:p>
          <a:p>
            <a:pPr marL="461963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VIS: </a:t>
            </a:r>
          </a:p>
          <a:p>
            <a:pPr marL="461963" indent="-200025">
              <a:lnSpc>
                <a:spcPct val="120000"/>
              </a:lnSpc>
              <a:buFont typeface="ヒラギノ角ゴ ProN W3"/>
              <a:buChar char="-"/>
            </a:pPr>
            <a:r>
              <a:rPr lang="en-US" altLang="ja-JP" dirty="0"/>
              <a:t>GSICS correction using </a:t>
            </a:r>
            <a:r>
              <a:rPr lang="en-US" altLang="ja-JP" dirty="0" smtClean="0"/>
              <a:t>DCC: will enter </a:t>
            </a:r>
            <a:r>
              <a:rPr lang="en-US" altLang="ja-JP" dirty="0"/>
              <a:t>the demonstration </a:t>
            </a:r>
            <a:r>
              <a:rPr lang="en-US" altLang="ja-JP" dirty="0" smtClean="0"/>
              <a:t>phase</a:t>
            </a:r>
          </a:p>
          <a:p>
            <a:pPr marL="461963" indent="-200025">
              <a:lnSpc>
                <a:spcPct val="120000"/>
              </a:lnSpc>
              <a:buFont typeface="ヒラギノ角ゴ ProN W3"/>
              <a:buChar char="-"/>
            </a:pPr>
            <a:r>
              <a:rPr lang="en-US" altLang="ja-JP" dirty="0" smtClean="0"/>
              <a:t>Lunar calibration: will implement to the JMA calibration system</a:t>
            </a:r>
          </a:p>
          <a:p>
            <a:pPr marL="461963" indent="-200025">
              <a:lnSpc>
                <a:spcPct val="120000"/>
              </a:lnSpc>
              <a:buFont typeface="ヒラギノ角ゴ ProN W3"/>
              <a:buChar char="-"/>
            </a:pPr>
            <a:r>
              <a:rPr lang="en-US" altLang="ja-JP" dirty="0" smtClean="0"/>
              <a:t>Vicarious calibration: continue collaboration research w/ the Univ. of Tokyo</a:t>
            </a:r>
            <a:endParaRPr lang="en-US" altLang="ja-JP" dirty="0"/>
          </a:p>
          <a:p>
            <a:pPr marL="342900" indent="-342900">
              <a:lnSpc>
                <a:spcPct val="120000"/>
              </a:lnSpc>
              <a:buFont typeface="Wingdings" charset="2"/>
              <a:buChar char="p"/>
            </a:pPr>
            <a:r>
              <a:rPr lang="en-US" altLang="ja-JP" sz="2000" b="1" dirty="0" smtClean="0">
                <a:solidFill>
                  <a:srgbClr val="0B87D6"/>
                </a:solidFill>
              </a:rPr>
              <a:t>SCOPE-CM phase2 projects</a:t>
            </a:r>
          </a:p>
          <a:p>
            <a:pPr marL="460375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Join discussions and re-calibrate GEO data for IOGEO, LAGS and ISCCP projects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p"/>
            </a:pPr>
            <a:r>
              <a:rPr lang="en-US" altLang="ja-JP" sz="2000" b="1" dirty="0" smtClean="0">
                <a:solidFill>
                  <a:srgbClr val="0B87D6"/>
                </a:solidFill>
              </a:rPr>
              <a:t>Himawari-8/9</a:t>
            </a:r>
          </a:p>
          <a:p>
            <a:pPr marL="460375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Preparation for operational inter/vicarious calibration system</a:t>
            </a:r>
          </a:p>
          <a:p>
            <a:pPr marL="460375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/>
              <a:t>Information of GSICS correction will be included in NRT distribution</a:t>
            </a: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95536" y="13376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3200" dirty="0" smtClean="0">
                <a:solidFill>
                  <a:schemeClr val="bg2">
                    <a:lumMod val="50000"/>
                  </a:schemeClr>
                </a:solidFill>
              </a:rPr>
              <a:t>Summary and future </a:t>
            </a:r>
            <a:r>
              <a:rPr lang="en-US" altLang="ja-JP" sz="3200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altLang="ja-JP" sz="3200" dirty="0" smtClean="0">
                <a:solidFill>
                  <a:schemeClr val="bg2">
                    <a:lumMod val="50000"/>
                  </a:schemeClr>
                </a:solidFill>
              </a:rPr>
              <a:t>lans</a:t>
            </a:r>
            <a:endParaRPr lang="en-US" altLang="ja-JP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1115452"/>
            <a:ext cx="6457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would like to proceed cooperatively with </a:t>
            </a:r>
            <a:r>
              <a:rPr lang="en-US" altLang="ja-JP" dirty="0" smtClean="0"/>
              <a:t>the</a:t>
            </a:r>
            <a:r>
              <a:rPr kumimoji="1" lang="en-US" altLang="ja-JP" dirty="0" smtClean="0"/>
              <a:t> GSICS colleagues!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33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67544" y="692696"/>
            <a:ext cx="8229600" cy="12101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rgbClr val="0B87D6"/>
                </a:solidFill>
              </a:rPr>
              <a:t>Backup Slides</a:t>
            </a:r>
            <a:endParaRPr lang="ja-JP" altLang="en-US" sz="4000" b="1" dirty="0">
              <a:solidFill>
                <a:srgbClr val="0B87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57200" y="20263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Predicted SRFs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 (Spectral Response Function)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of AHI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pic>
        <p:nvPicPr>
          <p:cNvPr id="1026" name="Picture 2" descr="D:\高橋行端\開発\GSICS\書きもの\GsicsQuarterly\2013_AhiIntroduction\Himawari8SrfsI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554" y="4399558"/>
            <a:ext cx="6336704" cy="18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高橋行端\開発\GSICS\書きもの\GsicsQuarterly\2013_AhiIntroduction\Himawari8SrfsVni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456" y="1169340"/>
            <a:ext cx="5348829" cy="13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高橋行端\開発\GSICS\書きもの\GsicsQuarterly\2013_AhiIntroduction\Himawari8SrfsVni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065" y="2780614"/>
            <a:ext cx="5222859" cy="16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高橋行端\開発\GSICS\書きもの\GsicsQuarterly\2013_AhiIntroduction\Himawari8SrfsI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0191" y="877146"/>
            <a:ext cx="2904375" cy="168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高橋行端\開発\GSICS\書きもの\GsicsQuarterly\2013_AhiIntroduction\Himawari8SrfsI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0218" y="2759842"/>
            <a:ext cx="2880320" cy="16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スライド番号プレースホルダ 5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6704300" y="4822739"/>
            <a:ext cx="1929246" cy="646331"/>
            <a:chOff x="700295" y="971436"/>
            <a:chExt cx="1929246" cy="64633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700295" y="971436"/>
              <a:ext cx="192924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            Himawari-8</a:t>
              </a:r>
            </a:p>
            <a:p>
              <a:r>
                <a:rPr lang="en-US" altLang="ja-JP" dirty="0" smtClean="0"/>
                <a:t>            MTSAT-2</a:t>
              </a:r>
              <a:endParaRPr kumimoji="1" lang="ja-JP" altLang="en-US" dirty="0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797740" y="1178136"/>
              <a:ext cx="5268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804804" y="1424586"/>
              <a:ext cx="52683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3" descr="D:\高橋行端\開発\GSICS\書きもの\GsicsQuarterly\2013_AhiIntroduction\Himawari8SrfsVni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773" y="4210782"/>
            <a:ext cx="4196257" cy="2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90122" y="6168137"/>
            <a:ext cx="8327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A</a:t>
            </a:r>
            <a:r>
              <a:rPr lang="en-US" altLang="ja-JP" sz="1400" dirty="0" smtClean="0"/>
              <a:t>vailable on http</a:t>
            </a:r>
            <a:r>
              <a:rPr lang="en-US" altLang="ja-JP" sz="1400" dirty="0"/>
              <a:t>://mscweb.kishou.go.jp/himawari89/space_segment/srf_201206/AHI_SpectralResponsivity.zip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6784" y="921214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VIS</a:t>
            </a:r>
            <a:endParaRPr kumimoji="1" lang="ja-JP" altLang="en-US" sz="16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1508" y="2505638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NIR</a:t>
            </a:r>
            <a:endParaRPr kumimoji="1" lang="ja-JP" altLang="en-US" sz="16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1782" y="4470163"/>
            <a:ext cx="615681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ja-JP" sz="1600" b="1" dirty="0" smtClean="0"/>
              <a:t>LWIR</a:t>
            </a:r>
            <a:endParaRPr kumimoji="1" lang="ja-JP" altLang="en-US" sz="16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23073" y="964385"/>
            <a:ext cx="580865" cy="215444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ja-JP" sz="1400" b="1" dirty="0"/>
              <a:t>S</a:t>
            </a:r>
            <a:r>
              <a:rPr kumimoji="1" lang="en-US" altLang="ja-JP" sz="1400" b="1" dirty="0" smtClean="0"/>
              <a:t>WIR</a:t>
            </a:r>
            <a:endParaRPr kumimoji="1" lang="ja-JP" altLang="en-US" sz="1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17167" y="2701220"/>
            <a:ext cx="654346" cy="215444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ja-JP" sz="1400" b="1" dirty="0" smtClean="0"/>
              <a:t>M</a:t>
            </a:r>
            <a:r>
              <a:rPr kumimoji="1" lang="en-US" altLang="ja-JP" sz="1400" b="1" dirty="0" smtClean="0"/>
              <a:t>WIR</a:t>
            </a:r>
            <a:endParaRPr kumimoji="1" lang="ja-JP" altLang="en-US" sz="1400" b="1" dirty="0"/>
          </a:p>
        </p:txBody>
      </p:sp>
      <p:sp>
        <p:nvSpPr>
          <p:cNvPr id="2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477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21776"/>
            <a:ext cx="8928991" cy="758952"/>
          </a:xfrm>
        </p:spPr>
        <p:txBody>
          <a:bodyPr>
            <a:noAutofit/>
          </a:bodyPr>
          <a:lstStyle/>
          <a:p>
            <a:r>
              <a:rPr lang="en-US" altLang="ja-JP" sz="2800" b="1" dirty="0" smtClean="0">
                <a:solidFill>
                  <a:srgbClr val="0B87D6"/>
                </a:solidFill>
              </a:rPr>
              <a:t>NRT (Near Real Time) distribution with GSICS Information</a:t>
            </a:r>
            <a:endParaRPr kumimoji="1" lang="ja-JP" altLang="en-US" sz="2800" b="1" dirty="0">
              <a:solidFill>
                <a:srgbClr val="0B87D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5" y="1129855"/>
            <a:ext cx="792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altLang="ja-JP" dirty="0" smtClean="0"/>
              <a:t>Action EP-12.05: “Each GPRC to consider implementing the near real time</a:t>
            </a:r>
          </a:p>
          <a:p>
            <a:pPr indent="-457200"/>
            <a:r>
              <a:rPr lang="en-US" altLang="ja-JP" dirty="0" smtClean="0"/>
              <a:t>      distribution of both the operational calibration information and the     </a:t>
            </a:r>
          </a:p>
          <a:p>
            <a:pPr indent="-457200"/>
            <a:r>
              <a:rPr lang="en-US" altLang="ja-JP" dirty="0" smtClean="0"/>
              <a:t>      corrected calibration information, as part of the L1 data formats”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599" y="2177569"/>
            <a:ext cx="6912769" cy="13234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For </a:t>
            </a:r>
            <a:r>
              <a:rPr lang="en-US" altLang="ja-JP" sz="2000" b="1" dirty="0" smtClean="0"/>
              <a:t>MTSAT</a:t>
            </a:r>
            <a:r>
              <a:rPr lang="en-US" altLang="ja-JP" sz="2000" dirty="0" smtClean="0"/>
              <a:t>: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   Difficult</a:t>
            </a:r>
            <a:r>
              <a:rPr lang="en-US" altLang="ja-JP" sz="2000" dirty="0" smtClean="0"/>
              <a:t> to include it due to big impacts on users</a:t>
            </a:r>
          </a:p>
          <a:p>
            <a:r>
              <a:rPr lang="en-US" altLang="ja-JP" sz="2000" dirty="0" smtClean="0"/>
              <a:t>For </a:t>
            </a:r>
            <a:r>
              <a:rPr lang="en-US" altLang="ja-JP" sz="2000" b="1" dirty="0" smtClean="0"/>
              <a:t>Himawari-8/-9</a:t>
            </a:r>
            <a:r>
              <a:rPr lang="en-US" altLang="ja-JP" sz="2000" dirty="0" smtClean="0"/>
              <a:t>: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   Now under consideration (will be announced in a few month)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457759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Correction coefficients against </a:t>
            </a:r>
            <a:r>
              <a:rPr lang="en-US" altLang="ja-JP" sz="2400" b="1" dirty="0" smtClean="0"/>
              <a:t>one reference sensor</a:t>
            </a:r>
            <a:endParaRPr lang="en-US" altLang="ja-JP" sz="2000" b="1" dirty="0" smtClean="0"/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Window period to be used in a regression</a:t>
            </a:r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Ancillary information (text block)</a:t>
            </a:r>
          </a:p>
          <a:p>
            <a:pPr marL="627063" indent="-363538">
              <a:buFont typeface="Wingdings" pitchFamily="2" charset="2"/>
              <a:buChar char="p"/>
            </a:pPr>
            <a:r>
              <a:rPr lang="en-US" altLang="ja-JP" sz="2000" dirty="0" smtClean="0"/>
              <a:t>Calibration method, reference sensor name, …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3933056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Tentative plan of calibration information included in Himawari-8/-9 NRT data</a:t>
            </a:r>
          </a:p>
          <a:p>
            <a:pPr algn="ctr"/>
            <a:r>
              <a:rPr kumimoji="1" lang="en-US" altLang="ja-JP" dirty="0" smtClean="0"/>
              <a:t>(The i</a:t>
            </a:r>
            <a:r>
              <a:rPr lang="en-US" altLang="ja-JP" dirty="0" smtClean="0"/>
              <a:t>nformation will be valid when GSICS Correction enters Operational-phase)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10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69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09600" y="188640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B87D6"/>
                </a:solidFill>
              </a:rPr>
              <a:t>2014 JMA GSICS members</a:t>
            </a:r>
            <a:endParaRPr lang="ja-JP" altLang="en-US" sz="3200" b="1" dirty="0">
              <a:solidFill>
                <a:srgbClr val="0B87D6"/>
              </a:solidFill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686830" y="1055424"/>
            <a:ext cx="7858893" cy="51125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ja-JP" sz="24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ja-JP" sz="2400" i="1" u="sng" dirty="0"/>
              <a:t>Executive Panel (EP)</a:t>
            </a:r>
          </a:p>
          <a:p>
            <a:pPr marL="452438" indent="-276225">
              <a:lnSpc>
                <a:spcPct val="80000"/>
              </a:lnSpc>
            </a:pPr>
            <a:r>
              <a:rPr lang="en-US" altLang="ja-JP" sz="2400" b="1" dirty="0">
                <a:solidFill>
                  <a:srgbClr val="0B87D6"/>
                </a:solidFill>
              </a:rPr>
              <a:t>(new) Kotaro BESSHO (</a:t>
            </a:r>
            <a:r>
              <a:rPr lang="en-US" altLang="ja-JP" sz="2400" b="1" dirty="0" err="1">
                <a:solidFill>
                  <a:srgbClr val="0B87D6"/>
                </a:solidFill>
              </a:rPr>
              <a:t>Mr</a:t>
            </a:r>
            <a:r>
              <a:rPr lang="en-US" altLang="ja-JP" sz="2400" b="1" dirty="0">
                <a:solidFill>
                  <a:srgbClr val="0B87D6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ja-JP" sz="2400" i="1" u="sng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ja-JP" sz="2400" i="1" u="sng" dirty="0" smtClean="0"/>
              <a:t>GSICS Research Working Group (GRWG)</a:t>
            </a:r>
          </a:p>
          <a:p>
            <a:pPr marL="452438" indent="-276225">
              <a:lnSpc>
                <a:spcPct val="80000"/>
              </a:lnSpc>
            </a:pPr>
            <a:r>
              <a:rPr lang="en-US" altLang="ja-JP" sz="2400" b="1" dirty="0" smtClean="0">
                <a:solidFill>
                  <a:srgbClr val="0B87D6"/>
                </a:solidFill>
              </a:rPr>
              <a:t>(new) Keita HOSAKA (</a:t>
            </a:r>
            <a:r>
              <a:rPr lang="en-US" altLang="ja-JP" sz="2400" b="1" dirty="0" err="1" smtClean="0">
                <a:solidFill>
                  <a:srgbClr val="0B87D6"/>
                </a:solidFill>
              </a:rPr>
              <a:t>Dr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)</a:t>
            </a:r>
          </a:p>
          <a:p>
            <a:pPr marL="452438" indent="-276225">
              <a:lnSpc>
                <a:spcPct val="80000"/>
              </a:lnSpc>
            </a:pPr>
            <a:r>
              <a:rPr lang="en-US" altLang="ja-JP" sz="2400" dirty="0" smtClean="0"/>
              <a:t>Masaya TAKAHASHI (</a:t>
            </a:r>
            <a:r>
              <a:rPr lang="en-US" altLang="ja-JP" sz="2400" dirty="0" err="1" smtClean="0"/>
              <a:t>Mr</a:t>
            </a:r>
            <a:r>
              <a:rPr lang="en-US" altLang="ja-JP" sz="2400" dirty="0" smtClean="0"/>
              <a:t>)</a:t>
            </a:r>
          </a:p>
          <a:p>
            <a:pPr marL="452438" indent="-276225">
              <a:lnSpc>
                <a:spcPct val="80000"/>
              </a:lnSpc>
            </a:pPr>
            <a:r>
              <a:rPr lang="en-US" altLang="ja-JP" sz="2400" dirty="0" smtClean="0"/>
              <a:t>Kenji DATE (</a:t>
            </a:r>
            <a:r>
              <a:rPr lang="en-US" altLang="ja-JP" sz="2400" dirty="0" err="1" smtClean="0"/>
              <a:t>Mr</a:t>
            </a:r>
            <a:r>
              <a:rPr lang="en-US" altLang="ja-JP" sz="2400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ja-JP" sz="2400" i="1" u="sng" dirty="0" smtClean="0"/>
              <a:t>GSICS Data management Working Group (GDWG)</a:t>
            </a:r>
          </a:p>
          <a:p>
            <a:pPr marL="452438" indent="-276225">
              <a:lnSpc>
                <a:spcPct val="80000"/>
              </a:lnSpc>
            </a:pPr>
            <a:r>
              <a:rPr lang="en-US" altLang="ja-JP" sz="2400" b="1" dirty="0" smtClean="0">
                <a:solidFill>
                  <a:srgbClr val="0B87D6"/>
                </a:solidFill>
              </a:rPr>
              <a:t>(new) Masaya TAKAHASHI (</a:t>
            </a:r>
            <a:r>
              <a:rPr lang="en-US" altLang="ja-JP" sz="2400" b="1" dirty="0" err="1" smtClean="0">
                <a:solidFill>
                  <a:srgbClr val="0B87D6"/>
                </a:solidFill>
              </a:rPr>
              <a:t>Mr</a:t>
            </a:r>
            <a:r>
              <a:rPr lang="en-US" altLang="ja-JP" sz="2400" b="1" dirty="0" smtClean="0">
                <a:solidFill>
                  <a:srgbClr val="0B87D6"/>
                </a:solidFill>
              </a:rPr>
              <a:t>), vice chair</a:t>
            </a:r>
          </a:p>
          <a:p>
            <a:pPr>
              <a:lnSpc>
                <a:spcPct val="80000"/>
              </a:lnSpc>
            </a:pPr>
            <a:endParaRPr lang="en-US" altLang="ja-JP" sz="24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altLang="ja-JP" sz="2400" i="1" u="sng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ja-JP" sz="2400" i="1" u="sng" dirty="0" smtClean="0"/>
              <a:t>GPRC points of contacts for operational matters</a:t>
            </a:r>
          </a:p>
          <a:p>
            <a:pPr marL="452438" indent="-276225">
              <a:lnSpc>
                <a:spcPct val="80000"/>
              </a:lnSpc>
            </a:pPr>
            <a:r>
              <a:rPr lang="en-US" altLang="ja-JP" sz="2400" dirty="0" smtClean="0"/>
              <a:t>Masaya TAKAHASHI (</a:t>
            </a:r>
            <a:r>
              <a:rPr lang="en-US" altLang="ja-JP" sz="2400" dirty="0" err="1" smtClean="0"/>
              <a:t>Mr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6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73049" y="4643844"/>
            <a:ext cx="761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Great appreciation for Dr. </a:t>
            </a:r>
            <a:r>
              <a:rPr kumimoji="1" lang="en-US" altLang="ja-JP" dirty="0" err="1" smtClean="0"/>
              <a:t>Manik</a:t>
            </a:r>
            <a:r>
              <a:rPr kumimoji="1" lang="en-US" altLang="ja-JP" dirty="0" smtClean="0"/>
              <a:t> Bali’s acceptation of </a:t>
            </a:r>
            <a:r>
              <a:rPr lang="en-US" altLang="ja-JP" dirty="0" smtClean="0"/>
              <a:t>the interim GDWG chair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518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Contents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484784"/>
            <a:ext cx="7992888" cy="407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Update of JMA GSICS members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</a:rPr>
              <a:t>Progress of the MTSAT calibration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altLang="ja-JP" sz="2400" b="1" dirty="0" smtClean="0">
                <a:solidFill>
                  <a:schemeClr val="bg2">
                    <a:lumMod val="50000"/>
                  </a:schemeClr>
                </a:solidFill>
              </a:rPr>
              <a:t>ystem on GSICS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Infrared channel</a:t>
            </a:r>
            <a:endParaRPr kumimoji="1" lang="en-US" altLang="ja-JP" sz="2000" dirty="0">
              <a:solidFill>
                <a:schemeClr val="bg2">
                  <a:lumMod val="50000"/>
                </a:schemeClr>
              </a:solidFill>
            </a:endParaRP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Visible channel inter-calibration/vicarious calibration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Contribution to SCOPE-CM phase2 projects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Towards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Himawari-8/AHI inter-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calibration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VIS/NIR vicarious calibration using Metosat-9/SEVIRI as proxy data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Observation quality monitoring</a:t>
            </a:r>
            <a:endParaRPr lang="en-US" altLang="ja-JP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Summary and </a:t>
            </a:r>
            <a:r>
              <a:rPr lang="en-US" altLang="ja-JP" sz="2400" b="1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uture plans</a:t>
            </a: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44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rgbClr val="0B87D6"/>
                </a:solidFill>
              </a:rPr>
              <a:t>Progress of the MTSAT </a:t>
            </a:r>
            <a:r>
              <a:rPr lang="en-US" altLang="ja-JP" sz="3600" b="1" dirty="0" smtClean="0">
                <a:solidFill>
                  <a:srgbClr val="0B87D6"/>
                </a:solidFill>
              </a:rPr>
              <a:t>IR </a:t>
            </a:r>
            <a:r>
              <a:rPr lang="en-US" altLang="ja-JP" sz="2800" dirty="0">
                <a:solidFill>
                  <a:srgbClr val="0B87D6"/>
                </a:solidFill>
              </a:rPr>
              <a:t>c</a:t>
            </a:r>
            <a:r>
              <a:rPr lang="en-US" altLang="ja-JP" sz="2800" dirty="0" smtClean="0">
                <a:solidFill>
                  <a:srgbClr val="0B87D6"/>
                </a:solidFill>
              </a:rPr>
              <a:t>alibration </a:t>
            </a:r>
            <a:r>
              <a:rPr lang="en-US" altLang="ja-JP" sz="2800" dirty="0">
                <a:solidFill>
                  <a:srgbClr val="0B87D6"/>
                </a:solidFill>
              </a:rPr>
              <a:t>s</a:t>
            </a:r>
            <a:r>
              <a:rPr lang="en-US" altLang="ja-JP" sz="2800" dirty="0" smtClean="0">
                <a:solidFill>
                  <a:srgbClr val="0B87D6"/>
                </a:solidFill>
              </a:rPr>
              <a:t>ystem on GSICS</a:t>
            </a:r>
            <a:endParaRPr kumimoji="1" lang="ja-JP" altLang="en-US" sz="3600" b="1" dirty="0">
              <a:solidFill>
                <a:srgbClr val="0B87D6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1340768"/>
            <a:ext cx="7128792" cy="441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rgbClr val="0B87D6"/>
                </a:solidFill>
              </a:rPr>
              <a:t>Current status of MTSAT-1R/-2 IR GSICS Correction</a:t>
            </a:r>
          </a:p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b="1" dirty="0" smtClean="0"/>
              <a:t>Demonstration phase</a:t>
            </a:r>
            <a:r>
              <a:rPr lang="en-US" altLang="ja-JP" sz="2000" dirty="0" smtClean="0"/>
              <a:t>, started in </a:t>
            </a:r>
            <a:r>
              <a:rPr lang="en-US" altLang="ja-JP" sz="2400" b="1" dirty="0" smtClean="0"/>
              <a:t>July 2010</a:t>
            </a:r>
          </a:p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Reference sensor: Metop-A/IASI and Aqua/AIRS</a:t>
            </a:r>
          </a:p>
          <a:p>
            <a:pPr>
              <a:lnSpc>
                <a:spcPct val="110000"/>
              </a:lnSpc>
            </a:pPr>
            <a:endParaRPr lang="en-US" altLang="ja-JP" sz="2400" dirty="0" smtClean="0">
              <a:solidFill>
                <a:srgbClr val="0B87D6"/>
              </a:solidFill>
            </a:endParaRPr>
          </a:p>
          <a:p>
            <a:pPr marL="363538" indent="-363538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rgbClr val="0B87D6"/>
                </a:solidFill>
              </a:rPr>
              <a:t>Toward the Pre-Operational phase</a:t>
            </a:r>
            <a:endParaRPr lang="en-US" altLang="ja-JP" sz="2000" dirty="0" smtClean="0">
              <a:solidFill>
                <a:srgbClr val="0B87D6"/>
              </a:solidFill>
            </a:endParaRPr>
          </a:p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Additions and modifications to the netCDF conventions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merge </a:t>
            </a:r>
            <a:r>
              <a:rPr lang="en-US" altLang="ja-JP" sz="2000" dirty="0"/>
              <a:t>of RAC (Re-Analysis Correction)  </a:t>
            </a:r>
            <a:r>
              <a:rPr lang="en-US" altLang="ja-JP" sz="2000" dirty="0" smtClean="0"/>
              <a:t>files</a:t>
            </a:r>
          </a:p>
          <a:p>
            <a:pPr marL="714375" indent="-263525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smtClean="0"/>
              <a:t>To meet the requirement of EUMETSAT bias plotting tool</a:t>
            </a:r>
            <a:r>
              <a:rPr lang="en-US" altLang="ja-JP" b="1" dirty="0" smtClean="0"/>
              <a:t>,</a:t>
            </a:r>
            <a:r>
              <a:rPr lang="en-US" altLang="ja-JP" b="1" i="1" dirty="0" smtClean="0"/>
              <a:t> completed in July 2013</a:t>
            </a:r>
          </a:p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Uncertainty evaluation</a:t>
            </a:r>
          </a:p>
          <a:p>
            <a:pPr marL="714375" indent="-263525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sz="2000" i="1" dirty="0" smtClean="0"/>
              <a:t>ongoing, will be completed during my stay in EUMETSAT</a:t>
            </a:r>
            <a:endParaRPr kumimoji="1" lang="en-US" altLang="ja-JP" sz="2000" i="1" dirty="0" smtClean="0"/>
          </a:p>
          <a:p>
            <a:pPr>
              <a:lnSpc>
                <a:spcPct val="110000"/>
              </a:lnSpc>
            </a:pPr>
            <a:endParaRPr kumimoji="1" lang="ja-JP" altLang="en-US" sz="2400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EumBiasPltTool_cmpMet10Mt2_11u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812671"/>
            <a:ext cx="8805643" cy="3208617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9149" y="26521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ja-JP" sz="2600" b="1" dirty="0" smtClean="0">
                <a:solidFill>
                  <a:schemeClr val="bg2">
                    <a:lumMod val="50000"/>
                  </a:schemeClr>
                </a:solidFill>
              </a:rPr>
              <a:t>Comparison of TB bias on the EUMETSAT bias plotting tool</a:t>
            </a:r>
            <a:endParaRPr lang="en-US" altLang="ja-JP" sz="2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980728"/>
            <a:ext cx="8640960" cy="164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Requirements for the visualization on the bias plotting tool</a:t>
            </a:r>
          </a:p>
          <a:p>
            <a:pPr marL="536575" indent="-179388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smtClean="0"/>
              <a:t>RAC data are only supported (all information should be contained in one file)</a:t>
            </a:r>
          </a:p>
          <a:p>
            <a:pPr marL="715963" indent="-196850">
              <a:lnSpc>
                <a:spcPct val="110000"/>
              </a:lnSpc>
              <a:buFont typeface="ヒラギノ角ゴ ProN W3"/>
              <a:buChar char="-"/>
            </a:pPr>
            <a:r>
              <a:rPr lang="en-US" altLang="ja-JP" dirty="0" smtClean="0"/>
              <a:t>Function enhancement will be discussed in the GDWG breakout session</a:t>
            </a:r>
          </a:p>
          <a:p>
            <a:pPr marL="536575" indent="-179388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smtClean="0"/>
              <a:t>We modified MTSAT-2 vs. AIRS/IASI IR RAC format in July 2013</a:t>
            </a:r>
          </a:p>
          <a:p>
            <a:pPr marL="536575" indent="-179388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smtClean="0"/>
              <a:t>Easy comparison of GSICS Corrections are realized!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8172" y="3573016"/>
            <a:ext cx="188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MTSAT-2 10.8 um</a:t>
            </a:r>
            <a:endParaRPr kumimoji="1" lang="ja-JP" altLang="en-US" b="1" dirty="0">
              <a:solidFill>
                <a:schemeClr val="bg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4725144"/>
            <a:ext cx="224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Meteosat-10 10.8 um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5856" y="5948732"/>
            <a:ext cx="5796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/>
              <a:t>Many thanks </a:t>
            </a:r>
            <a:r>
              <a:rPr lang="en-US" altLang="ja-JP" sz="1600" i="1" dirty="0" smtClean="0"/>
              <a:t>for supports and comments of </a:t>
            </a:r>
            <a:r>
              <a:rPr kumimoji="1" lang="en-US" altLang="ja-JP" sz="1600" i="1" dirty="0" smtClean="0"/>
              <a:t>EUMETSAT and NOAA</a:t>
            </a:r>
            <a:endParaRPr kumimoji="1" lang="ja-JP" altLang="en-US" sz="1600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63917" y="2874307"/>
            <a:ext cx="6064799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dirty="0" smtClean="0"/>
              <a:t>Time series of 11μm </a:t>
            </a:r>
            <a:r>
              <a:rPr lang="en-US" altLang="ja-JP" dirty="0" smtClean="0"/>
              <a:t>channel </a:t>
            </a:r>
            <a:r>
              <a:rPr kumimoji="1" lang="en-US" altLang="ja-JP" dirty="0" smtClean="0"/>
              <a:t>TB difference against </a:t>
            </a:r>
            <a:r>
              <a:rPr kumimoji="1" lang="en-US" altLang="ja-JP" dirty="0" err="1" smtClean="0"/>
              <a:t>Metop</a:t>
            </a:r>
            <a:r>
              <a:rPr kumimoji="1" lang="en-US" altLang="ja-JP" dirty="0" smtClean="0"/>
              <a:t>-A/IASI</a:t>
            </a:r>
          </a:p>
          <a:p>
            <a:pPr algn="r"/>
            <a:r>
              <a:rPr lang="en-US" altLang="ja-JP" dirty="0" smtClean="0"/>
              <a:t> on http</a:t>
            </a:r>
            <a:r>
              <a:rPr lang="en-US" altLang="ja-JP" dirty="0"/>
              <a:t>://</a:t>
            </a:r>
            <a:r>
              <a:rPr lang="en-US" altLang="ja-JP" dirty="0" err="1"/>
              <a:t>vgsics.eumetsat.int</a:t>
            </a:r>
            <a:r>
              <a:rPr lang="en-US" altLang="ja-JP" dirty="0"/>
              <a:t>/plotter</a:t>
            </a:r>
            <a:r>
              <a:rPr lang="en-US" altLang="ja-JP" dirty="0" smtClean="0"/>
              <a:t>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86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315186"/>
            <a:ext cx="860659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ja-JP" sz="2600" b="1" dirty="0" smtClean="0">
                <a:solidFill>
                  <a:schemeClr val="bg2">
                    <a:lumMod val="50000"/>
                  </a:schemeClr>
                </a:solidFill>
              </a:rPr>
              <a:t>Uncertainty evaluation of MTSAT vs. IASI IR correction</a:t>
            </a:r>
            <a:endParaRPr lang="en-US" altLang="ja-JP" sz="2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2157149"/>
            <a:ext cx="8064896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268288">
              <a:lnSpc>
                <a:spcPct val="110000"/>
              </a:lnSpc>
              <a:buFont typeface="Wingdings" charset="2"/>
              <a:buChar char="p"/>
            </a:pPr>
            <a:r>
              <a:rPr lang="en-US" altLang="ja-JP" dirty="0" smtClean="0"/>
              <a:t>Method: </a:t>
            </a:r>
            <a:r>
              <a:rPr lang="en-US" altLang="ja-JP" dirty="0" err="1" smtClean="0"/>
              <a:t>Hewison</a:t>
            </a:r>
            <a:r>
              <a:rPr lang="en-US" altLang="ja-JP" dirty="0" smtClean="0"/>
              <a:t> (2013), already evaluated for MSG/SEVIRI and GOES/Imager</a:t>
            </a:r>
          </a:p>
          <a:p>
            <a:pPr marL="357188" indent="-268288">
              <a:lnSpc>
                <a:spcPct val="110000"/>
              </a:lnSpc>
              <a:buFont typeface="Wingdings" charset="2"/>
              <a:buChar char="p"/>
            </a:pPr>
            <a:r>
              <a:rPr lang="en-US" altLang="ja-JP" dirty="0" smtClean="0"/>
              <a:t>Progress of MTSAT-2/Imager: </a:t>
            </a:r>
          </a:p>
          <a:p>
            <a:pPr marL="536575" indent="-268288">
              <a:lnSpc>
                <a:spcPct val="110000"/>
              </a:lnSpc>
              <a:buFont typeface="Arial"/>
              <a:buChar char="•"/>
            </a:pPr>
            <a:r>
              <a:rPr lang="en-US" altLang="ja-JP" dirty="0" smtClean="0"/>
              <a:t>Systematic errors have been calculated (but not for full error sources)</a:t>
            </a:r>
          </a:p>
          <a:p>
            <a:pPr marL="536575" indent="-268288">
              <a:lnSpc>
                <a:spcPct val="110000"/>
              </a:lnSpc>
              <a:buFont typeface="Arial"/>
              <a:buChar char="•"/>
            </a:pPr>
            <a:r>
              <a:rPr lang="en-US" altLang="ja-JP" dirty="0" smtClean="0"/>
              <a:t>Random error evaluation is underway (will be finished in 2014)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9865" y="3891976"/>
            <a:ext cx="2241222" cy="19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2113" y="3873302"/>
            <a:ext cx="1795202" cy="199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874222"/>
            <a:ext cx="2081183" cy="197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3891975"/>
            <a:ext cx="2014747" cy="19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115616" y="512641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3.8 [</a:t>
            </a:r>
            <a:r>
              <a:rPr lang="en-US" altLang="ja-JP" dirty="0" err="1" smtClean="0"/>
              <a:t>μm</a:t>
            </a:r>
            <a:r>
              <a:rPr lang="en-US" altLang="ja-JP" dirty="0" smtClean="0"/>
              <a:t>] </a:t>
            </a: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kumimoji="1" lang="en-US" altLang="ja-JP" dirty="0" smtClean="0"/>
              <a:t>             6.8 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 </a:t>
            </a: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kumimoji="1" lang="en-US" altLang="ja-JP" dirty="0" smtClean="0"/>
              <a:t>             10.8 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 </a:t>
            </a:r>
            <a:r>
              <a:rPr kumimoji="1" lang="en-US" altLang="ja-JP" dirty="0" err="1" smtClean="0"/>
              <a:t>ch</a:t>
            </a:r>
            <a:r>
              <a:rPr kumimoji="1" lang="en-US" altLang="ja-JP" dirty="0" smtClean="0"/>
              <a:t>            12.0 [</a:t>
            </a:r>
            <a:r>
              <a:rPr kumimoji="1" lang="en-US" altLang="ja-JP" dirty="0" err="1" smtClean="0"/>
              <a:t>μm</a:t>
            </a:r>
            <a:r>
              <a:rPr kumimoji="1" lang="en-US" altLang="ja-JP" dirty="0" smtClean="0"/>
              <a:t>]                      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91262" y="3535668"/>
            <a:ext cx="696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Contribution on each source of systematic erro</a:t>
            </a:r>
            <a:r>
              <a:rPr lang="en-US" altLang="ja-JP" sz="1600" dirty="0" smtClean="0"/>
              <a:t>r to the standard uncertainty of TB</a:t>
            </a:r>
            <a:endParaRPr kumimoji="1" lang="ja-JP" altLang="en-US" sz="1600" dirty="0"/>
          </a:p>
        </p:txBody>
      </p:sp>
      <p:sp>
        <p:nvSpPr>
          <p:cNvPr id="1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27584" y="5929535"/>
            <a:ext cx="75608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Total systematic uncertainty     </a:t>
            </a:r>
            <a:r>
              <a:rPr lang="en-US" altLang="ja-JP" sz="1400" dirty="0" smtClean="0">
                <a:solidFill>
                  <a:srgbClr val="FF0000"/>
                </a:solidFill>
              </a:rPr>
              <a:t>Temporal mismatch</a:t>
            </a:r>
            <a:r>
              <a:rPr lang="en-US" altLang="ja-JP" sz="1400" dirty="0">
                <a:solidFill>
                  <a:srgbClr val="008000"/>
                </a:solidFill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</a:rPr>
              <a:t>      </a:t>
            </a:r>
            <a:r>
              <a:rPr kumimoji="1" lang="en-US" altLang="ja-JP" sz="1400" dirty="0" smtClean="0">
                <a:solidFill>
                  <a:srgbClr val="008000"/>
                </a:solidFill>
              </a:rPr>
              <a:t>Longitudinal mismatch      </a:t>
            </a:r>
            <a:r>
              <a:rPr lang="en-US" altLang="ja-JP" sz="1400" dirty="0" smtClean="0">
                <a:solidFill>
                  <a:srgbClr val="0000FF"/>
                </a:solidFill>
              </a:rPr>
              <a:t>Latitudinal mismatch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148064" y="730044"/>
            <a:ext cx="3718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/>
            <a:r>
              <a:rPr lang="en-US" altLang="ja-JP" dirty="0"/>
              <a:t>in </a:t>
            </a:r>
            <a:r>
              <a:rPr lang="en-US" altLang="ja-JP" dirty="0" smtClean="0"/>
              <a:t>collaboration with Dr. Tim </a:t>
            </a:r>
            <a:r>
              <a:rPr lang="en-US" altLang="ja-JP" dirty="0" err="1" smtClean="0"/>
              <a:t>Hewison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95536" y="1340768"/>
            <a:ext cx="8424936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261938" indent="-261938"/>
            <a:r>
              <a:rPr lang="en-US" altLang="ja-JP" dirty="0"/>
              <a:t>WG_13.10 </a:t>
            </a:r>
            <a:r>
              <a:rPr lang="en-US" altLang="ja-JP" dirty="0" smtClean="0"/>
              <a:t>: JMA </a:t>
            </a:r>
            <a:r>
              <a:rPr lang="en-US" altLang="ja-JP" dirty="0"/>
              <a:t>to complete Uncertainty analysis for MTSAT-IASI products by analyzing random errors contribution from spatial and temporal variability at </a:t>
            </a:r>
            <a:r>
              <a:rPr lang="en-US" altLang="ja-JP" dirty="0" smtClean="0"/>
              <a:t>least …</a:t>
            </a:r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00348" y="5498558"/>
            <a:ext cx="417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[K]</a:t>
            </a:r>
            <a:endParaRPr kumimoji="1" lang="ja-JP" altLang="en-US" sz="1600" dirty="0"/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-178730" y="4631593"/>
            <a:ext cx="1704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Uncertainty of TB [K]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28384" y="15914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8000"/>
                </a:solidFill>
              </a:rPr>
              <a:t>Open</a:t>
            </a:r>
            <a:endParaRPr kumimoji="1" lang="ja-JP" alt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7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ja-JP" sz="2600" dirty="0" smtClean="0">
                <a:solidFill>
                  <a:srgbClr val="0B87D6"/>
                </a:solidFill>
              </a:rPr>
              <a:t>Progress of the MTSAT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VIS</a:t>
            </a:r>
            <a:r>
              <a:rPr lang="en-US" altLang="ja-JP" sz="2600" dirty="0" smtClean="0">
                <a:solidFill>
                  <a:srgbClr val="0B87D6"/>
                </a:solidFill>
              </a:rPr>
              <a:t> calibration </a:t>
            </a:r>
            <a:r>
              <a:rPr lang="en-US" altLang="ja-JP" sz="2600" dirty="0">
                <a:solidFill>
                  <a:srgbClr val="0B87D6"/>
                </a:solidFill>
              </a:rPr>
              <a:t>s</a:t>
            </a:r>
            <a:r>
              <a:rPr lang="en-US" altLang="ja-JP" sz="2600" dirty="0" smtClean="0">
                <a:solidFill>
                  <a:srgbClr val="0B87D6"/>
                </a:solidFill>
              </a:rPr>
              <a:t>ystem on GSICS</a:t>
            </a:r>
            <a:endParaRPr kumimoji="1" lang="ja-JP" altLang="en-US" sz="2600" b="1" dirty="0">
              <a:solidFill>
                <a:srgbClr val="0B87D6"/>
              </a:solidFill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pic>
        <p:nvPicPr>
          <p:cNvPr id="16386" name="Picture 2" descr="http://svkva.naps.kishou.go.jp/%7Emsysen19/visCal/130224_comp_terra_aqua/Gsv_b/Terra/Stat/setting_asof_20130217/scat_30d_vis_Terra_mt2_2011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076" y="2433430"/>
            <a:ext cx="2899444" cy="2723778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6045211" y="2185135"/>
            <a:ext cx="2814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Result of MTSAT-2 in Feb. 2011</a:t>
            </a:r>
            <a:endParaRPr kumimoji="1" lang="ja-JP" altLang="en-US" sz="1400" b="1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766018" y="3515768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Simulated reflectivity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88224" y="5096217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Observed</a:t>
            </a:r>
            <a:r>
              <a:rPr kumimoji="1" lang="en-US" altLang="ja-JP" sz="1200" dirty="0" smtClean="0"/>
              <a:t> reflectivity</a:t>
            </a:r>
            <a:endParaRPr kumimoji="1" lang="ja-JP" altLang="en-US" sz="1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kumimoji="1" lang="en-US" altLang="ja-JP" sz="2400" b="1" dirty="0" smtClean="0"/>
              <a:t>A) Vicarious calibration using </a:t>
            </a:r>
            <a:r>
              <a:rPr kumimoji="1" lang="en-US" altLang="ja-JP" sz="2400" b="1" dirty="0" err="1" smtClean="0"/>
              <a:t>radiative</a:t>
            </a:r>
            <a:r>
              <a:rPr kumimoji="1" lang="en-US" altLang="ja-JP" sz="2400" b="1" dirty="0" smtClean="0"/>
              <a:t> transfer calculation</a:t>
            </a:r>
            <a:endParaRPr kumimoji="1" lang="ja-JP" altLang="en-US" sz="2400" b="1" dirty="0"/>
          </a:p>
        </p:txBody>
      </p:sp>
      <p:sp>
        <p:nvSpPr>
          <p:cNvPr id="1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1916832"/>
            <a:ext cx="5184576" cy="38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charset="2"/>
              <a:buChar char="p"/>
            </a:pPr>
            <a:r>
              <a:rPr lang="en-US" altLang="ja-JP" sz="2000" dirty="0" smtClean="0">
                <a:solidFill>
                  <a:srgbClr val="0B87D6"/>
                </a:solidFill>
              </a:rPr>
              <a:t>Method</a:t>
            </a:r>
            <a:r>
              <a:rPr lang="en-US" altLang="ja-JP" sz="2000" dirty="0" smtClean="0"/>
              <a:t>: </a:t>
            </a:r>
            <a:r>
              <a:rPr lang="en-US" altLang="ja-JP" dirty="0" smtClean="0"/>
              <a:t>Comparison of observed and simulated radiance for particular targets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p"/>
            </a:pPr>
            <a:r>
              <a:rPr lang="en-US" altLang="ja-JP" sz="2000" dirty="0" smtClean="0">
                <a:solidFill>
                  <a:srgbClr val="0B87D6"/>
                </a:solidFill>
              </a:rPr>
              <a:t>Target</a:t>
            </a:r>
            <a:r>
              <a:rPr lang="en-US" altLang="ja-JP" sz="2000" dirty="0" smtClean="0"/>
              <a:t>: </a:t>
            </a:r>
            <a:r>
              <a:rPr lang="en-US" altLang="ja-JP" dirty="0" smtClean="0"/>
              <a:t>Wide range of radiances</a:t>
            </a:r>
          </a:p>
          <a:p>
            <a:pPr marL="447675" indent="-180975">
              <a:lnSpc>
                <a:spcPct val="110000"/>
              </a:lnSpc>
              <a:buFont typeface="Arial"/>
              <a:buChar char="•"/>
            </a:pPr>
            <a:r>
              <a:rPr lang="en-US" altLang="ja-JP" dirty="0" smtClean="0"/>
              <a:t>Cloud-free ocean/land,  Liquid water cloud, Deep Convective Cloud (DCC)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p"/>
            </a:pPr>
            <a:r>
              <a:rPr lang="en-US" altLang="ja-JP" sz="2000" dirty="0" smtClean="0">
                <a:solidFill>
                  <a:srgbClr val="0B87D6"/>
                </a:solidFill>
              </a:rPr>
              <a:t>Radiative transfer calculation</a:t>
            </a:r>
            <a:r>
              <a:rPr lang="en-US" altLang="ja-JP" sz="2000" dirty="0" smtClean="0"/>
              <a:t>:</a:t>
            </a:r>
          </a:p>
          <a:p>
            <a:pPr marL="447675" indent="-180975">
              <a:lnSpc>
                <a:spcPct val="110000"/>
              </a:lnSpc>
              <a:buFont typeface="Arial"/>
              <a:buChar char="•"/>
              <a:tabLst>
                <a:tab pos="266700" algn="l"/>
                <a:tab pos="635000" algn="l"/>
              </a:tabLst>
            </a:pPr>
            <a:r>
              <a:rPr lang="en-US" altLang="ja-JP" dirty="0" smtClean="0"/>
              <a:t>RSTAR (Nakajima and Tanaka [1986,1988])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p"/>
            </a:pPr>
            <a:r>
              <a:rPr lang="en-US" altLang="ja-JP" sz="2000" dirty="0" smtClean="0">
                <a:solidFill>
                  <a:srgbClr val="0B87D6"/>
                </a:solidFill>
              </a:rPr>
              <a:t>Input data</a:t>
            </a:r>
            <a:r>
              <a:rPr lang="en-US" altLang="ja-JP" dirty="0" smtClean="0"/>
              <a:t>: Independent of GEO data</a:t>
            </a:r>
          </a:p>
          <a:p>
            <a:pPr marL="447675" indent="-180975">
              <a:lnSpc>
                <a:spcPct val="110000"/>
              </a:lnSpc>
              <a:buFont typeface="Arial"/>
              <a:buChar char="•"/>
              <a:tabLst>
                <a:tab pos="2870200" algn="l"/>
              </a:tabLst>
            </a:pPr>
            <a:r>
              <a:rPr kumimoji="1" lang="en-US" altLang="ja-JP" dirty="0" smtClean="0"/>
              <a:t>JMA Re-Analysis atmos. profiles, MODIS L1B, BRDF, Aura/OMI total column ozone, </a:t>
            </a:r>
            <a:r>
              <a:rPr lang="en-US" altLang="ja-JP" dirty="0" smtClean="0"/>
              <a:t>…</a:t>
            </a:r>
          </a:p>
          <a:p>
            <a:pPr marL="447675" indent="-180975">
              <a:lnSpc>
                <a:spcPct val="110000"/>
              </a:lnSpc>
              <a:buFont typeface="Arial"/>
              <a:buChar char="•"/>
              <a:tabLst>
                <a:tab pos="2870200" algn="l"/>
              </a:tabLst>
            </a:pPr>
            <a:r>
              <a:rPr kumimoji="1" lang="en-US" altLang="ja-JP" b="1" dirty="0" smtClean="0">
                <a:solidFill>
                  <a:srgbClr val="0B87D6"/>
                </a:solidFill>
              </a:rPr>
              <a:t>Aerosol/Cloud optical parameters (e.g., optical thickness) are retrieved from MODIS L1B data</a:t>
            </a:r>
            <a:endParaRPr kumimoji="1" lang="ja-JP" altLang="en-US" b="1" dirty="0">
              <a:solidFill>
                <a:srgbClr val="0B87D6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39952" y="1196752"/>
            <a:ext cx="446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/>
            <a:r>
              <a:rPr lang="en-US" altLang="ja-JP" dirty="0"/>
              <a:t>in collaboration with the University of Tokyo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83680" y="745540"/>
            <a:ext cx="634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>
              <a:lnSpc>
                <a:spcPct val="120000"/>
              </a:lnSpc>
            </a:pPr>
            <a:r>
              <a:rPr lang="en-US" altLang="ja-JP" sz="2400" b="1" dirty="0"/>
              <a:t>B</a:t>
            </a:r>
            <a:r>
              <a:rPr kumimoji="1" lang="en-US" altLang="ja-JP" sz="2400" b="1" dirty="0" smtClean="0"/>
              <a:t>) </a:t>
            </a:r>
            <a:r>
              <a:rPr lang="en-US" altLang="ja-JP" sz="2400" b="1" dirty="0"/>
              <a:t>Inter-calibration </a:t>
            </a:r>
            <a:r>
              <a:rPr lang="en-US" altLang="ja-JP" sz="2400" b="1" dirty="0" smtClean="0"/>
              <a:t>of </a:t>
            </a:r>
            <a:r>
              <a:rPr lang="en-US" altLang="ja-JP" sz="2400" b="1" dirty="0"/>
              <a:t>NASA’s method </a:t>
            </a:r>
            <a:r>
              <a:rPr lang="en-US" altLang="ja-JP" sz="2400" b="1" dirty="0" smtClean="0"/>
              <a:t>using DCC</a:t>
            </a:r>
            <a:endParaRPr lang="en-US" altLang="ja-JP" sz="2400" b="1" dirty="0"/>
          </a:p>
        </p:txBody>
      </p:sp>
      <p:sp>
        <p:nvSpPr>
          <p:cNvPr id="1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57200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600" dirty="0" smtClean="0">
                <a:solidFill>
                  <a:srgbClr val="0B87D6"/>
                </a:solidFill>
              </a:rPr>
              <a:t>Progress of the MTSAT </a:t>
            </a:r>
            <a:r>
              <a:rPr lang="en-US" altLang="ja-JP" sz="3200" b="1" dirty="0" smtClean="0">
                <a:solidFill>
                  <a:srgbClr val="0B87D6"/>
                </a:solidFill>
              </a:rPr>
              <a:t>VIS</a:t>
            </a:r>
            <a:r>
              <a:rPr lang="en-US" altLang="ja-JP" sz="2600" dirty="0" smtClean="0">
                <a:solidFill>
                  <a:srgbClr val="0B87D6"/>
                </a:solidFill>
              </a:rPr>
              <a:t> calibration </a:t>
            </a:r>
            <a:r>
              <a:rPr lang="en-US" altLang="ja-JP" sz="2600" dirty="0">
                <a:solidFill>
                  <a:srgbClr val="0B87D6"/>
                </a:solidFill>
              </a:rPr>
              <a:t>s</a:t>
            </a:r>
            <a:r>
              <a:rPr lang="en-US" altLang="ja-JP" sz="2600" dirty="0" smtClean="0">
                <a:solidFill>
                  <a:srgbClr val="0B87D6"/>
                </a:solidFill>
              </a:rPr>
              <a:t>ystem on GSICS</a:t>
            </a:r>
            <a:endParaRPr lang="ja-JP" altLang="en-US" sz="2600" b="1" dirty="0">
              <a:solidFill>
                <a:srgbClr val="0B87D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1196752"/>
            <a:ext cx="421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 collaboration</a:t>
            </a:r>
            <a:r>
              <a:rPr kumimoji="1" lang="en-US" altLang="ja-JP" dirty="0" smtClean="0"/>
              <a:t> with Dr. </a:t>
            </a:r>
            <a:r>
              <a:rPr kumimoji="1" lang="en-US" altLang="ja-JP" dirty="0" err="1" smtClean="0"/>
              <a:t>Sebastien</a:t>
            </a:r>
            <a:r>
              <a:rPr kumimoji="1" lang="en-US" altLang="ja-JP" dirty="0" smtClean="0"/>
              <a:t> Wagner</a:t>
            </a:r>
            <a:endParaRPr kumimoji="1" lang="ja-JP" altLang="en-US" dirty="0"/>
          </a:p>
        </p:txBody>
      </p:sp>
      <p:pic>
        <p:nvPicPr>
          <p:cNvPr id="18" name="Picture 2" descr="D:\高橋行端\Meetings\GSICS\WebMeeting\201308_2\Fig\tseries_stat_m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0"/>
          <a:stretch/>
        </p:blipFill>
        <p:spPr bwMode="auto">
          <a:xfrm>
            <a:off x="189257" y="3593591"/>
            <a:ext cx="2920200" cy="27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917014" y="3219261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Time series of monthly DCC pixel statistics and MTSAT-2 visible channel gain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5576" y="4011939"/>
            <a:ext cx="78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4916675"/>
            <a:ext cx="78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pic>
        <p:nvPicPr>
          <p:cNvPr id="22" name="Picture 3" descr="D:\高橋行端\Meetings\GSICS\WebMeeting\201308_2\Fig\tseries_stat_MYD02S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2" t="11930" r="5710" b="3505"/>
          <a:stretch/>
        </p:blipFill>
        <p:spPr bwMode="auto">
          <a:xfrm>
            <a:off x="3141065" y="3591842"/>
            <a:ext cx="2906867" cy="28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3472206" y="4184654"/>
            <a:ext cx="78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8190" y="5089390"/>
            <a:ext cx="78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562706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b="1" dirty="0" smtClean="0">
                <a:solidFill>
                  <a:schemeClr val="accent2">
                    <a:lumMod val="75000"/>
                  </a:schemeClr>
                </a:solidFill>
              </a:rPr>
              <a:t>MTSAT-2/Imager DN</a:t>
            </a:r>
            <a:endParaRPr kumimoji="1" lang="ja-JP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31840" y="5668816"/>
            <a:ext cx="2952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Aqua/MODIS Radiance </a:t>
            </a:r>
            <a:r>
              <a:rPr kumimoji="1" lang="en-US" altLang="ja-JP" sz="900" dirty="0" smtClean="0">
                <a:solidFill>
                  <a:schemeClr val="accent2">
                    <a:lumMod val="75000"/>
                  </a:schemeClr>
                </a:solidFill>
              </a:rPr>
              <a:t>[W/m^2/</a:t>
            </a:r>
            <a:r>
              <a:rPr kumimoji="1" lang="en-US" altLang="ja-JP" sz="900" dirty="0" err="1" smtClean="0">
                <a:solidFill>
                  <a:schemeClr val="accent2">
                    <a:lumMod val="75000"/>
                  </a:schemeClr>
                </a:solidFill>
              </a:rPr>
              <a:t>sr</a:t>
            </a:r>
            <a:r>
              <a:rPr kumimoji="1" lang="en-US" altLang="ja-JP" sz="900" dirty="0" smtClean="0">
                <a:solidFill>
                  <a:schemeClr val="accent2">
                    <a:lumMod val="75000"/>
                  </a:schemeClr>
                </a:solidFill>
              </a:rPr>
              <a:t>/um]</a:t>
            </a:r>
            <a:endParaRPr kumimoji="1" lang="ja-JP" altLang="en-US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99592" y="1644786"/>
            <a:ext cx="7704856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Good agreements with the ATBD and other GPRC results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Monthly MODIS statistics (central) are used to derive gain (right)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r>
              <a:rPr lang="en-US" altLang="ja-JP" dirty="0" smtClean="0"/>
              <a:t>Comparison of DCC method with RT simulation method</a:t>
            </a:r>
          </a:p>
          <a:p>
            <a:pPr marL="355600" indent="-168275">
              <a:lnSpc>
                <a:spcPct val="120000"/>
              </a:lnSpc>
              <a:buFont typeface="ヒラギノ角ゴ ProN W3"/>
              <a:buChar char="-"/>
              <a:tabLst>
                <a:tab pos="447675" algn="l"/>
              </a:tabLst>
            </a:pPr>
            <a:r>
              <a:rPr lang="en-US" altLang="ja-JP" dirty="0" smtClean="0"/>
              <a:t>Similar trends, whereas </a:t>
            </a:r>
            <a:r>
              <a:rPr lang="en-US" altLang="ja-JP" dirty="0"/>
              <a:t>large </a:t>
            </a:r>
            <a:r>
              <a:rPr lang="en-US" altLang="ja-JP" dirty="0" smtClean="0"/>
              <a:t>seasonal variation in </a:t>
            </a:r>
            <a:r>
              <a:rPr lang="en-US" altLang="ja-JP" dirty="0"/>
              <a:t>the vicarious method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endParaRPr kumimoji="1" lang="en-US" altLang="ja-JP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5815800" y="2020490"/>
            <a:ext cx="135030" cy="9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23" descr="D:\高橋行端\Meetings\GSICS\WebMeeting\201401\tseries_gain_mt2_MYD02SS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5" t="10807" r="3541" b="2544"/>
          <a:stretch/>
        </p:blipFill>
        <p:spPr bwMode="auto">
          <a:xfrm>
            <a:off x="6083317" y="3554864"/>
            <a:ext cx="3006837" cy="29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6282306" y="3862915"/>
            <a:ext cx="241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NASA DCC method</a:t>
            </a:r>
          </a:p>
          <a:p>
            <a:r>
              <a:rPr lang="en-US" altLang="ja-JP" sz="1400" dirty="0" smtClean="0">
                <a:solidFill>
                  <a:srgbClr val="0000FF"/>
                </a:solidFill>
              </a:rPr>
              <a:t>Vicarious method using RTM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32328" y="5685932"/>
            <a:ext cx="3385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b="1" dirty="0" smtClean="0">
                <a:solidFill>
                  <a:schemeClr val="accent2">
                    <a:lumMod val="75000"/>
                  </a:schemeClr>
                </a:solidFill>
              </a:rPr>
              <a:t>MTSAT-2 VIS Gain </a:t>
            </a:r>
            <a:r>
              <a:rPr kumimoji="1" lang="en-US" altLang="ja-JP" sz="900" dirty="0" smtClean="0">
                <a:solidFill>
                  <a:schemeClr val="accent2">
                    <a:lumMod val="75000"/>
                  </a:schemeClr>
                </a:solidFill>
              </a:rPr>
              <a:t>[(W/m^2/</a:t>
            </a:r>
            <a:r>
              <a:rPr kumimoji="1" lang="en-US" altLang="ja-JP" sz="900" dirty="0" err="1" smtClean="0">
                <a:solidFill>
                  <a:schemeClr val="accent2">
                    <a:lumMod val="75000"/>
                  </a:schemeClr>
                </a:solidFill>
              </a:rPr>
              <a:t>sr</a:t>
            </a:r>
            <a:r>
              <a:rPr kumimoji="1" lang="en-US" altLang="ja-JP" sz="900" dirty="0" smtClean="0">
                <a:solidFill>
                  <a:schemeClr val="accent2">
                    <a:lumMod val="75000"/>
                  </a:schemeClr>
                </a:solidFill>
              </a:rPr>
              <a:t>/um)/DN]</a:t>
            </a:r>
            <a:endParaRPr kumimoji="1" lang="ja-JP" alt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74740" y="1630541"/>
            <a:ext cx="1489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DCC session</a:t>
            </a:r>
          </a:p>
          <a:p>
            <a:r>
              <a:rPr lang="en-US" altLang="ja-JP" dirty="0" smtClean="0">
                <a:solidFill>
                  <a:srgbClr val="008000"/>
                </a:solidFill>
              </a:rPr>
              <a:t>tomorrow: 3b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2746</Words>
  <Application>Microsoft Macintosh PowerPoint</Application>
  <PresentationFormat>画面に合わせる (4:3)</PresentationFormat>
  <Paragraphs>421</Paragraphs>
  <Slides>23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JMA GPRC Report</vt:lpstr>
      <vt:lpstr>Contents</vt:lpstr>
      <vt:lpstr>PowerPoint プレゼンテーション</vt:lpstr>
      <vt:lpstr>Contents</vt:lpstr>
      <vt:lpstr>Progress of the MTSAT IR calibration system on GSICS</vt:lpstr>
      <vt:lpstr>PowerPoint プレゼンテーション</vt:lpstr>
      <vt:lpstr>PowerPoint プレゼンテーション</vt:lpstr>
      <vt:lpstr>Progress of the MTSAT VIS calibration system on GSICS</vt:lpstr>
      <vt:lpstr>PowerPoint プレゼンテーション</vt:lpstr>
      <vt:lpstr>PowerPoint プレゼンテーション</vt:lpstr>
      <vt:lpstr>Progress of the MTSAT VIS calibration system on GSICS</vt:lpstr>
      <vt:lpstr>Contents</vt:lpstr>
      <vt:lpstr>Contribution to SCOPE-CM phase2 projects</vt:lpstr>
      <vt:lpstr>PowerPoint プレゼンテーション</vt:lpstr>
      <vt:lpstr>Contents</vt:lpstr>
      <vt:lpstr>Himawari-8/9: Next generation JMA’s GEO satellites</vt:lpstr>
      <vt:lpstr>A Sequence of Himawari-8/9 AHI Observation in 10 minutes Time Frame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NRT (Near Real Time) distribution with GSICS Information</vt:lpstr>
    </vt:vector>
  </TitlesOfParts>
  <Company>JMA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Japan Meteorological Agency</dc:creator>
  <cp:lastModifiedBy>Takahashi Masaya</cp:lastModifiedBy>
  <cp:revision>235</cp:revision>
  <dcterms:created xsi:type="dcterms:W3CDTF">2013-02-24T23:33:48Z</dcterms:created>
  <dcterms:modified xsi:type="dcterms:W3CDTF">2014-03-25T07:27:00Z</dcterms:modified>
</cp:coreProperties>
</file>