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699"/>
    <a:srgbClr val="31499F"/>
    <a:srgbClr val="2A3F8A"/>
    <a:srgbClr val="000099"/>
    <a:srgbClr val="F0F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prstClr val="black"/>
              <a:schemeClr val="tx2">
                <a:tint val="45000"/>
                <a:satMod val="400000"/>
              </a:schemeClr>
            </a:duotone>
            <a:lum/>
            <a:extLst>
              <a:ext uri="{BEBA8EAE-BF5A-486C-A8C5-ECC9F3942E4B}">
                <a14:imgProps xmlns:a14="http://schemas.microsoft.com/office/drawing/2010/main">
                  <a14:imgLayer r:embed="rId3">
                    <a14:imgEffect>
                      <a14:sharpenSoften amount="40000"/>
                    </a14:imgEffect>
                    <a14:imgEffect>
                      <a14:saturation sat="0"/>
                    </a14:imgEffect>
                    <a14:imgEffect>
                      <a14:brightnessContrast bright="15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flip="none" rotWithShape="1">
            <a:gsLst>
              <a:gs pos="0">
                <a:schemeClr val="bg1">
                  <a:lumMod val="0"/>
                  <a:lumOff val="100000"/>
                  <a:alpha val="50000"/>
                </a:schemeClr>
              </a:gs>
              <a:gs pos="48000">
                <a:schemeClr val="bg1">
                  <a:alpha val="62000"/>
                </a:schemeClr>
              </a:gs>
              <a:gs pos="100000">
                <a:schemeClr val="bg2">
                  <a:alpha val="79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828800" y="4114800"/>
            <a:ext cx="5486400" cy="1828800"/>
          </a:xfrm>
        </p:spPr>
        <p:txBody>
          <a:bodyPr>
            <a:norm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 name="Title 1"/>
          <p:cNvSpPr>
            <a:spLocks noGrp="1"/>
          </p:cNvSpPr>
          <p:nvPr>
            <p:ph type="ctrTitle"/>
          </p:nvPr>
        </p:nvSpPr>
        <p:spPr>
          <a:xfrm>
            <a:off x="1097280" y="2468880"/>
            <a:ext cx="6949440" cy="1645920"/>
          </a:xfrm>
          <a:effectLst/>
        </p:spPr>
        <p:txBody>
          <a:bodyPr>
            <a:noAutofit/>
          </a:bodyPr>
          <a:lstStyle>
            <a:lvl1pPr marL="640080" indent="-457200" algn="ctr">
              <a:defRPr sz="3200">
                <a:latin typeface="Helvetica"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64EEF-0FCC-45D4-AE7F-5577863897F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64EEF-0FCC-45D4-AE7F-5577863897F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75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15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8" name="Title 7"/>
          <p:cNvSpPr>
            <a:spLocks noGrp="1"/>
          </p:cNvSpPr>
          <p:nvPr>
            <p:ph type="title"/>
          </p:nvPr>
        </p:nvSpPr>
        <p:spPr>
          <a:xfrm>
            <a:off x="457200" y="274320"/>
            <a:ext cx="8229600" cy="914400"/>
          </a:xfrm>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457200" y="1097280"/>
            <a:ext cx="8229600" cy="530352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64EEF-0FCC-45D4-AE7F-5577863897F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64EEF-0FCC-45D4-AE7F-5577863897F1}"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64EEF-0FCC-45D4-AE7F-5577863897F1}"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64EEF-0FCC-45D4-AE7F-5577863897F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64EEF-0FCC-45D4-AE7F-5577863897F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64EEF-0FCC-45D4-AE7F-5577863897F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A2F62-7C5F-4353-B35C-309C9FDB4034}" type="datetimeFigureOut">
              <a:rPr lang="en-US" smtClean="0"/>
              <a:t>3/26/2014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64EEF-0FCC-45D4-AE7F-5577863897F1}"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duotone>
              <a:prstClr val="black"/>
              <a:schemeClr val="tx2">
                <a:tint val="45000"/>
                <a:satMod val="400000"/>
              </a:schemeClr>
            </a:duotone>
            <a:lum/>
            <a:extLst>
              <a:ext uri="{BEBA8EAE-BF5A-486C-A8C5-ECC9F3942E4B}">
                <a14:imgProps xmlns:a14="http://schemas.microsoft.com/office/drawing/2010/main">
                  <a14:imgLayer r:embed="rId14">
                    <a14:imgEffect>
                      <a14:sharpenSoften amount="40000"/>
                    </a14:imgEffect>
                    <a14:imgEffect>
                      <a14:saturation sat="0"/>
                    </a14:imgEffect>
                    <a14:imgEffect>
                      <a14:brightnessContrast bright="15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chemeClr val="bg1">
                  <a:alpha val="70000"/>
                  <a:lumMod val="100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320"/>
            <a:ext cx="8229600" cy="9144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97280"/>
            <a:ext cx="8229600" cy="52120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endParaRPr lang="en-US" dirty="0"/>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394460"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0" indent="0" algn="ctr" defTabSz="914400" rtl="0" eaLnBrk="1" latinLnBrk="0" hangingPunct="1">
        <a:spcBef>
          <a:spcPct val="0"/>
        </a:spcBef>
        <a:buClr>
          <a:schemeClr val="accent6">
            <a:lumMod val="75000"/>
          </a:schemeClr>
        </a:buClr>
        <a:buSzPct val="128000"/>
        <a:buFontTx/>
        <a:buNone/>
        <a:defRPr sz="3600" b="1" i="0" kern="1200">
          <a:solidFill>
            <a:srgbClr val="2F4699"/>
          </a:solidFill>
          <a:effectLst/>
          <a:latin typeface="Times New Roman" pitchFamily="18" charset="0"/>
          <a:ea typeface="+mj-ea"/>
          <a:cs typeface="Times New Roman"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Tx/>
        <a:buSzPct val="130000"/>
        <a:buFont typeface="Arial" pitchFamily="34" charset="0"/>
        <a:buChar char="•"/>
        <a:defRPr sz="2200" kern="1200">
          <a:solidFill>
            <a:schemeClr val="tx1">
              <a:lumMod val="75000"/>
              <a:lumOff val="25000"/>
            </a:schemeClr>
          </a:solidFill>
          <a:latin typeface="Helvetica Condensed" pitchFamily="34" charset="0"/>
          <a:ea typeface="+mn-ea"/>
          <a:cs typeface="+mn-cs"/>
        </a:defRPr>
      </a:lvl1pPr>
      <a:lvl2pPr marL="548640" indent="-182880" algn="l" defTabSz="914400" rtl="0" eaLnBrk="1" latinLnBrk="0" hangingPunct="1">
        <a:spcBef>
          <a:spcPct val="20000"/>
        </a:spcBef>
        <a:spcAft>
          <a:spcPts val="300"/>
        </a:spcAft>
        <a:buClrTx/>
        <a:buSzPct val="130000"/>
        <a:buFont typeface="Trebuchet MS" pitchFamily="34" charset="0"/>
        <a:buChar char="―"/>
        <a:defRPr sz="2000" kern="1200">
          <a:solidFill>
            <a:schemeClr val="tx1">
              <a:lumMod val="75000"/>
              <a:lumOff val="25000"/>
            </a:schemeClr>
          </a:solidFill>
          <a:latin typeface="Helvetica Condensed" pitchFamily="34" charset="0"/>
          <a:ea typeface="+mn-ea"/>
          <a:cs typeface="+mn-cs"/>
        </a:defRPr>
      </a:lvl2pPr>
      <a:lvl3pPr marL="822960" indent="-182880" algn="l" defTabSz="914400" rtl="0" eaLnBrk="1" latinLnBrk="0" hangingPunct="1">
        <a:spcBef>
          <a:spcPct val="20000"/>
        </a:spcBef>
        <a:spcAft>
          <a:spcPts val="300"/>
        </a:spcAft>
        <a:buClrTx/>
        <a:buSzPct val="130000"/>
        <a:buFont typeface="Arial" pitchFamily="34"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Tx/>
        <a:buSzPct val="130000"/>
        <a:buFont typeface="Helvetica" pitchFamily="34"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Tx/>
        <a:buSzPct val="130000"/>
        <a:buFont typeface="Wingdings" pitchFamily="2" charset="2"/>
        <a:buChar char="Ø"/>
        <a:defRPr sz="1400" kern="1200">
          <a:solidFill>
            <a:schemeClr val="tx1">
              <a:lumMod val="75000"/>
              <a:lumOff val="25000"/>
            </a:schemeClr>
          </a:solidFill>
          <a:latin typeface="Helvetica Condensed" pitchFamily="34" charset="0"/>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15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206240"/>
            <a:ext cx="5486400" cy="2194560"/>
          </a:xfrm>
        </p:spPr>
        <p:txBody>
          <a:bodyPr>
            <a:normAutofit/>
          </a:bodyPr>
          <a:lstStyle/>
          <a:p>
            <a:pPr algn="ctr">
              <a:lnSpc>
                <a:spcPts val="1600"/>
              </a:lnSpc>
            </a:pPr>
            <a:r>
              <a:rPr lang="en-US" sz="1800" dirty="0" smtClean="0">
                <a:solidFill>
                  <a:schemeClr val="tx1"/>
                </a:solidFill>
                <a:latin typeface="Helvetica" pitchFamily="34" charset="0"/>
              </a:rPr>
              <a:t>Thomas C. Stone</a:t>
            </a:r>
          </a:p>
          <a:p>
            <a:pPr algn="ctr">
              <a:lnSpc>
                <a:spcPts val="1600"/>
              </a:lnSpc>
            </a:pPr>
            <a:r>
              <a:rPr lang="en-US" sz="1800" dirty="0" smtClean="0">
                <a:solidFill>
                  <a:schemeClr val="tx1"/>
                </a:solidFill>
                <a:latin typeface="Helvetica" pitchFamily="34" charset="0"/>
              </a:rPr>
              <a:t>U.S. Geological Survey, Flagstaff, AZ  USA</a:t>
            </a:r>
          </a:p>
          <a:p>
            <a:pPr algn="ctr">
              <a:lnSpc>
                <a:spcPts val="1600"/>
              </a:lnSpc>
            </a:pPr>
            <a:endParaRPr lang="en-US" sz="1800" dirty="0">
              <a:solidFill>
                <a:schemeClr val="tx1"/>
              </a:solidFill>
              <a:latin typeface="Helvetica" pitchFamily="34" charset="0"/>
            </a:endParaRPr>
          </a:p>
          <a:p>
            <a:pPr algn="ctr">
              <a:lnSpc>
                <a:spcPts val="1600"/>
              </a:lnSpc>
            </a:pPr>
            <a:endParaRPr lang="en-US" sz="1800" dirty="0" smtClean="0">
              <a:solidFill>
                <a:schemeClr val="tx1"/>
              </a:solidFill>
              <a:latin typeface="Helvetica" pitchFamily="34" charset="0"/>
            </a:endParaRPr>
          </a:p>
          <a:p>
            <a:pPr algn="ctr">
              <a:lnSpc>
                <a:spcPts val="1600"/>
              </a:lnSpc>
            </a:pPr>
            <a:r>
              <a:rPr lang="en-US" sz="1800" dirty="0" smtClean="0">
                <a:solidFill>
                  <a:schemeClr val="tx1"/>
                </a:solidFill>
                <a:latin typeface="Helvetica" pitchFamily="34" charset="0"/>
              </a:rPr>
              <a:t>GSICS Research Working Group Meeting</a:t>
            </a:r>
          </a:p>
          <a:p>
            <a:pPr algn="ctr">
              <a:lnSpc>
                <a:spcPts val="1600"/>
              </a:lnSpc>
            </a:pPr>
            <a:r>
              <a:rPr lang="en-US" sz="1800" dirty="0" smtClean="0">
                <a:solidFill>
                  <a:schemeClr val="tx1"/>
                </a:solidFill>
                <a:latin typeface="Helvetica" pitchFamily="34" charset="0"/>
              </a:rPr>
              <a:t>EUMETSAT</a:t>
            </a:r>
          </a:p>
          <a:p>
            <a:pPr algn="ctr">
              <a:lnSpc>
                <a:spcPts val="1600"/>
              </a:lnSpc>
            </a:pPr>
            <a:r>
              <a:rPr lang="en-US" sz="1800" dirty="0" smtClean="0">
                <a:solidFill>
                  <a:schemeClr val="tx1"/>
                </a:solidFill>
                <a:latin typeface="Helvetica" pitchFamily="34" charset="0"/>
              </a:rPr>
              <a:t>24</a:t>
            </a:r>
            <a:r>
              <a:rPr lang="en-US" sz="1800" dirty="0" smtClean="0">
                <a:solidFill>
                  <a:schemeClr val="tx1"/>
                </a:solidFill>
                <a:latin typeface="Helvetica"/>
              </a:rPr>
              <a:t>−</a:t>
            </a:r>
            <a:r>
              <a:rPr lang="en-US" sz="1800" dirty="0" smtClean="0">
                <a:solidFill>
                  <a:schemeClr val="tx1"/>
                </a:solidFill>
                <a:latin typeface="Helvetica" pitchFamily="34" charset="0"/>
              </a:rPr>
              <a:t>28 March 2014</a:t>
            </a:r>
            <a:endParaRPr lang="en-US" sz="1800" dirty="0">
              <a:solidFill>
                <a:schemeClr val="tx1"/>
              </a:solidFill>
              <a:latin typeface="Helvetica" pitchFamily="34" charset="0"/>
            </a:endParaRPr>
          </a:p>
        </p:txBody>
      </p:sp>
      <p:sp>
        <p:nvSpPr>
          <p:cNvPr id="2" name="Title 1"/>
          <p:cNvSpPr>
            <a:spLocks noGrp="1"/>
          </p:cNvSpPr>
          <p:nvPr>
            <p:ph type="ctrTitle"/>
          </p:nvPr>
        </p:nvSpPr>
        <p:spPr>
          <a:xfrm>
            <a:off x="457200" y="2468880"/>
            <a:ext cx="8229600" cy="1645920"/>
          </a:xfrm>
        </p:spPr>
        <p:txBody>
          <a:bodyPr/>
          <a:lstStyle/>
          <a:p>
            <a:r>
              <a:rPr lang="en-US" dirty="0" smtClean="0"/>
              <a:t>Using the Moon as a Radiometric Reference for Cross</a:t>
            </a:r>
            <a:r>
              <a:rPr lang="en-US" dirty="0" smtClean="0">
                <a:latin typeface="Helvetica"/>
              </a:rPr>
              <a:t>–</a:t>
            </a:r>
            <a:r>
              <a:rPr lang="en-US" dirty="0" smtClean="0"/>
              <a:t>Calibration</a:t>
            </a:r>
            <a:endParaRPr lang="en-US" dirty="0"/>
          </a:p>
        </p:txBody>
      </p:sp>
    </p:spTree>
    <p:extLst>
      <p:ext uri="{BB962C8B-B14F-4D97-AF65-F5344CB8AC3E}">
        <p14:creationId xmlns:p14="http://schemas.microsoft.com/office/powerpoint/2010/main" val="86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828800"/>
            <a:ext cx="5943600" cy="4243730"/>
          </a:xfrm>
          <a:prstGeom prst="rect">
            <a:avLst/>
          </a:prstGeom>
        </p:spPr>
      </p:pic>
      <p:sp>
        <p:nvSpPr>
          <p:cNvPr id="6" name="TextBox 5"/>
          <p:cNvSpPr txBox="1"/>
          <p:nvPr/>
        </p:nvSpPr>
        <p:spPr>
          <a:xfrm>
            <a:off x="457200" y="1828800"/>
            <a:ext cx="2331720" cy="4154984"/>
          </a:xfrm>
          <a:prstGeom prst="rect">
            <a:avLst/>
          </a:prstGeom>
          <a:noFill/>
        </p:spPr>
        <p:txBody>
          <a:bodyPr wrap="square" rtlCol="0">
            <a:spAutoFit/>
          </a:bodyPr>
          <a:lstStyle/>
          <a:p>
            <a:r>
              <a:rPr lang="en-US" dirty="0" smtClean="0">
                <a:solidFill>
                  <a:schemeClr val="tx1">
                    <a:lumMod val="85000"/>
                    <a:lumOff val="15000"/>
                  </a:schemeClr>
                </a:solidFill>
                <a:latin typeface="Helvetica"/>
              </a:rPr>
              <a:t>□ </a:t>
            </a:r>
            <a:r>
              <a:rPr lang="en-US" dirty="0" smtClean="0">
                <a:solidFill>
                  <a:schemeClr val="tx1">
                    <a:lumMod val="85000"/>
                    <a:lumOff val="15000"/>
                  </a:schemeClr>
                </a:solidFill>
                <a:latin typeface="Helvetica" pitchFamily="34" charset="0"/>
              </a:rPr>
              <a:t>and </a:t>
            </a:r>
            <a:r>
              <a:rPr lang="en-US" dirty="0" smtClean="0">
                <a:solidFill>
                  <a:schemeClr val="tx1">
                    <a:lumMod val="85000"/>
                    <a:lumOff val="15000"/>
                  </a:schemeClr>
                </a:solidFill>
                <a:latin typeface="Helvetica"/>
              </a:rPr>
              <a:t>◊ </a:t>
            </a:r>
            <a:r>
              <a:rPr lang="en-US" dirty="0" smtClean="0">
                <a:solidFill>
                  <a:schemeClr val="tx1">
                    <a:lumMod val="85000"/>
                    <a:lumOff val="15000"/>
                  </a:schemeClr>
                </a:solidFill>
                <a:latin typeface="Helvetica" pitchFamily="34" charset="0"/>
              </a:rPr>
              <a:t>symbols are lunar irradiance measurements from VIIRS and MODIS images.</a:t>
            </a:r>
          </a:p>
          <a:p>
            <a:endParaRPr lang="en-US" sz="1200" dirty="0">
              <a:solidFill>
                <a:schemeClr val="tx1">
                  <a:lumMod val="85000"/>
                  <a:lumOff val="15000"/>
                </a:schemeClr>
              </a:solidFill>
              <a:latin typeface="Helvetica" pitchFamily="34" charset="0"/>
            </a:endParaRPr>
          </a:p>
          <a:p>
            <a:r>
              <a:rPr lang="en-US" dirty="0" smtClean="0">
                <a:solidFill>
                  <a:schemeClr val="tx1">
                    <a:lumMod val="85000"/>
                    <a:lumOff val="15000"/>
                  </a:schemeClr>
                </a:solidFill>
                <a:latin typeface="Helvetica" pitchFamily="34" charset="0"/>
              </a:rPr>
              <a:t>The reference lunar irradiance is nearly the same for both instruments.</a:t>
            </a:r>
          </a:p>
          <a:p>
            <a:endParaRPr lang="en-US" sz="1200" dirty="0">
              <a:solidFill>
                <a:schemeClr val="tx1">
                  <a:lumMod val="85000"/>
                  <a:lumOff val="15000"/>
                </a:schemeClr>
              </a:solidFill>
              <a:latin typeface="Helvetica" pitchFamily="34" charset="0"/>
            </a:endParaRPr>
          </a:p>
          <a:p>
            <a:r>
              <a:rPr lang="en-US" dirty="0" smtClean="0">
                <a:solidFill>
                  <a:schemeClr val="tx1">
                    <a:lumMod val="85000"/>
                    <a:lumOff val="15000"/>
                  </a:schemeClr>
                </a:solidFill>
                <a:latin typeface="Helvetica" pitchFamily="34" charset="0"/>
              </a:rPr>
              <a:t>There are notable differences in sensor  response to the similar lunar source.</a:t>
            </a:r>
            <a:endParaRPr lang="en-US" dirty="0">
              <a:solidFill>
                <a:schemeClr val="tx1">
                  <a:lumMod val="85000"/>
                  <a:lumOff val="15000"/>
                </a:schemeClr>
              </a:solidFill>
              <a:latin typeface="Helvetica" pitchFamily="34" charset="0"/>
            </a:endParaRPr>
          </a:p>
        </p:txBody>
      </p:sp>
      <p:sp>
        <p:nvSpPr>
          <p:cNvPr id="5" name="Content Placeholder 4"/>
          <p:cNvSpPr>
            <a:spLocks noGrp="1"/>
          </p:cNvSpPr>
          <p:nvPr>
            <p:ph sz="quarter" idx="13"/>
          </p:nvPr>
        </p:nvSpPr>
        <p:spPr>
          <a:xfrm>
            <a:off x="457200" y="457200"/>
            <a:ext cx="8229600" cy="5943600"/>
          </a:xfrm>
        </p:spPr>
        <p:txBody>
          <a:bodyPr>
            <a:normAutofit/>
          </a:bodyPr>
          <a:lstStyle/>
          <a:p>
            <a:pPr marL="45720" indent="0">
              <a:lnSpc>
                <a:spcPts val="2400"/>
              </a:lnSpc>
              <a:buNone/>
            </a:pPr>
            <a:r>
              <a:rPr lang="en-US" sz="2000" dirty="0" smtClean="0">
                <a:latin typeface="Helvetica" pitchFamily="34" charset="0"/>
              </a:rPr>
              <a:t>Spectral convolution and corrections for Sun</a:t>
            </a:r>
            <a:r>
              <a:rPr lang="en-US" sz="2000" dirty="0" smtClean="0">
                <a:latin typeface="Helvetica"/>
              </a:rPr>
              <a:t>–</a:t>
            </a:r>
            <a:r>
              <a:rPr lang="en-US" sz="2000" dirty="0" smtClean="0">
                <a:latin typeface="Helvetica" pitchFamily="34" charset="0"/>
              </a:rPr>
              <a:t>Moon and Moon</a:t>
            </a:r>
            <a:r>
              <a:rPr lang="en-US" sz="2000" dirty="0" smtClean="0">
                <a:latin typeface="Helvetica"/>
              </a:rPr>
              <a:t>–</a:t>
            </a:r>
            <a:r>
              <a:rPr lang="en-US" sz="2000" dirty="0">
                <a:latin typeface="Helvetica" pitchFamily="34" charset="0"/>
              </a:rPr>
              <a:t>s</a:t>
            </a:r>
            <a:r>
              <a:rPr lang="en-US" sz="2000" dirty="0" smtClean="0">
                <a:latin typeface="Helvetica" pitchFamily="34" charset="0"/>
              </a:rPr>
              <a:t>pacecraft distances typically lead to different lunar irradiance predictions, but these two cases come very close to each other.</a:t>
            </a:r>
            <a:endParaRPr lang="en-US" sz="2000" dirty="0">
              <a:latin typeface="Helvetica" pitchFamily="34" charset="0"/>
            </a:endParaRPr>
          </a:p>
        </p:txBody>
      </p:sp>
    </p:spTree>
    <p:extLst>
      <p:ext uri="{BB962C8B-B14F-4D97-AF65-F5344CB8AC3E}">
        <p14:creationId xmlns:p14="http://schemas.microsoft.com/office/powerpoint/2010/main" val="3242572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Conclusions</a:t>
            </a:r>
            <a:endParaRPr lang="en-US" sz="3200" dirty="0"/>
          </a:p>
        </p:txBody>
      </p:sp>
      <p:sp>
        <p:nvSpPr>
          <p:cNvPr id="5" name="Content Placeholder 4"/>
          <p:cNvSpPr>
            <a:spLocks noGrp="1"/>
          </p:cNvSpPr>
          <p:nvPr>
            <p:ph sz="quarter" idx="13"/>
          </p:nvPr>
        </p:nvSpPr>
        <p:spPr/>
        <p:txBody>
          <a:bodyPr/>
          <a:lstStyle/>
          <a:p>
            <a:pPr>
              <a:lnSpc>
                <a:spcPts val="2400"/>
              </a:lnSpc>
            </a:pPr>
            <a:r>
              <a:rPr lang="en-US" dirty="0" smtClean="0">
                <a:latin typeface="Helvetica" pitchFamily="34" charset="0"/>
              </a:rPr>
              <a:t> The given example of VIIRS and MODIS lunar observations demonstrates the capability for cross-calibration using the Moon as an external reference, observed by both instruments under similar conditions but at different times.</a:t>
            </a:r>
          </a:p>
          <a:p>
            <a:pPr lvl="1">
              <a:lnSpc>
                <a:spcPts val="2400"/>
              </a:lnSpc>
            </a:pPr>
            <a:r>
              <a:rPr lang="en-US" dirty="0">
                <a:latin typeface="Helvetica" pitchFamily="34" charset="0"/>
              </a:rPr>
              <a:t> T</a:t>
            </a:r>
            <a:r>
              <a:rPr lang="en-US" dirty="0" smtClean="0">
                <a:latin typeface="Helvetica" pitchFamily="34" charset="0"/>
              </a:rPr>
              <a:t>he lunar calibration system can support cross-comparisons such as these for any lunar observation geometry within the valid range of the irradiance model.</a:t>
            </a:r>
          </a:p>
          <a:p>
            <a:pPr lvl="1">
              <a:lnSpc>
                <a:spcPts val="2400"/>
              </a:lnSpc>
            </a:pPr>
            <a:r>
              <a:rPr lang="en-US" dirty="0">
                <a:latin typeface="Helvetica" pitchFamily="34" charset="0"/>
              </a:rPr>
              <a:t> T</a:t>
            </a:r>
            <a:r>
              <a:rPr lang="en-US" dirty="0" smtClean="0">
                <a:latin typeface="Helvetica" pitchFamily="34" charset="0"/>
              </a:rPr>
              <a:t>he accuracy of these comparisons is governed by the relative precision of the lunar irradiance model, </a:t>
            </a:r>
            <a:r>
              <a:rPr lang="en-US" dirty="0" smtClean="0">
                <a:latin typeface="Helvetica"/>
              </a:rPr>
              <a:t>~</a:t>
            </a:r>
            <a:r>
              <a:rPr lang="en-US" dirty="0" smtClean="0">
                <a:latin typeface="Helvetica" pitchFamily="34" charset="0"/>
              </a:rPr>
              <a:t>1%.</a:t>
            </a:r>
            <a:endParaRPr lang="en-US" sz="800" dirty="0" smtClean="0">
              <a:latin typeface="Helvetica" pitchFamily="34" charset="0"/>
            </a:endParaRPr>
          </a:p>
          <a:p>
            <a:pPr>
              <a:lnSpc>
                <a:spcPts val="2400"/>
              </a:lnSpc>
            </a:pPr>
            <a:r>
              <a:rPr lang="en-US" dirty="0">
                <a:latin typeface="Helvetica" pitchFamily="34" charset="0"/>
              </a:rPr>
              <a:t> </a:t>
            </a:r>
            <a:r>
              <a:rPr lang="en-US" dirty="0" smtClean="0">
                <a:latin typeface="Helvetica" pitchFamily="34" charset="0"/>
              </a:rPr>
              <a:t>The collection of Moon observations from the GOES imagers demonstrates the capability to correct sensor response trends, and place the series of instruments on the same radiometric scale, referenced to the lunar calibration system.</a:t>
            </a:r>
            <a:endParaRPr lang="en-US" dirty="0">
              <a:latin typeface="Helvetica" pitchFamily="34" charset="0"/>
            </a:endParaRPr>
          </a:p>
        </p:txBody>
      </p:sp>
    </p:spTree>
    <p:extLst>
      <p:ext uri="{BB962C8B-B14F-4D97-AF65-F5344CB8AC3E}">
        <p14:creationId xmlns:p14="http://schemas.microsoft.com/office/powerpoint/2010/main" val="2089566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200" dirty="0"/>
          </a:p>
        </p:txBody>
      </p:sp>
      <p:sp>
        <p:nvSpPr>
          <p:cNvPr id="5" name="Content Placeholder 4"/>
          <p:cNvSpPr>
            <a:spLocks noGrp="1"/>
          </p:cNvSpPr>
          <p:nvPr>
            <p:ph sz="quarter" idx="13"/>
          </p:nvPr>
        </p:nvSpPr>
        <p:spPr/>
        <p:txBody>
          <a:bodyPr/>
          <a:lstStyle/>
          <a:p>
            <a:pPr>
              <a:lnSpc>
                <a:spcPts val="2400"/>
              </a:lnSpc>
            </a:pPr>
            <a:endParaRPr lang="en-US" dirty="0">
              <a:latin typeface="Helvetica" pitchFamily="34" charset="0"/>
            </a:endParaRPr>
          </a:p>
        </p:txBody>
      </p:sp>
    </p:spTree>
    <p:extLst>
      <p:ext uri="{BB962C8B-B14F-4D97-AF65-F5344CB8AC3E}">
        <p14:creationId xmlns:p14="http://schemas.microsoft.com/office/powerpoint/2010/main" val="1938265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T</a:t>
            </a:r>
            <a:r>
              <a:rPr lang="en-US" sz="3200" dirty="0" smtClean="0"/>
              <a:t>he Moon as a calibration light source</a:t>
            </a:r>
            <a:br>
              <a:rPr lang="en-US" sz="3200" dirty="0" smtClean="0"/>
            </a:br>
            <a:r>
              <a:rPr lang="en-US" sz="3200" dirty="0" smtClean="0"/>
              <a:t>for reflected solar wavelengths</a:t>
            </a:r>
            <a:endParaRPr lang="en-US" sz="3200" dirty="0"/>
          </a:p>
        </p:txBody>
      </p:sp>
      <p:sp>
        <p:nvSpPr>
          <p:cNvPr id="5" name="Content Placeholder 4"/>
          <p:cNvSpPr>
            <a:spLocks noGrp="1"/>
          </p:cNvSpPr>
          <p:nvPr>
            <p:ph sz="quarter" idx="13"/>
          </p:nvPr>
        </p:nvSpPr>
        <p:spPr>
          <a:xfrm>
            <a:off x="457200" y="1463040"/>
            <a:ext cx="8321040" cy="4937760"/>
          </a:xfrm>
        </p:spPr>
        <p:txBody>
          <a:bodyPr>
            <a:normAutofit/>
          </a:bodyPr>
          <a:lstStyle/>
          <a:p>
            <a:pPr marL="45720" indent="0">
              <a:lnSpc>
                <a:spcPts val="2400"/>
              </a:lnSpc>
              <a:buNone/>
            </a:pPr>
            <a:r>
              <a:rPr lang="en-US" dirty="0" smtClean="0">
                <a:latin typeface="Helvetica" pitchFamily="34" charset="0"/>
              </a:rPr>
              <a:t>The Moon can be regarded as a solar diffuser whose reflectance has stabilized over </a:t>
            </a:r>
            <a:r>
              <a:rPr lang="en-US" dirty="0" smtClean="0">
                <a:latin typeface="Helvetica"/>
              </a:rPr>
              <a:t>~</a:t>
            </a:r>
            <a:r>
              <a:rPr lang="en-US" dirty="0" smtClean="0">
                <a:latin typeface="Helvetica" pitchFamily="34" charset="0"/>
              </a:rPr>
              <a:t>10</a:t>
            </a:r>
            <a:r>
              <a:rPr lang="en-US" baseline="30000" dirty="0" smtClean="0">
                <a:latin typeface="Helvetica" pitchFamily="34" charset="0"/>
              </a:rPr>
              <a:t>9</a:t>
            </a:r>
            <a:r>
              <a:rPr lang="en-US" dirty="0" smtClean="0">
                <a:latin typeface="Helvetica" pitchFamily="34" charset="0"/>
              </a:rPr>
              <a:t> years.</a:t>
            </a:r>
          </a:p>
          <a:p>
            <a:pPr>
              <a:lnSpc>
                <a:spcPts val="2400"/>
              </a:lnSpc>
            </a:pPr>
            <a:r>
              <a:rPr lang="en-US" dirty="0" smtClean="0">
                <a:latin typeface="Helvetica" pitchFamily="34" charset="0"/>
              </a:rPr>
              <a:t> </a:t>
            </a:r>
            <a:r>
              <a:rPr lang="en-US" sz="2000" dirty="0" smtClean="0">
                <a:latin typeface="Helvetica" pitchFamily="34" charset="0"/>
              </a:rPr>
              <a:t>External, spatially extended source</a:t>
            </a:r>
          </a:p>
          <a:p>
            <a:pPr>
              <a:lnSpc>
                <a:spcPts val="2400"/>
              </a:lnSpc>
            </a:pPr>
            <a:r>
              <a:rPr lang="en-US" dirty="0" smtClean="0">
                <a:latin typeface="Helvetica" pitchFamily="34" charset="0"/>
              </a:rPr>
              <a:t> </a:t>
            </a:r>
            <a:r>
              <a:rPr lang="en-US" sz="2000" dirty="0" smtClean="0">
                <a:latin typeface="Helvetica" pitchFamily="34" charset="0"/>
              </a:rPr>
              <a:t>Always available to Earth-orbiting instruments</a:t>
            </a:r>
          </a:p>
          <a:p>
            <a:pPr marL="45720" indent="0">
              <a:lnSpc>
                <a:spcPct val="150000"/>
              </a:lnSpc>
              <a:buNone/>
            </a:pPr>
            <a:r>
              <a:rPr lang="en-US" dirty="0" smtClean="0">
                <a:latin typeface="Helvetica" pitchFamily="34" charset="0"/>
              </a:rPr>
              <a:t>To use the reflected light from the Moon for calibration:</a:t>
            </a:r>
          </a:p>
          <a:p>
            <a:pPr marL="822960" lvl="1" indent="-457200">
              <a:lnSpc>
                <a:spcPts val="2400"/>
              </a:lnSpc>
              <a:buFont typeface="+mj-lt"/>
              <a:buAutoNum type="arabicPeriod"/>
            </a:pPr>
            <a:r>
              <a:rPr lang="en-US" dirty="0" smtClean="0">
                <a:latin typeface="Helvetica" pitchFamily="34" charset="0"/>
              </a:rPr>
              <a:t>Instruments must view the Moon</a:t>
            </a:r>
          </a:p>
          <a:p>
            <a:pPr marL="822960" lvl="1" indent="-457200">
              <a:lnSpc>
                <a:spcPts val="2400"/>
              </a:lnSpc>
              <a:buFont typeface="+mj-lt"/>
              <a:buAutoNum type="arabicPeriod"/>
            </a:pPr>
            <a:r>
              <a:rPr lang="en-US" dirty="0" smtClean="0">
                <a:latin typeface="Helvetica" pitchFamily="34" charset="0"/>
              </a:rPr>
              <a:t>A reference for the lunar brightness must be provided</a:t>
            </a:r>
          </a:p>
          <a:p>
            <a:pPr marL="45720" indent="0">
              <a:lnSpc>
                <a:spcPct val="150000"/>
              </a:lnSpc>
              <a:buNone/>
            </a:pPr>
            <a:r>
              <a:rPr lang="en-US" dirty="0" smtClean="0">
                <a:latin typeface="Helvetica" pitchFamily="34" charset="0"/>
              </a:rPr>
              <a:t>The lunar reference must predict the brightness variations due to:</a:t>
            </a:r>
          </a:p>
          <a:p>
            <a:pPr>
              <a:lnSpc>
                <a:spcPts val="2400"/>
              </a:lnSpc>
            </a:pPr>
            <a:r>
              <a:rPr lang="en-US" dirty="0">
                <a:latin typeface="Helvetica" pitchFamily="34" charset="0"/>
              </a:rPr>
              <a:t> </a:t>
            </a:r>
            <a:r>
              <a:rPr lang="en-US" sz="2000" dirty="0" smtClean="0">
                <a:latin typeface="Helvetica" pitchFamily="34" charset="0"/>
              </a:rPr>
              <a:t>the lunar phases, and the effects of non-uniform surface albedo</a:t>
            </a:r>
          </a:p>
          <a:p>
            <a:pPr>
              <a:lnSpc>
                <a:spcPts val="2400"/>
              </a:lnSpc>
            </a:pPr>
            <a:r>
              <a:rPr lang="en-US" dirty="0">
                <a:latin typeface="Helvetica" pitchFamily="34" charset="0"/>
              </a:rPr>
              <a:t> </a:t>
            </a:r>
            <a:r>
              <a:rPr lang="en-US" sz="2000" dirty="0" smtClean="0">
                <a:latin typeface="Helvetica" pitchFamily="34" charset="0"/>
              </a:rPr>
              <a:t>non-Lambertian reflectance (scattering phase function)</a:t>
            </a:r>
            <a:endParaRPr lang="en-US" sz="2000" dirty="0">
              <a:latin typeface="Helvetica" pitchFamily="34" charset="0"/>
            </a:endParaRPr>
          </a:p>
        </p:txBody>
      </p:sp>
    </p:spTree>
    <p:extLst>
      <p:ext uri="{BB962C8B-B14F-4D97-AF65-F5344CB8AC3E}">
        <p14:creationId xmlns:p14="http://schemas.microsoft.com/office/powerpoint/2010/main" val="4077554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Lunar radiometric reference — irradiance </a:t>
            </a:r>
            <a:endParaRPr lang="en-US" sz="3200" dirty="0"/>
          </a:p>
        </p:txBody>
      </p:sp>
      <p:sp>
        <p:nvSpPr>
          <p:cNvPr id="5" name="Content Placeholder 4"/>
          <p:cNvSpPr>
            <a:spLocks noGrp="1"/>
          </p:cNvSpPr>
          <p:nvPr>
            <p:ph sz="quarter" idx="13"/>
          </p:nvPr>
        </p:nvSpPr>
        <p:spPr/>
        <p:txBody>
          <a:bodyPr/>
          <a:lstStyle/>
          <a:p>
            <a:pPr marL="45720" indent="0">
              <a:lnSpc>
                <a:spcPts val="2400"/>
              </a:lnSpc>
              <a:buNone/>
            </a:pPr>
            <a:r>
              <a:rPr lang="en-US" dirty="0" smtClean="0">
                <a:latin typeface="Helvetica" pitchFamily="34" charset="0"/>
              </a:rPr>
              <a:t>Experience with calibrating against the Moon has shown the practical quantity to use is spatially integrated irradiance.</a:t>
            </a:r>
          </a:p>
          <a:p>
            <a:pPr>
              <a:lnSpc>
                <a:spcPts val="2400"/>
              </a:lnSpc>
            </a:pPr>
            <a:r>
              <a:rPr lang="en-US" dirty="0">
                <a:latin typeface="Helvetica" pitchFamily="34" charset="0"/>
              </a:rPr>
              <a:t> </a:t>
            </a:r>
            <a:r>
              <a:rPr lang="en-US" dirty="0" smtClean="0">
                <a:latin typeface="Helvetica" pitchFamily="34" charset="0"/>
              </a:rPr>
              <a:t>Simplifies specification of the lunar reference</a:t>
            </a:r>
          </a:p>
          <a:p>
            <a:pPr>
              <a:lnSpc>
                <a:spcPts val="2400"/>
              </a:lnSpc>
            </a:pPr>
            <a:r>
              <a:rPr lang="en-US" dirty="0">
                <a:latin typeface="Helvetica" pitchFamily="34" charset="0"/>
              </a:rPr>
              <a:t> </a:t>
            </a:r>
            <a:r>
              <a:rPr lang="en-US" dirty="0" smtClean="0">
                <a:latin typeface="Helvetica" pitchFamily="34" charset="0"/>
              </a:rPr>
              <a:t>Increases signal-to-noise of measurements from images</a:t>
            </a:r>
          </a:p>
          <a:p>
            <a:pPr>
              <a:lnSpc>
                <a:spcPts val="2400"/>
              </a:lnSpc>
            </a:pPr>
            <a:r>
              <a:rPr lang="en-US" dirty="0">
                <a:latin typeface="Helvetica" pitchFamily="34" charset="0"/>
              </a:rPr>
              <a:t> </a:t>
            </a:r>
            <a:r>
              <a:rPr lang="en-US" dirty="0" smtClean="0">
                <a:latin typeface="Helvetica" pitchFamily="34" charset="0"/>
              </a:rPr>
              <a:t>Avoids the need for spatial registration of images</a:t>
            </a:r>
          </a:p>
          <a:p>
            <a:pPr marL="45720" indent="0">
              <a:lnSpc>
                <a:spcPts val="2400"/>
              </a:lnSpc>
              <a:buNone/>
            </a:pPr>
            <a:endParaRPr lang="en-US" sz="800" dirty="0" smtClean="0">
              <a:latin typeface="Helvetica" pitchFamily="34" charset="0"/>
            </a:endParaRPr>
          </a:p>
          <a:p>
            <a:pPr marL="45720" indent="0">
              <a:lnSpc>
                <a:spcPts val="2400"/>
              </a:lnSpc>
              <a:buNone/>
            </a:pPr>
            <a:r>
              <a:rPr lang="en-US" dirty="0" smtClean="0">
                <a:latin typeface="Helvetica" pitchFamily="34" charset="0"/>
              </a:rPr>
              <a:t>The lunar irradiance reference is provided by computations of a numerical model.</a:t>
            </a:r>
          </a:p>
          <a:p>
            <a:pPr>
              <a:lnSpc>
                <a:spcPts val="2400"/>
              </a:lnSpc>
            </a:pPr>
            <a:r>
              <a:rPr lang="en-US" dirty="0">
                <a:latin typeface="Helvetica" pitchFamily="34" charset="0"/>
              </a:rPr>
              <a:t> </a:t>
            </a:r>
            <a:r>
              <a:rPr lang="en-US" sz="2000" dirty="0" smtClean="0">
                <a:latin typeface="Helvetica" pitchFamily="34" charset="0"/>
              </a:rPr>
              <a:t>Developed by fitting an extensive set of                        measurements from the Robotic Lunar                               Observatory (ROLO)</a:t>
            </a:r>
          </a:p>
          <a:p>
            <a:pPr>
              <a:lnSpc>
                <a:spcPts val="2400"/>
              </a:lnSpc>
            </a:pPr>
            <a:r>
              <a:rPr lang="en-US" dirty="0">
                <a:latin typeface="Helvetica" pitchFamily="34" charset="0"/>
              </a:rPr>
              <a:t> </a:t>
            </a:r>
            <a:r>
              <a:rPr lang="en-US" sz="2000" dirty="0" smtClean="0">
                <a:latin typeface="Helvetica" pitchFamily="34" charset="0"/>
              </a:rPr>
              <a:t>Results effectively normalize the lunar                                 brightness for different views of the Moon</a:t>
            </a:r>
            <a:endParaRPr lang="en-US" sz="2000" dirty="0">
              <a:latin typeface="Helvetica"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7840" y="4114800"/>
            <a:ext cx="3186113" cy="2343150"/>
          </a:xfrm>
          <a:prstGeom prst="rect">
            <a:avLst/>
          </a:prstGeom>
        </p:spPr>
      </p:pic>
    </p:spTree>
    <p:extLst>
      <p:ext uri="{BB962C8B-B14F-4D97-AF65-F5344CB8AC3E}">
        <p14:creationId xmlns:p14="http://schemas.microsoft.com/office/powerpoint/2010/main" val="417400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Lunar irradiance comparisons</a:t>
            </a:r>
            <a:endParaRPr lang="en-US" sz="3200" dirty="0"/>
          </a:p>
        </p:txBody>
      </p:sp>
      <p:sp>
        <p:nvSpPr>
          <p:cNvPr id="5" name="Content Placeholder 4"/>
          <p:cNvSpPr>
            <a:spLocks noGrp="1"/>
          </p:cNvSpPr>
          <p:nvPr>
            <p:ph sz="quarter" idx="13"/>
          </p:nvPr>
        </p:nvSpPr>
        <p:spPr/>
        <p:txBody>
          <a:bodyPr/>
          <a:lstStyle/>
          <a:p>
            <a:pPr marL="45720" indent="0">
              <a:lnSpc>
                <a:spcPts val="2400"/>
              </a:lnSpc>
              <a:buNone/>
            </a:pPr>
            <a:r>
              <a:rPr lang="en-US" dirty="0" smtClean="0">
                <a:latin typeface="Helvetica" pitchFamily="34" charset="0"/>
              </a:rPr>
              <a:t>A time series of measured-to-reference lunar irradiance ratios shows a sensor’s response change with time.</a:t>
            </a:r>
          </a:p>
          <a:p>
            <a:pPr marL="45720" indent="0">
              <a:lnSpc>
                <a:spcPts val="2400"/>
              </a:lnSpc>
              <a:buNone/>
            </a:pPr>
            <a:r>
              <a:rPr lang="en-US" sz="2000" dirty="0" smtClean="0">
                <a:latin typeface="Helvetica" pitchFamily="34" charset="0"/>
              </a:rPr>
              <a:t>Example: GOES Visible channel imagers</a:t>
            </a:r>
            <a:endParaRPr lang="en-US" sz="2000" dirty="0">
              <a:latin typeface="Helvetica" pitchFamily="34" charset="0"/>
            </a:endParaRPr>
          </a:p>
        </p:txBody>
      </p:sp>
      <p:sp>
        <p:nvSpPr>
          <p:cNvPr id="3" name="TextBox 2"/>
          <p:cNvSpPr txBox="1"/>
          <p:nvPr/>
        </p:nvSpPr>
        <p:spPr>
          <a:xfrm>
            <a:off x="457200" y="2743200"/>
            <a:ext cx="2514600" cy="1323439"/>
          </a:xfrm>
          <a:prstGeom prst="rect">
            <a:avLst/>
          </a:prstGeom>
          <a:noFill/>
        </p:spPr>
        <p:txBody>
          <a:bodyPr wrap="square" rtlCol="0">
            <a:spAutoFit/>
          </a:bodyPr>
          <a:lstStyle/>
          <a:p>
            <a:r>
              <a:rPr lang="en-US" sz="2000" dirty="0" smtClean="0">
                <a:latin typeface="Helvetica"/>
              </a:rPr>
              <a:t>• </a:t>
            </a:r>
            <a:r>
              <a:rPr lang="en-US" sz="2000" dirty="0" smtClean="0">
                <a:solidFill>
                  <a:schemeClr val="tx1">
                    <a:lumMod val="85000"/>
                    <a:lumOff val="15000"/>
                  </a:schemeClr>
                </a:solidFill>
                <a:latin typeface="Helvetica"/>
              </a:rPr>
              <a:t>M</a:t>
            </a:r>
            <a:r>
              <a:rPr lang="en-US" sz="2000" dirty="0" smtClean="0">
                <a:solidFill>
                  <a:schemeClr val="tx1">
                    <a:lumMod val="85000"/>
                    <a:lumOff val="15000"/>
                  </a:schemeClr>
                </a:solidFill>
                <a:latin typeface="Helvetica" pitchFamily="34" charset="0"/>
              </a:rPr>
              <a:t>oon images found in archives of meteorological data (e.g. CLASS)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286000"/>
            <a:ext cx="4386377" cy="4022149"/>
          </a:xfrm>
          <a:prstGeom prst="rect">
            <a:avLst/>
          </a:prstGeom>
        </p:spPr>
      </p:pic>
      <p:sp>
        <p:nvSpPr>
          <p:cNvPr id="7" name="TextBox 6"/>
          <p:cNvSpPr txBox="1"/>
          <p:nvPr/>
        </p:nvSpPr>
        <p:spPr>
          <a:xfrm>
            <a:off x="310332" y="5029200"/>
            <a:ext cx="2877711" cy="584775"/>
          </a:xfrm>
          <a:prstGeom prst="rect">
            <a:avLst/>
          </a:prstGeom>
          <a:noFill/>
        </p:spPr>
        <p:txBody>
          <a:bodyPr wrap="none" rtlCol="0">
            <a:spAutoFit/>
          </a:bodyPr>
          <a:lstStyle/>
          <a:p>
            <a:pPr algn="r"/>
            <a:r>
              <a:rPr lang="en-US" sz="1600" dirty="0" smtClean="0">
                <a:latin typeface="Times" pitchFamily="18" charset="0"/>
              </a:rPr>
              <a:t>GOES−13 Northern Hemisphere</a:t>
            </a:r>
          </a:p>
          <a:p>
            <a:pPr algn="r"/>
            <a:r>
              <a:rPr lang="en-US" sz="1600" dirty="0" smtClean="0">
                <a:latin typeface="Times" pitchFamily="18" charset="0"/>
              </a:rPr>
              <a:t>28 </a:t>
            </a:r>
            <a:r>
              <a:rPr lang="en-US" sz="1600" dirty="0" smtClean="0">
                <a:latin typeface="Times" pitchFamily="18" charset="0"/>
              </a:rPr>
              <a:t>January 2013 18:45</a:t>
            </a:r>
            <a:endParaRPr lang="en-US" sz="1600" dirty="0">
              <a:latin typeface="Times" pitchFamily="18" charset="0"/>
            </a:endParaRPr>
          </a:p>
        </p:txBody>
      </p:sp>
    </p:spTree>
    <p:extLst>
      <p:ext uri="{BB962C8B-B14F-4D97-AF65-F5344CB8AC3E}">
        <p14:creationId xmlns:p14="http://schemas.microsoft.com/office/powerpoint/2010/main" val="1907582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Lunar irradiance comparisons</a:t>
            </a:r>
            <a:endParaRPr lang="en-US" sz="3200" dirty="0"/>
          </a:p>
        </p:txBody>
      </p:sp>
      <p:sp>
        <p:nvSpPr>
          <p:cNvPr id="5" name="Content Placeholder 4"/>
          <p:cNvSpPr>
            <a:spLocks noGrp="1"/>
          </p:cNvSpPr>
          <p:nvPr>
            <p:ph sz="quarter" idx="13"/>
          </p:nvPr>
        </p:nvSpPr>
        <p:spPr/>
        <p:txBody>
          <a:bodyPr/>
          <a:lstStyle/>
          <a:p>
            <a:pPr marL="45720" indent="0">
              <a:lnSpc>
                <a:spcPts val="2400"/>
              </a:lnSpc>
              <a:buNone/>
            </a:pPr>
            <a:r>
              <a:rPr lang="en-US" dirty="0" smtClean="0">
                <a:latin typeface="Helvetica" pitchFamily="34" charset="0"/>
              </a:rPr>
              <a:t>A time series of measured-to-reference lunar irradiance ratios shows a sensor’s response change with time.</a:t>
            </a:r>
          </a:p>
          <a:p>
            <a:pPr marL="45720" indent="0">
              <a:lnSpc>
                <a:spcPts val="2400"/>
              </a:lnSpc>
              <a:buNone/>
            </a:pPr>
            <a:r>
              <a:rPr lang="en-US" sz="2000" dirty="0" smtClean="0">
                <a:latin typeface="Helvetica" pitchFamily="34" charset="0"/>
              </a:rPr>
              <a:t>Example: GOES Visible channel imagers</a:t>
            </a:r>
            <a:endParaRPr lang="en-US" sz="2000" dirty="0">
              <a:latin typeface="Helvetica"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0" y="2286000"/>
            <a:ext cx="5760720" cy="4114800"/>
          </a:xfrm>
          <a:prstGeom prst="rect">
            <a:avLst/>
          </a:prstGeom>
        </p:spPr>
      </p:pic>
      <p:sp>
        <p:nvSpPr>
          <p:cNvPr id="3" name="TextBox 2"/>
          <p:cNvSpPr txBox="1"/>
          <p:nvPr/>
        </p:nvSpPr>
        <p:spPr>
          <a:xfrm>
            <a:off x="457200" y="2743200"/>
            <a:ext cx="2514600" cy="1631216"/>
          </a:xfrm>
          <a:prstGeom prst="rect">
            <a:avLst/>
          </a:prstGeom>
          <a:noFill/>
        </p:spPr>
        <p:txBody>
          <a:bodyPr wrap="square" rtlCol="0">
            <a:spAutoFit/>
          </a:bodyPr>
          <a:lstStyle/>
          <a:p>
            <a:r>
              <a:rPr lang="en-US" sz="2000" dirty="0" smtClean="0">
                <a:solidFill>
                  <a:schemeClr val="tx1">
                    <a:lumMod val="85000"/>
                    <a:lumOff val="15000"/>
                  </a:schemeClr>
                </a:solidFill>
                <a:latin typeface="Helvetica"/>
              </a:rPr>
              <a:t>• </a:t>
            </a:r>
            <a:r>
              <a:rPr lang="en-US" sz="2000" dirty="0" smtClean="0">
                <a:solidFill>
                  <a:schemeClr val="tx1">
                    <a:lumMod val="85000"/>
                    <a:lumOff val="15000"/>
                  </a:schemeClr>
                </a:solidFill>
                <a:latin typeface="Helvetica" pitchFamily="34" charset="0"/>
              </a:rPr>
              <a:t>Raw pixel counts converted to radiance using constant (pre-launch) coefficients</a:t>
            </a:r>
          </a:p>
        </p:txBody>
      </p:sp>
    </p:spTree>
    <p:extLst>
      <p:ext uri="{BB962C8B-B14F-4D97-AF65-F5344CB8AC3E}">
        <p14:creationId xmlns:p14="http://schemas.microsoft.com/office/powerpoint/2010/main" val="168403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457200"/>
            <a:ext cx="8229600" cy="5943600"/>
          </a:xfrm>
        </p:spPr>
        <p:txBody>
          <a:bodyPr/>
          <a:lstStyle/>
          <a:p>
            <a:pPr marL="45720" indent="0">
              <a:lnSpc>
                <a:spcPts val="2400"/>
              </a:lnSpc>
              <a:buNone/>
            </a:pPr>
            <a:r>
              <a:rPr lang="en-US" dirty="0" smtClean="0">
                <a:latin typeface="Helvetica" pitchFamily="34" charset="0"/>
              </a:rPr>
              <a:t>Time-dependent calibration equations were developed for GOES−8 through 13 from fitting these lunar response trends.</a:t>
            </a:r>
            <a:endParaRPr lang="en-US" dirty="0">
              <a:latin typeface="Helvetic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920" y="3108960"/>
            <a:ext cx="4800600" cy="3429000"/>
          </a:xfrm>
          <a:prstGeom prst="rect">
            <a:avLst/>
          </a:prstGeom>
        </p:spPr>
      </p:pic>
      <p:sp>
        <p:nvSpPr>
          <p:cNvPr id="7" name="TextBox 6"/>
          <p:cNvSpPr txBox="1"/>
          <p:nvPr/>
        </p:nvSpPr>
        <p:spPr>
          <a:xfrm>
            <a:off x="5486400" y="1371600"/>
            <a:ext cx="2834640" cy="1046440"/>
          </a:xfrm>
          <a:prstGeom prst="rect">
            <a:avLst/>
          </a:prstGeom>
          <a:noFill/>
        </p:spPr>
        <p:txBody>
          <a:bodyPr wrap="square" rtlCol="0">
            <a:spAutoFit/>
          </a:bodyPr>
          <a:lstStyle/>
          <a:p>
            <a:r>
              <a:rPr lang="en-US" dirty="0" smtClean="0">
                <a:solidFill>
                  <a:schemeClr val="tx1">
                    <a:lumMod val="85000"/>
                    <a:lumOff val="15000"/>
                  </a:schemeClr>
                </a:solidFill>
                <a:latin typeface="Helvetica" pitchFamily="34" charset="0"/>
              </a:rPr>
              <a:t>• pixel radiance </a:t>
            </a:r>
            <a:r>
              <a:rPr lang="en-US" i="1" dirty="0" err="1" smtClean="0">
                <a:solidFill>
                  <a:schemeClr val="tx1">
                    <a:lumMod val="85000"/>
                    <a:lumOff val="15000"/>
                  </a:schemeClr>
                </a:solidFill>
                <a:latin typeface="Times" pitchFamily="18" charset="0"/>
                <a:cs typeface="Times New Roman" panose="02020603050405020304" pitchFamily="18" charset="0"/>
              </a:rPr>
              <a:t>L</a:t>
            </a:r>
            <a:r>
              <a:rPr lang="en-US" baseline="-25000" dirty="0" err="1" smtClean="0">
                <a:solidFill>
                  <a:schemeClr val="tx1">
                    <a:lumMod val="85000"/>
                    <a:lumOff val="15000"/>
                  </a:schemeClr>
                </a:solidFill>
                <a:latin typeface="Times" pitchFamily="18" charset="0"/>
                <a:cs typeface="Times New Roman" panose="02020603050405020304" pitchFamily="18" charset="0"/>
              </a:rPr>
              <a:t>pix</a:t>
            </a:r>
            <a:r>
              <a:rPr lang="en-US" dirty="0" smtClean="0">
                <a:solidFill>
                  <a:schemeClr val="tx1">
                    <a:lumMod val="85000"/>
                    <a:lumOff val="15000"/>
                  </a:schemeClr>
                </a:solidFill>
                <a:latin typeface="Helvetica" pitchFamily="34" charset="0"/>
              </a:rPr>
              <a:t> in</a:t>
            </a:r>
          </a:p>
          <a:p>
            <a:r>
              <a:rPr lang="en-US" dirty="0" smtClean="0">
                <a:solidFill>
                  <a:schemeClr val="tx1">
                    <a:lumMod val="85000"/>
                    <a:lumOff val="15000"/>
                  </a:schemeClr>
                </a:solidFill>
                <a:latin typeface="Helvetica" pitchFamily="34" charset="0"/>
              </a:rPr>
              <a:t>  Watts/(m</a:t>
            </a:r>
            <a:r>
              <a:rPr lang="en-US" baseline="30000" dirty="0" smtClean="0">
                <a:solidFill>
                  <a:schemeClr val="tx1">
                    <a:lumMod val="85000"/>
                    <a:lumOff val="15000"/>
                  </a:schemeClr>
                </a:solidFill>
                <a:latin typeface="Helvetica" pitchFamily="34" charset="0"/>
              </a:rPr>
              <a:t>2</a:t>
            </a:r>
            <a:r>
              <a:rPr lang="en-US" dirty="0" smtClean="0">
                <a:solidFill>
                  <a:schemeClr val="tx1">
                    <a:lumMod val="85000"/>
                    <a:lumOff val="15000"/>
                  </a:schemeClr>
                </a:solidFill>
                <a:latin typeface="Helvetica" pitchFamily="34" charset="0"/>
              </a:rPr>
              <a:t> </a:t>
            </a:r>
            <a:r>
              <a:rPr lang="en-US" dirty="0" err="1" smtClean="0">
                <a:solidFill>
                  <a:schemeClr val="tx1">
                    <a:lumMod val="85000"/>
                    <a:lumOff val="15000"/>
                  </a:schemeClr>
                </a:solidFill>
                <a:latin typeface="Helvetica" pitchFamily="34" charset="0"/>
              </a:rPr>
              <a:t>sr</a:t>
            </a:r>
            <a:r>
              <a:rPr lang="en-US" dirty="0" smtClean="0">
                <a:solidFill>
                  <a:schemeClr val="tx1">
                    <a:lumMod val="85000"/>
                    <a:lumOff val="15000"/>
                  </a:schemeClr>
                </a:solidFill>
                <a:latin typeface="Helvetica" pitchFamily="34" charset="0"/>
              </a:rPr>
              <a:t> </a:t>
            </a:r>
            <a:r>
              <a:rPr lang="el-GR" dirty="0" smtClean="0">
                <a:solidFill>
                  <a:schemeClr val="tx1">
                    <a:lumMod val="85000"/>
                    <a:lumOff val="15000"/>
                  </a:schemeClr>
                </a:solidFill>
                <a:latin typeface="Helvetica" pitchFamily="34" charset="0"/>
              </a:rPr>
              <a:t>μ</a:t>
            </a:r>
            <a:r>
              <a:rPr lang="en-US" dirty="0" smtClean="0">
                <a:solidFill>
                  <a:schemeClr val="tx1">
                    <a:lumMod val="85000"/>
                    <a:lumOff val="15000"/>
                  </a:schemeClr>
                </a:solidFill>
                <a:latin typeface="Helvetica" pitchFamily="34" charset="0"/>
              </a:rPr>
              <a:t>m)</a:t>
            </a:r>
          </a:p>
          <a:p>
            <a:endParaRPr lang="en-US" sz="800" dirty="0" smtClean="0">
              <a:solidFill>
                <a:schemeClr val="tx1">
                  <a:lumMod val="85000"/>
                  <a:lumOff val="15000"/>
                </a:schemeClr>
              </a:solidFill>
              <a:latin typeface="Helvetica" pitchFamily="34" charset="0"/>
            </a:endParaRPr>
          </a:p>
          <a:p>
            <a:r>
              <a:rPr lang="en-US" dirty="0" smtClean="0">
                <a:solidFill>
                  <a:schemeClr val="tx1">
                    <a:lumMod val="85000"/>
                    <a:lumOff val="15000"/>
                  </a:schemeClr>
                </a:solidFill>
                <a:latin typeface="Helvetica" pitchFamily="34" charset="0"/>
              </a:rPr>
              <a:t>• </a:t>
            </a:r>
            <a:r>
              <a:rPr lang="en-US" dirty="0">
                <a:solidFill>
                  <a:schemeClr val="tx1">
                    <a:lumMod val="85000"/>
                    <a:lumOff val="15000"/>
                  </a:schemeClr>
                </a:solidFill>
                <a:latin typeface="Helvetica" pitchFamily="34" charset="0"/>
              </a:rPr>
              <a:t>(</a:t>
            </a:r>
            <a:r>
              <a:rPr lang="en-US" i="1" dirty="0" smtClean="0">
                <a:solidFill>
                  <a:schemeClr val="tx1">
                    <a:lumMod val="85000"/>
                    <a:lumOff val="15000"/>
                  </a:schemeClr>
                </a:solidFill>
                <a:latin typeface="Times" pitchFamily="18" charset="0"/>
              </a:rPr>
              <a:t>t</a:t>
            </a:r>
            <a:r>
              <a:rPr lang="en-US" i="1" dirty="0" smtClean="0">
                <a:solidFill>
                  <a:schemeClr val="tx1">
                    <a:lumMod val="85000"/>
                    <a:lumOff val="15000"/>
                  </a:schemeClr>
                </a:solidFill>
                <a:latin typeface="Helvetica"/>
              </a:rPr>
              <a:t>‒</a:t>
            </a:r>
            <a:r>
              <a:rPr lang="en-US" i="1" dirty="0" smtClean="0">
                <a:solidFill>
                  <a:schemeClr val="tx1">
                    <a:lumMod val="85000"/>
                    <a:lumOff val="15000"/>
                  </a:schemeClr>
                </a:solidFill>
                <a:latin typeface="Times" pitchFamily="18" charset="0"/>
              </a:rPr>
              <a:t>t</a:t>
            </a:r>
            <a:r>
              <a:rPr lang="en-US" i="1" baseline="-25000" dirty="0" smtClean="0">
                <a:solidFill>
                  <a:schemeClr val="tx1">
                    <a:lumMod val="85000"/>
                    <a:lumOff val="15000"/>
                  </a:schemeClr>
                </a:solidFill>
                <a:latin typeface="Times" pitchFamily="18" charset="0"/>
              </a:rPr>
              <a:t>0</a:t>
            </a:r>
            <a:r>
              <a:rPr lang="en-US" dirty="0" smtClean="0">
                <a:solidFill>
                  <a:schemeClr val="tx1">
                    <a:lumMod val="85000"/>
                    <a:lumOff val="15000"/>
                  </a:schemeClr>
                </a:solidFill>
                <a:latin typeface="Helvetica" pitchFamily="34" charset="0"/>
              </a:rPr>
              <a:t>) in days since </a:t>
            </a:r>
            <a:r>
              <a:rPr lang="en-US" i="1" dirty="0">
                <a:solidFill>
                  <a:schemeClr val="tx1">
                    <a:lumMod val="85000"/>
                    <a:lumOff val="15000"/>
                  </a:schemeClr>
                </a:solidFill>
                <a:latin typeface="Times" pitchFamily="18" charset="0"/>
              </a:rPr>
              <a:t>t</a:t>
            </a:r>
            <a:r>
              <a:rPr lang="en-US" i="1" baseline="-25000" dirty="0">
                <a:solidFill>
                  <a:schemeClr val="tx1">
                    <a:lumMod val="85000"/>
                    <a:lumOff val="15000"/>
                  </a:schemeClr>
                </a:solidFill>
                <a:latin typeface="Times" pitchFamily="18" charset="0"/>
              </a:rPr>
              <a:t>0</a:t>
            </a:r>
            <a:endParaRPr lang="en-US" baseline="-25000" dirty="0" smtClean="0">
              <a:solidFill>
                <a:schemeClr val="tx1">
                  <a:lumMod val="85000"/>
                  <a:lumOff val="15000"/>
                </a:schemeClr>
              </a:solidFill>
              <a:latin typeface="Times" pitchFamily="18" charset="0"/>
            </a:endParaRPr>
          </a:p>
        </p:txBody>
      </p:sp>
      <p:sp>
        <p:nvSpPr>
          <p:cNvPr id="8" name="TextBox 7"/>
          <p:cNvSpPr txBox="1"/>
          <p:nvPr/>
        </p:nvSpPr>
        <p:spPr>
          <a:xfrm>
            <a:off x="457200" y="3566160"/>
            <a:ext cx="3383280" cy="2431435"/>
          </a:xfrm>
          <a:prstGeom prst="rect">
            <a:avLst/>
          </a:prstGeom>
          <a:noFill/>
        </p:spPr>
        <p:txBody>
          <a:bodyPr wrap="square" rtlCol="0">
            <a:spAutoFit/>
          </a:bodyPr>
          <a:lstStyle/>
          <a:p>
            <a:r>
              <a:rPr lang="en-US" dirty="0" smtClean="0">
                <a:solidFill>
                  <a:schemeClr val="tx1">
                    <a:lumMod val="85000"/>
                    <a:lumOff val="15000"/>
                  </a:schemeClr>
                </a:solidFill>
                <a:latin typeface="Helvetica" pitchFamily="34" charset="0"/>
              </a:rPr>
              <a:t>Applying these radiance conversions to the GOES Vis imager data removes the trends and places the sensors on the same radiometric scale.</a:t>
            </a:r>
          </a:p>
          <a:p>
            <a:endParaRPr lang="en-US" sz="800" dirty="0">
              <a:solidFill>
                <a:schemeClr val="tx1">
                  <a:lumMod val="85000"/>
                  <a:lumOff val="15000"/>
                </a:schemeClr>
              </a:solidFill>
              <a:latin typeface="Helvetica" pitchFamily="34" charset="0"/>
            </a:endParaRPr>
          </a:p>
          <a:p>
            <a:r>
              <a:rPr lang="en-US" dirty="0">
                <a:solidFill>
                  <a:schemeClr val="tx1">
                    <a:lumMod val="85000"/>
                    <a:lumOff val="15000"/>
                  </a:schemeClr>
                </a:solidFill>
                <a:latin typeface="Helvetica"/>
              </a:rPr>
              <a:t> </a:t>
            </a:r>
            <a:r>
              <a:rPr lang="en-US" dirty="0" smtClean="0">
                <a:solidFill>
                  <a:schemeClr val="tx1">
                    <a:lumMod val="85000"/>
                    <a:lumOff val="15000"/>
                  </a:schemeClr>
                </a:solidFill>
                <a:latin typeface="Helvetica"/>
              </a:rPr>
              <a:t>   </a:t>
            </a:r>
            <a:r>
              <a:rPr lang="en-US" dirty="0">
                <a:solidFill>
                  <a:schemeClr val="tx1">
                    <a:lumMod val="85000"/>
                    <a:lumOff val="15000"/>
                  </a:schemeClr>
                </a:solidFill>
                <a:latin typeface="Helvetica" pitchFamily="34" charset="0"/>
              </a:rPr>
              <a:t>T</a:t>
            </a:r>
            <a:r>
              <a:rPr lang="en-US" dirty="0" smtClean="0">
                <a:solidFill>
                  <a:schemeClr val="tx1">
                    <a:lumMod val="85000"/>
                    <a:lumOff val="15000"/>
                  </a:schemeClr>
                </a:solidFill>
                <a:latin typeface="Helvetica" pitchFamily="34" charset="0"/>
              </a:rPr>
              <a:t>his development should be checked against other vicarious calibration techniques.</a:t>
            </a:r>
            <a:endParaRPr lang="en-US" dirty="0">
              <a:solidFill>
                <a:schemeClr val="tx1">
                  <a:lumMod val="85000"/>
                  <a:lumOff val="15000"/>
                </a:schemeClr>
              </a:solidFill>
              <a:latin typeface="Helvetica" pitchFamily="34" charset="0"/>
            </a:endParaRPr>
          </a:p>
        </p:txBody>
      </p:sp>
      <p:sp>
        <p:nvSpPr>
          <p:cNvPr id="9" name="5-Point Star 8"/>
          <p:cNvSpPr>
            <a:spLocks noChangeAspect="1"/>
          </p:cNvSpPr>
          <p:nvPr/>
        </p:nvSpPr>
        <p:spPr>
          <a:xfrm>
            <a:off x="502920" y="5120640"/>
            <a:ext cx="205740" cy="20574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0" y="1188720"/>
            <a:ext cx="4443984" cy="1975104"/>
          </a:xfrm>
          <a:prstGeom prst="rect">
            <a:avLst/>
          </a:prstGeom>
        </p:spPr>
      </p:pic>
    </p:spTree>
    <p:extLst>
      <p:ext uri="{BB962C8B-B14F-4D97-AF65-F5344CB8AC3E}">
        <p14:creationId xmlns:p14="http://schemas.microsoft.com/office/powerpoint/2010/main" val="70606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Some technical details of the ROLO lunar model</a:t>
            </a:r>
            <a:endParaRPr lang="en-US" sz="2800" dirty="0"/>
          </a:p>
        </p:txBody>
      </p:sp>
      <p:sp>
        <p:nvSpPr>
          <p:cNvPr id="5" name="Content Placeholder 4"/>
          <p:cNvSpPr>
            <a:spLocks noGrp="1"/>
          </p:cNvSpPr>
          <p:nvPr>
            <p:ph sz="quarter" idx="13"/>
          </p:nvPr>
        </p:nvSpPr>
        <p:spPr/>
        <p:txBody>
          <a:bodyPr/>
          <a:lstStyle/>
          <a:p>
            <a:pPr marL="45720" indent="0">
              <a:lnSpc>
                <a:spcPts val="2400"/>
              </a:lnSpc>
              <a:buNone/>
            </a:pPr>
            <a:r>
              <a:rPr lang="en-US" dirty="0" smtClean="0">
                <a:latin typeface="Helvetica" pitchFamily="34" charset="0"/>
              </a:rPr>
              <a:t>Model development and operation are done in terms of lunar disk-equivalent reflectance </a:t>
            </a:r>
            <a:r>
              <a:rPr lang="en-US" b="1" i="1" dirty="0" smtClean="0">
                <a:latin typeface="Times" pitchFamily="18" charset="0"/>
              </a:rPr>
              <a:t>A</a:t>
            </a:r>
            <a:r>
              <a:rPr lang="en-US" dirty="0" smtClean="0">
                <a:latin typeface="Helvetica" pitchFamily="34" charset="0"/>
              </a:rPr>
              <a:t>, for the 32 ROLO bands (</a:t>
            </a:r>
            <a:r>
              <a:rPr lang="en-US" i="1" dirty="0" smtClean="0">
                <a:latin typeface="Times" pitchFamily="18" charset="0"/>
              </a:rPr>
              <a:t>k</a:t>
            </a:r>
            <a:r>
              <a:rPr lang="en-US" dirty="0" smtClean="0">
                <a:latin typeface="Helvetica" pitchFamily="34" charset="0"/>
              </a:rPr>
              <a:t>):</a:t>
            </a:r>
          </a:p>
          <a:p>
            <a:pPr marL="45720" indent="0">
              <a:lnSpc>
                <a:spcPts val="2400"/>
              </a:lnSpc>
              <a:buNone/>
            </a:pPr>
            <a:endParaRPr lang="en-US" dirty="0">
              <a:latin typeface="Helvetica" pitchFamily="34" charset="0"/>
            </a:endParaRPr>
          </a:p>
          <a:p>
            <a:pPr marL="45720" indent="0">
              <a:lnSpc>
                <a:spcPts val="2400"/>
              </a:lnSpc>
              <a:buNone/>
            </a:pPr>
            <a:endParaRPr lang="en-US" dirty="0" smtClean="0">
              <a:latin typeface="Helvetica" pitchFamily="34" charset="0"/>
            </a:endParaRPr>
          </a:p>
          <a:p>
            <a:pPr marL="45720" indent="0">
              <a:lnSpc>
                <a:spcPts val="2400"/>
              </a:lnSpc>
              <a:buNone/>
            </a:pPr>
            <a:endParaRPr lang="en-US" dirty="0">
              <a:latin typeface="Helvetica" pitchFamily="34" charset="0"/>
            </a:endParaRPr>
          </a:p>
          <a:p>
            <a:pPr marL="45720" indent="0">
              <a:lnSpc>
                <a:spcPts val="2400"/>
              </a:lnSpc>
              <a:buNone/>
            </a:pPr>
            <a:endParaRPr lang="en-US" dirty="0" smtClean="0">
              <a:latin typeface="Helvetica" pitchFamily="34" charset="0"/>
            </a:endParaRPr>
          </a:p>
          <a:p>
            <a:pPr marL="45720" indent="0">
              <a:lnSpc>
                <a:spcPts val="2400"/>
              </a:lnSpc>
              <a:buNone/>
            </a:pPr>
            <a:endParaRPr lang="en-US" dirty="0">
              <a:latin typeface="Helvetica" pitchFamily="34" charset="0"/>
            </a:endParaRPr>
          </a:p>
          <a:p>
            <a:pPr marL="45720" indent="0">
              <a:lnSpc>
                <a:spcPts val="2400"/>
              </a:lnSpc>
              <a:buNone/>
            </a:pPr>
            <a:endParaRPr lang="en-US" dirty="0">
              <a:latin typeface="Helvetica" pitchFamily="34" charset="0"/>
            </a:endParaRPr>
          </a:p>
          <a:p>
            <a:pPr>
              <a:lnSpc>
                <a:spcPts val="2400"/>
              </a:lnSpc>
            </a:pPr>
            <a:r>
              <a:rPr lang="en-US" dirty="0" smtClean="0">
                <a:latin typeface="Helvetica" pitchFamily="34" charset="0"/>
              </a:rPr>
              <a:t> </a:t>
            </a:r>
            <a:r>
              <a:rPr lang="en-US" sz="2000" dirty="0" smtClean="0">
                <a:latin typeface="Helvetica" pitchFamily="34" charset="0"/>
              </a:rPr>
              <a:t>328 coefficients, determined by fitting ROLO measurement dataset</a:t>
            </a:r>
          </a:p>
          <a:p>
            <a:pPr>
              <a:lnSpc>
                <a:spcPts val="2400"/>
              </a:lnSpc>
            </a:pPr>
            <a:r>
              <a:rPr lang="en-US" sz="2000" dirty="0">
                <a:latin typeface="Helvetica" pitchFamily="34" charset="0"/>
              </a:rPr>
              <a:t> </a:t>
            </a:r>
            <a:r>
              <a:rPr lang="en-US" sz="2000" dirty="0" smtClean="0">
                <a:latin typeface="Helvetica" pitchFamily="34" charset="0"/>
              </a:rPr>
              <a:t>driver for this model form was minimizing the fit residuals</a:t>
            </a:r>
          </a:p>
          <a:p>
            <a:pPr>
              <a:lnSpc>
                <a:spcPts val="2400"/>
              </a:lnSpc>
            </a:pPr>
            <a:r>
              <a:rPr lang="en-US" sz="2000" dirty="0">
                <a:latin typeface="Helvetica" pitchFamily="34" charset="0"/>
              </a:rPr>
              <a:t> </a:t>
            </a:r>
            <a:r>
              <a:rPr lang="en-US" sz="2000" dirty="0" smtClean="0">
                <a:latin typeface="Helvetica" pitchFamily="34" charset="0"/>
              </a:rPr>
              <a:t>mean absolute residual is 0.0096 in </a:t>
            </a:r>
            <a:r>
              <a:rPr lang="en-US" sz="2000" dirty="0" err="1" smtClean="0">
                <a:latin typeface="Times" pitchFamily="18" charset="0"/>
              </a:rPr>
              <a:t>ln</a:t>
            </a:r>
            <a:r>
              <a:rPr lang="en-US" sz="2000" i="1" dirty="0" err="1" smtClean="0">
                <a:latin typeface="Times" pitchFamily="18" charset="0"/>
              </a:rPr>
              <a:t>A</a:t>
            </a:r>
            <a:r>
              <a:rPr lang="en-US" sz="2000" dirty="0" smtClean="0">
                <a:latin typeface="Helvetica" pitchFamily="34" charset="0"/>
              </a:rPr>
              <a:t>, </a:t>
            </a:r>
            <a:r>
              <a:rPr lang="en-US" sz="2000" dirty="0" smtClean="0">
                <a:latin typeface="Helvetica"/>
              </a:rPr>
              <a:t>~</a:t>
            </a:r>
            <a:r>
              <a:rPr lang="en-US" sz="2000" dirty="0" smtClean="0">
                <a:latin typeface="Helvetica" pitchFamily="34" charset="0"/>
              </a:rPr>
              <a:t>1% in irradiance</a:t>
            </a:r>
            <a:endParaRPr lang="en-US" sz="2000" dirty="0">
              <a:latin typeface="Helvetic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920240"/>
            <a:ext cx="6408801" cy="2237994"/>
          </a:xfrm>
          <a:prstGeom prst="rect">
            <a:avLst/>
          </a:prstGeom>
        </p:spPr>
      </p:pic>
    </p:spTree>
    <p:extLst>
      <p:ext uri="{BB962C8B-B14F-4D97-AF65-F5344CB8AC3E}">
        <p14:creationId xmlns:p14="http://schemas.microsoft.com/office/powerpoint/2010/main" val="135450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457200"/>
            <a:ext cx="8229600" cy="5943600"/>
          </a:xfrm>
        </p:spPr>
        <p:txBody>
          <a:bodyPr/>
          <a:lstStyle/>
          <a:p>
            <a:pPr marL="45720" indent="0">
              <a:lnSpc>
                <a:spcPts val="2400"/>
              </a:lnSpc>
              <a:buNone/>
            </a:pPr>
            <a:r>
              <a:rPr lang="en-US" dirty="0" smtClean="0">
                <a:latin typeface="Helvetica" pitchFamily="34" charset="0"/>
              </a:rPr>
              <a:t>An example: NPP</a:t>
            </a:r>
            <a:r>
              <a:rPr lang="en-US" dirty="0" smtClean="0">
                <a:latin typeface="Helvetica"/>
              </a:rPr>
              <a:t>−</a:t>
            </a:r>
            <a:r>
              <a:rPr lang="en-US" dirty="0" smtClean="0">
                <a:latin typeface="Helvetica" pitchFamily="34" charset="0"/>
              </a:rPr>
              <a:t>VIIRS observation of the Moon acquired     10 February 2014</a:t>
            </a:r>
            <a:endParaRPr lang="en-US" dirty="0">
              <a:latin typeface="Helvetica" pitchFamily="34" charset="0"/>
            </a:endParaRPr>
          </a:p>
        </p:txBody>
      </p:sp>
      <p:sp>
        <p:nvSpPr>
          <p:cNvPr id="3" name="TextBox 2"/>
          <p:cNvSpPr txBox="1"/>
          <p:nvPr/>
        </p:nvSpPr>
        <p:spPr>
          <a:xfrm>
            <a:off x="457200" y="1371600"/>
            <a:ext cx="2331720" cy="4616648"/>
          </a:xfrm>
          <a:prstGeom prst="rect">
            <a:avLst/>
          </a:prstGeom>
          <a:noFill/>
        </p:spPr>
        <p:txBody>
          <a:bodyPr wrap="square" rtlCol="0">
            <a:spAutoFit/>
          </a:bodyPr>
          <a:lstStyle/>
          <a:p>
            <a:r>
              <a:rPr lang="en-US" b="1" dirty="0" smtClean="0">
                <a:latin typeface="Helvetica" pitchFamily="34" charset="0"/>
              </a:rPr>
              <a:t>□</a:t>
            </a:r>
            <a:r>
              <a:rPr lang="en-US" dirty="0" smtClean="0">
                <a:latin typeface="Helvetica" pitchFamily="34" charset="0"/>
              </a:rPr>
              <a:t> </a:t>
            </a:r>
            <a:r>
              <a:rPr lang="en-US" dirty="0" smtClean="0">
                <a:solidFill>
                  <a:schemeClr val="tx1">
                    <a:lumMod val="85000"/>
                    <a:lumOff val="15000"/>
                  </a:schemeClr>
                </a:solidFill>
                <a:latin typeface="Helvetica" pitchFamily="34" charset="0"/>
              </a:rPr>
              <a:t>symbols are </a:t>
            </a:r>
            <a:r>
              <a:rPr lang="en-US" i="1" dirty="0" err="1" smtClean="0">
                <a:solidFill>
                  <a:schemeClr val="tx1">
                    <a:lumMod val="85000"/>
                    <a:lumOff val="15000"/>
                  </a:schemeClr>
                </a:solidFill>
                <a:latin typeface="Times" pitchFamily="18" charset="0"/>
              </a:rPr>
              <a:t>A</a:t>
            </a:r>
            <a:r>
              <a:rPr lang="en-US" baseline="-25000" dirty="0" err="1" smtClean="0">
                <a:solidFill>
                  <a:schemeClr val="tx1">
                    <a:lumMod val="85000"/>
                    <a:lumOff val="15000"/>
                  </a:schemeClr>
                </a:solidFill>
                <a:latin typeface="Times" pitchFamily="18" charset="0"/>
              </a:rPr>
              <a:t>k</a:t>
            </a:r>
            <a:endParaRPr lang="en-US" baseline="-25000" dirty="0" smtClean="0">
              <a:solidFill>
                <a:schemeClr val="tx1">
                  <a:lumMod val="85000"/>
                  <a:lumOff val="15000"/>
                </a:schemeClr>
              </a:solidFill>
              <a:latin typeface="Times" pitchFamily="18" charset="0"/>
            </a:endParaRPr>
          </a:p>
          <a:p>
            <a:r>
              <a:rPr lang="en-US" dirty="0" smtClean="0">
                <a:solidFill>
                  <a:schemeClr val="tx1">
                    <a:lumMod val="85000"/>
                    <a:lumOff val="15000"/>
                  </a:schemeClr>
                </a:solidFill>
                <a:latin typeface="Helvetica" pitchFamily="34" charset="0"/>
              </a:rPr>
              <a:t>from the lunar model equation</a:t>
            </a:r>
          </a:p>
          <a:p>
            <a:endParaRPr lang="en-US" sz="1200" dirty="0">
              <a:solidFill>
                <a:schemeClr val="tx1">
                  <a:lumMod val="85000"/>
                  <a:lumOff val="15000"/>
                </a:schemeClr>
              </a:solidFill>
              <a:latin typeface="Helvetica" pitchFamily="34" charset="0"/>
            </a:endParaRPr>
          </a:p>
          <a:p>
            <a:r>
              <a:rPr lang="en-US" dirty="0" smtClean="0">
                <a:solidFill>
                  <a:schemeClr val="tx1">
                    <a:lumMod val="85000"/>
                    <a:lumOff val="15000"/>
                  </a:schemeClr>
                </a:solidFill>
                <a:latin typeface="Helvetica" pitchFamily="34" charset="0"/>
              </a:rPr>
              <a:t>Solid line is a reference lunar reflectance spectrum, fitted to the </a:t>
            </a:r>
            <a:r>
              <a:rPr lang="en-US" i="1" dirty="0" err="1" smtClean="0">
                <a:solidFill>
                  <a:schemeClr val="tx1">
                    <a:lumMod val="85000"/>
                    <a:lumOff val="15000"/>
                  </a:schemeClr>
                </a:solidFill>
                <a:latin typeface="Times" pitchFamily="18" charset="0"/>
              </a:rPr>
              <a:t>A</a:t>
            </a:r>
            <a:r>
              <a:rPr lang="en-US" baseline="-25000" dirty="0" err="1" smtClean="0">
                <a:solidFill>
                  <a:schemeClr val="tx1">
                    <a:lumMod val="85000"/>
                    <a:lumOff val="15000"/>
                  </a:schemeClr>
                </a:solidFill>
                <a:latin typeface="Times" pitchFamily="18" charset="0"/>
              </a:rPr>
              <a:t>k</a:t>
            </a:r>
            <a:r>
              <a:rPr lang="en-US" baseline="-25000" dirty="0" smtClean="0">
                <a:solidFill>
                  <a:schemeClr val="tx1">
                    <a:lumMod val="85000"/>
                    <a:lumOff val="15000"/>
                  </a:schemeClr>
                </a:solidFill>
                <a:latin typeface="Times" pitchFamily="18" charset="0"/>
              </a:rPr>
              <a:t> </a:t>
            </a:r>
            <a:r>
              <a:rPr lang="en-US" dirty="0" smtClean="0">
                <a:solidFill>
                  <a:schemeClr val="tx1">
                    <a:lumMod val="85000"/>
                    <a:lumOff val="15000"/>
                  </a:schemeClr>
                </a:solidFill>
                <a:latin typeface="Helvetica" pitchFamily="34" charset="0"/>
              </a:rPr>
              <a:t>values.</a:t>
            </a:r>
          </a:p>
          <a:p>
            <a:endParaRPr lang="en-US" sz="1200" dirty="0">
              <a:solidFill>
                <a:schemeClr val="tx1">
                  <a:lumMod val="85000"/>
                  <a:lumOff val="15000"/>
                </a:schemeClr>
              </a:solidFill>
              <a:latin typeface="Helvetica" pitchFamily="34" charset="0"/>
            </a:endParaRPr>
          </a:p>
          <a:p>
            <a:r>
              <a:rPr lang="en-US" dirty="0" smtClean="0">
                <a:solidFill>
                  <a:schemeClr val="tx1">
                    <a:lumMod val="85000"/>
                    <a:lumOff val="15000"/>
                  </a:schemeClr>
                </a:solidFill>
                <a:latin typeface="Helvetica" pitchFamily="34" charset="0"/>
              </a:rPr>
              <a:t>The fitted spectrum is convolved with the instrument  band relative spectral response functions and solar spectrum to give irradiances.</a:t>
            </a:r>
            <a:endParaRPr lang="en-US" dirty="0">
              <a:solidFill>
                <a:schemeClr val="tx1">
                  <a:lumMod val="85000"/>
                  <a:lumOff val="15000"/>
                </a:schemeClr>
              </a:solidFill>
              <a:latin typeface="Helvetic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371600"/>
            <a:ext cx="5943600" cy="4243730"/>
          </a:xfrm>
          <a:prstGeom prst="rect">
            <a:avLst/>
          </a:prstGeom>
        </p:spPr>
      </p:pic>
    </p:spTree>
    <p:extLst>
      <p:ext uri="{BB962C8B-B14F-4D97-AF65-F5344CB8AC3E}">
        <p14:creationId xmlns:p14="http://schemas.microsoft.com/office/powerpoint/2010/main" val="122200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prstClr val="black"/>
              <a:schemeClr val="tx2">
                <a:tint val="45000"/>
                <a:satMod val="400000"/>
              </a:schemeClr>
            </a:duotone>
            <a:extLst>
              <a:ext uri="{BEBA8EAE-BF5A-486C-A8C5-ECC9F3942E4B}">
                <a14:imgProps xmlns:a14="http://schemas.microsoft.com/office/drawing/2010/main">
                  <a14:imgLayer r:embed="rId3">
                    <a14:imgEffect>
                      <a14:sharpenSoften amount="40000"/>
                    </a14:imgEffect>
                    <a14:imgEffect>
                      <a14:saturation sat="0"/>
                    </a14:imgEffect>
                    <a14:imgEffect>
                      <a14:brightnessContrast bright="-3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457200"/>
            <a:ext cx="8229600" cy="5943600"/>
          </a:xfrm>
        </p:spPr>
        <p:txBody>
          <a:bodyPr/>
          <a:lstStyle/>
          <a:p>
            <a:pPr marL="45720" indent="0">
              <a:lnSpc>
                <a:spcPts val="2400"/>
              </a:lnSpc>
              <a:buNone/>
            </a:pPr>
            <a:r>
              <a:rPr lang="en-US" dirty="0" smtClean="0">
                <a:latin typeface="Helvetica" pitchFamily="34" charset="0"/>
              </a:rPr>
              <a:t>A second example: MODIS−Aqua lunar observation acquired  16 October 2002 </a:t>
            </a:r>
            <a:endParaRPr lang="en-US" dirty="0">
              <a:latin typeface="Helvetica"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0" y="1143000"/>
            <a:ext cx="5966460" cy="9586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2194560"/>
            <a:ext cx="5943600" cy="4243730"/>
          </a:xfrm>
          <a:prstGeom prst="rect">
            <a:avLst/>
          </a:prstGeom>
        </p:spPr>
      </p:pic>
      <p:sp>
        <p:nvSpPr>
          <p:cNvPr id="7" name="TextBox 6"/>
          <p:cNvSpPr txBox="1"/>
          <p:nvPr/>
        </p:nvSpPr>
        <p:spPr>
          <a:xfrm>
            <a:off x="457200" y="2560320"/>
            <a:ext cx="2331720" cy="2769989"/>
          </a:xfrm>
          <a:prstGeom prst="rect">
            <a:avLst/>
          </a:prstGeom>
          <a:noFill/>
        </p:spPr>
        <p:txBody>
          <a:bodyPr wrap="square" rtlCol="0">
            <a:spAutoFit/>
          </a:bodyPr>
          <a:lstStyle/>
          <a:p>
            <a:r>
              <a:rPr lang="en-US" dirty="0" smtClean="0">
                <a:solidFill>
                  <a:schemeClr val="tx1">
                    <a:lumMod val="85000"/>
                    <a:lumOff val="15000"/>
                  </a:schemeClr>
                </a:solidFill>
                <a:latin typeface="Helvetica" pitchFamily="34" charset="0"/>
              </a:rPr>
              <a:t>Seven MODIS ocean color bands coincide with VIIRS bands M1</a:t>
            </a:r>
            <a:r>
              <a:rPr lang="en-US" dirty="0" smtClean="0">
                <a:solidFill>
                  <a:schemeClr val="tx1">
                    <a:lumMod val="85000"/>
                    <a:lumOff val="15000"/>
                  </a:schemeClr>
                </a:solidFill>
                <a:latin typeface="Helvetica"/>
              </a:rPr>
              <a:t>–</a:t>
            </a:r>
            <a:r>
              <a:rPr lang="en-US" dirty="0" smtClean="0">
                <a:solidFill>
                  <a:schemeClr val="tx1">
                    <a:lumMod val="85000"/>
                    <a:lumOff val="15000"/>
                  </a:schemeClr>
                </a:solidFill>
                <a:latin typeface="Helvetica" pitchFamily="34" charset="0"/>
              </a:rPr>
              <a:t>M7.</a:t>
            </a:r>
          </a:p>
          <a:p>
            <a:endParaRPr lang="en-US" sz="1200" dirty="0">
              <a:solidFill>
                <a:schemeClr val="tx1">
                  <a:lumMod val="85000"/>
                  <a:lumOff val="15000"/>
                </a:schemeClr>
              </a:solidFill>
              <a:latin typeface="Helvetica" pitchFamily="34" charset="0"/>
            </a:endParaRPr>
          </a:p>
          <a:p>
            <a:r>
              <a:rPr lang="en-US" dirty="0" smtClean="0">
                <a:solidFill>
                  <a:schemeClr val="tx1">
                    <a:lumMod val="85000"/>
                    <a:lumOff val="15000"/>
                  </a:schemeClr>
                </a:solidFill>
                <a:latin typeface="Helvetica" pitchFamily="34" charset="0"/>
              </a:rPr>
              <a:t>The similar geometry of the observations means the lunar disk reflectance  spectra are nearly the same.</a:t>
            </a:r>
            <a:endParaRPr lang="en-US" dirty="0">
              <a:solidFill>
                <a:schemeClr val="tx1">
                  <a:lumMod val="85000"/>
                  <a:lumOff val="15000"/>
                </a:schemeClr>
              </a:solidFill>
              <a:latin typeface="Helvetica" pitchFamily="34" charset="0"/>
            </a:endParaRPr>
          </a:p>
        </p:txBody>
      </p:sp>
    </p:spTree>
    <p:extLst>
      <p:ext uri="{BB962C8B-B14F-4D97-AF65-F5344CB8AC3E}">
        <p14:creationId xmlns:p14="http://schemas.microsoft.com/office/powerpoint/2010/main" val="245856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3466</TotalTime>
  <Words>726</Words>
  <Application>Microsoft Office PowerPoint</Application>
  <PresentationFormat>On-screen Show (4:3)</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Using the Moon as a Radiometric Reference for Cross–Calibration</vt:lpstr>
      <vt:lpstr>The Moon as a calibration light source for reflected solar wavelengths</vt:lpstr>
      <vt:lpstr>Lunar radiometric reference — irradiance </vt:lpstr>
      <vt:lpstr>Lunar irradiance comparisons</vt:lpstr>
      <vt:lpstr>Lunar irradiance comparisons</vt:lpstr>
      <vt:lpstr>PowerPoint Presentation</vt:lpstr>
      <vt:lpstr>Some technical details of the ROLO lunar model</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 Thomas C.</dc:creator>
  <cp:lastModifiedBy>Tom</cp:lastModifiedBy>
  <cp:revision>82</cp:revision>
  <dcterms:created xsi:type="dcterms:W3CDTF">2013-06-19T18:48:51Z</dcterms:created>
  <dcterms:modified xsi:type="dcterms:W3CDTF">2014-03-26T13:42:17Z</dcterms:modified>
</cp:coreProperties>
</file>