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0"/>
  </p:notesMasterIdLst>
  <p:handoutMasterIdLst>
    <p:handoutMasterId r:id="rId31"/>
  </p:handoutMasterIdLst>
  <p:sldIdLst>
    <p:sldId id="306" r:id="rId2"/>
    <p:sldId id="342" r:id="rId3"/>
    <p:sldId id="343" r:id="rId4"/>
    <p:sldId id="344" r:id="rId5"/>
    <p:sldId id="345" r:id="rId6"/>
    <p:sldId id="346" r:id="rId7"/>
    <p:sldId id="354" r:id="rId8"/>
    <p:sldId id="347" r:id="rId9"/>
    <p:sldId id="348" r:id="rId10"/>
    <p:sldId id="349" r:id="rId11"/>
    <p:sldId id="353" r:id="rId12"/>
    <p:sldId id="350" r:id="rId13"/>
    <p:sldId id="341" r:id="rId14"/>
    <p:sldId id="351" r:id="rId15"/>
    <p:sldId id="352" r:id="rId16"/>
    <p:sldId id="360" r:id="rId17"/>
    <p:sldId id="355" r:id="rId18"/>
    <p:sldId id="359" r:id="rId19"/>
    <p:sldId id="358" r:id="rId20"/>
    <p:sldId id="357" r:id="rId21"/>
    <p:sldId id="363" r:id="rId22"/>
    <p:sldId id="364" r:id="rId23"/>
    <p:sldId id="362" r:id="rId24"/>
    <p:sldId id="328" r:id="rId25"/>
    <p:sldId id="324" r:id="rId26"/>
    <p:sldId id="326" r:id="rId27"/>
    <p:sldId id="325" r:id="rId28"/>
    <p:sldId id="327"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88506" autoAdjust="0"/>
  </p:normalViewPr>
  <p:slideViewPr>
    <p:cSldViewPr>
      <p:cViewPr varScale="1">
        <p:scale>
          <a:sx n="64" d="100"/>
          <a:sy n="64" d="100"/>
        </p:scale>
        <p:origin x="-17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Home\fyu\meetings\SPIE09\calibration%20evaluation\goes.diurnal.vari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Home\fyu\meetings\SPIE09\calibration%20evaluation\goes.diurnal.vari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Home\fyu\GSICS\geoleo_valid\g13vsg15_tbdiff.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Home\fyu\GSICS\geoleo_valid\g13vsg15_tbdif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Home\fyu\GSICS\geoleo_valid\g13vsg15_tbdiff.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Home\fyu\GSICS\geoleo_valid\g13vsg15_tbdi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400"/>
              <a:t>GOES-11</a:t>
            </a:r>
            <a:r>
              <a:rPr lang="en-US" sz="1400" baseline="0"/>
              <a:t> Imager Ch3/4/5 Dirunal Cal. Variation</a:t>
            </a:r>
            <a:endParaRPr lang="en-US" sz="1400"/>
          </a:p>
        </c:rich>
      </c:tx>
      <c:layout/>
    </c:title>
    <c:plotArea>
      <c:layout/>
      <c:barChart>
        <c:barDir val="col"/>
        <c:grouping val="clustered"/>
        <c:ser>
          <c:idx val="0"/>
          <c:order val="0"/>
          <c:tx>
            <c:strRef>
              <c:f>Sheet1!$B$2</c:f>
              <c:strCache>
                <c:ptCount val="1"/>
                <c:pt idx="0">
                  <c:v>winter (K)</c:v>
                </c:pt>
              </c:strCache>
            </c:strRef>
          </c:tx>
          <c:cat>
            <c:strRef>
              <c:f>Sheet1!$A$3:$A$5</c:f>
              <c:strCache>
                <c:ptCount val="3"/>
                <c:pt idx="0">
                  <c:v>Ch3</c:v>
                </c:pt>
                <c:pt idx="1">
                  <c:v>Ch4</c:v>
                </c:pt>
                <c:pt idx="2">
                  <c:v>Ch5</c:v>
                </c:pt>
              </c:strCache>
            </c:strRef>
          </c:cat>
          <c:val>
            <c:numRef>
              <c:f>Sheet1!$B$3:$B$5</c:f>
              <c:numCache>
                <c:formatCode>General</c:formatCode>
                <c:ptCount val="3"/>
                <c:pt idx="0">
                  <c:v>0.18000000000000024</c:v>
                </c:pt>
                <c:pt idx="1">
                  <c:v>0.79</c:v>
                </c:pt>
                <c:pt idx="2">
                  <c:v>0.71000000000000063</c:v>
                </c:pt>
              </c:numCache>
            </c:numRef>
          </c:val>
        </c:ser>
        <c:ser>
          <c:idx val="1"/>
          <c:order val="1"/>
          <c:tx>
            <c:strRef>
              <c:f>Sheet1!$C$2</c:f>
              <c:strCache>
                <c:ptCount val="1"/>
                <c:pt idx="0">
                  <c:v>Summer (K)</c:v>
                </c:pt>
              </c:strCache>
            </c:strRef>
          </c:tx>
          <c:cat>
            <c:strRef>
              <c:f>Sheet1!$A$3:$A$5</c:f>
              <c:strCache>
                <c:ptCount val="3"/>
                <c:pt idx="0">
                  <c:v>Ch3</c:v>
                </c:pt>
                <c:pt idx="1">
                  <c:v>Ch4</c:v>
                </c:pt>
                <c:pt idx="2">
                  <c:v>Ch5</c:v>
                </c:pt>
              </c:strCache>
            </c:strRef>
          </c:cat>
          <c:val>
            <c:numRef>
              <c:f>Sheet1!$C$3:$C$5</c:f>
              <c:numCache>
                <c:formatCode>General</c:formatCode>
                <c:ptCount val="3"/>
                <c:pt idx="0">
                  <c:v>0.19000000000000006</c:v>
                </c:pt>
                <c:pt idx="1">
                  <c:v>0.61000000000000065</c:v>
                </c:pt>
                <c:pt idx="2">
                  <c:v>0.5</c:v>
                </c:pt>
              </c:numCache>
            </c:numRef>
          </c:val>
        </c:ser>
        <c:axId val="125563264"/>
        <c:axId val="125565184"/>
      </c:barChart>
      <c:catAx>
        <c:axId val="125563264"/>
        <c:scaling>
          <c:orientation val="minMax"/>
        </c:scaling>
        <c:axPos val="b"/>
        <c:majorTickMark val="none"/>
        <c:tickLblPos val="nextTo"/>
        <c:crossAx val="125565184"/>
        <c:crosses val="autoZero"/>
        <c:auto val="1"/>
        <c:lblAlgn val="ctr"/>
        <c:lblOffset val="100"/>
      </c:catAx>
      <c:valAx>
        <c:axId val="125565184"/>
        <c:scaling>
          <c:orientation val="minMax"/>
          <c:max val="1"/>
          <c:min val="0"/>
        </c:scaling>
        <c:axPos val="l"/>
        <c:majorGridlines/>
        <c:title>
          <c:tx>
            <c:rich>
              <a:bodyPr/>
              <a:lstStyle/>
              <a:p>
                <a:pPr>
                  <a:defRPr/>
                </a:pPr>
                <a:r>
                  <a:rPr lang="en-US"/>
                  <a:t>Diurnal</a:t>
                </a:r>
                <a:r>
                  <a:rPr lang="en-US" baseline="0"/>
                  <a:t> Cal. Variation (K)</a:t>
                </a:r>
                <a:endParaRPr lang="en-US"/>
              </a:p>
            </c:rich>
          </c:tx>
          <c:layout>
            <c:manualLayout>
              <c:xMode val="edge"/>
              <c:yMode val="edge"/>
              <c:x val="7.7777777777777807E-2"/>
              <c:y val="0.25538203557888717"/>
            </c:manualLayout>
          </c:layout>
        </c:title>
        <c:numFmt formatCode="#,##0.00" sourceLinked="0"/>
        <c:majorTickMark val="none"/>
        <c:tickLblPos val="nextTo"/>
        <c:crossAx val="125563264"/>
        <c:crosses val="autoZero"/>
        <c:crossBetween val="between"/>
        <c:majorUnit val="0.2"/>
      </c:valAx>
      <c:dTable>
        <c:showHorzBorder val="1"/>
        <c:showVertBorder val="1"/>
        <c:showOutline val="1"/>
        <c:showKeys val="1"/>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a:t>GOES-12 Imager Ch2/3/6</a:t>
            </a:r>
            <a:r>
              <a:rPr lang="en-US" sz="1400" baseline="0"/>
              <a:t> Dirunal Cal. Variation</a:t>
            </a:r>
            <a:endParaRPr lang="en-US" sz="1400"/>
          </a:p>
        </c:rich>
      </c:tx>
      <c:layout/>
    </c:title>
    <c:plotArea>
      <c:layout/>
      <c:barChart>
        <c:barDir val="col"/>
        <c:grouping val="clustered"/>
        <c:ser>
          <c:idx val="0"/>
          <c:order val="0"/>
          <c:tx>
            <c:strRef>
              <c:f>Sheet1!$E$2</c:f>
              <c:strCache>
                <c:ptCount val="1"/>
                <c:pt idx="0">
                  <c:v>winter (K)</c:v>
                </c:pt>
              </c:strCache>
            </c:strRef>
          </c:tx>
          <c:cat>
            <c:strRef>
              <c:f>Sheet1!$D$3:$D$5</c:f>
              <c:strCache>
                <c:ptCount val="3"/>
                <c:pt idx="0">
                  <c:v>Ch3</c:v>
                </c:pt>
                <c:pt idx="1">
                  <c:v>Ch4</c:v>
                </c:pt>
                <c:pt idx="2">
                  <c:v>Ch6</c:v>
                </c:pt>
              </c:strCache>
            </c:strRef>
          </c:cat>
          <c:val>
            <c:numRef>
              <c:f>Sheet1!$E$3:$E$5</c:f>
              <c:numCache>
                <c:formatCode>General</c:formatCode>
                <c:ptCount val="3"/>
                <c:pt idx="0">
                  <c:v>0.54</c:v>
                </c:pt>
                <c:pt idx="1">
                  <c:v>0.66000000000000314</c:v>
                </c:pt>
                <c:pt idx="2">
                  <c:v>0.73000000000000065</c:v>
                </c:pt>
              </c:numCache>
            </c:numRef>
          </c:val>
        </c:ser>
        <c:ser>
          <c:idx val="1"/>
          <c:order val="1"/>
          <c:tx>
            <c:strRef>
              <c:f>Sheet1!$F$2</c:f>
              <c:strCache>
                <c:ptCount val="1"/>
                <c:pt idx="0">
                  <c:v>Summer (K)</c:v>
                </c:pt>
              </c:strCache>
            </c:strRef>
          </c:tx>
          <c:cat>
            <c:strRef>
              <c:f>Sheet1!$D$3:$D$5</c:f>
              <c:strCache>
                <c:ptCount val="3"/>
                <c:pt idx="0">
                  <c:v>Ch3</c:v>
                </c:pt>
                <c:pt idx="1">
                  <c:v>Ch4</c:v>
                </c:pt>
                <c:pt idx="2">
                  <c:v>Ch6</c:v>
                </c:pt>
              </c:strCache>
            </c:strRef>
          </c:cat>
          <c:val>
            <c:numRef>
              <c:f>Sheet1!$F$3:$F$5</c:f>
              <c:numCache>
                <c:formatCode>General</c:formatCode>
                <c:ptCount val="3"/>
                <c:pt idx="0">
                  <c:v>0.61000000000000065</c:v>
                </c:pt>
                <c:pt idx="1">
                  <c:v>0.64000000000000279</c:v>
                </c:pt>
                <c:pt idx="2">
                  <c:v>0.60000000000000064</c:v>
                </c:pt>
              </c:numCache>
            </c:numRef>
          </c:val>
        </c:ser>
        <c:axId val="107170432"/>
        <c:axId val="107172224"/>
      </c:barChart>
      <c:catAx>
        <c:axId val="107170432"/>
        <c:scaling>
          <c:orientation val="minMax"/>
        </c:scaling>
        <c:axPos val="b"/>
        <c:majorTickMark val="none"/>
        <c:tickLblPos val="nextTo"/>
        <c:crossAx val="107172224"/>
        <c:crosses val="autoZero"/>
        <c:auto val="1"/>
        <c:lblAlgn val="ctr"/>
        <c:lblOffset val="100"/>
      </c:catAx>
      <c:valAx>
        <c:axId val="107172224"/>
        <c:scaling>
          <c:orientation val="minMax"/>
          <c:max val="1"/>
          <c:min val="0"/>
        </c:scaling>
        <c:axPos val="l"/>
        <c:majorGridlines/>
        <c:title>
          <c:tx>
            <c:rich>
              <a:bodyPr/>
              <a:lstStyle/>
              <a:p>
                <a:pPr>
                  <a:defRPr/>
                </a:pPr>
                <a:r>
                  <a:rPr lang="en-US"/>
                  <a:t>Diurnal Cal. Variation (K)</a:t>
                </a:r>
              </a:p>
            </c:rich>
          </c:tx>
          <c:layout/>
        </c:title>
        <c:numFmt formatCode="General" sourceLinked="1"/>
        <c:majorTickMark val="none"/>
        <c:tickLblPos val="nextTo"/>
        <c:crossAx val="107170432"/>
        <c:crosses val="autoZero"/>
        <c:crossBetween val="between"/>
        <c:majorUnit val="0.2"/>
      </c:valAx>
      <c:dTable>
        <c:showHorzBorder val="1"/>
        <c:showVertBorder val="1"/>
        <c:showOutline val="1"/>
        <c:showKeys val="1"/>
      </c:dTable>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G13 vs. G15 SRF - Ch6</a:t>
            </a:r>
          </a:p>
        </c:rich>
      </c:tx>
    </c:title>
    <c:plotArea>
      <c:layout>
        <c:manualLayout>
          <c:layoutTarget val="inner"/>
          <c:xMode val="edge"/>
          <c:yMode val="edge"/>
          <c:x val="0.16449183435403927"/>
          <c:y val="0.15618269307245691"/>
          <c:w val="0.76910749278512258"/>
          <c:h val="0.64928021310769091"/>
        </c:manualLayout>
      </c:layout>
      <c:scatterChart>
        <c:scatterStyle val="lineMarker"/>
        <c:ser>
          <c:idx val="0"/>
          <c:order val="0"/>
          <c:tx>
            <c:v>Ch6</c:v>
          </c:tx>
          <c:spPr>
            <a:ln w="28575">
              <a:noFill/>
            </a:ln>
          </c:spPr>
          <c:trendline>
            <c:trendlineType val="linear"/>
            <c:dispEq val="1"/>
            <c:trendlineLbl>
              <c:layout>
                <c:manualLayout>
                  <c:x val="1.510739282589673E-2"/>
                  <c:y val="-5.5825678040244998E-2"/>
                </c:manualLayout>
              </c:layout>
              <c:numFmt formatCode="General" sourceLinked="0"/>
            </c:trendlineLbl>
          </c:trendline>
          <c:xVal>
            <c:numRef>
              <c:f>g13vsg15_tbdiff.ch6!$B$4:$J$4</c:f>
              <c:numCache>
                <c:formatCode>General</c:formatCode>
                <c:ptCount val="9"/>
                <c:pt idx="0">
                  <c:v>275.63</c:v>
                </c:pt>
                <c:pt idx="1">
                  <c:v>269.70999999999964</c:v>
                </c:pt>
                <c:pt idx="2">
                  <c:v>255.94</c:v>
                </c:pt>
                <c:pt idx="3">
                  <c:v>219.66</c:v>
                </c:pt>
                <c:pt idx="4">
                  <c:v>268.56</c:v>
                </c:pt>
                <c:pt idx="5">
                  <c:v>245.1</c:v>
                </c:pt>
                <c:pt idx="6">
                  <c:v>217.23</c:v>
                </c:pt>
                <c:pt idx="7">
                  <c:v>273.37</c:v>
                </c:pt>
                <c:pt idx="8">
                  <c:v>258.78999999999957</c:v>
                </c:pt>
              </c:numCache>
            </c:numRef>
          </c:xVal>
          <c:yVal>
            <c:numRef>
              <c:f>g13vsg15_tbdiff.ch6!$B$6:$J$6</c:f>
              <c:numCache>
                <c:formatCode>General</c:formatCode>
                <c:ptCount val="9"/>
                <c:pt idx="0">
                  <c:v>277.77</c:v>
                </c:pt>
                <c:pt idx="1">
                  <c:v>271.27</c:v>
                </c:pt>
                <c:pt idx="2">
                  <c:v>256.78999999999957</c:v>
                </c:pt>
                <c:pt idx="3">
                  <c:v>219.72</c:v>
                </c:pt>
                <c:pt idx="4">
                  <c:v>270.68</c:v>
                </c:pt>
                <c:pt idx="5">
                  <c:v>245.75</c:v>
                </c:pt>
                <c:pt idx="6">
                  <c:v>217.18</c:v>
                </c:pt>
                <c:pt idx="7">
                  <c:v>275.37</c:v>
                </c:pt>
                <c:pt idx="8">
                  <c:v>260.38</c:v>
                </c:pt>
              </c:numCache>
            </c:numRef>
          </c:yVal>
        </c:ser>
        <c:axId val="107195776"/>
        <c:axId val="107197952"/>
      </c:scatterChart>
      <c:valAx>
        <c:axId val="107195776"/>
        <c:scaling>
          <c:orientation val="minMax"/>
          <c:max val="290"/>
          <c:min val="210"/>
        </c:scaling>
        <c:axPos val="b"/>
        <c:majorGridlines/>
        <c:title>
          <c:tx>
            <c:rich>
              <a:bodyPr/>
              <a:lstStyle/>
              <a:p>
                <a:pPr>
                  <a:defRPr/>
                </a:pPr>
                <a:r>
                  <a:rPr lang="en-US" dirty="0"/>
                  <a:t>Simulated</a:t>
                </a:r>
                <a:r>
                  <a:rPr lang="en-US" baseline="0" dirty="0"/>
                  <a:t> G13 Tb (K)</a:t>
                </a:r>
                <a:endParaRPr lang="en-US" dirty="0"/>
              </a:p>
            </c:rich>
          </c:tx>
        </c:title>
        <c:numFmt formatCode="General" sourceLinked="1"/>
        <c:tickLblPos val="nextTo"/>
        <c:crossAx val="107197952"/>
        <c:crosses val="autoZero"/>
        <c:crossBetween val="midCat"/>
      </c:valAx>
      <c:valAx>
        <c:axId val="107197952"/>
        <c:scaling>
          <c:orientation val="minMax"/>
          <c:max val="290"/>
          <c:min val="210"/>
        </c:scaling>
        <c:axPos val="l"/>
        <c:majorGridlines/>
        <c:title>
          <c:tx>
            <c:rich>
              <a:bodyPr rot="-5400000" vert="horz"/>
              <a:lstStyle/>
              <a:p>
                <a:pPr>
                  <a:defRPr/>
                </a:pPr>
                <a:r>
                  <a:rPr lang="en-US" dirty="0" smtClean="0"/>
                  <a:t>Simulated </a:t>
                </a:r>
                <a:r>
                  <a:rPr lang="en-US" dirty="0"/>
                  <a:t>G15 Tb (K)</a:t>
                </a:r>
              </a:p>
            </c:rich>
          </c:tx>
        </c:title>
        <c:numFmt formatCode="General" sourceLinked="1"/>
        <c:tickLblPos val="nextTo"/>
        <c:crossAx val="107195776"/>
        <c:crosses val="autoZero"/>
        <c:crossBetween val="midCat"/>
        <c:majorUnit val="20"/>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dirty="0"/>
              <a:t>G13 vs. G15 SRF - Ch3</a:t>
            </a:r>
          </a:p>
        </c:rich>
      </c:tx>
    </c:title>
    <c:plotArea>
      <c:layout/>
      <c:scatterChart>
        <c:scatterStyle val="lineMarker"/>
        <c:ser>
          <c:idx val="0"/>
          <c:order val="0"/>
          <c:tx>
            <c:v>Ch3</c:v>
          </c:tx>
          <c:spPr>
            <a:ln w="28575">
              <a:noFill/>
            </a:ln>
          </c:spPr>
          <c:trendline>
            <c:trendlineType val="linear"/>
            <c:dispEq val="1"/>
            <c:trendlineLbl>
              <c:layout>
                <c:manualLayout>
                  <c:x val="1.510739282589673E-2"/>
                  <c:y val="-5.5825678040244991E-2"/>
                </c:manualLayout>
              </c:layout>
              <c:numFmt formatCode="General" sourceLinked="0"/>
            </c:trendlineLbl>
          </c:trendline>
          <c:xVal>
            <c:numRef>
              <c:f>g13vsg15_tbdiff.ch3!$B$4:$J$4</c:f>
              <c:numCache>
                <c:formatCode>General</c:formatCode>
                <c:ptCount val="9"/>
                <c:pt idx="0">
                  <c:v>248.37</c:v>
                </c:pt>
                <c:pt idx="1">
                  <c:v>248.34</c:v>
                </c:pt>
                <c:pt idx="2">
                  <c:v>246.8</c:v>
                </c:pt>
                <c:pt idx="3">
                  <c:v>219.55</c:v>
                </c:pt>
                <c:pt idx="4">
                  <c:v>241.7</c:v>
                </c:pt>
                <c:pt idx="5">
                  <c:v>238.52</c:v>
                </c:pt>
                <c:pt idx="6">
                  <c:v>217.08</c:v>
                </c:pt>
                <c:pt idx="7">
                  <c:v>247.2</c:v>
                </c:pt>
                <c:pt idx="8">
                  <c:v>242.07</c:v>
                </c:pt>
              </c:numCache>
            </c:numRef>
          </c:xVal>
          <c:yVal>
            <c:numRef>
              <c:f>g13vsg15_tbdiff.ch3!$B$6:$J$6</c:f>
              <c:numCache>
                <c:formatCode>General</c:formatCode>
                <c:ptCount val="9"/>
                <c:pt idx="0">
                  <c:v>246.44</c:v>
                </c:pt>
                <c:pt idx="1">
                  <c:v>246.44</c:v>
                </c:pt>
                <c:pt idx="2">
                  <c:v>245.43</c:v>
                </c:pt>
                <c:pt idx="3">
                  <c:v>219.48000000000022</c:v>
                </c:pt>
                <c:pt idx="4">
                  <c:v>239.65</c:v>
                </c:pt>
                <c:pt idx="5">
                  <c:v>237.38000000000022</c:v>
                </c:pt>
                <c:pt idx="6">
                  <c:v>217.08</c:v>
                </c:pt>
                <c:pt idx="7">
                  <c:v>245.23</c:v>
                </c:pt>
                <c:pt idx="8">
                  <c:v>240.37</c:v>
                </c:pt>
              </c:numCache>
            </c:numRef>
          </c:yVal>
        </c:ser>
        <c:axId val="107239296"/>
        <c:axId val="107241472"/>
      </c:scatterChart>
      <c:valAx>
        <c:axId val="107239296"/>
        <c:scaling>
          <c:orientation val="minMax"/>
          <c:max val="260"/>
          <c:min val="210"/>
        </c:scaling>
        <c:axPos val="b"/>
        <c:majorGridlines/>
        <c:title>
          <c:tx>
            <c:rich>
              <a:bodyPr/>
              <a:lstStyle/>
              <a:p>
                <a:pPr>
                  <a:defRPr/>
                </a:pPr>
                <a:r>
                  <a:rPr lang="en-US" dirty="0"/>
                  <a:t>Simulated</a:t>
                </a:r>
                <a:r>
                  <a:rPr lang="en-US" baseline="0" dirty="0"/>
                  <a:t> G13 Tb (K)</a:t>
                </a:r>
                <a:endParaRPr lang="en-US" dirty="0"/>
              </a:p>
            </c:rich>
          </c:tx>
        </c:title>
        <c:numFmt formatCode="General" sourceLinked="1"/>
        <c:tickLblPos val="nextTo"/>
        <c:crossAx val="107241472"/>
        <c:crosses val="autoZero"/>
        <c:crossBetween val="midCat"/>
      </c:valAx>
      <c:valAx>
        <c:axId val="107241472"/>
        <c:scaling>
          <c:orientation val="minMax"/>
          <c:max val="260"/>
          <c:min val="210"/>
        </c:scaling>
        <c:axPos val="l"/>
        <c:majorGridlines/>
        <c:title>
          <c:tx>
            <c:rich>
              <a:bodyPr rot="-5400000" vert="horz"/>
              <a:lstStyle/>
              <a:p>
                <a:pPr>
                  <a:defRPr/>
                </a:pPr>
                <a:r>
                  <a:rPr lang="en-US" dirty="0" smtClean="0"/>
                  <a:t>Simulated </a:t>
                </a:r>
                <a:r>
                  <a:rPr lang="en-US" dirty="0"/>
                  <a:t>G15 Tb (K)</a:t>
                </a:r>
              </a:p>
            </c:rich>
          </c:tx>
        </c:title>
        <c:numFmt formatCode="General" sourceLinked="1"/>
        <c:tickLblPos val="nextTo"/>
        <c:crossAx val="107239296"/>
        <c:crosses val="autoZero"/>
        <c:crossBetween val="midCat"/>
        <c:majorUnit val="10"/>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400" dirty="0"/>
              <a:t>G13 vs. G15 SRF - Ch2</a:t>
            </a:r>
          </a:p>
        </c:rich>
      </c:tx>
    </c:title>
    <c:plotArea>
      <c:layout/>
      <c:scatterChart>
        <c:scatterStyle val="lineMarker"/>
        <c:ser>
          <c:idx val="0"/>
          <c:order val="0"/>
          <c:tx>
            <c:v>Ch2</c:v>
          </c:tx>
          <c:spPr>
            <a:ln w="28575">
              <a:noFill/>
            </a:ln>
          </c:spPr>
          <c:trendline>
            <c:trendlineType val="linear"/>
            <c:dispEq val="1"/>
            <c:trendlineLbl>
              <c:layout>
                <c:manualLayout>
                  <c:x val="1.5107392825896737E-2"/>
                  <c:y val="-5.5825678040244991E-2"/>
                </c:manualLayout>
              </c:layout>
              <c:numFmt formatCode="General" sourceLinked="0"/>
            </c:trendlineLbl>
          </c:trendline>
          <c:xVal>
            <c:numRef>
              <c:f>g13vsg15_tbdiff.ch2!$B$4:$J$4</c:f>
              <c:numCache>
                <c:formatCode>General</c:formatCode>
                <c:ptCount val="9"/>
                <c:pt idx="0">
                  <c:v>300.31</c:v>
                </c:pt>
                <c:pt idx="1">
                  <c:v>281.5</c:v>
                </c:pt>
                <c:pt idx="2">
                  <c:v>261.60000000000002</c:v>
                </c:pt>
                <c:pt idx="3">
                  <c:v>219.73</c:v>
                </c:pt>
                <c:pt idx="4">
                  <c:v>285.95999999999964</c:v>
                </c:pt>
                <c:pt idx="5">
                  <c:v>249.32000000000016</c:v>
                </c:pt>
                <c:pt idx="6">
                  <c:v>216.76</c:v>
                </c:pt>
                <c:pt idx="7">
                  <c:v>292</c:v>
                </c:pt>
                <c:pt idx="8">
                  <c:v>270.45999999999964</c:v>
                </c:pt>
              </c:numCache>
            </c:numRef>
          </c:xVal>
          <c:yVal>
            <c:numRef>
              <c:f>g13vsg15_tbdiff.ch2!$B$6:$J$6</c:f>
              <c:numCache>
                <c:formatCode>General</c:formatCode>
                <c:ptCount val="9"/>
                <c:pt idx="0">
                  <c:v>300.05</c:v>
                </c:pt>
                <c:pt idx="1">
                  <c:v>281.32</c:v>
                </c:pt>
                <c:pt idx="2">
                  <c:v>261.47999999999968</c:v>
                </c:pt>
                <c:pt idx="3">
                  <c:v>219.92000000000004</c:v>
                </c:pt>
                <c:pt idx="4">
                  <c:v>285.70999999999964</c:v>
                </c:pt>
                <c:pt idx="5">
                  <c:v>249.23</c:v>
                </c:pt>
                <c:pt idx="6">
                  <c:v>216.98000000000016</c:v>
                </c:pt>
                <c:pt idx="7">
                  <c:v>291.76</c:v>
                </c:pt>
                <c:pt idx="8">
                  <c:v>270.24</c:v>
                </c:pt>
              </c:numCache>
            </c:numRef>
          </c:yVal>
        </c:ser>
        <c:axId val="107262336"/>
        <c:axId val="107264256"/>
      </c:scatterChart>
      <c:valAx>
        <c:axId val="107262336"/>
        <c:scaling>
          <c:orientation val="minMax"/>
          <c:max val="320"/>
          <c:min val="200"/>
        </c:scaling>
        <c:axPos val="b"/>
        <c:majorGridlines/>
        <c:title>
          <c:tx>
            <c:rich>
              <a:bodyPr/>
              <a:lstStyle/>
              <a:p>
                <a:pPr>
                  <a:defRPr/>
                </a:pPr>
                <a:r>
                  <a:rPr lang="en-US" dirty="0"/>
                  <a:t>Simulated</a:t>
                </a:r>
                <a:r>
                  <a:rPr lang="en-US" baseline="0" dirty="0"/>
                  <a:t> G13 Tb (K)</a:t>
                </a:r>
                <a:endParaRPr lang="en-US" dirty="0"/>
              </a:p>
            </c:rich>
          </c:tx>
        </c:title>
        <c:numFmt formatCode="General" sourceLinked="1"/>
        <c:tickLblPos val="nextTo"/>
        <c:crossAx val="107264256"/>
        <c:crosses val="autoZero"/>
        <c:crossBetween val="midCat"/>
      </c:valAx>
      <c:valAx>
        <c:axId val="107264256"/>
        <c:scaling>
          <c:orientation val="minMax"/>
          <c:max val="320"/>
          <c:min val="200"/>
        </c:scaling>
        <c:axPos val="l"/>
        <c:majorGridlines/>
        <c:title>
          <c:tx>
            <c:rich>
              <a:bodyPr rot="-5400000" vert="horz"/>
              <a:lstStyle/>
              <a:p>
                <a:pPr>
                  <a:defRPr/>
                </a:pPr>
                <a:r>
                  <a:rPr lang="en-US" dirty="0" smtClean="0"/>
                  <a:t>Simulated </a:t>
                </a:r>
                <a:r>
                  <a:rPr lang="en-US" dirty="0"/>
                  <a:t>G15 Tb (K)</a:t>
                </a:r>
              </a:p>
            </c:rich>
          </c:tx>
        </c:title>
        <c:numFmt formatCode="General" sourceLinked="1"/>
        <c:tickLblPos val="nextTo"/>
        <c:crossAx val="107262336"/>
        <c:crosses val="autoZero"/>
        <c:crossBetween val="midCat"/>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dirty="0"/>
              <a:t>G13 vs. G15 SRF - Ch4</a:t>
            </a:r>
          </a:p>
        </c:rich>
      </c:tx>
    </c:title>
    <c:plotArea>
      <c:layout>
        <c:manualLayout>
          <c:layoutTarget val="inner"/>
          <c:xMode val="edge"/>
          <c:yMode val="edge"/>
          <c:x val="0.21710966872384188"/>
          <c:y val="0.1940860215053764"/>
          <c:w val="0.65522132368589214"/>
          <c:h val="0.52624544915756499"/>
        </c:manualLayout>
      </c:layout>
      <c:scatterChart>
        <c:scatterStyle val="lineMarker"/>
        <c:ser>
          <c:idx val="0"/>
          <c:order val="0"/>
          <c:tx>
            <c:v>Ch4</c:v>
          </c:tx>
          <c:spPr>
            <a:ln w="28575">
              <a:noFill/>
            </a:ln>
          </c:spPr>
          <c:trendline>
            <c:trendlineType val="linear"/>
            <c:dispEq val="1"/>
            <c:trendlineLbl>
              <c:layout>
                <c:manualLayout>
                  <c:x val="1.5107392825896732E-2"/>
                  <c:y val="-5.5825678040244991E-2"/>
                </c:manualLayout>
              </c:layout>
              <c:numFmt formatCode="General" sourceLinked="0"/>
            </c:trendlineLbl>
          </c:trendline>
          <c:xVal>
            <c:numRef>
              <c:f>g13vsg15_tbdiff.ch4!$B$4:$J$4</c:f>
              <c:numCache>
                <c:formatCode>General</c:formatCode>
                <c:ptCount val="9"/>
                <c:pt idx="0">
                  <c:v>297.82</c:v>
                </c:pt>
                <c:pt idx="1">
                  <c:v>282.22000000000003</c:v>
                </c:pt>
                <c:pt idx="2">
                  <c:v>262.06</c:v>
                </c:pt>
                <c:pt idx="3">
                  <c:v>219.78</c:v>
                </c:pt>
                <c:pt idx="4">
                  <c:v>286.92999999999961</c:v>
                </c:pt>
                <c:pt idx="5">
                  <c:v>249.75</c:v>
                </c:pt>
                <c:pt idx="6">
                  <c:v>216.73</c:v>
                </c:pt>
                <c:pt idx="7">
                  <c:v>292.01</c:v>
                </c:pt>
                <c:pt idx="8">
                  <c:v>271.56</c:v>
                </c:pt>
              </c:numCache>
            </c:numRef>
          </c:xVal>
          <c:yVal>
            <c:numRef>
              <c:f>g13vsg15_tbdiff.ch4!$B$6:$J$6</c:f>
              <c:numCache>
                <c:formatCode>General</c:formatCode>
                <c:ptCount val="9"/>
                <c:pt idx="0">
                  <c:v>297.69</c:v>
                </c:pt>
                <c:pt idx="1">
                  <c:v>282.12</c:v>
                </c:pt>
                <c:pt idx="2">
                  <c:v>261.95999999999964</c:v>
                </c:pt>
                <c:pt idx="3">
                  <c:v>219.66</c:v>
                </c:pt>
                <c:pt idx="4">
                  <c:v>286.83</c:v>
                </c:pt>
                <c:pt idx="5">
                  <c:v>249.65</c:v>
                </c:pt>
                <c:pt idx="6">
                  <c:v>216.60999999999999</c:v>
                </c:pt>
                <c:pt idx="7">
                  <c:v>291.89999999999969</c:v>
                </c:pt>
                <c:pt idx="8">
                  <c:v>271.45999999999964</c:v>
                </c:pt>
              </c:numCache>
            </c:numRef>
          </c:yVal>
        </c:ser>
        <c:axId val="107281024"/>
        <c:axId val="107307776"/>
      </c:scatterChart>
      <c:valAx>
        <c:axId val="107281024"/>
        <c:scaling>
          <c:orientation val="minMax"/>
          <c:max val="320"/>
          <c:min val="200"/>
        </c:scaling>
        <c:axPos val="b"/>
        <c:majorGridlines/>
        <c:title>
          <c:tx>
            <c:rich>
              <a:bodyPr/>
              <a:lstStyle/>
              <a:p>
                <a:pPr>
                  <a:defRPr/>
                </a:pPr>
                <a:r>
                  <a:rPr lang="en-US" dirty="0"/>
                  <a:t>Simulated</a:t>
                </a:r>
                <a:r>
                  <a:rPr lang="en-US" baseline="0" dirty="0"/>
                  <a:t> G13 Tb (K)</a:t>
                </a:r>
                <a:endParaRPr lang="en-US" dirty="0"/>
              </a:p>
            </c:rich>
          </c:tx>
        </c:title>
        <c:numFmt formatCode="General" sourceLinked="1"/>
        <c:tickLblPos val="nextTo"/>
        <c:crossAx val="107307776"/>
        <c:crosses val="autoZero"/>
        <c:crossBetween val="midCat"/>
      </c:valAx>
      <c:valAx>
        <c:axId val="107307776"/>
        <c:scaling>
          <c:orientation val="minMax"/>
          <c:max val="320"/>
          <c:min val="200"/>
        </c:scaling>
        <c:axPos val="l"/>
        <c:majorGridlines/>
        <c:title>
          <c:tx>
            <c:rich>
              <a:bodyPr rot="-5400000" vert="horz"/>
              <a:lstStyle/>
              <a:p>
                <a:pPr>
                  <a:defRPr/>
                </a:pPr>
                <a:r>
                  <a:rPr lang="en-US" dirty="0" smtClean="0"/>
                  <a:t>Simulated </a:t>
                </a:r>
                <a:r>
                  <a:rPr lang="en-US" dirty="0"/>
                  <a:t>G15 Tb (K)</a:t>
                </a:r>
              </a:p>
            </c:rich>
          </c:tx>
        </c:title>
        <c:numFmt formatCode="General" sourceLinked="1"/>
        <c:tickLblPos val="nextTo"/>
        <c:crossAx val="10728102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6A49491C-8192-48AE-90E8-D83F716992D7}" type="datetimeFigureOut">
              <a:rPr lang="en-US" smtClean="0"/>
              <a:pPr/>
              <a:t>3/25/2014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BCB4A577-F595-4EA8-A772-7CABDD580AF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6" tIns="46588" rIns="93176" bIns="46588"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6" tIns="46588" rIns="93176" bIns="46588" numCol="1" anchor="t" anchorCtr="0" compatLnSpc="1">
            <a:prstTxWarp prst="textNoShape">
              <a:avLst/>
            </a:prstTxWarp>
          </a:bodyPr>
          <a:lstStyle>
            <a:lvl1pPr algn="r">
              <a:defRPr sz="1200"/>
            </a:lvl1pPr>
          </a:lstStyle>
          <a:p>
            <a:fld id="{0D5575B2-870D-4974-AC26-B27F48E8BD0D}" type="datetimeFigureOut">
              <a:rPr lang="en-US"/>
              <a:pPr/>
              <a:t>3/25/2014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8" rIns="93176"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6" tIns="46588" rIns="93176" bIns="46588"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6" tIns="46588" rIns="93176" bIns="46588" numCol="1" anchor="b" anchorCtr="0" compatLnSpc="1">
            <a:prstTxWarp prst="textNoShape">
              <a:avLst/>
            </a:prstTxWarp>
          </a:bodyPr>
          <a:lstStyle>
            <a:lvl1pPr algn="r">
              <a:defRPr sz="1200"/>
            </a:lvl1pPr>
          </a:lstStyle>
          <a:p>
            <a:fld id="{E68DE81C-AD3D-4BE8-BAA2-FAA26C86DE1E}"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Two RTM</a:t>
            </a:r>
            <a:r>
              <a:rPr lang="en-US" baseline="0" dirty="0" smtClean="0"/>
              <a:t> models with two types of atmospheric profiles used for this study.  CRTM model with ECMWF profiles over the collocated region </a:t>
            </a:r>
            <a:r>
              <a:rPr lang="en-US" dirty="0" smtClean="0"/>
              <a:t>(80W-90W;0-60N), Sampling profiles: 1x1°, 6hr, 3day (Sept.</a:t>
            </a:r>
            <a:r>
              <a:rPr lang="en-US" baseline="0" dirty="0" smtClean="0"/>
              <a:t> 24-26, 2010)</a:t>
            </a:r>
            <a:r>
              <a:rPr lang="en-US" dirty="0" smtClean="0"/>
              <a:t>, totally around 61x10x4x3=7300 profiles. </a:t>
            </a:r>
          </a:p>
          <a:p>
            <a:pPr>
              <a:buFont typeface="Arial" pitchFamily="34" charset="0"/>
              <a:buChar char="•"/>
            </a:pPr>
            <a:r>
              <a:rPr lang="en-US" dirty="0" smtClean="0"/>
              <a:t>LBLRM with 9 profiles.</a:t>
            </a:r>
          </a:p>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endParaRPr lang="en-US" dirty="0"/>
          </a:p>
        </p:txBody>
      </p:sp>
      <p:sp>
        <p:nvSpPr>
          <p:cNvPr id="7" name="Rectangle 3"/>
          <p:cNvSpPr txBox="1">
            <a:spLocks noChangeArrowheads="1"/>
          </p:cNvSpPr>
          <p:nvPr userDrawn="1"/>
        </p:nvSpPr>
        <p:spPr bwMode="auto">
          <a:xfrm>
            <a:off x="152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1" smtClean="0">
                <a:solidFill>
                  <a:srgbClr val="C00000"/>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324600" cy="6096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343400"/>
          </a:xfrm>
        </p:spPr>
        <p:txBody>
          <a:bodyPr/>
          <a:lstStyle>
            <a:lvl1pPr>
              <a:buClr>
                <a:srgbClr val="FF0000"/>
              </a:buClr>
              <a:buFont typeface="Wingdings" pitchFamily="2" charset="2"/>
              <a:buChar char="Ø"/>
              <a:defRPr sz="2000">
                <a:solidFill>
                  <a:srgbClr val="002060"/>
                </a:solidFill>
              </a:defRPr>
            </a:lvl1pPr>
            <a:lvl2pPr>
              <a:buClr>
                <a:schemeClr val="tx2">
                  <a:lumMod val="75000"/>
                  <a:lumOff val="25000"/>
                </a:schemeClr>
              </a:buClr>
              <a:defRPr sz="1600" baseline="0">
                <a:solidFill>
                  <a:srgbClr val="00B050"/>
                </a:solidFill>
              </a:defRPr>
            </a:lvl2pPr>
            <a:lvl3pPr>
              <a:buClr>
                <a:schemeClr val="tx2">
                  <a:lumMod val="75000"/>
                  <a:lumOff val="25000"/>
                </a:schemeClr>
              </a:buClr>
              <a:defRPr sz="1200" b="1">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a:spLocks noGrp="1" noChangeArrowheads="1"/>
          </p:cNvSpPr>
          <p:nvPr>
            <p:ph type="sldNum" sz="quarter" idx="11"/>
          </p:nvPr>
        </p:nvSpPr>
        <p:spPr>
          <a:xfrm>
            <a:off x="7086600" y="6248400"/>
            <a:ext cx="1905000" cy="457200"/>
          </a:xfrm>
        </p:spPr>
        <p:txBody>
          <a:bodyPr/>
          <a:lstStyle>
            <a:lvl1pPr>
              <a:defRPr>
                <a:solidFill>
                  <a:srgbClr val="002060"/>
                </a:solidFill>
              </a:defRPr>
            </a:lvl1pPr>
          </a:lstStyle>
          <a:p>
            <a:fld id="{280F082F-4A35-4E7E-AD6D-89617C148F3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fld id="{17C727F8-C4A7-45C7-8322-4E44F80870E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2209800"/>
            <a:ext cx="3848100"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dirty="0"/>
          </a:p>
        </p:txBody>
      </p:sp>
      <p:sp>
        <p:nvSpPr>
          <p:cNvPr id="6" name="Rectangle 4"/>
          <p:cNvSpPr>
            <a:spLocks noGrp="1" noChangeArrowheads="1"/>
          </p:cNvSpPr>
          <p:nvPr>
            <p:ph type="sldNum" sz="quarter" idx="11"/>
          </p:nvPr>
        </p:nvSpPr>
        <p:spPr/>
        <p:txBody>
          <a:bodyPr/>
          <a:lstStyle>
            <a:lvl1pPr>
              <a:defRPr>
                <a:solidFill>
                  <a:srgbClr val="01186C"/>
                </a:solidFill>
              </a:defRPr>
            </a:lvl1pPr>
          </a:lstStyle>
          <a:p>
            <a:fld id="{DA64B5B7-B96F-4696-A723-FADD1B0FE34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dirty="0"/>
          </a:p>
        </p:txBody>
      </p:sp>
      <p:sp>
        <p:nvSpPr>
          <p:cNvPr id="4" name="Rectangle 4"/>
          <p:cNvSpPr>
            <a:spLocks noGrp="1" noChangeArrowheads="1"/>
          </p:cNvSpPr>
          <p:nvPr>
            <p:ph type="sldNum" sz="quarter" idx="11"/>
          </p:nvPr>
        </p:nvSpPr>
        <p:spPr/>
        <p:txBody>
          <a:bodyPr/>
          <a:lstStyle>
            <a:lvl1pPr>
              <a:defRPr>
                <a:solidFill>
                  <a:srgbClr val="002060"/>
                </a:solidFill>
              </a:defRPr>
            </a:lvl1pPr>
          </a:lstStyle>
          <a:p>
            <a:fld id="{39AA41AF-6ADF-4FEB-9AFA-C0FD2327132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dirty="0"/>
          </a:p>
        </p:txBody>
      </p:sp>
      <p:sp>
        <p:nvSpPr>
          <p:cNvPr id="3" name="Rectangle 4"/>
          <p:cNvSpPr>
            <a:spLocks noGrp="1" noChangeArrowheads="1"/>
          </p:cNvSpPr>
          <p:nvPr>
            <p:ph type="sldNum" sz="quarter" idx="11"/>
          </p:nvPr>
        </p:nvSpPr>
        <p:spPr/>
        <p:txBody>
          <a:bodyPr/>
          <a:lstStyle>
            <a:lvl1pPr>
              <a:defRPr>
                <a:solidFill>
                  <a:srgbClr val="002060"/>
                </a:solidFill>
              </a:defRPr>
            </a:lvl1pPr>
          </a:lstStyle>
          <a:p>
            <a:fld id="{AA29AD84-C957-47C3-B860-2591B3B26BB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charset="0"/>
                <a:ea typeface="+mn-ea"/>
              </a:defRPr>
            </a:lvl1pPr>
          </a:lstStyle>
          <a:p>
            <a:pPr>
              <a:defRPr/>
            </a:pPr>
            <a:endParaRPr lang="en-US" dirty="0"/>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fld id="{E37F923F-1E9C-414E-BDC2-466D518FCE62}" type="slidenum">
              <a:rPr lang="en-US"/>
              <a:pPr/>
              <a:t>‹#›</a:t>
            </a:fld>
            <a:endParaRPr lang="en-US" dirty="0"/>
          </a:p>
        </p:txBody>
      </p:sp>
      <p:sp>
        <p:nvSpPr>
          <p:cNvPr id="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p:nvPr/>
        </p:nvSpPr>
        <p:spPr>
          <a:xfrm>
            <a:off x="0" y="1676400"/>
            <a:ext cx="9144000" cy="536416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063DE8"/>
              </a:solidFill>
            </a:endParaRPr>
          </a:p>
        </p:txBody>
      </p:sp>
      <p:sp>
        <p:nvSpPr>
          <p:cNvPr id="1030" name="Rectangle 7"/>
          <p:cNvSpPr>
            <a:spLocks noGrp="1" noChangeArrowheads="1"/>
          </p:cNvSpPr>
          <p:nvPr>
            <p:ph type="title"/>
          </p:nvPr>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cxnSp>
        <p:nvCxnSpPr>
          <p:cNvPr id="20" name="Straight Connector 19"/>
          <p:cNvCxnSpPr/>
          <p:nvPr/>
        </p:nvCxnSpPr>
        <p:spPr>
          <a:xfrm>
            <a:off x="0" y="1574800"/>
            <a:ext cx="9144000" cy="0"/>
          </a:xfrm>
          <a:prstGeom prst="line">
            <a:avLst/>
          </a:prstGeom>
          <a:ln w="35560"/>
        </p:spPr>
        <p:style>
          <a:lnRef idx="2">
            <a:schemeClr val="accent1"/>
          </a:lnRef>
          <a:fillRef idx="0">
            <a:schemeClr val="accent1"/>
          </a:fillRef>
          <a:effectRef idx="1">
            <a:schemeClr val="accent1"/>
          </a:effectRef>
          <a:fontRef idx="minor">
            <a:schemeClr val="tx1"/>
          </a:fontRef>
        </p:style>
      </p:cxnSp>
      <p:pic>
        <p:nvPicPr>
          <p:cNvPr id="1032" name="Picture 14" descr="GSICS300px.png"/>
          <p:cNvPicPr>
            <a:picLocks noChangeAspect="1"/>
          </p:cNvPicPr>
          <p:nvPr/>
        </p:nvPicPr>
        <p:blipFill>
          <a:blip r:embed="rId8" cstate="print"/>
          <a:srcRect/>
          <a:stretch>
            <a:fillRect/>
          </a:stretch>
        </p:blipFill>
        <p:spPr bwMode="auto">
          <a:xfrm>
            <a:off x="0" y="381000"/>
            <a:ext cx="1685925" cy="685800"/>
          </a:xfrm>
          <a:prstGeom prst="rect">
            <a:avLst/>
          </a:prstGeom>
          <a:noFill/>
          <a:ln w="9525">
            <a:noFill/>
            <a:miter lim="800000"/>
            <a:headEnd/>
            <a:tailEnd/>
          </a:ln>
        </p:spPr>
      </p:pic>
      <p:pic>
        <p:nvPicPr>
          <p:cNvPr id="1033" name="Picture 11" descr="468px-NOAA_logo.svg.png"/>
          <p:cNvPicPr>
            <a:picLocks noChangeAspect="1"/>
          </p:cNvPicPr>
          <p:nvPr userDrawn="1"/>
        </p:nvPicPr>
        <p:blipFill>
          <a:blip r:embed="rId9" cstate="print"/>
          <a:srcRect/>
          <a:stretch>
            <a:fillRect/>
          </a:stretch>
        </p:blipFill>
        <p:spPr bwMode="auto">
          <a:xfrm>
            <a:off x="8077200" y="304800"/>
            <a:ext cx="933450" cy="933450"/>
          </a:xfrm>
          <a:prstGeom prst="rect">
            <a:avLst/>
          </a:prstGeom>
          <a:noFill/>
          <a:ln w="9525">
            <a:noFill/>
            <a:miter lim="800000"/>
            <a:headEnd/>
            <a:tailEnd/>
          </a:ln>
        </p:spPr>
      </p:pic>
      <p:cxnSp>
        <p:nvCxnSpPr>
          <p:cNvPr id="12" name="Straight Connector 11"/>
          <p:cNvCxnSpPr/>
          <p:nvPr userDrawn="1"/>
        </p:nvCxnSpPr>
        <p:spPr>
          <a:xfrm>
            <a:off x="304800" y="63246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3"/>
          <p:cNvSpPr txBox="1">
            <a:spLocks noChangeArrowheads="1"/>
          </p:cNvSpPr>
          <p:nvPr userDrawn="1"/>
        </p:nvSpPr>
        <p:spPr>
          <a:xfrm>
            <a:off x="304800" y="6400800"/>
            <a:ext cx="5562600" cy="457200"/>
          </a:xfrm>
          <a:prstGeom prst="rect">
            <a:avLst/>
          </a:prstGeom>
        </p:spPr>
        <p:txBody>
          <a:bodyPr/>
          <a:lstStyle>
            <a:lvl1pPr algn="l">
              <a:defRPr sz="1100" b="1" smtClean="0">
                <a:solidFill>
                  <a:schemeClr val="bg1"/>
                </a:solidFill>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bg2">
                    <a:lumMod val="60000"/>
                    <a:lumOff val="40000"/>
                  </a:schemeClr>
                </a:solidFill>
                <a:effectLst/>
                <a:uLnTx/>
                <a:uFillTx/>
                <a:latin typeface="Times New Roman" pitchFamily="18" charset="0"/>
                <a:ea typeface="+mn-ea"/>
                <a:cs typeface="+mn-cs"/>
              </a:rPr>
              <a:t>2014 GSICS Annual Meeting, Darmstadt, Germany</a:t>
            </a:r>
            <a:endParaRPr kumimoji="0" lang="en-US" sz="1000" b="0" i="0" u="none" strike="noStrike" kern="1200" cap="none" spc="0" normalizeH="0" baseline="0" noProof="0" dirty="0">
              <a:ln>
                <a:noFill/>
              </a:ln>
              <a:solidFill>
                <a:schemeClr val="bg2">
                  <a:lumMod val="60000"/>
                  <a:lumOff val="40000"/>
                </a:schemeClr>
              </a:solidFill>
              <a:effectLst/>
              <a:uLnTx/>
              <a:uFillTx/>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ctr" rtl="0" eaLnBrk="0" fontAlgn="base" hangingPunct="0">
        <a:lnSpc>
          <a:spcPct val="85000"/>
        </a:lnSpc>
        <a:spcBef>
          <a:spcPct val="0"/>
        </a:spcBef>
        <a:spcAft>
          <a:spcPct val="0"/>
        </a:spcAft>
        <a:defRPr sz="3200" b="1">
          <a:solidFill>
            <a:srgbClr val="031F74"/>
          </a:solidFill>
          <a:latin typeface="+mn-lt"/>
          <a:ea typeface="MS PGothic" pitchFamily="34" charset="-128"/>
          <a:cs typeface="ＭＳ Ｐゴシック" charset="-128"/>
        </a:defRPr>
      </a:lvl1pPr>
      <a:lvl2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2pPr>
      <a:lvl3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3pPr>
      <a:lvl4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4pPr>
      <a:lvl5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ea typeface="MS PGothic"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2286000"/>
            <a:ext cx="8839200" cy="1447800"/>
          </a:xfrm>
        </p:spPr>
        <p:txBody>
          <a:bodyPr/>
          <a:lstStyle/>
          <a:p>
            <a:pPr>
              <a:lnSpc>
                <a:spcPct val="100000"/>
              </a:lnSpc>
            </a:pPr>
            <a:r>
              <a:rPr lang="en-US" sz="3600" dirty="0" smtClean="0"/>
              <a:t>GOES Imager/Sounder IR Diurnal Variations</a:t>
            </a:r>
          </a:p>
        </p:txBody>
      </p:sp>
      <p:sp>
        <p:nvSpPr>
          <p:cNvPr id="6" name="Rectangle 5"/>
          <p:cNvSpPr/>
          <p:nvPr/>
        </p:nvSpPr>
        <p:spPr>
          <a:xfrm>
            <a:off x="1143000" y="4343400"/>
            <a:ext cx="6477000" cy="1107996"/>
          </a:xfrm>
          <a:prstGeom prst="rect">
            <a:avLst/>
          </a:prstGeom>
        </p:spPr>
        <p:txBody>
          <a:bodyPr wrap="square">
            <a:spAutoFit/>
          </a:bodyPr>
          <a:lstStyle/>
          <a:p>
            <a:pPr algn="ctr" eaLnBrk="1" hangingPunct="1"/>
            <a:r>
              <a:rPr lang="en-US" dirty="0" err="1" smtClean="0"/>
              <a:t>Fangfang</a:t>
            </a:r>
            <a:r>
              <a:rPr lang="en-US" dirty="0" smtClean="0"/>
              <a:t> Yu and </a:t>
            </a:r>
            <a:r>
              <a:rPr lang="en-US" dirty="0" err="1" smtClean="0"/>
              <a:t>Xiangqian</a:t>
            </a:r>
            <a:r>
              <a:rPr lang="en-US" dirty="0" smtClean="0"/>
              <a:t> Wu</a:t>
            </a:r>
          </a:p>
          <a:p>
            <a:pPr algn="ctr" eaLnBrk="1" hangingPunct="1"/>
            <a:endParaRPr lang="en-US" sz="1200" dirty="0" smtClean="0"/>
          </a:p>
          <a:p>
            <a:endParaRPr lang="en-US" sz="1200" dirty="0" smtClean="0">
              <a:cs typeface="Arial" pitchFamily="34" charset="0"/>
            </a:endParaRPr>
          </a:p>
          <a:p>
            <a:pPr algn="ctr"/>
            <a:r>
              <a:rPr lang="en-US" sz="1200" dirty="0" smtClean="0">
                <a:cs typeface="Arial" pitchFamily="34" charset="0"/>
              </a:rPr>
              <a:t>NOAA/NESDIS/STAR</a:t>
            </a:r>
          </a:p>
          <a:p>
            <a:pPr algn="ctr" eaLnBrk="1" hangingPunct="1"/>
            <a:endParaRPr lang="en-US" sz="1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172200" cy="792162"/>
          </a:xfrm>
        </p:spPr>
        <p:txBody>
          <a:bodyPr>
            <a:noAutofit/>
          </a:bodyPr>
          <a:lstStyle/>
          <a:p>
            <a:r>
              <a:rPr lang="en-US" b="1" dirty="0" smtClean="0"/>
              <a:t>MBCC Performance Evaluation – GOES-11 Imager IR Channels</a:t>
            </a:r>
            <a:endParaRPr lang="en-US" b="1"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3" cstate="print"/>
          <a:srcRect/>
          <a:stretch>
            <a:fillRect/>
          </a:stretch>
        </p:blipFill>
        <p:spPr bwMode="auto">
          <a:xfrm>
            <a:off x="1200962" y="1905000"/>
            <a:ext cx="7034876" cy="4495800"/>
          </a:xfrm>
          <a:prstGeom prst="rect">
            <a:avLst/>
          </a:prstGeom>
          <a:noFill/>
        </p:spPr>
      </p:pic>
      <p:sp>
        <p:nvSpPr>
          <p:cNvPr id="5123" name="Rectangle 3"/>
          <p:cNvSpPr>
            <a:spLocks noChangeArrowheads="1"/>
          </p:cNvSpPr>
          <p:nvPr/>
        </p:nvSpPr>
        <p:spPr bwMode="auto">
          <a:xfrm>
            <a:off x="6324600" y="6719500"/>
            <a:ext cx="2438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1200" dirty="0" smtClean="0">
                <a:ea typeface="Times New Roman" pitchFamily="18" charset="0"/>
              </a:rPr>
              <a:t>provided by Rama </a:t>
            </a:r>
            <a:r>
              <a:rPr lang="en-US" sz="1200" dirty="0" err="1" smtClean="0">
                <a:ea typeface="Times New Roman" pitchFamily="18" charset="0"/>
              </a:rPr>
              <a:t>Mundakkara</a:t>
            </a:r>
            <a:endParaRPr kumimoji="0" lang="en-US" sz="1200" i="0" u="none" strike="noStrike" cap="none" normalizeH="0" baseline="0" dirty="0" smtClean="0">
              <a:ln>
                <a:noFill/>
              </a:ln>
              <a:solidFill>
                <a:schemeClr val="tx1"/>
              </a:solidFill>
              <a:effectLst/>
              <a:latin typeface="Arial" pitchFamily="34" charset="0"/>
            </a:endParaRPr>
          </a:p>
        </p:txBody>
      </p:sp>
      <p:sp>
        <p:nvSpPr>
          <p:cNvPr id="10" name="TextBox 9"/>
          <p:cNvSpPr txBox="1"/>
          <p:nvPr/>
        </p:nvSpPr>
        <p:spPr>
          <a:xfrm>
            <a:off x="2286000" y="1600200"/>
            <a:ext cx="5065810" cy="307777"/>
          </a:xfrm>
          <a:prstGeom prst="rect">
            <a:avLst/>
          </a:prstGeom>
          <a:noFill/>
        </p:spPr>
        <p:txBody>
          <a:bodyPr wrap="none" rtlCol="0">
            <a:spAutoFit/>
          </a:bodyPr>
          <a:lstStyle/>
          <a:p>
            <a:r>
              <a:rPr lang="en-US" sz="1400" b="1" dirty="0" smtClean="0"/>
              <a:t>Ch2                        Ch3                         Ch4                      Ch5</a:t>
            </a:r>
            <a:endParaRPr lang="en-US" sz="1400" b="1" dirty="0"/>
          </a:p>
        </p:txBody>
      </p:sp>
      <p:sp>
        <p:nvSpPr>
          <p:cNvPr id="12" name="TextBox 11"/>
          <p:cNvSpPr txBox="1"/>
          <p:nvPr/>
        </p:nvSpPr>
        <p:spPr>
          <a:xfrm>
            <a:off x="685800" y="1981200"/>
            <a:ext cx="532518" cy="4355038"/>
          </a:xfrm>
          <a:prstGeom prst="rect">
            <a:avLst/>
          </a:prstGeom>
          <a:noFill/>
        </p:spPr>
        <p:txBody>
          <a:bodyPr wrap="none" rtlCol="0">
            <a:spAutoFit/>
          </a:bodyPr>
          <a:lstStyle/>
          <a:p>
            <a:r>
              <a:rPr lang="en-US" sz="1400" b="1" dirty="0" smtClean="0"/>
              <a:t>Jan</a:t>
            </a:r>
          </a:p>
          <a:p>
            <a:endParaRPr lang="en-US" sz="800" b="1" dirty="0" smtClean="0"/>
          </a:p>
          <a:p>
            <a:r>
              <a:rPr lang="en-US" sz="1400" b="1" dirty="0" smtClean="0"/>
              <a:t>Feb</a:t>
            </a:r>
          </a:p>
          <a:p>
            <a:endParaRPr lang="en-US" sz="1000" b="1" dirty="0" smtClean="0"/>
          </a:p>
          <a:p>
            <a:r>
              <a:rPr lang="en-US" sz="1400" b="1" dirty="0" smtClean="0"/>
              <a:t>Mar</a:t>
            </a:r>
          </a:p>
          <a:p>
            <a:endParaRPr lang="en-US" sz="900" b="1" dirty="0" smtClean="0"/>
          </a:p>
          <a:p>
            <a:r>
              <a:rPr lang="en-US" sz="1400" b="1" dirty="0" smtClean="0"/>
              <a:t>Apr</a:t>
            </a:r>
          </a:p>
          <a:p>
            <a:endParaRPr lang="en-US" sz="900" b="1" dirty="0" smtClean="0"/>
          </a:p>
          <a:p>
            <a:r>
              <a:rPr lang="en-US" sz="1400" b="1" dirty="0" smtClean="0"/>
              <a:t>May</a:t>
            </a:r>
          </a:p>
          <a:p>
            <a:endParaRPr lang="en-US" sz="900" b="1" dirty="0" smtClean="0"/>
          </a:p>
          <a:p>
            <a:r>
              <a:rPr lang="en-US" sz="1400" b="1" dirty="0" smtClean="0"/>
              <a:t>Jun</a:t>
            </a:r>
          </a:p>
          <a:p>
            <a:endParaRPr lang="en-US" sz="900" b="1" dirty="0" smtClean="0"/>
          </a:p>
          <a:p>
            <a:r>
              <a:rPr lang="en-US" sz="1400" b="1" dirty="0" smtClean="0"/>
              <a:t>Jul</a:t>
            </a:r>
          </a:p>
          <a:p>
            <a:endParaRPr lang="en-US" sz="900" b="1" dirty="0" smtClean="0"/>
          </a:p>
          <a:p>
            <a:r>
              <a:rPr lang="en-US" sz="1400" b="1" dirty="0" smtClean="0"/>
              <a:t>Aug</a:t>
            </a:r>
          </a:p>
          <a:p>
            <a:endParaRPr lang="en-US" sz="900" b="1" dirty="0" smtClean="0"/>
          </a:p>
          <a:p>
            <a:r>
              <a:rPr lang="en-US" sz="1400" b="1" dirty="0" smtClean="0"/>
              <a:t>Sep</a:t>
            </a:r>
          </a:p>
          <a:p>
            <a:endParaRPr lang="en-US" sz="900" b="1" dirty="0" smtClean="0"/>
          </a:p>
          <a:p>
            <a:r>
              <a:rPr lang="en-US" sz="1400" b="1" dirty="0" smtClean="0"/>
              <a:t>Oct</a:t>
            </a:r>
          </a:p>
          <a:p>
            <a:endParaRPr lang="en-US" sz="900" b="1" dirty="0" smtClean="0"/>
          </a:p>
          <a:p>
            <a:r>
              <a:rPr lang="en-US" sz="1400" b="1" dirty="0" smtClean="0"/>
              <a:t>Nov</a:t>
            </a:r>
          </a:p>
          <a:p>
            <a:endParaRPr lang="en-US" sz="900" b="1" dirty="0" smtClean="0"/>
          </a:p>
          <a:p>
            <a:r>
              <a:rPr lang="en-US" sz="1400" b="1" dirty="0" smtClean="0"/>
              <a:t>Dec</a:t>
            </a:r>
          </a:p>
        </p:txBody>
      </p:sp>
      <p:sp>
        <p:nvSpPr>
          <p:cNvPr id="16" name="TextBox 15"/>
          <p:cNvSpPr txBox="1"/>
          <p:nvPr/>
        </p:nvSpPr>
        <p:spPr>
          <a:xfrm>
            <a:off x="8229600" y="1828800"/>
            <a:ext cx="532518" cy="4355038"/>
          </a:xfrm>
          <a:prstGeom prst="rect">
            <a:avLst/>
          </a:prstGeom>
          <a:noFill/>
        </p:spPr>
        <p:txBody>
          <a:bodyPr wrap="none" rtlCol="0">
            <a:spAutoFit/>
          </a:bodyPr>
          <a:lstStyle/>
          <a:p>
            <a:r>
              <a:rPr lang="en-US" sz="1400" b="1" dirty="0" smtClean="0"/>
              <a:t>Jan</a:t>
            </a:r>
          </a:p>
          <a:p>
            <a:endParaRPr lang="en-US" sz="800" b="1" dirty="0" smtClean="0"/>
          </a:p>
          <a:p>
            <a:r>
              <a:rPr lang="en-US" sz="1400" b="1" dirty="0" smtClean="0"/>
              <a:t>Feb</a:t>
            </a:r>
          </a:p>
          <a:p>
            <a:endParaRPr lang="en-US" sz="1000" b="1" dirty="0" smtClean="0"/>
          </a:p>
          <a:p>
            <a:r>
              <a:rPr lang="en-US" sz="1400" b="1" dirty="0" smtClean="0"/>
              <a:t>Mar</a:t>
            </a:r>
          </a:p>
          <a:p>
            <a:endParaRPr lang="en-US" sz="900" b="1" dirty="0" smtClean="0"/>
          </a:p>
          <a:p>
            <a:r>
              <a:rPr lang="en-US" sz="1400" b="1" dirty="0" smtClean="0"/>
              <a:t>Apr</a:t>
            </a:r>
          </a:p>
          <a:p>
            <a:endParaRPr lang="en-US" sz="900" b="1" dirty="0" smtClean="0"/>
          </a:p>
          <a:p>
            <a:r>
              <a:rPr lang="en-US" sz="1400" b="1" dirty="0" smtClean="0"/>
              <a:t>May</a:t>
            </a:r>
          </a:p>
          <a:p>
            <a:endParaRPr lang="en-US" sz="900" b="1" dirty="0" smtClean="0"/>
          </a:p>
          <a:p>
            <a:r>
              <a:rPr lang="en-US" sz="1400" b="1" dirty="0" smtClean="0"/>
              <a:t>Jun</a:t>
            </a:r>
          </a:p>
          <a:p>
            <a:endParaRPr lang="en-US" sz="900" b="1" dirty="0" smtClean="0"/>
          </a:p>
          <a:p>
            <a:r>
              <a:rPr lang="en-US" sz="1400" b="1" dirty="0" smtClean="0"/>
              <a:t>Jul</a:t>
            </a:r>
          </a:p>
          <a:p>
            <a:endParaRPr lang="en-US" sz="900" b="1" dirty="0" smtClean="0"/>
          </a:p>
          <a:p>
            <a:r>
              <a:rPr lang="en-US" sz="1400" b="1" dirty="0" smtClean="0"/>
              <a:t>Aug</a:t>
            </a:r>
          </a:p>
          <a:p>
            <a:endParaRPr lang="en-US" sz="900" b="1" dirty="0" smtClean="0"/>
          </a:p>
          <a:p>
            <a:r>
              <a:rPr lang="en-US" sz="1400" b="1" dirty="0" smtClean="0"/>
              <a:t>Sep</a:t>
            </a:r>
          </a:p>
          <a:p>
            <a:endParaRPr lang="en-US" sz="900" b="1" dirty="0" smtClean="0"/>
          </a:p>
          <a:p>
            <a:r>
              <a:rPr lang="en-US" sz="1400" b="1" dirty="0" smtClean="0"/>
              <a:t>Oct</a:t>
            </a:r>
          </a:p>
          <a:p>
            <a:endParaRPr lang="en-US" sz="900" b="1" dirty="0" smtClean="0"/>
          </a:p>
          <a:p>
            <a:r>
              <a:rPr lang="en-US" sz="1400" b="1" dirty="0" smtClean="0"/>
              <a:t>Nov</a:t>
            </a:r>
          </a:p>
          <a:p>
            <a:endParaRPr lang="en-US" sz="900" b="1" dirty="0" smtClean="0"/>
          </a:p>
          <a:p>
            <a:r>
              <a:rPr lang="en-US" sz="1400" b="1" dirty="0" smtClean="0"/>
              <a:t>Dec</a:t>
            </a:r>
          </a:p>
        </p:txBody>
      </p:sp>
      <p:sp>
        <p:nvSpPr>
          <p:cNvPr id="9" name="TextBox 8"/>
          <p:cNvSpPr txBox="1"/>
          <p:nvPr/>
        </p:nvSpPr>
        <p:spPr>
          <a:xfrm>
            <a:off x="685800" y="6550223"/>
            <a:ext cx="5240409" cy="307777"/>
          </a:xfrm>
          <a:prstGeom prst="rect">
            <a:avLst/>
          </a:prstGeom>
          <a:noFill/>
        </p:spPr>
        <p:txBody>
          <a:bodyPr wrap="none" rtlCol="0">
            <a:spAutoFit/>
          </a:bodyPr>
          <a:lstStyle/>
          <a:p>
            <a:r>
              <a:rPr lang="en-US" sz="1400" dirty="0" smtClean="0">
                <a:solidFill>
                  <a:srgbClr val="FF0000"/>
                </a:solidFill>
              </a:rPr>
              <a:t>Diurnal variation varies at different channel and different season</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191000" cy="1143000"/>
          </a:xfrm>
        </p:spPr>
        <p:txBody>
          <a:bodyPr/>
          <a:lstStyle/>
          <a:p>
            <a:pPr lvl="0"/>
            <a:r>
              <a:rPr lang="en-US" b="0" dirty="0" smtClean="0">
                <a:solidFill>
                  <a:schemeClr val="tx1"/>
                </a:solidFill>
                <a:latin typeface="Times New Roman" pitchFamily="18" charset="0"/>
                <a:ea typeface="SimSun" pitchFamily="2" charset="-122"/>
                <a:cs typeface="Times New Roman" pitchFamily="18" charset="0"/>
              </a:rPr>
              <a:t>GOES Sounder IR instrument characterization </a:t>
            </a:r>
            <a:endParaRPr lang="en-US" dirty="0"/>
          </a:p>
        </p:txBody>
      </p:sp>
      <p:graphicFrame>
        <p:nvGraphicFramePr>
          <p:cNvPr id="5" name="Content Placeholder 4"/>
          <p:cNvGraphicFramePr>
            <a:graphicFrameLocks noGrp="1"/>
          </p:cNvGraphicFramePr>
          <p:nvPr>
            <p:ph idx="1"/>
          </p:nvPr>
        </p:nvGraphicFramePr>
        <p:xfrm>
          <a:off x="685800" y="1905000"/>
          <a:ext cx="7620000" cy="4270248"/>
        </p:xfrm>
        <a:graphic>
          <a:graphicData uri="http://schemas.openxmlformats.org/drawingml/2006/table">
            <a:tbl>
              <a:tblPr/>
              <a:tblGrid>
                <a:gridCol w="1307589"/>
                <a:gridCol w="1171954"/>
                <a:gridCol w="1711457"/>
                <a:gridCol w="1796143"/>
                <a:gridCol w="1632857"/>
              </a:tblGrid>
              <a:tr h="228600">
                <a:tc>
                  <a:txBody>
                    <a:bodyPr/>
                    <a:lstStyle/>
                    <a:p>
                      <a:pPr marL="0" marR="0" algn="ctr">
                        <a:lnSpc>
                          <a:spcPct val="115000"/>
                        </a:lnSpc>
                        <a:spcBef>
                          <a:spcPts val="0"/>
                        </a:spcBef>
                        <a:spcAft>
                          <a:spcPts val="0"/>
                        </a:spcAft>
                      </a:pPr>
                      <a:r>
                        <a:rPr lang="en-US" sz="1200" dirty="0">
                          <a:latin typeface="+mn-lt"/>
                          <a:ea typeface="SimSun"/>
                          <a:cs typeface="Times New Roman"/>
                        </a:rPr>
                        <a:t>Detector</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Channel number</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wavelength (µm)</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Purpose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Temperature Range (K)</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rowSpan="7">
                  <a:txBody>
                    <a:bodyPr/>
                    <a:lstStyle/>
                    <a:p>
                      <a:pPr marL="0" marR="0" algn="ctr">
                        <a:lnSpc>
                          <a:spcPct val="115000"/>
                        </a:lnSpc>
                        <a:spcBef>
                          <a:spcPts val="0"/>
                        </a:spcBef>
                        <a:spcAft>
                          <a:spcPts val="0"/>
                        </a:spcAft>
                      </a:pPr>
                      <a:r>
                        <a:rPr lang="en-US" sz="1200" dirty="0">
                          <a:latin typeface="+mn-lt"/>
                          <a:ea typeface="SimSun"/>
                          <a:cs typeface="Times New Roman"/>
                        </a:rPr>
                        <a:t>LW</a:t>
                      </a:r>
                    </a:p>
                    <a:p>
                      <a:pPr marL="0" marR="0" algn="ctr">
                        <a:lnSpc>
                          <a:spcPct val="115000"/>
                        </a:lnSpc>
                        <a:spcBef>
                          <a:spcPts val="0"/>
                        </a:spcBef>
                        <a:spcAft>
                          <a:spcPts val="0"/>
                        </a:spcAft>
                      </a:pPr>
                      <a:r>
                        <a:rPr lang="en-US" sz="1200" dirty="0">
                          <a:latin typeface="+mn-lt"/>
                          <a:ea typeface="SimSun"/>
                          <a:cs typeface="Times New Roman"/>
                        </a:rPr>
                        <a:t> (</a:t>
                      </a:r>
                      <a:r>
                        <a:rPr lang="en-US" sz="1200" dirty="0" err="1">
                          <a:latin typeface="+mn-lt"/>
                          <a:ea typeface="SimSun"/>
                          <a:cs typeface="Times New Roman"/>
                        </a:rPr>
                        <a:t>HgCdTe</a:t>
                      </a:r>
                      <a:r>
                        <a:rPr lang="en-US" sz="1200" dirty="0">
                          <a:latin typeface="+mn-lt"/>
                          <a:ea typeface="SimSun"/>
                          <a:cs typeface="Times New Roman"/>
                        </a:rPr>
                        <a:t>)</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1</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14.71</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- 260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2</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14.37</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- 260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3</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14.06</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- 270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dirty="0">
                          <a:latin typeface="+mn-lt"/>
                          <a:ea typeface="SimSun"/>
                          <a:cs typeface="Times New Roman"/>
                        </a:rPr>
                        <a:t>4</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13.64</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- 290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dirty="0">
                          <a:latin typeface="+mn-lt"/>
                          <a:ea typeface="SimSun"/>
                          <a:cs typeface="Times New Roman"/>
                        </a:rPr>
                        <a:t>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13.37</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- 300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dirty="0">
                          <a:latin typeface="+mn-lt"/>
                          <a:ea typeface="SimSun"/>
                          <a:cs typeface="Times New Roman"/>
                        </a:rPr>
                        <a:t>6</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12.66</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- 315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7</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12.02</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Surface Temperature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Space - 330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600">
                <a:tc rowSpan="5">
                  <a:txBody>
                    <a:bodyPr/>
                    <a:lstStyle/>
                    <a:p>
                      <a:pPr marL="0" marR="0" algn="ctr">
                        <a:lnSpc>
                          <a:spcPct val="115000"/>
                        </a:lnSpc>
                        <a:spcBef>
                          <a:spcPts val="0"/>
                        </a:spcBef>
                        <a:spcAft>
                          <a:spcPts val="0"/>
                        </a:spcAft>
                      </a:pPr>
                      <a:r>
                        <a:rPr lang="en-US" sz="1200">
                          <a:latin typeface="+mn-lt"/>
                          <a:ea typeface="SimSun"/>
                          <a:cs typeface="Times New Roman"/>
                        </a:rPr>
                        <a:t>MW</a:t>
                      </a:r>
                    </a:p>
                    <a:p>
                      <a:pPr marL="0" marR="0" algn="ctr">
                        <a:lnSpc>
                          <a:spcPct val="115000"/>
                        </a:lnSpc>
                        <a:spcBef>
                          <a:spcPts val="0"/>
                        </a:spcBef>
                        <a:spcAft>
                          <a:spcPts val="0"/>
                        </a:spcAft>
                      </a:pPr>
                      <a:r>
                        <a:rPr lang="en-US" sz="1200">
                          <a:latin typeface="+mn-lt"/>
                          <a:ea typeface="SimSun"/>
                          <a:cs typeface="Times New Roman"/>
                        </a:rPr>
                        <a:t> (HgCdTe)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8</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11.03</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Surface Temperature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- 335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43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9</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9.71</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Total Ozone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- 310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43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7.43</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Water Vapor</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- 300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43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11</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7.02</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- 285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43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12</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SimSun"/>
                          <a:cs typeface="Times New Roman"/>
                        </a:rPr>
                        <a:t>6.51</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Space - 265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600">
                <a:tc rowSpan="6">
                  <a:txBody>
                    <a:bodyPr/>
                    <a:lstStyle/>
                    <a:p>
                      <a:pPr marL="0" marR="0" algn="ctr">
                        <a:lnSpc>
                          <a:spcPct val="115000"/>
                        </a:lnSpc>
                        <a:spcBef>
                          <a:spcPts val="0"/>
                        </a:spcBef>
                        <a:spcAft>
                          <a:spcPts val="0"/>
                        </a:spcAft>
                      </a:pPr>
                      <a:r>
                        <a:rPr lang="en-US" sz="1200">
                          <a:latin typeface="+mn-lt"/>
                          <a:ea typeface="SimSun"/>
                          <a:cs typeface="Times New Roman"/>
                        </a:rPr>
                        <a:t>SW</a:t>
                      </a:r>
                    </a:p>
                    <a:p>
                      <a:pPr marL="0" marR="0" algn="ctr">
                        <a:lnSpc>
                          <a:spcPct val="115000"/>
                        </a:lnSpc>
                        <a:spcBef>
                          <a:spcPts val="0"/>
                        </a:spcBef>
                        <a:spcAft>
                          <a:spcPts val="1000"/>
                        </a:spcAft>
                      </a:pPr>
                      <a:r>
                        <a:rPr lang="en-US" sz="1200">
                          <a:latin typeface="+mn-lt"/>
                          <a:ea typeface="SimSun"/>
                          <a:cs typeface="Times New Roman"/>
                        </a:rPr>
                        <a:t> (Insb)</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13</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4.57</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310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14</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4.52</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- 295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4.45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- 275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16</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4.13</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Temperature Sounding</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Space - 330</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17</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3.98</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a:latin typeface="+mn-lt"/>
                          <a:ea typeface="SimSun"/>
                          <a:cs typeface="Times New Roman"/>
                        </a:rPr>
                        <a:t>Surface Temperature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200" dirty="0">
                          <a:latin typeface="+mn-lt"/>
                          <a:ea typeface="SimSun"/>
                          <a:cs typeface="Times New Roman"/>
                        </a:rPr>
                        <a:t>Space - 335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8600">
                <a:tc vMerge="1">
                  <a:txBody>
                    <a:bodyPr/>
                    <a:lstStyle/>
                    <a:p>
                      <a:endParaRPr lang="en-US"/>
                    </a:p>
                  </a:txBody>
                  <a:tcPr/>
                </a:tc>
                <a:tc>
                  <a:txBody>
                    <a:bodyPr/>
                    <a:lstStyle/>
                    <a:p>
                      <a:pPr marL="0" marR="0" algn="ctr">
                        <a:lnSpc>
                          <a:spcPct val="115000"/>
                        </a:lnSpc>
                        <a:spcBef>
                          <a:spcPts val="0"/>
                        </a:spcBef>
                        <a:spcAft>
                          <a:spcPts val="0"/>
                        </a:spcAft>
                      </a:pPr>
                      <a:r>
                        <a:rPr lang="en-US" sz="1200">
                          <a:latin typeface="+mn-lt"/>
                          <a:ea typeface="SimSun"/>
                          <a:cs typeface="Times New Roman"/>
                        </a:rPr>
                        <a:t>18</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3.74</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mn-lt"/>
                          <a:ea typeface="SimSun"/>
                          <a:cs typeface="Times New Roman"/>
                        </a:rPr>
                        <a:t>Surface Temperature</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mn-lt"/>
                          <a:ea typeface="SimSun"/>
                          <a:cs typeface="Times New Roman"/>
                        </a:rPr>
                        <a:t>Space - 335</a:t>
                      </a:r>
                    </a:p>
                  </a:txBody>
                  <a:tcPr marL="14163" marR="14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11</a:t>
            </a:fld>
            <a:endParaRPr lang="en-US" dirty="0"/>
          </a:p>
        </p:txBody>
      </p:sp>
      <p:pic>
        <p:nvPicPr>
          <p:cNvPr id="7" name="Picture 1" descr="g13"/>
          <p:cNvPicPr>
            <a:picLocks noChangeAspect="1" noChangeArrowheads="1"/>
          </p:cNvPicPr>
          <p:nvPr/>
        </p:nvPicPr>
        <p:blipFill>
          <a:blip r:embed="rId2" cstate="print"/>
          <a:srcRect/>
          <a:stretch>
            <a:fillRect/>
          </a:stretch>
        </p:blipFill>
        <p:spPr bwMode="auto">
          <a:xfrm>
            <a:off x="5638800" y="304800"/>
            <a:ext cx="3505200" cy="1460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2895600" y="5175504"/>
          <a:ext cx="6080760" cy="1682496"/>
        </p:xfrm>
        <a:graphic>
          <a:graphicData uri="http://schemas.openxmlformats.org/drawingml/2006/table">
            <a:tbl>
              <a:tblPr/>
              <a:tblGrid>
                <a:gridCol w="754380"/>
                <a:gridCol w="1200150"/>
                <a:gridCol w="1085850"/>
                <a:gridCol w="1085850"/>
                <a:gridCol w="857250"/>
                <a:gridCol w="1097280"/>
              </a:tblGrid>
              <a:tr h="0">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ΔTb</a:t>
                      </a:r>
                      <a:r>
                        <a:rPr lang="en-US" sz="1200" baseline="-25000">
                          <a:latin typeface="Times New Roman"/>
                          <a:ea typeface="SimSun"/>
                          <a:cs typeface="Times New Roman"/>
                        </a:rPr>
                        <a:t>4:00am,0:00am</a:t>
                      </a:r>
                      <a:r>
                        <a:rPr lang="en-US" sz="1200">
                          <a:latin typeface="Times New Roman"/>
                          <a:ea typeface="SimSun"/>
                          <a:cs typeface="Times New Roman"/>
                        </a:rPr>
                        <a:t>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Channel</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ΔTb</a:t>
                      </a:r>
                      <a:r>
                        <a:rPr lang="en-US" sz="1200" baseline="-25000">
                          <a:latin typeface="Times New Roman"/>
                          <a:ea typeface="SimSun"/>
                          <a:cs typeface="Times New Roman"/>
                        </a:rPr>
                        <a:t>4:00am,0:00am</a:t>
                      </a:r>
                      <a:r>
                        <a:rPr lang="en-US" sz="1200">
                          <a:latin typeface="Times New Roman"/>
                          <a:ea typeface="SimSun"/>
                          <a:cs typeface="Times New Roman"/>
                        </a:rPr>
                        <a:t>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Channel</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ΔTb</a:t>
                      </a:r>
                      <a:r>
                        <a:rPr lang="en-US" sz="1200" baseline="-25000">
                          <a:latin typeface="Times New Roman"/>
                          <a:ea typeface="SimSun"/>
                          <a:cs typeface="Times New Roman"/>
                        </a:rPr>
                        <a:t>4:00am,0:00am</a:t>
                      </a:r>
                      <a:r>
                        <a:rPr lang="en-US" sz="1200">
                          <a:latin typeface="Times New Roman"/>
                          <a:ea typeface="SimSun"/>
                          <a:cs typeface="Times New Roman"/>
                        </a:rPr>
                        <a:t>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095">
                <a:tc>
                  <a:txBody>
                    <a:bodyPr/>
                    <a:lstStyle/>
                    <a:p>
                      <a:pPr marL="0" marR="0" algn="ctr">
                        <a:lnSpc>
                          <a:spcPct val="115000"/>
                        </a:lnSpc>
                        <a:spcBef>
                          <a:spcPts val="0"/>
                        </a:spcBef>
                        <a:spcAft>
                          <a:spcPts val="0"/>
                        </a:spcAft>
                      </a:pPr>
                      <a:r>
                        <a:rPr lang="en-US" sz="1200">
                          <a:latin typeface="Times New Roman"/>
                          <a:ea typeface="SimSun"/>
                          <a:cs typeface="Times New Roman"/>
                        </a:rPr>
                        <a:t>Ch1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+0.25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SimSun"/>
                          <a:cs typeface="Times New Roman"/>
                        </a:rPr>
                        <a:t>Ch7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+0.54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SimSun"/>
                          <a:cs typeface="Times New Roman"/>
                        </a:rPr>
                        <a:t>Ch13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+0.33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Ch8</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+0.49</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+0.38</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Ch9</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+0.67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+0.61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+0.39</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+0.28</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+0.44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endParaRPr lang="en-US" sz="1200" dirty="0">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12</a:t>
            </a:fld>
            <a:endParaRPr lang="en-US" dirty="0"/>
          </a:p>
        </p:txBody>
      </p:sp>
      <p:pic>
        <p:nvPicPr>
          <p:cNvPr id="92163" name="Picture 18" descr="g11"/>
          <p:cNvPicPr>
            <a:picLocks noChangeAspect="1" noChangeArrowheads="1"/>
          </p:cNvPicPr>
          <p:nvPr/>
        </p:nvPicPr>
        <p:blipFill>
          <a:blip r:embed="rId3" cstate="print"/>
          <a:srcRect/>
          <a:stretch>
            <a:fillRect/>
          </a:stretch>
        </p:blipFill>
        <p:spPr bwMode="auto">
          <a:xfrm>
            <a:off x="76200" y="47869"/>
            <a:ext cx="4724400" cy="5057531"/>
          </a:xfrm>
          <a:prstGeom prst="rect">
            <a:avLst/>
          </a:prstGeom>
          <a:noFill/>
          <a:ln w="9525">
            <a:noFill/>
            <a:miter lim="800000"/>
            <a:headEnd/>
            <a:tailEnd/>
          </a:ln>
        </p:spPr>
      </p:pic>
      <p:sp>
        <p:nvSpPr>
          <p:cNvPr id="92164" name="Rectangle 4"/>
          <p:cNvSpPr>
            <a:spLocks noChangeArrowheads="1"/>
          </p:cNvSpPr>
          <p:nvPr/>
        </p:nvSpPr>
        <p:spPr bwMode="auto">
          <a:xfrm>
            <a:off x="3048000" y="4572000"/>
            <a:ext cx="6096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Impact of the midnight calibration anomaly for GOES-11 Sounder IR channel 1 through Ch17.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4:00am,0:00am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4:00am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0:00am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381000" y="6629400"/>
            <a:ext cx="1828193" cy="276999"/>
          </a:xfrm>
          <a:prstGeom prst="rect">
            <a:avLst/>
          </a:prstGeom>
          <a:noFill/>
        </p:spPr>
        <p:txBody>
          <a:bodyPr wrap="none" rtlCol="0">
            <a:spAutoFit/>
          </a:bodyPr>
          <a:lstStyle/>
          <a:p>
            <a:r>
              <a:rPr lang="en-US" sz="1200" dirty="0" smtClean="0"/>
              <a:t>Yu and Wu, 2013 TGRS</a:t>
            </a:r>
            <a:endParaRPr lang="en-US" sz="1200" dirty="0"/>
          </a:p>
        </p:txBody>
      </p:sp>
      <p:sp>
        <p:nvSpPr>
          <p:cNvPr id="10" name="TextBox 9"/>
          <p:cNvSpPr txBox="1"/>
          <p:nvPr/>
        </p:nvSpPr>
        <p:spPr>
          <a:xfrm>
            <a:off x="5410201" y="2286000"/>
            <a:ext cx="3581400" cy="646331"/>
          </a:xfrm>
          <a:prstGeom prst="rect">
            <a:avLst/>
          </a:prstGeom>
          <a:noFill/>
        </p:spPr>
        <p:txBody>
          <a:bodyPr wrap="square" rtlCol="0">
            <a:spAutoFit/>
          </a:bodyPr>
          <a:lstStyle/>
          <a:p>
            <a:r>
              <a:rPr lang="en-US" dirty="0" smtClean="0"/>
              <a:t>No MBCC applied to the Sounder IR channels</a:t>
            </a:r>
            <a:endParaRPr lang="en-US" dirty="0"/>
          </a:p>
        </p:txBody>
      </p:sp>
      <p:graphicFrame>
        <p:nvGraphicFramePr>
          <p:cNvPr id="92165" name="Object 5"/>
          <p:cNvGraphicFramePr>
            <a:graphicFrameLocks noChangeAspect="1"/>
          </p:cNvGraphicFramePr>
          <p:nvPr/>
        </p:nvGraphicFramePr>
        <p:xfrm>
          <a:off x="5135563" y="3886200"/>
          <a:ext cx="3946525" cy="381000"/>
        </p:xfrm>
        <a:graphic>
          <a:graphicData uri="http://schemas.openxmlformats.org/presentationml/2006/ole">
            <p:oleObj spid="_x0000_s92165" name="Equation" r:id="rId4" imgW="2463480" imgH="2412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733800" y="5188267"/>
          <a:ext cx="5231765" cy="1683004"/>
        </p:xfrm>
        <a:graphic>
          <a:graphicData uri="http://schemas.openxmlformats.org/drawingml/2006/table">
            <a:tbl>
              <a:tblPr/>
              <a:tblGrid>
                <a:gridCol w="787400"/>
                <a:gridCol w="1714500"/>
                <a:gridCol w="800100"/>
                <a:gridCol w="1929765"/>
              </a:tblGrid>
              <a:tr h="0">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max(ΔTb to AIRS) – min(ΔTb to AIRS)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Channel</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max(ΔTb to AIRS) – min(ΔTb to AIRS)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20">
                <a:tc>
                  <a:txBody>
                    <a:bodyPr/>
                    <a:lstStyle/>
                    <a:p>
                      <a:pPr marL="0" marR="0" algn="ctr">
                        <a:lnSpc>
                          <a:spcPct val="115000"/>
                        </a:lnSpc>
                        <a:spcBef>
                          <a:spcPts val="0"/>
                        </a:spcBef>
                        <a:spcAft>
                          <a:spcPts val="0"/>
                        </a:spcAft>
                      </a:pPr>
                      <a:r>
                        <a:rPr lang="en-US" sz="1200">
                          <a:latin typeface="Times New Roman"/>
                          <a:ea typeface="SimSun"/>
                          <a:cs typeface="Times New Roman"/>
                        </a:rPr>
                        <a:t>Ch1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+0.10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SimSun"/>
                          <a:cs typeface="Times New Roman"/>
                        </a:rPr>
                        <a:t>Ch7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+0.51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+0.16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Ch8</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+0.16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Ch9</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+0.60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+0.46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+0.35</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13</a:t>
            </a:fld>
            <a:endParaRPr lang="en-US" dirty="0"/>
          </a:p>
        </p:txBody>
      </p:sp>
      <p:pic>
        <p:nvPicPr>
          <p:cNvPr id="93186" name="Picture 2" descr="g12"/>
          <p:cNvPicPr>
            <a:picLocks noChangeAspect="1" noChangeArrowheads="1"/>
          </p:cNvPicPr>
          <p:nvPr/>
        </p:nvPicPr>
        <p:blipFill>
          <a:blip r:embed="rId3" cstate="print"/>
          <a:srcRect/>
          <a:stretch>
            <a:fillRect/>
          </a:stretch>
        </p:blipFill>
        <p:spPr bwMode="auto">
          <a:xfrm>
            <a:off x="76200" y="22836"/>
            <a:ext cx="4648200" cy="5311164"/>
          </a:xfrm>
          <a:prstGeom prst="rect">
            <a:avLst/>
          </a:prstGeom>
          <a:noFill/>
          <a:ln w="9525">
            <a:noFill/>
            <a:miter lim="800000"/>
            <a:headEnd/>
            <a:tailEnd/>
          </a:ln>
        </p:spPr>
      </p:pic>
      <p:sp>
        <p:nvSpPr>
          <p:cNvPr id="6" name="Title 5"/>
          <p:cNvSpPr>
            <a:spLocks noGrp="1"/>
          </p:cNvSpPr>
          <p:nvPr>
            <p:ph type="title"/>
          </p:nvPr>
        </p:nvSpPr>
        <p:spPr/>
        <p:txBody>
          <a:bodyPr/>
          <a:lstStyle/>
          <a:p>
            <a:endParaRPr lang="en-US"/>
          </a:p>
        </p:txBody>
      </p:sp>
      <p:sp>
        <p:nvSpPr>
          <p:cNvPr id="93187" name="Rectangle 3"/>
          <p:cNvSpPr>
            <a:spLocks noChangeArrowheads="1"/>
          </p:cNvSpPr>
          <p:nvPr/>
        </p:nvSpPr>
        <p:spPr bwMode="auto">
          <a:xfrm>
            <a:off x="5029200" y="4191000"/>
            <a:ext cx="3810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Impact of the midnight calibration anomaly for theGOES-12 Sounder IR LW and SW (Ch1-12), calculated as the max(</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ΔTb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to AIRS) – min(</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ΔTb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to AIRS) for the night-time collocation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3188" name="Object 4"/>
          <p:cNvGraphicFramePr>
            <a:graphicFrameLocks noChangeAspect="1"/>
          </p:cNvGraphicFramePr>
          <p:nvPr/>
        </p:nvGraphicFramePr>
        <p:xfrm>
          <a:off x="4779963" y="3733800"/>
          <a:ext cx="4110037" cy="381000"/>
        </p:xfrm>
        <a:graphic>
          <a:graphicData uri="http://schemas.openxmlformats.org/presentationml/2006/ole">
            <p:oleObj spid="_x0000_s93188" name="Equation" r:id="rId4" imgW="2565360" imgH="2412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2819400" y="5867400"/>
          <a:ext cx="6080760" cy="443992"/>
        </p:xfrm>
        <a:graphic>
          <a:graphicData uri="http://schemas.openxmlformats.org/drawingml/2006/table">
            <a:tbl>
              <a:tblPr/>
              <a:tblGrid>
                <a:gridCol w="1383030"/>
                <a:gridCol w="914400"/>
                <a:gridCol w="914400"/>
                <a:gridCol w="842010"/>
                <a:gridCol w="1013460"/>
                <a:gridCol w="1013460"/>
              </a:tblGrid>
              <a:tr h="0">
                <a:tc>
                  <a:txBody>
                    <a:bodyPr/>
                    <a:lstStyle/>
                    <a:p>
                      <a:pPr marL="0" marR="0" algn="ctr">
                        <a:lnSpc>
                          <a:spcPct val="115000"/>
                        </a:lnSpc>
                        <a:spcBef>
                          <a:spcPts val="0"/>
                        </a:spcBef>
                        <a:spcAft>
                          <a:spcPts val="0"/>
                        </a:spcAft>
                      </a:pPr>
                      <a:r>
                        <a:rPr lang="en-US" sz="1200" dirty="0">
                          <a:latin typeface="Times New Roman"/>
                          <a:ea typeface="SimSun"/>
                          <a:cs typeface="Times New Roman"/>
                        </a:rPr>
                        <a:t>SW Channels</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Ch16</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0" marR="0" algn="ctr">
                        <a:lnSpc>
                          <a:spcPct val="115000"/>
                        </a:lnSpc>
                        <a:spcBef>
                          <a:spcPts val="0"/>
                        </a:spcBef>
                        <a:spcAft>
                          <a:spcPts val="0"/>
                        </a:spcAft>
                      </a:pPr>
                      <a:r>
                        <a:rPr lang="en-US" sz="1200">
                          <a:latin typeface="Times New Roman"/>
                          <a:ea typeface="SimSun"/>
                          <a:cs typeface="Times New Roman"/>
                        </a:rPr>
                        <a:t>Tb difference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+0.60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+0.63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+0.91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+0.60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+0.76</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14</a:t>
            </a:fld>
            <a:endParaRPr lang="en-US" dirty="0"/>
          </a:p>
        </p:txBody>
      </p:sp>
      <p:pic>
        <p:nvPicPr>
          <p:cNvPr id="94210" name="Picture 20" descr="g13"/>
          <p:cNvPicPr>
            <a:picLocks noChangeAspect="1" noChangeArrowheads="1"/>
          </p:cNvPicPr>
          <p:nvPr/>
        </p:nvPicPr>
        <p:blipFill>
          <a:blip r:embed="rId3" cstate="print"/>
          <a:srcRect/>
          <a:stretch>
            <a:fillRect/>
          </a:stretch>
        </p:blipFill>
        <p:spPr bwMode="auto">
          <a:xfrm>
            <a:off x="76200" y="106729"/>
            <a:ext cx="5334000" cy="5684471"/>
          </a:xfrm>
          <a:prstGeom prst="rect">
            <a:avLst/>
          </a:prstGeom>
          <a:noFill/>
          <a:ln w="9525">
            <a:noFill/>
            <a:miter lim="800000"/>
            <a:headEnd/>
            <a:tailEnd/>
          </a:ln>
        </p:spPr>
      </p:pic>
      <p:sp>
        <p:nvSpPr>
          <p:cNvPr id="94211" name="Rectangle 3"/>
          <p:cNvSpPr>
            <a:spLocks noChangeArrowheads="1"/>
          </p:cNvSpPr>
          <p:nvPr/>
        </p:nvSpPr>
        <p:spPr bwMode="auto">
          <a:xfrm>
            <a:off x="4572000" y="5181600"/>
            <a:ext cx="4038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Tb bias difference between AIRS and IASI around satellite midnight at the SW channels of the GOES-13 Sounder.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11:00pm,1:00am = </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11:00pm  - </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1:00am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4212" name="Object 4"/>
          <p:cNvGraphicFramePr>
            <a:graphicFrameLocks noChangeAspect="1"/>
          </p:cNvGraphicFramePr>
          <p:nvPr/>
        </p:nvGraphicFramePr>
        <p:xfrm>
          <a:off x="4876800" y="4724400"/>
          <a:ext cx="4068763" cy="381000"/>
        </p:xfrm>
        <a:graphic>
          <a:graphicData uri="http://schemas.openxmlformats.org/presentationml/2006/ole">
            <p:oleObj spid="_x0000_s94212" name="Equation" r:id="rId4" imgW="2540000" imgH="2413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g15"/>
          <p:cNvPicPr>
            <a:picLocks noChangeAspect="1" noChangeArrowheads="1"/>
          </p:cNvPicPr>
          <p:nvPr/>
        </p:nvPicPr>
        <p:blipFill>
          <a:blip r:embed="rId3" cstate="print"/>
          <a:srcRect/>
          <a:stretch>
            <a:fillRect/>
          </a:stretch>
        </p:blipFill>
        <p:spPr bwMode="auto">
          <a:xfrm>
            <a:off x="76200" y="66553"/>
            <a:ext cx="5410200" cy="6181847"/>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4038600" y="5385816"/>
          <a:ext cx="4860290" cy="1472184"/>
        </p:xfrm>
        <a:graphic>
          <a:graphicData uri="http://schemas.openxmlformats.org/drawingml/2006/table">
            <a:tbl>
              <a:tblPr/>
              <a:tblGrid>
                <a:gridCol w="887095"/>
                <a:gridCol w="1350010"/>
                <a:gridCol w="1085850"/>
                <a:gridCol w="1537335"/>
              </a:tblGrid>
              <a:tr h="0">
                <a:tc>
                  <a:txBody>
                    <a:bodyPr/>
                    <a:lstStyle/>
                    <a:p>
                      <a:pPr marL="0" marR="0" algn="ctr">
                        <a:lnSpc>
                          <a:spcPct val="115000"/>
                        </a:lnSpc>
                        <a:spcBef>
                          <a:spcPts val="0"/>
                        </a:spcBef>
                        <a:spcAft>
                          <a:spcPts val="0"/>
                        </a:spcAft>
                      </a:pPr>
                      <a:r>
                        <a:rPr lang="en-US" sz="1200" dirty="0">
                          <a:latin typeface="Times New Roman"/>
                          <a:ea typeface="SimSun"/>
                          <a:cs typeface="Times New Roman"/>
                        </a:rPr>
                        <a:t>Channel</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ΔTb</a:t>
                      </a:r>
                      <a:r>
                        <a:rPr lang="en-US" sz="1200" baseline="-25000">
                          <a:latin typeface="Times New Roman"/>
                          <a:ea typeface="SimSun"/>
                          <a:cs typeface="Times New Roman"/>
                        </a:rPr>
                        <a:t>8:00pm,1:00am</a:t>
                      </a:r>
                      <a:r>
                        <a:rPr lang="en-US" sz="1200">
                          <a:latin typeface="Times New Roman"/>
                          <a:ea typeface="SimSun"/>
                          <a:cs typeface="Times New Roman"/>
                        </a:rPr>
                        <a:t>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Channel</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ΔTb</a:t>
                      </a:r>
                      <a:r>
                        <a:rPr lang="en-US" sz="1200" baseline="-25000">
                          <a:latin typeface="Times New Roman"/>
                          <a:ea typeface="SimSun"/>
                          <a:cs typeface="Times New Roman"/>
                        </a:rPr>
                        <a:t>8:00am,1:00am</a:t>
                      </a:r>
                      <a:r>
                        <a:rPr lang="en-US" sz="1200">
                          <a:latin typeface="Times New Roman"/>
                          <a:ea typeface="SimSun"/>
                          <a:cs typeface="Times New Roman"/>
                        </a:rPr>
                        <a:t> (K)</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70">
                <a:tc>
                  <a:txBody>
                    <a:bodyPr/>
                    <a:lstStyle/>
                    <a:p>
                      <a:pPr marL="0" marR="0" algn="ctr">
                        <a:lnSpc>
                          <a:spcPct val="115000"/>
                        </a:lnSpc>
                        <a:spcBef>
                          <a:spcPts val="0"/>
                        </a:spcBef>
                        <a:spcAft>
                          <a:spcPts val="0"/>
                        </a:spcAft>
                      </a:pPr>
                      <a:r>
                        <a:rPr lang="en-US" sz="1200">
                          <a:latin typeface="Times New Roman"/>
                          <a:ea typeface="SimSun"/>
                          <a:cs typeface="Times New Roman"/>
                        </a:rPr>
                        <a:t>Ch1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+0.06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SimSun"/>
                          <a:cs typeface="Times New Roman"/>
                        </a:rPr>
                        <a:t>Ch7</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200">
                          <a:latin typeface="Times New Roman"/>
                          <a:ea typeface="SimSun"/>
                          <a:cs typeface="Times New Roman"/>
                        </a:rPr>
                        <a:t>+0.50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+0.13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Ch8</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Ch9</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+0.56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200">
                          <a:latin typeface="Times New Roman"/>
                          <a:ea typeface="SimSun"/>
                          <a:cs typeface="Times New Roman"/>
                        </a:rPr>
                        <a:t>Ch4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+0.34</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Ch10</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20">
                <a:tc>
                  <a:txBody>
                    <a:bodyPr/>
                    <a:lstStyle/>
                    <a:p>
                      <a:pPr marL="0" marR="0" algn="ctr">
                        <a:lnSpc>
                          <a:spcPct val="115000"/>
                        </a:lnSpc>
                        <a:spcBef>
                          <a:spcPts val="0"/>
                        </a:spcBef>
                        <a:spcAft>
                          <a:spcPts val="0"/>
                        </a:spcAft>
                      </a:pPr>
                      <a:r>
                        <a:rPr lang="en-US" sz="1200">
                          <a:latin typeface="Times New Roman"/>
                          <a:ea typeface="SimSun"/>
                          <a:cs typeface="Times New Roman"/>
                        </a:rPr>
                        <a:t>Ch5</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+0.36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Ch11</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a:latin typeface="Times New Roman"/>
                          <a:ea typeface="SimSun"/>
                          <a:cs typeface="Times New Roman"/>
                        </a:rPr>
                        <a:t>+0.23</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
                <a:tc>
                  <a:txBody>
                    <a:bodyPr/>
                    <a:lstStyle/>
                    <a:p>
                      <a:pPr marL="0" marR="0" algn="ctr">
                        <a:lnSpc>
                          <a:spcPct val="115000"/>
                        </a:lnSpc>
                        <a:spcBef>
                          <a:spcPts val="0"/>
                        </a:spcBef>
                        <a:spcAft>
                          <a:spcPts val="0"/>
                        </a:spcAft>
                      </a:pPr>
                      <a:r>
                        <a:rPr lang="en-US" sz="1200">
                          <a:latin typeface="Times New Roman"/>
                          <a:ea typeface="SimSun"/>
                          <a:cs typeface="Times New Roman"/>
                        </a:rPr>
                        <a:t>Ch6</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+0.48</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SimSun"/>
                          <a:cs typeface="Times New Roman"/>
                        </a:rPr>
                        <a:t>Ch12</a:t>
                      </a:r>
                      <a:endParaRPr lang="en-US" sz="110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200" dirty="0">
                          <a:latin typeface="Times New Roman"/>
                          <a:ea typeface="SimSun"/>
                          <a:cs typeface="Times New Roman"/>
                        </a:rPr>
                        <a:t>+0.10</a:t>
                      </a:r>
                      <a:endParaRPr lang="en-US" sz="1100" dirty="0">
                        <a:latin typeface="Calibri"/>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fld id="{280F082F-4A35-4E7E-AD6D-89617C148F34}" type="slidenum">
              <a:rPr lang="en-US" smtClean="0"/>
              <a:pPr/>
              <a:t>15</a:t>
            </a:fld>
            <a:endParaRPr lang="en-US" dirty="0"/>
          </a:p>
        </p:txBody>
      </p:sp>
      <p:sp>
        <p:nvSpPr>
          <p:cNvPr id="95235" name="Rectangle 3"/>
          <p:cNvSpPr>
            <a:spLocks noChangeArrowheads="1"/>
          </p:cNvSpPr>
          <p:nvPr/>
        </p:nvSpPr>
        <p:spPr bwMode="auto">
          <a:xfrm>
            <a:off x="5334000" y="4706034"/>
            <a:ext cx="3657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Diurnal calibration variations of GOES-15 Sounder IR channel 1 through Ch12.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8:00pm,1:00am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8:00pm</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ΔTb</a:t>
            </a:r>
            <a:r>
              <a:rPr kumimoji="0" lang="en-US" sz="12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1:00am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5236" name="Object 4"/>
          <p:cNvGraphicFramePr>
            <a:graphicFrameLocks noChangeAspect="1"/>
          </p:cNvGraphicFramePr>
          <p:nvPr/>
        </p:nvGraphicFramePr>
        <p:xfrm>
          <a:off x="5486400" y="4267200"/>
          <a:ext cx="3657600" cy="342499"/>
        </p:xfrm>
        <a:graphic>
          <a:graphicData uri="http://schemas.openxmlformats.org/presentationml/2006/ole">
            <p:oleObj spid="_x0000_s95236" name="Equation" r:id="rId4" imgW="2540000" imgH="2413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GEO-GEO IR Inter-Calibration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16</a:t>
            </a:fld>
            <a:endParaRPr lang="en-US" dirty="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3729" name="Object 1"/>
          <p:cNvGraphicFramePr>
            <a:graphicFrameLocks noChangeAspect="1"/>
          </p:cNvGraphicFramePr>
          <p:nvPr/>
        </p:nvGraphicFramePr>
        <p:xfrm>
          <a:off x="609600" y="1981200"/>
          <a:ext cx="6629400" cy="348916"/>
        </p:xfrm>
        <a:graphic>
          <a:graphicData uri="http://schemas.openxmlformats.org/presentationml/2006/ole">
            <p:oleObj spid="_x0000_s115714" name="Equation" r:id="rId3" imgW="4521200" imgH="241300" progId="Equation.3">
              <p:embed/>
            </p:oleObj>
          </a:graphicData>
        </a:graphic>
      </p:graphicFrame>
      <p:pic>
        <p:nvPicPr>
          <p:cNvPr id="73731" name="Picture 3"/>
          <p:cNvPicPr>
            <a:picLocks noChangeAspect="1" noChangeArrowheads="1"/>
          </p:cNvPicPr>
          <p:nvPr/>
        </p:nvPicPr>
        <p:blipFill>
          <a:blip r:embed="rId4" cstate="print"/>
          <a:srcRect/>
          <a:stretch>
            <a:fillRect/>
          </a:stretch>
        </p:blipFill>
        <p:spPr bwMode="auto">
          <a:xfrm>
            <a:off x="152400" y="3276600"/>
            <a:ext cx="4238625" cy="2971800"/>
          </a:xfrm>
          <a:prstGeom prst="rect">
            <a:avLst/>
          </a:prstGeom>
          <a:noFill/>
          <a:ln w="9525">
            <a:noFill/>
            <a:miter lim="800000"/>
            <a:headEnd/>
            <a:tailEnd/>
          </a:ln>
        </p:spPr>
      </p:pic>
      <p:cxnSp>
        <p:nvCxnSpPr>
          <p:cNvPr id="11" name="Straight Arrow Connector 10"/>
          <p:cNvCxnSpPr/>
          <p:nvPr/>
        </p:nvCxnSpPr>
        <p:spPr>
          <a:xfrm flipH="1">
            <a:off x="2514600" y="4495800"/>
            <a:ext cx="1905000" cy="196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343400" y="4343400"/>
            <a:ext cx="1172116" cy="369332"/>
          </a:xfrm>
          <a:prstGeom prst="rect">
            <a:avLst/>
          </a:prstGeom>
          <a:noFill/>
        </p:spPr>
        <p:txBody>
          <a:bodyPr wrap="none" rtlCol="0">
            <a:spAutoFit/>
          </a:bodyPr>
          <a:lstStyle/>
          <a:p>
            <a:r>
              <a:rPr lang="en-US" dirty="0" smtClean="0"/>
              <a:t>New SRF</a:t>
            </a:r>
            <a:endParaRPr lang="en-US" dirty="0"/>
          </a:p>
        </p:txBody>
      </p:sp>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9" name="Object 3"/>
          <p:cNvGraphicFramePr>
            <a:graphicFrameLocks noChangeAspect="1"/>
          </p:cNvGraphicFramePr>
          <p:nvPr/>
        </p:nvGraphicFramePr>
        <p:xfrm>
          <a:off x="663222" y="2743200"/>
          <a:ext cx="5813778" cy="381000"/>
        </p:xfrm>
        <a:graphic>
          <a:graphicData uri="http://schemas.openxmlformats.org/presentationml/2006/ole">
            <p:oleObj spid="_x0000_s115715" name="Equation" r:id="rId5" imgW="3924300" imgH="254000" progId="Equation.3">
              <p:embed/>
            </p:oleObj>
          </a:graphicData>
        </a:graphic>
      </p:graphicFrame>
      <p:sp>
        <p:nvSpPr>
          <p:cNvPr id="13" name="TextBox 12"/>
          <p:cNvSpPr txBox="1"/>
          <p:nvPr/>
        </p:nvSpPr>
        <p:spPr>
          <a:xfrm>
            <a:off x="76200" y="1981200"/>
            <a:ext cx="389850" cy="369332"/>
          </a:xfrm>
          <a:prstGeom prst="rect">
            <a:avLst/>
          </a:prstGeom>
          <a:noFill/>
        </p:spPr>
        <p:txBody>
          <a:bodyPr wrap="none" rtlCol="0">
            <a:spAutoFit/>
          </a:bodyPr>
          <a:lstStyle/>
          <a:p>
            <a:r>
              <a:rPr lang="en-US" dirty="0" smtClean="0"/>
              <a:t>1)</a:t>
            </a:r>
            <a:endParaRPr lang="en-US" dirty="0"/>
          </a:p>
        </p:txBody>
      </p:sp>
      <p:sp>
        <p:nvSpPr>
          <p:cNvPr id="14" name="TextBox 13"/>
          <p:cNvSpPr txBox="1"/>
          <p:nvPr/>
        </p:nvSpPr>
        <p:spPr>
          <a:xfrm>
            <a:off x="152400" y="2743200"/>
            <a:ext cx="389850" cy="369332"/>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a:off x="6553200" y="2286000"/>
            <a:ext cx="2438400" cy="276999"/>
          </a:xfrm>
          <a:prstGeom prst="rect">
            <a:avLst/>
          </a:prstGeom>
          <a:noFill/>
        </p:spPr>
        <p:txBody>
          <a:bodyPr wrap="square" rtlCol="0">
            <a:spAutoFit/>
          </a:bodyPr>
          <a:lstStyle/>
          <a:p>
            <a:r>
              <a:rPr lang="en-US" sz="1200" dirty="0" smtClean="0"/>
              <a:t>- D. Tobin et al. 2005 JGR</a:t>
            </a:r>
            <a:endParaRPr lang="en-US" sz="1200" dirty="0"/>
          </a:p>
        </p:txBody>
      </p:sp>
      <p:sp>
        <p:nvSpPr>
          <p:cNvPr id="16" name="TextBox 15"/>
          <p:cNvSpPr txBox="1"/>
          <p:nvPr/>
        </p:nvSpPr>
        <p:spPr>
          <a:xfrm>
            <a:off x="4800600" y="3200400"/>
            <a:ext cx="3581400" cy="1169551"/>
          </a:xfrm>
          <a:prstGeom prst="rect">
            <a:avLst/>
          </a:prstGeom>
          <a:noFill/>
        </p:spPr>
        <p:txBody>
          <a:bodyPr wrap="square" rtlCol="0">
            <a:spAutoFit/>
          </a:bodyPr>
          <a:lstStyle/>
          <a:p>
            <a:r>
              <a:rPr lang="en-US" sz="1400" dirty="0" smtClean="0"/>
              <a:t>This algorithm can be applied to Sounder IR data.  However, due to the application of MBCC calibration slope and smoothing of the radiance, it is challenging to apply to Imager IR channels</a:t>
            </a:r>
            <a:endParaRPr lang="en-US" sz="1400" dirty="0"/>
          </a:p>
        </p:txBody>
      </p:sp>
      <p:sp>
        <p:nvSpPr>
          <p:cNvPr id="17" name="TextBox 16"/>
          <p:cNvSpPr txBox="1"/>
          <p:nvPr/>
        </p:nvSpPr>
        <p:spPr>
          <a:xfrm>
            <a:off x="5105400" y="4800600"/>
            <a:ext cx="389850" cy="369332"/>
          </a:xfrm>
          <a:prstGeom prst="rect">
            <a:avLst/>
          </a:prstGeom>
          <a:noFill/>
        </p:spPr>
        <p:txBody>
          <a:bodyPr wrap="none" rtlCol="0">
            <a:spAutoFit/>
          </a:bodyPr>
          <a:lstStyle/>
          <a:p>
            <a:r>
              <a:rPr lang="en-US" dirty="0" smtClean="0"/>
              <a:t>3)</a:t>
            </a:r>
            <a:endParaRPr lang="en-US" dirty="0"/>
          </a:p>
        </p:txBody>
      </p:sp>
      <p:sp>
        <p:nvSpPr>
          <p:cNvPr id="1157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6" name="Object 4"/>
          <p:cNvGraphicFramePr>
            <a:graphicFrameLocks noChangeAspect="1"/>
          </p:cNvGraphicFramePr>
          <p:nvPr/>
        </p:nvGraphicFramePr>
        <p:xfrm>
          <a:off x="5541034" y="4648200"/>
          <a:ext cx="1850366" cy="685800"/>
        </p:xfrm>
        <a:graphic>
          <a:graphicData uri="http://schemas.openxmlformats.org/presentationml/2006/ole">
            <p:oleObj spid="_x0000_s115716" name="Equation" r:id="rId6" imgW="1358900" imgH="508000" progId="Equation.3">
              <p:embed/>
            </p:oleObj>
          </a:graphicData>
        </a:graphic>
      </p:graphicFrame>
      <p:sp>
        <p:nvSpPr>
          <p:cNvPr id="18" name="TextBox 17"/>
          <p:cNvSpPr txBox="1"/>
          <p:nvPr/>
        </p:nvSpPr>
        <p:spPr>
          <a:xfrm>
            <a:off x="4876800" y="5257800"/>
            <a:ext cx="3657600" cy="954107"/>
          </a:xfrm>
          <a:prstGeom prst="rect">
            <a:avLst/>
          </a:prstGeom>
          <a:noFill/>
        </p:spPr>
        <p:txBody>
          <a:bodyPr wrap="square" rtlCol="0">
            <a:spAutoFit/>
          </a:bodyPr>
          <a:lstStyle/>
          <a:p>
            <a:r>
              <a:rPr lang="en-US" sz="1400" dirty="0" smtClean="0"/>
              <a:t>Where        and       are the simulated GEO1 and GEO2 radiances using various atmospheric profiles.  Could have large uncertainty at the sounding channels</a:t>
            </a:r>
            <a:endParaRPr lang="en-US" sz="1400" dirty="0"/>
          </a:p>
        </p:txBody>
      </p:sp>
      <p:sp>
        <p:nvSpPr>
          <p:cNvPr id="1157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5718" name="Object 6"/>
          <p:cNvGraphicFramePr>
            <a:graphicFrameLocks noChangeAspect="1"/>
          </p:cNvGraphicFramePr>
          <p:nvPr/>
        </p:nvGraphicFramePr>
        <p:xfrm>
          <a:off x="5486400" y="5181600"/>
          <a:ext cx="381000" cy="411480"/>
        </p:xfrm>
        <a:graphic>
          <a:graphicData uri="http://schemas.openxmlformats.org/presentationml/2006/ole">
            <p:oleObj spid="_x0000_s115718" name="Equation" r:id="rId7" imgW="241195" imgH="253890" progId="Equation.3">
              <p:embed/>
            </p:oleObj>
          </a:graphicData>
        </a:graphic>
      </p:graphicFrame>
      <p:graphicFrame>
        <p:nvGraphicFramePr>
          <p:cNvPr id="115720" name="Object 8"/>
          <p:cNvGraphicFramePr>
            <a:graphicFrameLocks noChangeAspect="1"/>
          </p:cNvGraphicFramePr>
          <p:nvPr/>
        </p:nvGraphicFramePr>
        <p:xfrm>
          <a:off x="6162675" y="5227638"/>
          <a:ext cx="400050" cy="411162"/>
        </p:xfrm>
        <a:graphic>
          <a:graphicData uri="http://schemas.openxmlformats.org/presentationml/2006/ole">
            <p:oleObj spid="_x0000_s115720" name="Equation" r:id="rId8" imgW="253800" imgH="2538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324600" cy="838200"/>
          </a:xfrm>
        </p:spPr>
        <p:txBody>
          <a:bodyPr/>
          <a:lstStyle/>
          <a:p>
            <a:r>
              <a:rPr lang="en-US" dirty="0" smtClean="0"/>
              <a:t>GEO-GEO Direct Inter-Comparison during GOES-15 PLT Period</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17</a:t>
            </a:fld>
            <a:endParaRPr lang="en-US" dirty="0"/>
          </a:p>
        </p:txBody>
      </p:sp>
      <p:pic>
        <p:nvPicPr>
          <p:cNvPr id="5" name="Content Placeholder 4" descr="GOES15_GOES13_collocation_06_23_2010.png"/>
          <p:cNvPicPr>
            <a:picLocks noChangeAspect="1"/>
          </p:cNvPicPr>
          <p:nvPr/>
        </p:nvPicPr>
        <p:blipFill>
          <a:blip r:embed="rId2" cstate="print"/>
          <a:stretch>
            <a:fillRect/>
          </a:stretch>
        </p:blipFill>
        <p:spPr bwMode="auto">
          <a:xfrm>
            <a:off x="457200" y="1752600"/>
            <a:ext cx="2895600" cy="4343400"/>
          </a:xfrm>
          <a:prstGeom prst="rect">
            <a:avLst/>
          </a:prstGeom>
          <a:noFill/>
          <a:ln w="9525">
            <a:noFill/>
            <a:miter lim="800000"/>
            <a:headEnd/>
            <a:tailEnd/>
          </a:ln>
        </p:spPr>
      </p:pic>
      <p:sp>
        <p:nvSpPr>
          <p:cNvPr id="6" name="Content Placeholder 2"/>
          <p:cNvSpPr txBox="1">
            <a:spLocks/>
          </p:cNvSpPr>
          <p:nvPr/>
        </p:nvSpPr>
        <p:spPr bwMode="auto">
          <a:xfrm>
            <a:off x="4495800" y="2362200"/>
            <a:ext cx="3962400" cy="1828800"/>
          </a:xfrm>
          <a:prstGeom prst="rect">
            <a:avLst/>
          </a:prstGeom>
          <a:noFill/>
          <a:ln w="38100">
            <a:solidFill>
              <a:srgbClr val="0070C0"/>
            </a:solid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Ø"/>
              <a:tabLst/>
              <a:defRPr/>
            </a:pPr>
            <a:r>
              <a:rPr kumimoji="0" lang="en-US" sz="2400"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rPr>
              <a:t>GEO-GEO collocation</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Spatial collocation</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Temporal difference: &lt; 5 minutes</a:t>
            </a:r>
          </a:p>
          <a:p>
            <a:pPr marL="742950" marR="0" lvl="1" indent="-285750" algn="l" defTabSz="914400" rtl="0" eaLnBrk="0" fontAlgn="base" latinLnBrk="0" hangingPunct="0">
              <a:lnSpc>
                <a:spcPct val="100000"/>
              </a:lnSpc>
              <a:spcBef>
                <a:spcPct val="20000"/>
              </a:spcBef>
              <a:spcAft>
                <a:spcPct val="0"/>
              </a:spcAft>
              <a:buClr>
                <a:schemeClr val="tx2">
                  <a:lumMod val="75000"/>
                  <a:lumOff val="25000"/>
                </a:schemeClr>
              </a:buClr>
              <a:buSzPct val="100000"/>
              <a:buFontTx/>
              <a:buChar char="»"/>
              <a:tabLst/>
              <a:defRPr/>
            </a:pPr>
            <a:r>
              <a:rPr kumimoji="0" lang="en-US" sz="1600" b="0" i="0" u="none" strike="noStrike" kern="0" cap="none" spc="0" normalizeH="0" baseline="0" noProof="0" dirty="0" smtClean="0">
                <a:ln>
                  <a:noFill/>
                </a:ln>
                <a:solidFill>
                  <a:srgbClr val="00B050"/>
                </a:solidFill>
                <a:effectLst/>
                <a:uLnTx/>
                <a:uFillTx/>
                <a:latin typeface="+mn-lt"/>
                <a:ea typeface="MS PGothic" pitchFamily="34" charset="-128"/>
              </a:rPr>
              <a:t>Geometric alignment: viewing zenith angle difference &lt; 1%</a:t>
            </a:r>
            <a:endParaRPr lang="en-US" sz="1600" noProof="0" dirty="0" smtClean="0"/>
          </a:p>
        </p:txBody>
      </p:sp>
      <p:sp>
        <p:nvSpPr>
          <p:cNvPr id="8" name="TextBox 7"/>
          <p:cNvSpPr txBox="1"/>
          <p:nvPr/>
        </p:nvSpPr>
        <p:spPr>
          <a:xfrm>
            <a:off x="4724400" y="4724400"/>
            <a:ext cx="1911101" cy="646331"/>
          </a:xfrm>
          <a:prstGeom prst="rect">
            <a:avLst/>
          </a:prstGeom>
          <a:noFill/>
        </p:spPr>
        <p:txBody>
          <a:bodyPr wrap="none" rtlCol="0">
            <a:spAutoFit/>
          </a:bodyPr>
          <a:lstStyle/>
          <a:p>
            <a:r>
              <a:rPr lang="en-US" dirty="0" smtClean="0"/>
              <a:t>GOES 13: -75</a:t>
            </a:r>
            <a:r>
              <a:rPr lang="en-US" baseline="30000" dirty="0" smtClean="0"/>
              <a:t>o</a:t>
            </a:r>
          </a:p>
          <a:p>
            <a:r>
              <a:rPr lang="en-US" dirty="0" smtClean="0"/>
              <a:t>GOES-15: -89.5</a:t>
            </a:r>
            <a:r>
              <a:rPr lang="en-US" baseline="30000" dirty="0" smtClean="0"/>
              <a:t>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81800" cy="762000"/>
          </a:xfrm>
        </p:spPr>
        <p:txBody>
          <a:bodyPr/>
          <a:lstStyle/>
          <a:p>
            <a:r>
              <a:rPr lang="en-US" dirty="0" smtClean="0"/>
              <a:t>Direct GEO-GEO IR inter-comparison</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18</a:t>
            </a:fld>
            <a:endParaRPr lang="en-US" dirty="0"/>
          </a:p>
        </p:txBody>
      </p:sp>
      <p:pic>
        <p:nvPicPr>
          <p:cNvPr id="7" name="Picture 6" descr="g15.vs.g13.imager.diurnaldiff.m06.ch2.png"/>
          <p:cNvPicPr/>
          <p:nvPr/>
        </p:nvPicPr>
        <p:blipFill>
          <a:blip r:embed="rId3" cstate="print"/>
          <a:srcRect/>
          <a:stretch>
            <a:fillRect/>
          </a:stretch>
        </p:blipFill>
        <p:spPr bwMode="auto">
          <a:xfrm>
            <a:off x="0" y="1752600"/>
            <a:ext cx="4495800" cy="2438400"/>
          </a:xfrm>
          <a:prstGeom prst="rect">
            <a:avLst/>
          </a:prstGeom>
          <a:noFill/>
          <a:ln w="9525">
            <a:noFill/>
            <a:miter lim="800000"/>
            <a:headEnd/>
            <a:tailEnd/>
          </a:ln>
        </p:spPr>
      </p:pic>
      <p:pic>
        <p:nvPicPr>
          <p:cNvPr id="8" name="Picture 7" descr="g15.vs.g13.imager.diurnaldiff.m06.ch3.png"/>
          <p:cNvPicPr/>
          <p:nvPr/>
        </p:nvPicPr>
        <p:blipFill>
          <a:blip r:embed="rId4" cstate="print"/>
          <a:srcRect/>
          <a:stretch>
            <a:fillRect/>
          </a:stretch>
        </p:blipFill>
        <p:spPr bwMode="auto">
          <a:xfrm>
            <a:off x="4572000" y="1752600"/>
            <a:ext cx="4343400" cy="2514600"/>
          </a:xfrm>
          <a:prstGeom prst="rect">
            <a:avLst/>
          </a:prstGeom>
          <a:noFill/>
          <a:ln w="9525">
            <a:noFill/>
            <a:miter lim="800000"/>
            <a:headEnd/>
            <a:tailEnd/>
          </a:ln>
        </p:spPr>
      </p:pic>
      <p:pic>
        <p:nvPicPr>
          <p:cNvPr id="9" name="Picture 8" descr="g15.vs.g13.imager.diurnaldiff.m06.ch4.png"/>
          <p:cNvPicPr/>
          <p:nvPr/>
        </p:nvPicPr>
        <p:blipFill>
          <a:blip r:embed="rId5" cstate="print"/>
          <a:srcRect/>
          <a:stretch>
            <a:fillRect/>
          </a:stretch>
        </p:blipFill>
        <p:spPr bwMode="auto">
          <a:xfrm>
            <a:off x="0" y="4191000"/>
            <a:ext cx="4495800" cy="2667000"/>
          </a:xfrm>
          <a:prstGeom prst="rect">
            <a:avLst/>
          </a:prstGeom>
          <a:noFill/>
          <a:ln w="9525">
            <a:noFill/>
            <a:miter lim="800000"/>
            <a:headEnd/>
            <a:tailEnd/>
          </a:ln>
        </p:spPr>
      </p:pic>
      <p:pic>
        <p:nvPicPr>
          <p:cNvPr id="10" name="Picture 9" descr="g15.vs.g13.imager.diurnaldiff.m06.ch6.png"/>
          <p:cNvPicPr/>
          <p:nvPr/>
        </p:nvPicPr>
        <p:blipFill>
          <a:blip r:embed="rId6" cstate="print"/>
          <a:srcRect/>
          <a:stretch>
            <a:fillRect/>
          </a:stretch>
        </p:blipFill>
        <p:spPr bwMode="auto">
          <a:xfrm>
            <a:off x="4572000" y="4191000"/>
            <a:ext cx="4346222" cy="2667000"/>
          </a:xfrm>
          <a:prstGeom prst="rect">
            <a:avLst/>
          </a:prstGeom>
          <a:noFill/>
          <a:ln w="9525">
            <a:noFill/>
            <a:miter lim="800000"/>
            <a:headEnd/>
            <a:tailEnd/>
          </a:ln>
        </p:spPr>
      </p:pic>
      <p:cxnSp>
        <p:nvCxnSpPr>
          <p:cNvPr id="11" name="Straight Arrow Connector 10"/>
          <p:cNvCxnSpPr>
            <a:stCxn id="13" idx="3"/>
          </p:cNvCxnSpPr>
          <p:nvPr/>
        </p:nvCxnSpPr>
        <p:spPr>
          <a:xfrm flipV="1">
            <a:off x="685800" y="3429000"/>
            <a:ext cx="685800" cy="230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1371600" y="21336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2600" y="3505200"/>
            <a:ext cx="683200" cy="307777"/>
          </a:xfrm>
          <a:prstGeom prst="rect">
            <a:avLst/>
          </a:prstGeom>
          <a:noFill/>
        </p:spPr>
        <p:txBody>
          <a:bodyPr wrap="none" rtlCol="0">
            <a:spAutoFit/>
          </a:bodyPr>
          <a:lstStyle/>
          <a:p>
            <a:r>
              <a:rPr lang="en-US" sz="1400" b="1" dirty="0" smtClean="0">
                <a:solidFill>
                  <a:srgbClr val="FF0000"/>
                </a:solidFill>
              </a:rPr>
              <a:t>BRDF</a:t>
            </a:r>
            <a:endParaRPr lang="en-US" sz="1400" b="1" dirty="0">
              <a:solidFill>
                <a:srgbClr val="FF0000"/>
              </a:solidFill>
            </a:endParaRPr>
          </a:p>
        </p:txBody>
      </p:sp>
      <p:sp>
        <p:nvSpPr>
          <p:cNvPr id="14" name="Oval 13"/>
          <p:cNvSpPr/>
          <p:nvPr/>
        </p:nvSpPr>
        <p:spPr>
          <a:xfrm>
            <a:off x="2514600" y="20574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3733800" y="2057400"/>
            <a:ext cx="3810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52600" y="19812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18" name="Straight Arrow Connector 17"/>
          <p:cNvCxnSpPr/>
          <p:nvPr/>
        </p:nvCxnSpPr>
        <p:spPr>
          <a:xfrm flipH="1">
            <a:off x="990600" y="22098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p:cNvCxnSpPr>
          <p:nvPr/>
        </p:nvCxnSpPr>
        <p:spPr>
          <a:xfrm flipH="1">
            <a:off x="2133600" y="22581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514600" y="22860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400800" y="16764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0" name="Straight Arrow Connector 29"/>
          <p:cNvCxnSpPr/>
          <p:nvPr/>
        </p:nvCxnSpPr>
        <p:spPr>
          <a:xfrm flipH="1">
            <a:off x="5638800" y="19050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9" idx="2"/>
          </p:cNvCxnSpPr>
          <p:nvPr/>
        </p:nvCxnSpPr>
        <p:spPr>
          <a:xfrm flipH="1">
            <a:off x="6781800" y="19533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162800" y="19812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752600" y="41910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4" name="Straight Arrow Connector 33"/>
          <p:cNvCxnSpPr/>
          <p:nvPr/>
        </p:nvCxnSpPr>
        <p:spPr>
          <a:xfrm flipH="1">
            <a:off x="990600" y="44196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3" idx="2"/>
          </p:cNvCxnSpPr>
          <p:nvPr/>
        </p:nvCxnSpPr>
        <p:spPr>
          <a:xfrm flipH="1">
            <a:off x="2133600" y="44679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514600" y="44958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324600" y="4114800"/>
            <a:ext cx="829073" cy="276999"/>
          </a:xfrm>
          <a:prstGeom prst="rect">
            <a:avLst/>
          </a:prstGeom>
          <a:noFill/>
        </p:spPr>
        <p:txBody>
          <a:bodyPr wrap="square" rtlCol="0">
            <a:spAutoFit/>
          </a:bodyPr>
          <a:lstStyle/>
          <a:p>
            <a:r>
              <a:rPr lang="en-US" sz="1200" b="1" dirty="0" smtClean="0">
                <a:solidFill>
                  <a:srgbClr val="0070C0"/>
                </a:solidFill>
              </a:rPr>
              <a:t>Midnight</a:t>
            </a:r>
            <a:endParaRPr lang="en-US" sz="1200" b="1" dirty="0">
              <a:solidFill>
                <a:srgbClr val="0070C0"/>
              </a:solidFill>
            </a:endParaRPr>
          </a:p>
        </p:txBody>
      </p:sp>
      <p:cxnSp>
        <p:nvCxnSpPr>
          <p:cNvPr id="38" name="Straight Arrow Connector 37"/>
          <p:cNvCxnSpPr/>
          <p:nvPr/>
        </p:nvCxnSpPr>
        <p:spPr>
          <a:xfrm flipH="1">
            <a:off x="5562600" y="43434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7" idx="2"/>
          </p:cNvCxnSpPr>
          <p:nvPr/>
        </p:nvCxnSpPr>
        <p:spPr>
          <a:xfrm flipH="1">
            <a:off x="6705600" y="4391799"/>
            <a:ext cx="33537" cy="637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086600" y="4419600"/>
            <a:ext cx="7620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2362200" y="1295400"/>
            <a:ext cx="4604787" cy="369332"/>
          </a:xfrm>
          <a:prstGeom prst="rect">
            <a:avLst/>
          </a:prstGeom>
        </p:spPr>
        <p:txBody>
          <a:bodyPr wrap="none">
            <a:spAutoFit/>
          </a:bodyPr>
          <a:lstStyle/>
          <a:p>
            <a:r>
              <a:rPr lang="en-US" dirty="0" smtClean="0"/>
              <a:t>No correction was made for SRF difference</a:t>
            </a:r>
            <a:endParaRPr lang="en-US" dirty="0"/>
          </a:p>
        </p:txBody>
      </p:sp>
      <p:sp>
        <p:nvSpPr>
          <p:cNvPr id="42" name="TextBox 41"/>
          <p:cNvSpPr txBox="1"/>
          <p:nvPr/>
        </p:nvSpPr>
        <p:spPr>
          <a:xfrm>
            <a:off x="2362200" y="6719500"/>
            <a:ext cx="6785832" cy="276999"/>
          </a:xfrm>
          <a:prstGeom prst="rect">
            <a:avLst/>
          </a:prstGeom>
          <a:noFill/>
        </p:spPr>
        <p:txBody>
          <a:bodyPr wrap="none" rtlCol="0">
            <a:spAutoFit/>
          </a:bodyPr>
          <a:lstStyle/>
          <a:p>
            <a:r>
              <a:rPr lang="en-US" sz="1200" dirty="0" smtClean="0"/>
              <a:t>Note: the GEO-GEO inter-comparison was conducted before the SRF shifts for G15 Ch3 and Ch6</a:t>
            </a:r>
            <a:endParaRPr lang="en-US" sz="1200" dirty="0"/>
          </a:p>
        </p:txBody>
      </p:sp>
      <p:cxnSp>
        <p:nvCxnSpPr>
          <p:cNvPr id="44" name="Straight Arrow Connector 43"/>
          <p:cNvCxnSpPr/>
          <p:nvPr/>
        </p:nvCxnSpPr>
        <p:spPr>
          <a:xfrm flipH="1">
            <a:off x="5334000" y="5715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334000" y="5410200"/>
            <a:ext cx="0" cy="5334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096000" y="5257800"/>
            <a:ext cx="0" cy="7620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791200" y="5715000"/>
            <a:ext cx="304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2057400" y="5715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057400" y="5181600"/>
            <a:ext cx="0" cy="8382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590800" y="5257800"/>
            <a:ext cx="0" cy="7620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286000" y="5715000"/>
            <a:ext cx="304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Latitudinal distributions of the mean GEO-GEO Tb difference</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19</a:t>
            </a:fld>
            <a:endParaRPr lang="en-US" dirty="0"/>
          </a:p>
        </p:txBody>
      </p:sp>
      <p:pic>
        <p:nvPicPr>
          <p:cNvPr id="5" name="Picture 4" descr="g15.vs.g13.imager.latitude.diff.2010222.ch2.png"/>
          <p:cNvPicPr/>
          <p:nvPr/>
        </p:nvPicPr>
        <p:blipFill>
          <a:blip r:embed="rId2" cstate="print"/>
          <a:srcRect/>
          <a:stretch>
            <a:fillRect/>
          </a:stretch>
        </p:blipFill>
        <p:spPr bwMode="auto">
          <a:xfrm>
            <a:off x="152400" y="1737360"/>
            <a:ext cx="4191000" cy="2606040"/>
          </a:xfrm>
          <a:prstGeom prst="rect">
            <a:avLst/>
          </a:prstGeom>
          <a:noFill/>
          <a:ln w="9525">
            <a:noFill/>
            <a:miter lim="800000"/>
            <a:headEnd/>
            <a:tailEnd/>
          </a:ln>
        </p:spPr>
      </p:pic>
      <p:pic>
        <p:nvPicPr>
          <p:cNvPr id="6" name="Picture 5" descr="g15"/>
          <p:cNvPicPr/>
          <p:nvPr/>
        </p:nvPicPr>
        <p:blipFill>
          <a:blip r:embed="rId3" cstate="print"/>
          <a:srcRect/>
          <a:stretch>
            <a:fillRect/>
          </a:stretch>
        </p:blipFill>
        <p:spPr bwMode="auto">
          <a:xfrm>
            <a:off x="4419600" y="1676400"/>
            <a:ext cx="4191000" cy="2895600"/>
          </a:xfrm>
          <a:prstGeom prst="rect">
            <a:avLst/>
          </a:prstGeom>
          <a:noFill/>
          <a:ln w="9525">
            <a:noFill/>
            <a:miter lim="800000"/>
            <a:headEnd/>
            <a:tailEnd/>
          </a:ln>
        </p:spPr>
      </p:pic>
      <p:pic>
        <p:nvPicPr>
          <p:cNvPr id="7" name="Picture 6" descr="g15"/>
          <p:cNvPicPr/>
          <p:nvPr/>
        </p:nvPicPr>
        <p:blipFill>
          <a:blip r:embed="rId4" cstate="print"/>
          <a:srcRect/>
          <a:stretch>
            <a:fillRect/>
          </a:stretch>
        </p:blipFill>
        <p:spPr bwMode="auto">
          <a:xfrm>
            <a:off x="152400" y="4114800"/>
            <a:ext cx="4267200" cy="2895600"/>
          </a:xfrm>
          <a:prstGeom prst="rect">
            <a:avLst/>
          </a:prstGeom>
          <a:noFill/>
          <a:ln w="9525">
            <a:noFill/>
            <a:miter lim="800000"/>
            <a:headEnd/>
            <a:tailEnd/>
          </a:ln>
        </p:spPr>
      </p:pic>
      <p:pic>
        <p:nvPicPr>
          <p:cNvPr id="8" name="Picture 7" descr="g15.vs.g13.imager.latitude.diff.2010222.ch6.png"/>
          <p:cNvPicPr/>
          <p:nvPr/>
        </p:nvPicPr>
        <p:blipFill>
          <a:blip r:embed="rId5" cstate="print"/>
          <a:srcRect/>
          <a:stretch>
            <a:fillRect/>
          </a:stretch>
        </p:blipFill>
        <p:spPr bwMode="auto">
          <a:xfrm>
            <a:off x="4419600" y="4038600"/>
            <a:ext cx="4191000" cy="2971800"/>
          </a:xfrm>
          <a:prstGeom prst="rect">
            <a:avLst/>
          </a:prstGeom>
          <a:noFill/>
          <a:ln w="9525">
            <a:noFill/>
            <a:miter lim="800000"/>
            <a:headEnd/>
            <a:tailEnd/>
          </a:ln>
        </p:spPr>
      </p:pic>
      <p:sp>
        <p:nvSpPr>
          <p:cNvPr id="9" name="TextBox 8"/>
          <p:cNvSpPr txBox="1"/>
          <p:nvPr/>
        </p:nvSpPr>
        <p:spPr>
          <a:xfrm>
            <a:off x="2362200" y="6719500"/>
            <a:ext cx="6785832" cy="276999"/>
          </a:xfrm>
          <a:prstGeom prst="rect">
            <a:avLst/>
          </a:prstGeom>
          <a:noFill/>
        </p:spPr>
        <p:txBody>
          <a:bodyPr wrap="none" rtlCol="0">
            <a:spAutoFit/>
          </a:bodyPr>
          <a:lstStyle/>
          <a:p>
            <a:r>
              <a:rPr lang="en-US" sz="1200" dirty="0" smtClean="0"/>
              <a:t>Note: the GEO-GEO inter-comparison was conducted before the SRF shifts for G15 Ch3 and Ch6</a:t>
            </a:r>
            <a:endParaRPr lang="en-US" sz="1200" dirty="0"/>
          </a:p>
        </p:txBody>
      </p:sp>
      <p:cxnSp>
        <p:nvCxnSpPr>
          <p:cNvPr id="11" name="Straight Connector 10"/>
          <p:cNvCxnSpPr/>
          <p:nvPr/>
        </p:nvCxnSpPr>
        <p:spPr>
          <a:xfrm>
            <a:off x="7010400" y="4495800"/>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86600" y="4495800"/>
            <a:ext cx="1905000" cy="307777"/>
          </a:xfrm>
          <a:prstGeom prst="rect">
            <a:avLst/>
          </a:prstGeom>
          <a:noFill/>
        </p:spPr>
        <p:txBody>
          <a:bodyPr wrap="square" rtlCol="0">
            <a:spAutoFit/>
          </a:bodyPr>
          <a:lstStyle/>
          <a:p>
            <a:r>
              <a:rPr lang="en-US" sz="1400" dirty="0" smtClean="0">
                <a:solidFill>
                  <a:srgbClr val="FF0000"/>
                </a:solidFill>
              </a:rPr>
              <a:t>Significant trending!</a:t>
            </a:r>
            <a:endParaRPr lang="en-US" sz="1400" dirty="0">
              <a:solidFill>
                <a:srgbClr val="FF0000"/>
              </a:solidFill>
            </a:endParaRPr>
          </a:p>
        </p:txBody>
      </p:sp>
      <p:sp>
        <p:nvSpPr>
          <p:cNvPr id="13" name="Rectangle 12"/>
          <p:cNvSpPr/>
          <p:nvPr/>
        </p:nvSpPr>
        <p:spPr>
          <a:xfrm>
            <a:off x="2362200" y="1219200"/>
            <a:ext cx="4604787" cy="369332"/>
          </a:xfrm>
          <a:prstGeom prst="rect">
            <a:avLst/>
          </a:prstGeom>
        </p:spPr>
        <p:txBody>
          <a:bodyPr wrap="none">
            <a:spAutoFit/>
          </a:bodyPr>
          <a:lstStyle/>
          <a:p>
            <a:r>
              <a:rPr lang="en-US" dirty="0" smtClean="0"/>
              <a:t>No correction was made for SRF difference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343400"/>
          </a:xfrm>
        </p:spPr>
        <p:txBody>
          <a:bodyPr/>
          <a:lstStyle/>
          <a:p>
            <a:r>
              <a:rPr lang="en-US" dirty="0" smtClean="0"/>
              <a:t>GOES IR midnight Calibration Issue</a:t>
            </a:r>
          </a:p>
          <a:p>
            <a:pPr lvl="1"/>
            <a:r>
              <a:rPr lang="en-US" dirty="0" smtClean="0"/>
              <a:t>Midnight calibration anomaly</a:t>
            </a:r>
          </a:p>
          <a:p>
            <a:pPr lvl="1"/>
            <a:r>
              <a:rPr lang="en-US" dirty="0" smtClean="0"/>
              <a:t>Remedy algorithm – midnight blackbody calibration correction (MBCC) for Imager only</a:t>
            </a:r>
          </a:p>
          <a:p>
            <a:pPr>
              <a:buNone/>
            </a:pPr>
            <a:endParaRPr lang="en-US" dirty="0" smtClean="0"/>
          </a:p>
          <a:p>
            <a:r>
              <a:rPr lang="en-US" dirty="0" smtClean="0"/>
              <a:t>Characterization of the Diurnal Calibration variation</a:t>
            </a:r>
          </a:p>
          <a:p>
            <a:pPr lvl="1"/>
            <a:r>
              <a:rPr lang="en-US" dirty="0" smtClean="0"/>
              <a:t>GEO-LEO</a:t>
            </a:r>
          </a:p>
          <a:p>
            <a:pPr lvl="1"/>
            <a:r>
              <a:rPr lang="en-US" dirty="0" smtClean="0"/>
              <a:t>GEO-GEO</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GEO-GEO Inter-Comparison – radiance quality monitoring</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20</a:t>
            </a:fld>
            <a:endParaRPr lang="en-US" dirty="0"/>
          </a:p>
        </p:txBody>
      </p:sp>
      <p:pic>
        <p:nvPicPr>
          <p:cNvPr id="110594" name="Picture 2" descr="http://www.star.nesdis.noaa.gov/smcd/spb/fwu/homepage/images/GSICS/GOS13.GOS15.GEO2GEO.TbDiff.Ch2.png"/>
          <p:cNvPicPr>
            <a:picLocks noChangeAspect="1" noChangeArrowheads="1"/>
          </p:cNvPicPr>
          <p:nvPr/>
        </p:nvPicPr>
        <p:blipFill>
          <a:blip r:embed="rId2" cstate="print"/>
          <a:srcRect/>
          <a:stretch>
            <a:fillRect/>
          </a:stretch>
        </p:blipFill>
        <p:spPr bwMode="auto">
          <a:xfrm>
            <a:off x="0" y="1524000"/>
            <a:ext cx="4648200" cy="2656114"/>
          </a:xfrm>
          <a:prstGeom prst="rect">
            <a:avLst/>
          </a:prstGeom>
          <a:noFill/>
        </p:spPr>
      </p:pic>
      <p:pic>
        <p:nvPicPr>
          <p:cNvPr id="110596" name="Picture 4" descr="http://www.star.nesdis.noaa.gov/smcd/spb/fwu/homepage/images/GSICS/GOS13.GOS15.GEO2GEO.TbDiff.Ch3.png"/>
          <p:cNvPicPr>
            <a:picLocks noChangeAspect="1" noChangeArrowheads="1"/>
          </p:cNvPicPr>
          <p:nvPr/>
        </p:nvPicPr>
        <p:blipFill>
          <a:blip r:embed="rId3" cstate="print"/>
          <a:srcRect/>
          <a:stretch>
            <a:fillRect/>
          </a:stretch>
        </p:blipFill>
        <p:spPr bwMode="auto">
          <a:xfrm>
            <a:off x="4457700" y="1524000"/>
            <a:ext cx="4533900" cy="2590800"/>
          </a:xfrm>
          <a:prstGeom prst="rect">
            <a:avLst/>
          </a:prstGeom>
          <a:noFill/>
        </p:spPr>
      </p:pic>
      <p:pic>
        <p:nvPicPr>
          <p:cNvPr id="110598" name="Picture 6" descr="http://www.star.nesdis.noaa.gov/smcd/spb/fwu/homepage/images/GSICS/GOS13.GOS15.GEO2GEO.TbDiff.Ch4.png"/>
          <p:cNvPicPr>
            <a:picLocks noChangeAspect="1" noChangeArrowheads="1"/>
          </p:cNvPicPr>
          <p:nvPr/>
        </p:nvPicPr>
        <p:blipFill>
          <a:blip r:embed="rId4" cstate="print"/>
          <a:srcRect/>
          <a:stretch>
            <a:fillRect/>
          </a:stretch>
        </p:blipFill>
        <p:spPr bwMode="auto">
          <a:xfrm>
            <a:off x="0" y="4191000"/>
            <a:ext cx="4800600" cy="2743200"/>
          </a:xfrm>
          <a:prstGeom prst="rect">
            <a:avLst/>
          </a:prstGeom>
          <a:noFill/>
        </p:spPr>
      </p:pic>
      <p:pic>
        <p:nvPicPr>
          <p:cNvPr id="110600" name="Picture 8" descr="http://www.star.nesdis.noaa.gov/smcd/spb/fwu/homepage/images/GSICS/GOS13.GOS15.GEO2GEO.TbDiff.Ch6.png"/>
          <p:cNvPicPr>
            <a:picLocks noChangeAspect="1" noChangeArrowheads="1"/>
          </p:cNvPicPr>
          <p:nvPr/>
        </p:nvPicPr>
        <p:blipFill>
          <a:blip r:embed="rId5" cstate="print"/>
          <a:srcRect/>
          <a:stretch>
            <a:fillRect/>
          </a:stretch>
        </p:blipFill>
        <p:spPr bwMode="auto">
          <a:xfrm>
            <a:off x="4572000" y="4191000"/>
            <a:ext cx="4533900" cy="2590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981200"/>
            <a:ext cx="8305800" cy="4114800"/>
          </a:xfrm>
        </p:spPr>
        <p:txBody>
          <a:bodyPr/>
          <a:lstStyle/>
          <a:p>
            <a:r>
              <a:rPr lang="en-US" sz="1800" dirty="0" smtClean="0"/>
              <a:t>GOES Imager/Sounder IR radiometric calibration is very stable beyond the midnight calibration anomalous period</a:t>
            </a:r>
          </a:p>
          <a:p>
            <a:pPr lvl="1"/>
            <a:r>
              <a:rPr lang="en-US" sz="1400" dirty="0" smtClean="0"/>
              <a:t>Reliable GSICS GEO-LEO IR products to correct the GOES IR radiance.</a:t>
            </a:r>
          </a:p>
          <a:p>
            <a:r>
              <a:rPr lang="en-US" sz="1800" dirty="0" smtClean="0"/>
              <a:t>NOAA applied an empirical calibration algorithm, MBCC method, to correct the erroneous midnight calibration coefficients for the Imager IR channels. </a:t>
            </a:r>
          </a:p>
          <a:p>
            <a:pPr lvl="1"/>
            <a:r>
              <a:rPr lang="en-US" sz="1400" dirty="0" smtClean="0"/>
              <a:t>The MBCC slope was not always triggered on for all the IR channels around the midnight time</a:t>
            </a:r>
          </a:p>
          <a:p>
            <a:pPr lvl="1"/>
            <a:r>
              <a:rPr lang="en-US" sz="1400" dirty="0" smtClean="0"/>
              <a:t>May result in relative larger uncertainty for the midnight IR radiance correction than the day-time data.</a:t>
            </a:r>
          </a:p>
          <a:p>
            <a:r>
              <a:rPr lang="en-US" sz="1800" dirty="0" smtClean="0"/>
              <a:t>Challenges of GEO-GEO product</a:t>
            </a:r>
          </a:p>
          <a:p>
            <a:pPr lvl="1"/>
            <a:r>
              <a:rPr lang="en-US" sz="1400" dirty="0" smtClean="0"/>
              <a:t>Different SRFs</a:t>
            </a:r>
          </a:p>
          <a:p>
            <a:pPr lvl="1"/>
            <a:r>
              <a:rPr lang="en-US" sz="1400" dirty="0" smtClean="0"/>
              <a:t>Bias could be latitudinal dependent.</a:t>
            </a:r>
          </a:p>
          <a:p>
            <a:pPr lvl="1"/>
            <a:r>
              <a:rPr lang="en-US" sz="1400" dirty="0" smtClean="0"/>
              <a:t>The duration of detectable midnight calibration variation may vary at different IR channels.  Need to ensure that at least one of the GEO instrument is beyond the midnight impact for an accurate GEO-GEO correction.</a:t>
            </a:r>
          </a:p>
          <a:p>
            <a:r>
              <a:rPr lang="en-US" sz="1800" dirty="0" smtClean="0"/>
              <a:t>Direct GEO-GEO inter-comparison (without SRF correction) is useful for the radiance quality monitoring</a:t>
            </a:r>
          </a:p>
        </p:txBody>
      </p:sp>
      <p:sp>
        <p:nvSpPr>
          <p:cNvPr id="4" name="Slide Number Placeholder 3"/>
          <p:cNvSpPr>
            <a:spLocks noGrp="1"/>
          </p:cNvSpPr>
          <p:nvPr>
            <p:ph type="sldNum" sz="quarter" idx="11"/>
          </p:nvPr>
        </p:nvSpPr>
        <p:spPr/>
        <p:txBody>
          <a:bodyPr/>
          <a:lstStyle/>
          <a:p>
            <a:fld id="{280F082F-4A35-4E7E-AD6D-89617C148F34}"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backup</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324600" cy="990600"/>
          </a:xfrm>
        </p:spPr>
        <p:txBody>
          <a:bodyPr/>
          <a:lstStyle/>
          <a:p>
            <a:r>
              <a:rPr lang="en-US" dirty="0" smtClean="0"/>
              <a:t>Scatter-plots of CRTM Simulated G13 vs. G15 Tb values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23</a:t>
            </a:fld>
            <a:endParaRPr lang="en-US" dirty="0"/>
          </a:p>
        </p:txBody>
      </p:sp>
      <p:sp>
        <p:nvSpPr>
          <p:cNvPr id="6" name="TextBox 5"/>
          <p:cNvSpPr txBox="1"/>
          <p:nvPr/>
        </p:nvSpPr>
        <p:spPr>
          <a:xfrm>
            <a:off x="6400800" y="2133600"/>
            <a:ext cx="2133600" cy="369332"/>
          </a:xfrm>
          <a:prstGeom prst="rect">
            <a:avLst/>
          </a:prstGeom>
          <a:noFill/>
        </p:spPr>
        <p:txBody>
          <a:bodyPr wrap="square" rtlCol="0">
            <a:spAutoFit/>
          </a:bodyPr>
          <a:lstStyle/>
          <a:p>
            <a:r>
              <a:rPr lang="en-US" dirty="0" smtClean="0"/>
              <a:t>ECMWF: TB</a:t>
            </a:r>
            <a:endParaRPr lang="en-US" dirty="0"/>
          </a:p>
        </p:txBody>
      </p:sp>
      <p:pic>
        <p:nvPicPr>
          <p:cNvPr id="7" name="Picture 6" descr="crtm_goes_gs13_gs15.png"/>
          <p:cNvPicPr>
            <a:picLocks noChangeAspect="1"/>
          </p:cNvPicPr>
          <p:nvPr/>
        </p:nvPicPr>
        <p:blipFill>
          <a:blip r:embed="rId3" cstate="print"/>
          <a:stretch>
            <a:fillRect/>
          </a:stretch>
        </p:blipFill>
        <p:spPr>
          <a:xfrm>
            <a:off x="838200" y="1447800"/>
            <a:ext cx="5410200" cy="5410200"/>
          </a:xfrm>
          <a:prstGeom prst="rect">
            <a:avLst/>
          </a:prstGeom>
        </p:spPr>
      </p:pic>
      <p:sp>
        <p:nvSpPr>
          <p:cNvPr id="8" name="TextBox 7"/>
          <p:cNvSpPr txBox="1"/>
          <p:nvPr/>
        </p:nvSpPr>
        <p:spPr>
          <a:xfrm>
            <a:off x="6248400" y="6629400"/>
            <a:ext cx="1757212" cy="307777"/>
          </a:xfrm>
          <a:prstGeom prst="rect">
            <a:avLst/>
          </a:prstGeom>
          <a:noFill/>
        </p:spPr>
        <p:txBody>
          <a:bodyPr wrap="none" rtlCol="0">
            <a:spAutoFit/>
          </a:bodyPr>
          <a:lstStyle/>
          <a:p>
            <a:r>
              <a:rPr lang="en-US" sz="1400" dirty="0" smtClean="0"/>
              <a:t>Courtesy of H. </a:t>
            </a:r>
            <a:r>
              <a:rPr lang="en-US" sz="1400" dirty="0" err="1" smtClean="0"/>
              <a:t>Qian</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324600" cy="990600"/>
          </a:xfrm>
        </p:spPr>
        <p:txBody>
          <a:bodyPr/>
          <a:lstStyle/>
          <a:p>
            <a:r>
              <a:rPr lang="en-US" dirty="0" smtClean="0"/>
              <a:t>Scatter-plots of LBLRM Simulated G13 vs. G15 Tb values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24</a:t>
            </a:fld>
            <a:endParaRPr lang="en-US" dirty="0"/>
          </a:p>
        </p:txBody>
      </p:sp>
      <p:sp>
        <p:nvSpPr>
          <p:cNvPr id="6" name="TextBox 5"/>
          <p:cNvSpPr txBox="1"/>
          <p:nvPr/>
        </p:nvSpPr>
        <p:spPr>
          <a:xfrm>
            <a:off x="6858000" y="2286000"/>
            <a:ext cx="2286000" cy="2308324"/>
          </a:xfrm>
          <a:prstGeom prst="rect">
            <a:avLst/>
          </a:prstGeom>
          <a:noFill/>
        </p:spPr>
        <p:txBody>
          <a:bodyPr wrap="square" rtlCol="0">
            <a:spAutoFit/>
          </a:bodyPr>
          <a:lstStyle/>
          <a:p>
            <a:r>
              <a:rPr lang="en-US" dirty="0" smtClean="0"/>
              <a:t>Nine atm. Profiles:</a:t>
            </a:r>
          </a:p>
          <a:p>
            <a:pPr>
              <a:buFont typeface="Arial" pitchFamily="34" charset="0"/>
              <a:buChar char="•"/>
            </a:pPr>
            <a:r>
              <a:rPr lang="en-US" sz="1400" dirty="0" smtClean="0"/>
              <a:t>Clear Tropical</a:t>
            </a:r>
          </a:p>
          <a:p>
            <a:pPr>
              <a:buFont typeface="Arial" pitchFamily="34" charset="0"/>
              <a:buChar char="•"/>
            </a:pPr>
            <a:r>
              <a:rPr lang="en-US" sz="1400" dirty="0" smtClean="0"/>
              <a:t>Cloud Tropical 700Pa</a:t>
            </a:r>
          </a:p>
          <a:p>
            <a:pPr>
              <a:buFont typeface="Arial" pitchFamily="34" charset="0"/>
              <a:buChar char="•"/>
            </a:pPr>
            <a:r>
              <a:rPr lang="en-US" sz="1400" dirty="0" smtClean="0"/>
              <a:t>Cloud Tropical 500Pa</a:t>
            </a:r>
          </a:p>
          <a:p>
            <a:pPr>
              <a:buFont typeface="Arial" pitchFamily="34" charset="0"/>
              <a:buChar char="•"/>
            </a:pPr>
            <a:r>
              <a:rPr lang="en-US" sz="1400" dirty="0" smtClean="0"/>
              <a:t>Clear US standard</a:t>
            </a:r>
          </a:p>
          <a:p>
            <a:pPr>
              <a:buFont typeface="Arial" pitchFamily="34" charset="0"/>
              <a:buChar char="•"/>
            </a:pPr>
            <a:r>
              <a:rPr lang="en-US" sz="1400" dirty="0" smtClean="0"/>
              <a:t>Cloud Tropical 200Pa</a:t>
            </a:r>
          </a:p>
          <a:p>
            <a:pPr>
              <a:buFont typeface="Arial" pitchFamily="34" charset="0"/>
              <a:buChar char="•"/>
            </a:pPr>
            <a:r>
              <a:rPr lang="en-US" sz="1400" dirty="0" smtClean="0"/>
              <a:t>Cloud US standard 500pa</a:t>
            </a:r>
          </a:p>
          <a:p>
            <a:pPr>
              <a:buFont typeface="Arial" pitchFamily="34" charset="0"/>
              <a:buChar char="•"/>
            </a:pPr>
            <a:r>
              <a:rPr lang="en-US" sz="1400" dirty="0" smtClean="0"/>
              <a:t>Clear mid. Latitude Summer</a:t>
            </a:r>
          </a:p>
          <a:p>
            <a:pPr>
              <a:buFont typeface="Arial" pitchFamily="34" charset="0"/>
              <a:buChar char="•"/>
            </a:pPr>
            <a:r>
              <a:rPr lang="en-US" sz="1400" dirty="0" smtClean="0"/>
              <a:t>Clear mid. Latitude winter</a:t>
            </a:r>
            <a:endParaRPr lang="en-US" sz="1400" dirty="0"/>
          </a:p>
        </p:txBody>
      </p:sp>
      <p:graphicFrame>
        <p:nvGraphicFramePr>
          <p:cNvPr id="8" name="Chart 7"/>
          <p:cNvGraphicFramePr/>
          <p:nvPr/>
        </p:nvGraphicFramePr>
        <p:xfrm>
          <a:off x="3886200" y="4267200"/>
          <a:ext cx="28194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3733800" y="1524000"/>
          <a:ext cx="2971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04800" y="1524000"/>
          <a:ext cx="29718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304800" y="4267200"/>
          <a:ext cx="3048000" cy="2438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G13 vs. G15 Imager Ch2 (3.9µm)</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25</a:t>
            </a:fld>
            <a:endParaRPr lang="en-US" dirty="0"/>
          </a:p>
        </p:txBody>
      </p:sp>
      <p:pic>
        <p:nvPicPr>
          <p:cNvPr id="5" name="Picture 4" descr="g13g15_img_srf_ch2.png"/>
          <p:cNvPicPr>
            <a:picLocks noChangeAspect="1"/>
          </p:cNvPicPr>
          <p:nvPr/>
        </p:nvPicPr>
        <p:blipFill>
          <a:blip r:embed="rId3" cstate="print"/>
          <a:stretch>
            <a:fillRect/>
          </a:stretch>
        </p:blipFill>
        <p:spPr>
          <a:xfrm>
            <a:off x="1143000" y="2133600"/>
            <a:ext cx="2590800" cy="1727200"/>
          </a:xfrm>
          <a:prstGeom prst="rect">
            <a:avLst/>
          </a:prstGeom>
        </p:spPr>
      </p:pic>
      <p:pic>
        <p:nvPicPr>
          <p:cNvPr id="6" name="Picture 5" descr="g13g15.diurnal.ch2.png"/>
          <p:cNvPicPr>
            <a:picLocks noChangeAspect="1"/>
          </p:cNvPicPr>
          <p:nvPr/>
        </p:nvPicPr>
        <p:blipFill>
          <a:blip r:embed="rId4" cstate="print"/>
          <a:stretch>
            <a:fillRect/>
          </a:stretch>
        </p:blipFill>
        <p:spPr>
          <a:xfrm>
            <a:off x="5410200" y="2057400"/>
            <a:ext cx="2819400" cy="1879600"/>
          </a:xfrm>
          <a:prstGeom prst="rect">
            <a:avLst/>
          </a:prstGeom>
        </p:spPr>
      </p:pic>
      <p:pic>
        <p:nvPicPr>
          <p:cNvPr id="8" name="Picture 7" descr="g13g15.diurnal.lbl.correct.ch2.png"/>
          <p:cNvPicPr>
            <a:picLocks noChangeAspect="1"/>
          </p:cNvPicPr>
          <p:nvPr/>
        </p:nvPicPr>
        <p:blipFill>
          <a:blip r:embed="rId5" cstate="print"/>
          <a:stretch>
            <a:fillRect/>
          </a:stretch>
        </p:blipFill>
        <p:spPr>
          <a:xfrm>
            <a:off x="5334000" y="4572000"/>
            <a:ext cx="2971800" cy="1981200"/>
          </a:xfrm>
          <a:prstGeom prst="rect">
            <a:avLst/>
          </a:prstGeom>
        </p:spPr>
      </p:pic>
      <p:sp>
        <p:nvSpPr>
          <p:cNvPr id="9" name="TextBox 8"/>
          <p:cNvSpPr txBox="1"/>
          <p:nvPr/>
        </p:nvSpPr>
        <p:spPr>
          <a:xfrm>
            <a:off x="5638800" y="6472535"/>
            <a:ext cx="2895600" cy="461665"/>
          </a:xfrm>
          <a:prstGeom prst="rect">
            <a:avLst/>
          </a:prstGeom>
          <a:noFill/>
        </p:spPr>
        <p:txBody>
          <a:bodyPr wrap="square" rtlCol="0">
            <a:spAutoFit/>
          </a:bodyPr>
          <a:lstStyle/>
          <a:p>
            <a:r>
              <a:rPr lang="en-US" sz="1200" dirty="0" smtClean="0"/>
              <a:t>Mean Tb at night  yet beyond the midnight effect: </a:t>
            </a:r>
            <a:r>
              <a:rPr lang="en-US" sz="1200" b="1" dirty="0" smtClean="0">
                <a:solidFill>
                  <a:srgbClr val="FF0000"/>
                </a:solidFill>
              </a:rPr>
              <a:t>0.21K</a:t>
            </a:r>
            <a:endParaRPr lang="en-US" sz="1200" b="1" dirty="0">
              <a:solidFill>
                <a:srgbClr val="FF0000"/>
              </a:solidFill>
            </a:endParaRPr>
          </a:p>
        </p:txBody>
      </p:sp>
      <p:sp>
        <p:nvSpPr>
          <p:cNvPr id="10" name="TextBox 9"/>
          <p:cNvSpPr txBox="1"/>
          <p:nvPr/>
        </p:nvSpPr>
        <p:spPr>
          <a:xfrm>
            <a:off x="1371600" y="1752600"/>
            <a:ext cx="1920719" cy="338554"/>
          </a:xfrm>
          <a:prstGeom prst="rect">
            <a:avLst/>
          </a:prstGeom>
          <a:noFill/>
        </p:spPr>
        <p:txBody>
          <a:bodyPr wrap="none" rtlCol="0">
            <a:spAutoFit/>
          </a:bodyPr>
          <a:lstStyle/>
          <a:p>
            <a:r>
              <a:rPr lang="en-US" sz="1600" dirty="0" smtClean="0"/>
              <a:t>G13 vs. G15 SRF  </a:t>
            </a:r>
            <a:endParaRPr lang="en-US" sz="1600" dirty="0"/>
          </a:p>
        </p:txBody>
      </p:sp>
      <p:sp>
        <p:nvSpPr>
          <p:cNvPr id="11" name="TextBox 10"/>
          <p:cNvSpPr txBox="1"/>
          <p:nvPr/>
        </p:nvSpPr>
        <p:spPr>
          <a:xfrm>
            <a:off x="5771761" y="1752600"/>
            <a:ext cx="2305439" cy="338554"/>
          </a:xfrm>
          <a:prstGeom prst="rect">
            <a:avLst/>
          </a:prstGeom>
          <a:noFill/>
        </p:spPr>
        <p:txBody>
          <a:bodyPr wrap="none" rtlCol="0">
            <a:spAutoFit/>
          </a:bodyPr>
          <a:lstStyle/>
          <a:p>
            <a:r>
              <a:rPr lang="en-US" sz="1600" dirty="0" smtClean="0"/>
              <a:t>Direct inter-comparison</a:t>
            </a:r>
            <a:endParaRPr lang="en-US" sz="1600" dirty="0"/>
          </a:p>
        </p:txBody>
      </p:sp>
      <p:sp>
        <p:nvSpPr>
          <p:cNvPr id="12" name="TextBox 11"/>
          <p:cNvSpPr txBox="1"/>
          <p:nvPr/>
        </p:nvSpPr>
        <p:spPr>
          <a:xfrm>
            <a:off x="762000" y="3987225"/>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CRTM/ECMWF</a:t>
            </a:r>
            <a:r>
              <a:rPr lang="en-US" sz="1600" dirty="0" smtClean="0"/>
              <a:t>)  </a:t>
            </a:r>
            <a:endParaRPr lang="en-US" sz="1600" dirty="0"/>
          </a:p>
        </p:txBody>
      </p:sp>
      <p:sp>
        <p:nvSpPr>
          <p:cNvPr id="13" name="TextBox 12"/>
          <p:cNvSpPr txBox="1"/>
          <p:nvPr/>
        </p:nvSpPr>
        <p:spPr>
          <a:xfrm>
            <a:off x="5105400" y="4063425"/>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LBLRM/9 atm.</a:t>
            </a:r>
            <a:r>
              <a:rPr lang="en-US" sz="1600" dirty="0" smtClean="0"/>
              <a:t>)  </a:t>
            </a:r>
            <a:endParaRPr lang="en-US" sz="1600" dirty="0"/>
          </a:p>
        </p:txBody>
      </p:sp>
      <p:sp>
        <p:nvSpPr>
          <p:cNvPr id="14" name="TextBox 13"/>
          <p:cNvSpPr txBox="1"/>
          <p:nvPr/>
        </p:nvSpPr>
        <p:spPr>
          <a:xfrm>
            <a:off x="990600" y="6396335"/>
            <a:ext cx="2895600" cy="461665"/>
          </a:xfrm>
          <a:prstGeom prst="rect">
            <a:avLst/>
          </a:prstGeom>
          <a:noFill/>
        </p:spPr>
        <p:txBody>
          <a:bodyPr wrap="square" rtlCol="0">
            <a:spAutoFit/>
          </a:bodyPr>
          <a:lstStyle/>
          <a:p>
            <a:r>
              <a:rPr lang="en-US" sz="1200" dirty="0" smtClean="0"/>
              <a:t>Mean Tb at night  yet beyond the midnight effect: </a:t>
            </a:r>
            <a:r>
              <a:rPr lang="en-US" sz="1200" b="1" dirty="0" smtClean="0">
                <a:solidFill>
                  <a:srgbClr val="FF0000"/>
                </a:solidFill>
              </a:rPr>
              <a:t>-0.04 (0.17)K</a:t>
            </a:r>
            <a:endParaRPr lang="en-US" sz="1200" b="1" dirty="0">
              <a:solidFill>
                <a:srgbClr val="FF0000"/>
              </a:solidFill>
            </a:endParaRPr>
          </a:p>
        </p:txBody>
      </p:sp>
      <p:pic>
        <p:nvPicPr>
          <p:cNvPr id="15" name="Picture 14" descr="g13g15.diurnal.crtm.3days.ch2.png"/>
          <p:cNvPicPr>
            <a:picLocks noChangeAspect="1"/>
          </p:cNvPicPr>
          <p:nvPr/>
        </p:nvPicPr>
        <p:blipFill>
          <a:blip r:embed="rId6" cstate="print"/>
          <a:stretch>
            <a:fillRect/>
          </a:stretch>
        </p:blipFill>
        <p:spPr>
          <a:xfrm>
            <a:off x="838200" y="4572000"/>
            <a:ext cx="2857500" cy="1905000"/>
          </a:xfrm>
          <a:prstGeom prst="rect">
            <a:avLst/>
          </a:prstGeom>
        </p:spPr>
      </p:pic>
      <p:sp>
        <p:nvSpPr>
          <p:cNvPr id="16" name="TextBox 15"/>
          <p:cNvSpPr txBox="1"/>
          <p:nvPr/>
        </p:nvSpPr>
        <p:spPr>
          <a:xfrm>
            <a:off x="7620000" y="6734889"/>
            <a:ext cx="1293944" cy="246221"/>
          </a:xfrm>
          <a:prstGeom prst="rect">
            <a:avLst/>
          </a:prstGeom>
          <a:noFill/>
        </p:spPr>
        <p:txBody>
          <a:bodyPr wrap="none" rtlCol="0">
            <a:spAutoFit/>
          </a:bodyPr>
          <a:lstStyle/>
          <a:p>
            <a:r>
              <a:rPr lang="en-US" sz="1000" dirty="0" smtClean="0"/>
              <a:t>Yu et al. SPIE 2012</a:t>
            </a:r>
            <a:endParaRPr lang="en-US"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G13 vs. G15 Imager Ch4 (10.7µm)</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26</a:t>
            </a:fld>
            <a:endParaRPr lang="en-US" dirty="0"/>
          </a:p>
        </p:txBody>
      </p:sp>
      <p:pic>
        <p:nvPicPr>
          <p:cNvPr id="6" name="Picture 5" descr="g13g15_img_srf_ch4.png"/>
          <p:cNvPicPr>
            <a:picLocks noChangeAspect="1"/>
          </p:cNvPicPr>
          <p:nvPr/>
        </p:nvPicPr>
        <p:blipFill>
          <a:blip r:embed="rId2" cstate="print"/>
          <a:stretch>
            <a:fillRect/>
          </a:stretch>
        </p:blipFill>
        <p:spPr>
          <a:xfrm>
            <a:off x="609600" y="1905000"/>
            <a:ext cx="3230306" cy="2153537"/>
          </a:xfrm>
          <a:prstGeom prst="rect">
            <a:avLst/>
          </a:prstGeom>
        </p:spPr>
      </p:pic>
      <p:pic>
        <p:nvPicPr>
          <p:cNvPr id="7" name="Picture 6" descr="g13g15.diurnal.ch4.png"/>
          <p:cNvPicPr>
            <a:picLocks noChangeAspect="1"/>
          </p:cNvPicPr>
          <p:nvPr/>
        </p:nvPicPr>
        <p:blipFill>
          <a:blip r:embed="rId3" cstate="print"/>
          <a:stretch>
            <a:fillRect/>
          </a:stretch>
        </p:blipFill>
        <p:spPr>
          <a:xfrm>
            <a:off x="5334000" y="1981200"/>
            <a:ext cx="3200400" cy="2133600"/>
          </a:xfrm>
          <a:prstGeom prst="rect">
            <a:avLst/>
          </a:prstGeom>
        </p:spPr>
      </p:pic>
      <p:pic>
        <p:nvPicPr>
          <p:cNvPr id="10" name="Picture 9" descr="g13g15.diurnal.lbl.correct.ch4.png"/>
          <p:cNvPicPr>
            <a:picLocks noChangeAspect="1"/>
          </p:cNvPicPr>
          <p:nvPr/>
        </p:nvPicPr>
        <p:blipFill>
          <a:blip r:embed="rId4" cstate="print"/>
          <a:stretch>
            <a:fillRect/>
          </a:stretch>
        </p:blipFill>
        <p:spPr>
          <a:xfrm>
            <a:off x="5486400" y="4572000"/>
            <a:ext cx="3048000" cy="2032000"/>
          </a:xfrm>
          <a:prstGeom prst="rect">
            <a:avLst/>
          </a:prstGeom>
        </p:spPr>
      </p:pic>
      <p:sp>
        <p:nvSpPr>
          <p:cNvPr id="12" name="TextBox 11"/>
          <p:cNvSpPr txBox="1"/>
          <p:nvPr/>
        </p:nvSpPr>
        <p:spPr>
          <a:xfrm>
            <a:off x="1371600" y="1752600"/>
            <a:ext cx="1920719" cy="338554"/>
          </a:xfrm>
          <a:prstGeom prst="rect">
            <a:avLst/>
          </a:prstGeom>
          <a:noFill/>
        </p:spPr>
        <p:txBody>
          <a:bodyPr wrap="none" rtlCol="0">
            <a:spAutoFit/>
          </a:bodyPr>
          <a:lstStyle/>
          <a:p>
            <a:r>
              <a:rPr lang="en-US" sz="1600" dirty="0" smtClean="0"/>
              <a:t>G13 vs. G15 SRF  </a:t>
            </a:r>
            <a:endParaRPr lang="en-US" sz="1600" dirty="0"/>
          </a:p>
        </p:txBody>
      </p:sp>
      <p:sp>
        <p:nvSpPr>
          <p:cNvPr id="13" name="TextBox 12"/>
          <p:cNvSpPr txBox="1"/>
          <p:nvPr/>
        </p:nvSpPr>
        <p:spPr>
          <a:xfrm>
            <a:off x="5771761" y="1752600"/>
            <a:ext cx="2305439" cy="338554"/>
          </a:xfrm>
          <a:prstGeom prst="rect">
            <a:avLst/>
          </a:prstGeom>
          <a:noFill/>
        </p:spPr>
        <p:txBody>
          <a:bodyPr wrap="none" rtlCol="0">
            <a:spAutoFit/>
          </a:bodyPr>
          <a:lstStyle/>
          <a:p>
            <a:r>
              <a:rPr lang="en-US" sz="1600" dirty="0" smtClean="0"/>
              <a:t>Direct inter-comparison</a:t>
            </a:r>
            <a:endParaRPr lang="en-US" sz="1600" dirty="0"/>
          </a:p>
        </p:txBody>
      </p:sp>
      <p:sp>
        <p:nvSpPr>
          <p:cNvPr id="14" name="TextBox 13"/>
          <p:cNvSpPr txBox="1"/>
          <p:nvPr/>
        </p:nvSpPr>
        <p:spPr>
          <a:xfrm>
            <a:off x="762000" y="4100156"/>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CRTM/ECMWF</a:t>
            </a:r>
            <a:r>
              <a:rPr lang="en-US" sz="1600" dirty="0" smtClean="0"/>
              <a:t>)  </a:t>
            </a:r>
            <a:endParaRPr lang="en-US" sz="1600" dirty="0"/>
          </a:p>
        </p:txBody>
      </p:sp>
      <p:sp>
        <p:nvSpPr>
          <p:cNvPr id="15" name="TextBox 14"/>
          <p:cNvSpPr txBox="1"/>
          <p:nvPr/>
        </p:nvSpPr>
        <p:spPr>
          <a:xfrm>
            <a:off x="5105400" y="4139625"/>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LBLRM/9 atm.</a:t>
            </a:r>
            <a:r>
              <a:rPr lang="en-US" sz="1600" dirty="0" smtClean="0"/>
              <a:t>)  </a:t>
            </a:r>
            <a:endParaRPr lang="en-US" sz="1600" dirty="0"/>
          </a:p>
        </p:txBody>
      </p:sp>
      <p:sp>
        <p:nvSpPr>
          <p:cNvPr id="16" name="TextBox 15"/>
          <p:cNvSpPr txBox="1"/>
          <p:nvPr/>
        </p:nvSpPr>
        <p:spPr>
          <a:xfrm>
            <a:off x="5562600" y="6581001"/>
            <a:ext cx="3276600" cy="276999"/>
          </a:xfrm>
          <a:prstGeom prst="rect">
            <a:avLst/>
          </a:prstGeom>
          <a:noFill/>
        </p:spPr>
        <p:txBody>
          <a:bodyPr wrap="square" rtlCol="0">
            <a:spAutoFit/>
          </a:bodyPr>
          <a:lstStyle/>
          <a:p>
            <a:r>
              <a:rPr lang="en-US" sz="1200" dirty="0" smtClean="0"/>
              <a:t>Mean Tb (day-time, 13:00-20:00UTC) : </a:t>
            </a:r>
            <a:r>
              <a:rPr lang="en-US" sz="1200" b="1" dirty="0" smtClean="0">
                <a:solidFill>
                  <a:srgbClr val="FF0000"/>
                </a:solidFill>
              </a:rPr>
              <a:t>0.08K</a:t>
            </a:r>
            <a:endParaRPr lang="en-US" sz="1200" b="1" dirty="0">
              <a:solidFill>
                <a:srgbClr val="FF0000"/>
              </a:solidFill>
            </a:endParaRPr>
          </a:p>
        </p:txBody>
      </p:sp>
      <p:sp>
        <p:nvSpPr>
          <p:cNvPr id="17" name="TextBox 16"/>
          <p:cNvSpPr txBox="1"/>
          <p:nvPr/>
        </p:nvSpPr>
        <p:spPr>
          <a:xfrm>
            <a:off x="457200" y="6581001"/>
            <a:ext cx="3733800" cy="276999"/>
          </a:xfrm>
          <a:prstGeom prst="rect">
            <a:avLst/>
          </a:prstGeom>
          <a:noFill/>
        </p:spPr>
        <p:txBody>
          <a:bodyPr wrap="square" rtlCol="0">
            <a:spAutoFit/>
          </a:bodyPr>
          <a:lstStyle/>
          <a:p>
            <a:r>
              <a:rPr lang="en-US" sz="1200" dirty="0" smtClean="0"/>
              <a:t>Mean Tb (day-time, 13:00-20:00UTC) : </a:t>
            </a:r>
            <a:r>
              <a:rPr lang="en-US" sz="1200" b="1" dirty="0" smtClean="0">
                <a:solidFill>
                  <a:srgbClr val="FF0000"/>
                </a:solidFill>
              </a:rPr>
              <a:t>0.02(0.14)K</a:t>
            </a:r>
            <a:endParaRPr lang="en-US" sz="1200" b="1" dirty="0">
              <a:solidFill>
                <a:srgbClr val="FF0000"/>
              </a:solidFill>
            </a:endParaRPr>
          </a:p>
        </p:txBody>
      </p:sp>
      <p:pic>
        <p:nvPicPr>
          <p:cNvPr id="18" name="Picture 17" descr="g13g15.diurnal.crtm.3days.ch4.png"/>
          <p:cNvPicPr>
            <a:picLocks noChangeAspect="1"/>
          </p:cNvPicPr>
          <p:nvPr/>
        </p:nvPicPr>
        <p:blipFill>
          <a:blip r:embed="rId5" cstate="print"/>
          <a:stretch>
            <a:fillRect/>
          </a:stretch>
        </p:blipFill>
        <p:spPr>
          <a:xfrm>
            <a:off x="838200" y="4724400"/>
            <a:ext cx="2743200" cy="1828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G13 vs. G15 Imager Ch3 (6.5µm)</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27</a:t>
            </a:fld>
            <a:endParaRPr lang="en-US" dirty="0"/>
          </a:p>
        </p:txBody>
      </p:sp>
      <p:pic>
        <p:nvPicPr>
          <p:cNvPr id="5" name="Picture 4" descr="g13g15_img_srf_ch3.png"/>
          <p:cNvPicPr>
            <a:picLocks noChangeAspect="1"/>
          </p:cNvPicPr>
          <p:nvPr/>
        </p:nvPicPr>
        <p:blipFill>
          <a:blip r:embed="rId2" cstate="print"/>
          <a:stretch>
            <a:fillRect/>
          </a:stretch>
        </p:blipFill>
        <p:spPr>
          <a:xfrm>
            <a:off x="990600" y="1905000"/>
            <a:ext cx="2667000" cy="1778000"/>
          </a:xfrm>
          <a:prstGeom prst="rect">
            <a:avLst/>
          </a:prstGeom>
        </p:spPr>
      </p:pic>
      <p:pic>
        <p:nvPicPr>
          <p:cNvPr id="6" name="Picture 5" descr="g13g15.diurnal.ch3.png"/>
          <p:cNvPicPr>
            <a:picLocks noChangeAspect="1"/>
          </p:cNvPicPr>
          <p:nvPr/>
        </p:nvPicPr>
        <p:blipFill>
          <a:blip r:embed="rId3" cstate="print"/>
          <a:stretch>
            <a:fillRect/>
          </a:stretch>
        </p:blipFill>
        <p:spPr>
          <a:xfrm>
            <a:off x="5524500" y="1905000"/>
            <a:ext cx="2857500" cy="1905000"/>
          </a:xfrm>
          <a:prstGeom prst="rect">
            <a:avLst/>
          </a:prstGeom>
        </p:spPr>
      </p:pic>
      <p:pic>
        <p:nvPicPr>
          <p:cNvPr id="8" name="Picture 7" descr="g13g15.diurnal.lbl.correct.ch3.png"/>
          <p:cNvPicPr>
            <a:picLocks noChangeAspect="1"/>
          </p:cNvPicPr>
          <p:nvPr/>
        </p:nvPicPr>
        <p:blipFill>
          <a:blip r:embed="rId4" cstate="print"/>
          <a:stretch>
            <a:fillRect/>
          </a:stretch>
        </p:blipFill>
        <p:spPr>
          <a:xfrm>
            <a:off x="5638800" y="4216400"/>
            <a:ext cx="2667000" cy="1778000"/>
          </a:xfrm>
          <a:prstGeom prst="rect">
            <a:avLst/>
          </a:prstGeom>
        </p:spPr>
      </p:pic>
      <p:sp>
        <p:nvSpPr>
          <p:cNvPr id="9" name="TextBox 8"/>
          <p:cNvSpPr txBox="1"/>
          <p:nvPr/>
        </p:nvSpPr>
        <p:spPr>
          <a:xfrm>
            <a:off x="5791200" y="5943600"/>
            <a:ext cx="2895600" cy="276999"/>
          </a:xfrm>
          <a:prstGeom prst="rect">
            <a:avLst/>
          </a:prstGeom>
          <a:noFill/>
        </p:spPr>
        <p:txBody>
          <a:bodyPr wrap="square" rtlCol="0">
            <a:spAutoFit/>
          </a:bodyPr>
          <a:lstStyle/>
          <a:p>
            <a:r>
              <a:rPr lang="en-US" sz="1200" dirty="0" smtClean="0"/>
              <a:t>Mean Tb (day-time) :  </a:t>
            </a:r>
            <a:r>
              <a:rPr lang="en-US" sz="1200" b="1" dirty="0" smtClean="0">
                <a:solidFill>
                  <a:srgbClr val="FF0000"/>
                </a:solidFill>
              </a:rPr>
              <a:t>-0.41K</a:t>
            </a:r>
            <a:endParaRPr lang="en-US" sz="1200" b="1" dirty="0">
              <a:solidFill>
                <a:srgbClr val="FF0000"/>
              </a:solidFill>
            </a:endParaRPr>
          </a:p>
        </p:txBody>
      </p:sp>
      <p:sp>
        <p:nvSpPr>
          <p:cNvPr id="10" name="TextBox 9"/>
          <p:cNvSpPr txBox="1"/>
          <p:nvPr/>
        </p:nvSpPr>
        <p:spPr>
          <a:xfrm>
            <a:off x="1371600" y="1752600"/>
            <a:ext cx="1920719" cy="338554"/>
          </a:xfrm>
          <a:prstGeom prst="rect">
            <a:avLst/>
          </a:prstGeom>
          <a:noFill/>
        </p:spPr>
        <p:txBody>
          <a:bodyPr wrap="none" rtlCol="0">
            <a:spAutoFit/>
          </a:bodyPr>
          <a:lstStyle/>
          <a:p>
            <a:r>
              <a:rPr lang="en-US" sz="1600" dirty="0" smtClean="0"/>
              <a:t>G13 vs. G15 SRF  </a:t>
            </a:r>
            <a:endParaRPr lang="en-US" sz="1600" dirty="0"/>
          </a:p>
        </p:txBody>
      </p:sp>
      <p:sp>
        <p:nvSpPr>
          <p:cNvPr id="11" name="TextBox 10"/>
          <p:cNvSpPr txBox="1"/>
          <p:nvPr/>
        </p:nvSpPr>
        <p:spPr>
          <a:xfrm>
            <a:off x="5771761" y="1642646"/>
            <a:ext cx="2305439" cy="338554"/>
          </a:xfrm>
          <a:prstGeom prst="rect">
            <a:avLst/>
          </a:prstGeom>
          <a:noFill/>
        </p:spPr>
        <p:txBody>
          <a:bodyPr wrap="none" rtlCol="0">
            <a:spAutoFit/>
          </a:bodyPr>
          <a:lstStyle/>
          <a:p>
            <a:r>
              <a:rPr lang="en-US" sz="1600" dirty="0" smtClean="0"/>
              <a:t>Direct inter-comparison</a:t>
            </a:r>
            <a:endParaRPr lang="en-US" sz="1600" dirty="0"/>
          </a:p>
        </p:txBody>
      </p:sp>
      <p:sp>
        <p:nvSpPr>
          <p:cNvPr id="12" name="TextBox 11"/>
          <p:cNvSpPr txBox="1"/>
          <p:nvPr/>
        </p:nvSpPr>
        <p:spPr>
          <a:xfrm>
            <a:off x="304800" y="3733800"/>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CRTM/ECMWF</a:t>
            </a:r>
            <a:r>
              <a:rPr lang="en-US" sz="1600" dirty="0" smtClean="0"/>
              <a:t>)  </a:t>
            </a:r>
            <a:endParaRPr lang="en-US" sz="1600" dirty="0"/>
          </a:p>
        </p:txBody>
      </p:sp>
      <p:sp>
        <p:nvSpPr>
          <p:cNvPr id="13" name="TextBox 12"/>
          <p:cNvSpPr txBox="1"/>
          <p:nvPr/>
        </p:nvSpPr>
        <p:spPr>
          <a:xfrm>
            <a:off x="5029200" y="3810000"/>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LBLRM/9 atm.</a:t>
            </a:r>
            <a:r>
              <a:rPr lang="en-US" sz="1600" dirty="0" smtClean="0"/>
              <a:t>)  </a:t>
            </a:r>
            <a:endParaRPr lang="en-US" sz="1600" dirty="0"/>
          </a:p>
        </p:txBody>
      </p:sp>
      <p:sp>
        <p:nvSpPr>
          <p:cNvPr id="14" name="TextBox 13"/>
          <p:cNvSpPr txBox="1"/>
          <p:nvPr/>
        </p:nvSpPr>
        <p:spPr>
          <a:xfrm>
            <a:off x="914400" y="6019801"/>
            <a:ext cx="2819400" cy="276999"/>
          </a:xfrm>
          <a:prstGeom prst="rect">
            <a:avLst/>
          </a:prstGeom>
          <a:noFill/>
        </p:spPr>
        <p:txBody>
          <a:bodyPr wrap="square" rtlCol="0">
            <a:spAutoFit/>
          </a:bodyPr>
          <a:lstStyle/>
          <a:p>
            <a:r>
              <a:rPr lang="en-US" sz="1200" dirty="0" smtClean="0"/>
              <a:t>Mean Tb (daytime):  </a:t>
            </a:r>
            <a:r>
              <a:rPr lang="en-US" sz="1200" b="1" dirty="0" smtClean="0">
                <a:solidFill>
                  <a:srgbClr val="FF0000"/>
                </a:solidFill>
              </a:rPr>
              <a:t>-0.65(0.06)K</a:t>
            </a:r>
            <a:endParaRPr lang="en-US" sz="1200" b="1" dirty="0">
              <a:solidFill>
                <a:srgbClr val="FF0000"/>
              </a:solidFill>
            </a:endParaRPr>
          </a:p>
        </p:txBody>
      </p:sp>
      <p:pic>
        <p:nvPicPr>
          <p:cNvPr id="15" name="Picture 14" descr="g13g15.diurnal.crtm.3days.ch3.png"/>
          <p:cNvPicPr>
            <a:picLocks noChangeAspect="1"/>
          </p:cNvPicPr>
          <p:nvPr/>
        </p:nvPicPr>
        <p:blipFill>
          <a:blip r:embed="rId5" cstate="print"/>
          <a:stretch>
            <a:fillRect/>
          </a:stretch>
        </p:blipFill>
        <p:spPr>
          <a:xfrm>
            <a:off x="685800" y="4267200"/>
            <a:ext cx="2590800" cy="1727200"/>
          </a:xfrm>
          <a:prstGeom prst="rect">
            <a:avLst/>
          </a:prstGeom>
        </p:spPr>
      </p:pic>
      <p:sp>
        <p:nvSpPr>
          <p:cNvPr id="16" name="TextBox 15"/>
          <p:cNvSpPr txBox="1"/>
          <p:nvPr/>
        </p:nvSpPr>
        <p:spPr>
          <a:xfrm>
            <a:off x="7086600" y="6477000"/>
            <a:ext cx="1293944" cy="246221"/>
          </a:xfrm>
          <a:prstGeom prst="rect">
            <a:avLst/>
          </a:prstGeom>
          <a:noFill/>
        </p:spPr>
        <p:txBody>
          <a:bodyPr wrap="none" rtlCol="0">
            <a:spAutoFit/>
          </a:bodyPr>
          <a:lstStyle/>
          <a:p>
            <a:r>
              <a:rPr lang="en-US" sz="1000" dirty="0" smtClean="0"/>
              <a:t>Yu et al. SPIE 2012</a:t>
            </a:r>
            <a:endParaRPr 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G13 vs. G15 Imager Ch6 (13.3µm)</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28</a:t>
            </a:fld>
            <a:endParaRPr lang="en-US" dirty="0"/>
          </a:p>
        </p:txBody>
      </p:sp>
      <p:pic>
        <p:nvPicPr>
          <p:cNvPr id="5" name="Content Placeholder 4" descr="g13g15_img_srf_ch6.png"/>
          <p:cNvPicPr>
            <a:picLocks noChangeAspect="1"/>
          </p:cNvPicPr>
          <p:nvPr/>
        </p:nvPicPr>
        <p:blipFill>
          <a:blip r:embed="rId2" cstate="print"/>
          <a:stretch>
            <a:fillRect/>
          </a:stretch>
        </p:blipFill>
        <p:spPr bwMode="auto">
          <a:xfrm>
            <a:off x="762000" y="2003425"/>
            <a:ext cx="3167063" cy="2111375"/>
          </a:xfrm>
          <a:prstGeom prst="rect">
            <a:avLst/>
          </a:prstGeom>
          <a:noFill/>
          <a:ln w="9525">
            <a:noFill/>
            <a:miter lim="800000"/>
            <a:headEnd/>
            <a:tailEnd/>
          </a:ln>
        </p:spPr>
      </p:pic>
      <p:pic>
        <p:nvPicPr>
          <p:cNvPr id="6" name="Picture 5" descr="g13g15.diurnal.ch6.png"/>
          <p:cNvPicPr>
            <a:picLocks noChangeAspect="1"/>
          </p:cNvPicPr>
          <p:nvPr/>
        </p:nvPicPr>
        <p:blipFill>
          <a:blip r:embed="rId3" cstate="print"/>
          <a:stretch>
            <a:fillRect/>
          </a:stretch>
        </p:blipFill>
        <p:spPr>
          <a:xfrm>
            <a:off x="5334000" y="2057400"/>
            <a:ext cx="3200400" cy="2133600"/>
          </a:xfrm>
          <a:prstGeom prst="rect">
            <a:avLst/>
          </a:prstGeom>
        </p:spPr>
      </p:pic>
      <p:pic>
        <p:nvPicPr>
          <p:cNvPr id="7" name="Picture 6" descr="g13g15.diurnal.correct.ch6.png"/>
          <p:cNvPicPr>
            <a:picLocks noChangeAspect="1"/>
          </p:cNvPicPr>
          <p:nvPr/>
        </p:nvPicPr>
        <p:blipFill>
          <a:blip r:embed="rId4" cstate="print"/>
          <a:stretch>
            <a:fillRect/>
          </a:stretch>
        </p:blipFill>
        <p:spPr>
          <a:xfrm>
            <a:off x="762000" y="4705350"/>
            <a:ext cx="3000375" cy="2000250"/>
          </a:xfrm>
          <a:prstGeom prst="rect">
            <a:avLst/>
          </a:prstGeom>
        </p:spPr>
      </p:pic>
      <p:pic>
        <p:nvPicPr>
          <p:cNvPr id="8" name="Picture 7" descr="g13g15.diurnal.lbl.correct.ch6.png"/>
          <p:cNvPicPr>
            <a:picLocks noChangeAspect="1"/>
          </p:cNvPicPr>
          <p:nvPr/>
        </p:nvPicPr>
        <p:blipFill>
          <a:blip r:embed="rId5" cstate="print"/>
          <a:stretch>
            <a:fillRect/>
          </a:stretch>
        </p:blipFill>
        <p:spPr>
          <a:xfrm>
            <a:off x="5372100" y="4673600"/>
            <a:ext cx="2933700" cy="1955800"/>
          </a:xfrm>
          <a:prstGeom prst="rect">
            <a:avLst/>
          </a:prstGeom>
        </p:spPr>
      </p:pic>
      <p:sp>
        <p:nvSpPr>
          <p:cNvPr id="9" name="TextBox 8"/>
          <p:cNvSpPr txBox="1"/>
          <p:nvPr/>
        </p:nvSpPr>
        <p:spPr>
          <a:xfrm>
            <a:off x="5562600" y="6400800"/>
            <a:ext cx="3276600" cy="276999"/>
          </a:xfrm>
          <a:prstGeom prst="rect">
            <a:avLst/>
          </a:prstGeom>
          <a:noFill/>
        </p:spPr>
        <p:txBody>
          <a:bodyPr wrap="square" rtlCol="0">
            <a:spAutoFit/>
          </a:bodyPr>
          <a:lstStyle/>
          <a:p>
            <a:r>
              <a:rPr lang="en-US" sz="1200" dirty="0" smtClean="0"/>
              <a:t>Mean Tb (day-time, 13:00-20:00UTC) : </a:t>
            </a:r>
            <a:r>
              <a:rPr lang="en-US" sz="1200" b="1" dirty="0" smtClean="0">
                <a:solidFill>
                  <a:srgbClr val="FF0000"/>
                </a:solidFill>
              </a:rPr>
              <a:t>0.04K</a:t>
            </a:r>
            <a:endParaRPr lang="en-US" sz="1200" b="1" dirty="0">
              <a:solidFill>
                <a:srgbClr val="FF0000"/>
              </a:solidFill>
            </a:endParaRPr>
          </a:p>
        </p:txBody>
      </p:sp>
      <p:sp>
        <p:nvSpPr>
          <p:cNvPr id="10" name="TextBox 9"/>
          <p:cNvSpPr txBox="1"/>
          <p:nvPr/>
        </p:nvSpPr>
        <p:spPr>
          <a:xfrm>
            <a:off x="1371600" y="1752600"/>
            <a:ext cx="1920719" cy="338554"/>
          </a:xfrm>
          <a:prstGeom prst="rect">
            <a:avLst/>
          </a:prstGeom>
          <a:noFill/>
        </p:spPr>
        <p:txBody>
          <a:bodyPr wrap="none" rtlCol="0">
            <a:spAutoFit/>
          </a:bodyPr>
          <a:lstStyle/>
          <a:p>
            <a:r>
              <a:rPr lang="en-US" sz="1600" dirty="0" smtClean="0"/>
              <a:t>G13 vs. G15 SRF  </a:t>
            </a:r>
            <a:endParaRPr lang="en-US" sz="1600" dirty="0"/>
          </a:p>
        </p:txBody>
      </p:sp>
      <p:sp>
        <p:nvSpPr>
          <p:cNvPr id="11" name="TextBox 10"/>
          <p:cNvSpPr txBox="1"/>
          <p:nvPr/>
        </p:nvSpPr>
        <p:spPr>
          <a:xfrm>
            <a:off x="5771761" y="1752600"/>
            <a:ext cx="2305439" cy="338554"/>
          </a:xfrm>
          <a:prstGeom prst="rect">
            <a:avLst/>
          </a:prstGeom>
          <a:noFill/>
        </p:spPr>
        <p:txBody>
          <a:bodyPr wrap="none" rtlCol="0">
            <a:spAutoFit/>
          </a:bodyPr>
          <a:lstStyle/>
          <a:p>
            <a:r>
              <a:rPr lang="en-US" sz="1600" dirty="0" smtClean="0"/>
              <a:t>Direct inter-comparison</a:t>
            </a:r>
            <a:endParaRPr lang="en-US" sz="1600" dirty="0"/>
          </a:p>
        </p:txBody>
      </p:sp>
      <p:sp>
        <p:nvSpPr>
          <p:cNvPr id="12" name="TextBox 11"/>
          <p:cNvSpPr txBox="1"/>
          <p:nvPr/>
        </p:nvSpPr>
        <p:spPr>
          <a:xfrm>
            <a:off x="685800" y="4215825"/>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CRTM/ECMWF</a:t>
            </a:r>
            <a:r>
              <a:rPr lang="en-US" sz="1600" dirty="0" smtClean="0"/>
              <a:t>)  </a:t>
            </a:r>
            <a:endParaRPr lang="en-US" sz="1600" dirty="0"/>
          </a:p>
        </p:txBody>
      </p:sp>
      <p:sp>
        <p:nvSpPr>
          <p:cNvPr id="13" name="TextBox 12"/>
          <p:cNvSpPr txBox="1"/>
          <p:nvPr/>
        </p:nvSpPr>
        <p:spPr>
          <a:xfrm>
            <a:off x="5181600" y="4215825"/>
            <a:ext cx="3657600" cy="584775"/>
          </a:xfrm>
          <a:prstGeom prst="rect">
            <a:avLst/>
          </a:prstGeom>
          <a:noFill/>
        </p:spPr>
        <p:txBody>
          <a:bodyPr wrap="square" rtlCol="0">
            <a:spAutoFit/>
          </a:bodyPr>
          <a:lstStyle/>
          <a:p>
            <a:pPr algn="ctr"/>
            <a:r>
              <a:rPr lang="en-US" sz="1600" dirty="0" smtClean="0"/>
              <a:t>Corrected G13 vs. SRF transformed G15 Tb diff. (</a:t>
            </a:r>
            <a:r>
              <a:rPr lang="en-US" sz="1600" dirty="0" smtClean="0">
                <a:solidFill>
                  <a:srgbClr val="FF0000"/>
                </a:solidFill>
              </a:rPr>
              <a:t>LBLRM/9 atm.</a:t>
            </a:r>
            <a:r>
              <a:rPr lang="en-US" sz="1600" dirty="0" smtClean="0"/>
              <a:t>)  </a:t>
            </a:r>
            <a:endParaRPr lang="en-US" sz="1600" dirty="0"/>
          </a:p>
        </p:txBody>
      </p:sp>
      <p:sp>
        <p:nvSpPr>
          <p:cNvPr id="14" name="TextBox 13"/>
          <p:cNvSpPr txBox="1"/>
          <p:nvPr/>
        </p:nvSpPr>
        <p:spPr>
          <a:xfrm>
            <a:off x="152400" y="6477000"/>
            <a:ext cx="3886200" cy="276999"/>
          </a:xfrm>
          <a:prstGeom prst="rect">
            <a:avLst/>
          </a:prstGeom>
          <a:noFill/>
        </p:spPr>
        <p:txBody>
          <a:bodyPr wrap="square" rtlCol="0">
            <a:spAutoFit/>
          </a:bodyPr>
          <a:lstStyle/>
          <a:p>
            <a:r>
              <a:rPr lang="en-US" sz="1200" dirty="0" smtClean="0"/>
              <a:t>Mean Tb (day-time, 13:00-20:00UTC) : </a:t>
            </a:r>
            <a:r>
              <a:rPr lang="en-US" sz="1200" b="1" dirty="0" smtClean="0">
                <a:solidFill>
                  <a:srgbClr val="FF0000"/>
                </a:solidFill>
              </a:rPr>
              <a:t>0.32 (0.26)K</a:t>
            </a:r>
            <a:endParaRPr lang="en-US" sz="12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 IR Midnight Calibration Issue</a:t>
            </a:r>
            <a:endParaRPr lang="en-US" dirty="0"/>
          </a:p>
        </p:txBody>
      </p:sp>
      <p:sp>
        <p:nvSpPr>
          <p:cNvPr id="3" name="Content Placeholder 2"/>
          <p:cNvSpPr>
            <a:spLocks noGrp="1"/>
          </p:cNvSpPr>
          <p:nvPr>
            <p:ph idx="1"/>
          </p:nvPr>
        </p:nvSpPr>
        <p:spPr/>
        <p:txBody>
          <a:bodyPr/>
          <a:lstStyle/>
          <a:p>
            <a:r>
              <a:rPr lang="en-US" dirty="0" smtClean="0"/>
              <a:t>Midnight calibration anomaly</a:t>
            </a:r>
          </a:p>
          <a:p>
            <a:pPr lvl="1"/>
            <a:r>
              <a:rPr lang="en-US" dirty="0" smtClean="0"/>
              <a:t>Last 6-8 hours</a:t>
            </a:r>
          </a:p>
          <a:p>
            <a:pPr lvl="1"/>
            <a:r>
              <a:rPr lang="en-US" dirty="0" smtClean="0"/>
              <a:t>Around the satellite midnight</a:t>
            </a:r>
          </a:p>
          <a:p>
            <a:pPr lvl="1"/>
            <a:endParaRPr lang="en-US" dirty="0" smtClean="0"/>
          </a:p>
          <a:p>
            <a:r>
              <a:rPr lang="en-US" dirty="0" smtClean="0"/>
              <a:t>The radiance in general are well calibrated beyond the midnight effect period using the standard calibration algorithm</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1" y="4067578"/>
            <a:ext cx="3962399" cy="2790421"/>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r>
              <a:rPr lang="en-US" sz="2800" b="1" dirty="0" smtClean="0"/>
              <a:t>Midnight </a:t>
            </a:r>
            <a:r>
              <a:rPr lang="en-US" dirty="0" smtClean="0"/>
              <a:t>C</a:t>
            </a:r>
            <a:r>
              <a:rPr lang="en-US" sz="2800" b="1" dirty="0" smtClean="0"/>
              <a:t>alibration Anomaly</a:t>
            </a:r>
            <a:endParaRPr lang="en-US" sz="2800" b="1" dirty="0"/>
          </a:p>
        </p:txBody>
      </p:sp>
      <p:sp>
        <p:nvSpPr>
          <p:cNvPr id="3" name="Content Placeholder 2"/>
          <p:cNvSpPr>
            <a:spLocks noGrp="1"/>
          </p:cNvSpPr>
          <p:nvPr>
            <p:ph idx="1"/>
          </p:nvPr>
        </p:nvSpPr>
        <p:spPr>
          <a:xfrm>
            <a:off x="381000" y="1676400"/>
            <a:ext cx="5334000" cy="2209800"/>
          </a:xfrm>
        </p:spPr>
        <p:txBody>
          <a:bodyPr>
            <a:normAutofit fontScale="92500" lnSpcReduction="20000"/>
          </a:bodyPr>
          <a:lstStyle/>
          <a:p>
            <a:r>
              <a:rPr lang="en-US" dirty="0" smtClean="0"/>
              <a:t>Causes of Midnight calibration anomaly </a:t>
            </a:r>
            <a:r>
              <a:rPr lang="en-US" sz="2100" dirty="0" smtClean="0"/>
              <a:t>(Johnson and </a:t>
            </a:r>
            <a:r>
              <a:rPr lang="en-US" sz="2100" dirty="0" err="1" smtClean="0"/>
              <a:t>Weinreb</a:t>
            </a:r>
            <a:r>
              <a:rPr lang="en-US" sz="2100" dirty="0" smtClean="0"/>
              <a:t> 1996)</a:t>
            </a:r>
          </a:p>
          <a:p>
            <a:pPr lvl="1"/>
            <a:r>
              <a:rPr lang="en-US" dirty="0" smtClean="0"/>
              <a:t>Extra radiation reflected by the non-unity emissivity of BB to the detectors, when the instrument is viewing the BB.</a:t>
            </a:r>
          </a:p>
          <a:p>
            <a:pPr lvl="2">
              <a:buNone/>
            </a:pPr>
            <a:endParaRPr lang="en-US" dirty="0" smtClean="0"/>
          </a:p>
          <a:p>
            <a:pPr lvl="1"/>
            <a:r>
              <a:rPr lang="en-US" dirty="0" smtClean="0"/>
              <a:t>Scattered solar radiation contamination at space view</a:t>
            </a:r>
          </a:p>
          <a:p>
            <a:pPr lvl="2"/>
            <a:r>
              <a:rPr lang="en-US" dirty="0" smtClean="0"/>
              <a:t>Most pronounced at pre-eclipse and post-eclipse around the equinox.</a:t>
            </a:r>
          </a:p>
        </p:txBody>
      </p:sp>
      <p:sp>
        <p:nvSpPr>
          <p:cNvPr id="5" name="TextBox 4"/>
          <p:cNvSpPr txBox="1"/>
          <p:nvPr/>
        </p:nvSpPr>
        <p:spPr>
          <a:xfrm>
            <a:off x="533400" y="6410980"/>
            <a:ext cx="4038600" cy="523220"/>
          </a:xfrm>
          <a:prstGeom prst="rect">
            <a:avLst/>
          </a:prstGeom>
          <a:noFill/>
        </p:spPr>
        <p:txBody>
          <a:bodyPr wrap="square" rtlCol="0">
            <a:spAutoFit/>
          </a:bodyPr>
          <a:lstStyle/>
          <a:p>
            <a:r>
              <a:rPr lang="en-US" sz="1400" dirty="0" smtClean="0"/>
              <a:t>Original calibration slopes of GOES-8 Imager Ch2 (from Johnson and </a:t>
            </a:r>
            <a:r>
              <a:rPr lang="en-US" sz="1400" dirty="0" err="1" smtClean="0"/>
              <a:t>Weinreb</a:t>
            </a:r>
            <a:r>
              <a:rPr lang="en-US" sz="1400" dirty="0" smtClean="0"/>
              <a:t>, 1996)</a:t>
            </a:r>
          </a:p>
        </p:txBody>
      </p:sp>
      <p:cxnSp>
        <p:nvCxnSpPr>
          <p:cNvPr id="7" name="Straight Arrow Connector 6"/>
          <p:cNvCxnSpPr/>
          <p:nvPr/>
        </p:nvCxnSpPr>
        <p:spPr>
          <a:xfrm rot="10800000">
            <a:off x="4038600" y="48768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00" y="4724400"/>
            <a:ext cx="1981200" cy="307777"/>
          </a:xfrm>
          <a:prstGeom prst="rect">
            <a:avLst/>
          </a:prstGeom>
          <a:noFill/>
        </p:spPr>
        <p:txBody>
          <a:bodyPr wrap="square" rtlCol="0">
            <a:spAutoFit/>
          </a:bodyPr>
          <a:lstStyle/>
          <a:p>
            <a:r>
              <a:rPr lang="en-US" sz="1400" dirty="0" smtClean="0"/>
              <a:t>non-perfect BB effect</a:t>
            </a:r>
            <a:endParaRPr lang="en-US" sz="1400" dirty="0"/>
          </a:p>
        </p:txBody>
      </p:sp>
      <p:cxnSp>
        <p:nvCxnSpPr>
          <p:cNvPr id="11" name="Straight Arrow Connector 10"/>
          <p:cNvCxnSpPr/>
          <p:nvPr/>
        </p:nvCxnSpPr>
        <p:spPr>
          <a:xfrm rot="10800000">
            <a:off x="4267200" y="5410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10200" y="5257801"/>
            <a:ext cx="3505200" cy="738664"/>
          </a:xfrm>
          <a:prstGeom prst="rect">
            <a:avLst/>
          </a:prstGeom>
          <a:noFill/>
        </p:spPr>
        <p:txBody>
          <a:bodyPr wrap="square" rtlCol="0">
            <a:spAutoFit/>
          </a:bodyPr>
          <a:lstStyle/>
          <a:p>
            <a:r>
              <a:rPr lang="en-US" sz="1400" dirty="0" smtClean="0"/>
              <a:t>Contaminated SPLK effect, mainly at pre- and post- eclipse season around equinox periods</a:t>
            </a:r>
            <a:endParaRPr lang="en-US" sz="1400" dirty="0"/>
          </a:p>
        </p:txBody>
      </p:sp>
      <p:sp>
        <p:nvSpPr>
          <p:cNvPr id="20" name="Content Placeholder 2"/>
          <p:cNvSpPr txBox="1">
            <a:spLocks/>
          </p:cNvSpPr>
          <p:nvPr/>
        </p:nvSpPr>
        <p:spPr bwMode="auto">
          <a:xfrm>
            <a:off x="381000" y="3810000"/>
            <a:ext cx="7696200" cy="457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
                <a:srgbClr val="FF0000"/>
              </a:buClr>
              <a:buSzPct val="100000"/>
              <a:buFont typeface="Wingdings" pitchFamily="2" charset="2"/>
              <a:buChar char="v"/>
              <a:tabLst/>
              <a:defRPr/>
            </a:pPr>
            <a:r>
              <a:rPr kumimoji="0" lang="en-US" b="0" i="0" u="none" strike="noStrike" kern="0" cap="none" spc="0" normalizeH="0" baseline="0" noProof="0" dirty="0" smtClean="0">
                <a:ln>
                  <a:noFill/>
                </a:ln>
                <a:solidFill>
                  <a:srgbClr val="002060"/>
                </a:solidFill>
                <a:effectLst/>
                <a:uLnTx/>
                <a:uFillTx/>
                <a:latin typeface="+mn-lt"/>
                <a:ea typeface="MS PGothic" pitchFamily="34" charset="-128"/>
                <a:cs typeface="ＭＳ Ｐゴシック" charset="-128"/>
              </a:rPr>
              <a:t>The issue exists at all the current 3-axis stabilized Geo satellites</a:t>
            </a:r>
          </a:p>
        </p:txBody>
      </p:sp>
      <p:pic>
        <p:nvPicPr>
          <p:cNvPr id="16" name="Picture 15" descr="g12.imager.scan_mirror_temp.PNG"/>
          <p:cNvPicPr>
            <a:picLocks noChangeAspect="1"/>
          </p:cNvPicPr>
          <p:nvPr/>
        </p:nvPicPr>
        <p:blipFill>
          <a:blip r:embed="rId3" cstate="print"/>
          <a:stretch>
            <a:fillRect/>
          </a:stretch>
        </p:blipFill>
        <p:spPr>
          <a:xfrm>
            <a:off x="5334000" y="2590800"/>
            <a:ext cx="3733800" cy="685800"/>
          </a:xfrm>
          <a:prstGeom prst="rect">
            <a:avLst/>
          </a:prstGeom>
        </p:spPr>
      </p:pic>
      <p:pic>
        <p:nvPicPr>
          <p:cNvPr id="18" name="Picture 17" descr="g12.imager.telescope_primary_temp.PNG"/>
          <p:cNvPicPr>
            <a:picLocks noChangeAspect="1"/>
          </p:cNvPicPr>
          <p:nvPr/>
        </p:nvPicPr>
        <p:blipFill>
          <a:blip r:embed="rId4" cstate="print"/>
          <a:stretch>
            <a:fillRect/>
          </a:stretch>
        </p:blipFill>
        <p:spPr>
          <a:xfrm>
            <a:off x="5307435" y="2057400"/>
            <a:ext cx="3836565" cy="533400"/>
          </a:xfrm>
          <a:prstGeom prst="rect">
            <a:avLst/>
          </a:prstGeom>
        </p:spPr>
      </p:pic>
      <p:pic>
        <p:nvPicPr>
          <p:cNvPr id="19" name="Picture 18" descr="g12.imager.prt.temperature.PNG"/>
          <p:cNvPicPr>
            <a:picLocks noChangeAspect="1"/>
          </p:cNvPicPr>
          <p:nvPr/>
        </p:nvPicPr>
        <p:blipFill>
          <a:blip r:embed="rId5" cstate="print"/>
          <a:stretch>
            <a:fillRect/>
          </a:stretch>
        </p:blipFill>
        <p:spPr>
          <a:xfrm>
            <a:off x="5384746" y="1524000"/>
            <a:ext cx="3759254" cy="53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705600" cy="1295400"/>
          </a:xfrm>
        </p:spPr>
        <p:txBody>
          <a:bodyPr>
            <a:normAutofit/>
          </a:bodyPr>
          <a:lstStyle/>
          <a:p>
            <a:r>
              <a:rPr lang="en-US" sz="2800" b="1" dirty="0" smtClean="0"/>
              <a:t>Midnight Blackbody Calibration Correction (MBCC)</a:t>
            </a:r>
            <a:endParaRPr lang="en-US" sz="2800" b="1" dirty="0"/>
          </a:p>
        </p:txBody>
      </p:sp>
      <p:sp>
        <p:nvSpPr>
          <p:cNvPr id="3" name="Content Placeholder 2"/>
          <p:cNvSpPr>
            <a:spLocks noGrp="1"/>
          </p:cNvSpPr>
          <p:nvPr>
            <p:ph idx="1"/>
          </p:nvPr>
        </p:nvSpPr>
        <p:spPr>
          <a:xfrm>
            <a:off x="762000" y="1905000"/>
            <a:ext cx="7620000" cy="2971800"/>
          </a:xfrm>
        </p:spPr>
        <p:txBody>
          <a:bodyPr>
            <a:normAutofit/>
          </a:bodyPr>
          <a:lstStyle/>
          <a:p>
            <a:r>
              <a:rPr lang="en-US" sz="1800" dirty="0" smtClean="0"/>
              <a:t>Current operational remedy: midnight blackbody calibration correction (MBCC) (Johnson and Weinreb1996, </a:t>
            </a:r>
            <a:r>
              <a:rPr lang="en-US" sz="1800" dirty="0" err="1" smtClean="0"/>
              <a:t>Weinreb</a:t>
            </a:r>
            <a:r>
              <a:rPr lang="en-US" sz="1800" dirty="0" smtClean="0"/>
              <a:t> and Han 2003)</a:t>
            </a:r>
          </a:p>
          <a:p>
            <a:endParaRPr lang="en-US" sz="1800" dirty="0" smtClean="0"/>
          </a:p>
          <a:p>
            <a:r>
              <a:rPr lang="en-US" sz="1800" dirty="0" smtClean="0"/>
              <a:t>MBCC is based on the regression of the calibration slope against the instrument temperature beyond the midnight effect window</a:t>
            </a:r>
          </a:p>
          <a:p>
            <a:pPr lvl="1"/>
            <a:endParaRPr lang="en-US" sz="1800" dirty="0" smtClean="0"/>
          </a:p>
          <a:p>
            <a:r>
              <a:rPr lang="en-US" sz="1800" dirty="0" smtClean="0"/>
              <a:t>Expected to work better at shortwave channels than at the long-wave channels</a:t>
            </a:r>
          </a:p>
          <a:p>
            <a:endParaRPr lang="en-US" sz="3600"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990600"/>
          </a:xfrm>
        </p:spPr>
        <p:txBody>
          <a:bodyPr/>
          <a:lstStyle/>
          <a:p>
            <a:r>
              <a:rPr lang="en-US" dirty="0" smtClean="0"/>
              <a:t>Characterization of Diurnal Calibration Variation</a:t>
            </a:r>
            <a:endParaRPr lang="en-US" dirty="0"/>
          </a:p>
        </p:txBody>
      </p:sp>
      <p:sp>
        <p:nvSpPr>
          <p:cNvPr id="3" name="Content Placeholder 2"/>
          <p:cNvSpPr>
            <a:spLocks noGrp="1"/>
          </p:cNvSpPr>
          <p:nvPr>
            <p:ph idx="1"/>
          </p:nvPr>
        </p:nvSpPr>
        <p:spPr/>
        <p:txBody>
          <a:bodyPr/>
          <a:lstStyle/>
          <a:p>
            <a:r>
              <a:rPr lang="en-US" dirty="0" smtClean="0"/>
              <a:t>GEO-LEO Inter-calibration</a:t>
            </a:r>
          </a:p>
          <a:p>
            <a:pPr lvl="1"/>
            <a:r>
              <a:rPr lang="en-US" dirty="0" smtClean="0"/>
              <a:t>Reference stable instruments: AIRS and IASI</a:t>
            </a:r>
          </a:p>
          <a:p>
            <a:pPr lvl="1"/>
            <a:r>
              <a:rPr lang="en-US" dirty="0" smtClean="0"/>
              <a:t>Different collocation time period</a:t>
            </a:r>
          </a:p>
          <a:p>
            <a:pPr lvl="1"/>
            <a:r>
              <a:rPr lang="en-US" dirty="0" smtClean="0"/>
              <a:t>Difference between AIRS and IASI radiometric calibration is very small and stable (Wang et al., 2012)</a:t>
            </a:r>
          </a:p>
          <a:p>
            <a:endParaRPr lang="en-US" dirty="0" smtClean="0"/>
          </a:p>
          <a:p>
            <a:r>
              <a:rPr lang="en-US" dirty="0" smtClean="0"/>
              <a:t>GEO-GEO inter-comparison/inter-calibration</a:t>
            </a:r>
          </a:p>
          <a:p>
            <a:pPr lvl="1"/>
            <a:r>
              <a:rPr lang="en-US" dirty="0" smtClean="0"/>
              <a:t>Frequent collocation over the overlapped area</a:t>
            </a:r>
          </a:p>
          <a:p>
            <a:pPr lvl="1"/>
            <a:r>
              <a:rPr lang="en-US" dirty="0" smtClean="0"/>
              <a:t>Challenge for the SRF correction</a:t>
            </a:r>
          </a:p>
          <a:p>
            <a:pPr lvl="1">
              <a:buNone/>
            </a:pPr>
            <a:endParaRPr lang="en-US" dirty="0" smtClean="0"/>
          </a:p>
          <a:p>
            <a:pPr lvl="1">
              <a:buNone/>
            </a:pPr>
            <a:endParaRPr lang="en-US" dirty="0" smtClean="0"/>
          </a:p>
          <a:p>
            <a:pPr lvl="1">
              <a:buNone/>
            </a:pPr>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 Imager IR channels</a:t>
            </a:r>
            <a:endParaRPr lang="en-US" dirty="0"/>
          </a:p>
        </p:txBody>
      </p:sp>
      <p:sp>
        <p:nvSpPr>
          <p:cNvPr id="4" name="Slide Number Placeholder 3"/>
          <p:cNvSpPr>
            <a:spLocks noGrp="1"/>
          </p:cNvSpPr>
          <p:nvPr>
            <p:ph type="sldNum" sz="quarter" idx="11"/>
          </p:nvPr>
        </p:nvSpPr>
        <p:spPr/>
        <p:txBody>
          <a:bodyPr/>
          <a:lstStyle/>
          <a:p>
            <a:fld id="{280F082F-4A35-4E7E-AD6D-89617C148F34}" type="slidenum">
              <a:rPr lang="en-US" smtClean="0"/>
              <a:pPr/>
              <a:t>7</a:t>
            </a:fld>
            <a:endParaRPr lang="en-US" dirty="0"/>
          </a:p>
        </p:txBody>
      </p:sp>
      <p:pic>
        <p:nvPicPr>
          <p:cNvPr id="107524" name="Picture 4" descr="http://www.star.nesdis.noaa.gov/smcd/spb/fwu/homepage/images/GSICS/GOS11.iasi.airs.srf.png"/>
          <p:cNvPicPr>
            <a:picLocks noChangeAspect="1" noChangeArrowheads="1"/>
          </p:cNvPicPr>
          <p:nvPr/>
        </p:nvPicPr>
        <p:blipFill>
          <a:blip r:embed="rId2" cstate="print"/>
          <a:srcRect/>
          <a:stretch>
            <a:fillRect/>
          </a:stretch>
        </p:blipFill>
        <p:spPr bwMode="auto">
          <a:xfrm>
            <a:off x="3733800" y="1295400"/>
            <a:ext cx="5410200" cy="2743200"/>
          </a:xfrm>
          <a:prstGeom prst="rect">
            <a:avLst/>
          </a:prstGeom>
          <a:noFill/>
        </p:spPr>
      </p:pic>
      <p:graphicFrame>
        <p:nvGraphicFramePr>
          <p:cNvPr id="7" name="Table 6"/>
          <p:cNvGraphicFramePr>
            <a:graphicFrameLocks noGrp="1"/>
          </p:cNvGraphicFramePr>
          <p:nvPr/>
        </p:nvGraphicFramePr>
        <p:xfrm>
          <a:off x="381000" y="2971800"/>
          <a:ext cx="2971800" cy="2367282"/>
        </p:xfrm>
        <a:graphic>
          <a:graphicData uri="http://schemas.openxmlformats.org/drawingml/2006/table">
            <a:tbl>
              <a:tblPr firstRow="1" bandRow="1">
                <a:tableStyleId>{5C22544A-7EE6-4342-B048-85BDC9FD1C3A}</a:tableStyleId>
              </a:tblPr>
              <a:tblGrid>
                <a:gridCol w="990600"/>
                <a:gridCol w="990600"/>
                <a:gridCol w="990600"/>
              </a:tblGrid>
              <a:tr h="381000">
                <a:tc>
                  <a:txBody>
                    <a:bodyPr/>
                    <a:lstStyle/>
                    <a:p>
                      <a:pPr algn="ctr"/>
                      <a:r>
                        <a:rPr lang="en-US" sz="1200" dirty="0" smtClean="0"/>
                        <a:t>Satellite</a:t>
                      </a:r>
                      <a:endParaRPr lang="en-US" sz="1200" dirty="0"/>
                    </a:p>
                  </a:txBody>
                  <a:tcPr/>
                </a:tc>
                <a:tc>
                  <a:txBody>
                    <a:bodyPr/>
                    <a:lstStyle/>
                    <a:p>
                      <a:pPr algn="ctr"/>
                      <a:r>
                        <a:rPr lang="en-US" sz="1200" dirty="0" smtClean="0"/>
                        <a:t>IR Channel</a:t>
                      </a:r>
                      <a:endParaRPr lang="en-US" sz="1200" dirty="0"/>
                    </a:p>
                  </a:txBody>
                  <a:tcPr/>
                </a:tc>
                <a:tc>
                  <a:txBody>
                    <a:bodyPr/>
                    <a:lstStyle/>
                    <a:p>
                      <a:pPr algn="ctr"/>
                      <a:r>
                        <a:rPr lang="en-US" sz="1200" dirty="0" smtClean="0"/>
                        <a:t>Central Wavelength (um)</a:t>
                      </a:r>
                      <a:endParaRPr lang="en-US" sz="1200" dirty="0"/>
                    </a:p>
                  </a:txBody>
                  <a:tcPr/>
                </a:tc>
              </a:tr>
              <a:tr h="287867">
                <a:tc>
                  <a:txBody>
                    <a:bodyPr/>
                    <a:lstStyle/>
                    <a:p>
                      <a:pPr algn="ctr"/>
                      <a:r>
                        <a:rPr lang="en-US" sz="1200" dirty="0" smtClean="0"/>
                        <a:t>G08-15</a:t>
                      </a:r>
                      <a:endParaRPr lang="en-US" sz="1200" dirty="0"/>
                    </a:p>
                  </a:txBody>
                  <a:tcPr/>
                </a:tc>
                <a:tc>
                  <a:txBody>
                    <a:bodyPr/>
                    <a:lstStyle/>
                    <a:p>
                      <a:pPr algn="ctr"/>
                      <a:r>
                        <a:rPr lang="en-US" sz="1200" dirty="0" smtClean="0"/>
                        <a:t>Ch2</a:t>
                      </a:r>
                      <a:endParaRPr lang="en-US" sz="1200" dirty="0"/>
                    </a:p>
                  </a:txBody>
                  <a:tcPr/>
                </a:tc>
                <a:tc>
                  <a:txBody>
                    <a:bodyPr/>
                    <a:lstStyle/>
                    <a:p>
                      <a:pPr algn="ctr"/>
                      <a:r>
                        <a:rPr lang="en-US" sz="1200" dirty="0" smtClean="0"/>
                        <a:t>3.9</a:t>
                      </a:r>
                      <a:endParaRPr lang="en-US" sz="1200" dirty="0"/>
                    </a:p>
                  </a:txBody>
                  <a:tcPr/>
                </a:tc>
              </a:tr>
              <a:tr h="287867">
                <a:tc>
                  <a:txBody>
                    <a:bodyPr/>
                    <a:lstStyle/>
                    <a:p>
                      <a:pPr algn="ctr"/>
                      <a:r>
                        <a:rPr lang="en-US" sz="1200" dirty="0" smtClean="0"/>
                        <a:t>G08-11</a:t>
                      </a:r>
                      <a:endParaRPr lang="en-US" sz="1200" dirty="0"/>
                    </a:p>
                  </a:txBody>
                  <a:tcPr/>
                </a:tc>
                <a:tc rowSpan="2">
                  <a:txBody>
                    <a:bodyPr/>
                    <a:lstStyle/>
                    <a:p>
                      <a:pPr algn="ctr"/>
                      <a:endParaRPr lang="en-US" sz="1200" dirty="0" smtClean="0"/>
                    </a:p>
                    <a:p>
                      <a:pPr algn="ctr"/>
                      <a:r>
                        <a:rPr lang="en-US" sz="1200" dirty="0" smtClean="0"/>
                        <a:t>Ch3</a:t>
                      </a:r>
                      <a:endParaRPr lang="en-US" sz="1200" dirty="0"/>
                    </a:p>
                  </a:txBody>
                  <a:tcPr/>
                </a:tc>
                <a:tc>
                  <a:txBody>
                    <a:bodyPr/>
                    <a:lstStyle/>
                    <a:p>
                      <a:pPr algn="ctr"/>
                      <a:r>
                        <a:rPr lang="en-US" sz="1200" dirty="0" smtClean="0"/>
                        <a:t>6.75</a:t>
                      </a:r>
                      <a:endParaRPr lang="en-US" sz="1200" dirty="0"/>
                    </a:p>
                  </a:txBody>
                  <a:tcPr/>
                </a:tc>
              </a:tr>
              <a:tr h="287867">
                <a:tc>
                  <a:txBody>
                    <a:bodyPr/>
                    <a:lstStyle/>
                    <a:p>
                      <a:pPr algn="ctr"/>
                      <a:r>
                        <a:rPr lang="en-US" sz="1200" dirty="0" smtClean="0"/>
                        <a:t>G12-15</a:t>
                      </a:r>
                      <a:endParaRPr lang="en-US" sz="1200" dirty="0"/>
                    </a:p>
                  </a:txBody>
                  <a:tcPr/>
                </a:tc>
                <a:tc vMerge="1">
                  <a:txBody>
                    <a:bodyPr/>
                    <a:lstStyle/>
                    <a:p>
                      <a:endParaRPr lang="en-US" sz="1200" dirty="0"/>
                    </a:p>
                  </a:txBody>
                  <a:tcPr/>
                </a:tc>
                <a:tc>
                  <a:txBody>
                    <a:bodyPr/>
                    <a:lstStyle/>
                    <a:p>
                      <a:pPr algn="ctr"/>
                      <a:r>
                        <a:rPr lang="en-US" sz="1200" dirty="0" smtClean="0"/>
                        <a:t>6.5</a:t>
                      </a:r>
                      <a:endParaRPr lang="en-US" sz="1200" dirty="0"/>
                    </a:p>
                  </a:txBody>
                  <a:tcPr/>
                </a:tc>
              </a:tr>
              <a:tr h="287867">
                <a:tc>
                  <a:txBody>
                    <a:bodyPr/>
                    <a:lstStyle/>
                    <a:p>
                      <a:pPr algn="ctr"/>
                      <a:r>
                        <a:rPr lang="en-US" sz="1200" dirty="0" smtClean="0"/>
                        <a:t>G08-15</a:t>
                      </a:r>
                      <a:endParaRPr lang="en-US" sz="1200" dirty="0"/>
                    </a:p>
                  </a:txBody>
                  <a:tcPr/>
                </a:tc>
                <a:tc>
                  <a:txBody>
                    <a:bodyPr/>
                    <a:lstStyle/>
                    <a:p>
                      <a:pPr algn="ctr"/>
                      <a:r>
                        <a:rPr lang="en-US" sz="1200" dirty="0" smtClean="0"/>
                        <a:t>Ch4</a:t>
                      </a:r>
                      <a:endParaRPr lang="en-US" sz="1200" dirty="0"/>
                    </a:p>
                  </a:txBody>
                  <a:tcPr/>
                </a:tc>
                <a:tc>
                  <a:txBody>
                    <a:bodyPr/>
                    <a:lstStyle/>
                    <a:p>
                      <a:pPr algn="ctr"/>
                      <a:r>
                        <a:rPr lang="en-US" sz="1200" dirty="0" smtClean="0"/>
                        <a:t>10.7</a:t>
                      </a:r>
                      <a:endParaRPr lang="en-US" sz="1200" dirty="0"/>
                    </a:p>
                  </a:txBody>
                  <a:tcPr/>
                </a:tc>
              </a:tr>
              <a:tr h="287867">
                <a:tc>
                  <a:txBody>
                    <a:bodyPr/>
                    <a:lstStyle/>
                    <a:p>
                      <a:pPr algn="ctr"/>
                      <a:r>
                        <a:rPr lang="en-US" sz="1200" dirty="0" smtClean="0"/>
                        <a:t>G08-11</a:t>
                      </a:r>
                      <a:endParaRPr lang="en-US" sz="1200" dirty="0"/>
                    </a:p>
                  </a:txBody>
                  <a:tcPr/>
                </a:tc>
                <a:tc>
                  <a:txBody>
                    <a:bodyPr/>
                    <a:lstStyle/>
                    <a:p>
                      <a:pPr algn="ctr"/>
                      <a:r>
                        <a:rPr lang="en-US" sz="1200" dirty="0" smtClean="0"/>
                        <a:t>Ch5</a:t>
                      </a:r>
                      <a:endParaRPr lang="en-US" sz="1200" dirty="0"/>
                    </a:p>
                  </a:txBody>
                  <a:tcPr/>
                </a:tc>
                <a:tc>
                  <a:txBody>
                    <a:bodyPr/>
                    <a:lstStyle/>
                    <a:p>
                      <a:pPr algn="ctr"/>
                      <a:r>
                        <a:rPr lang="en-US" sz="1200" dirty="0" smtClean="0"/>
                        <a:t>12.0</a:t>
                      </a:r>
                      <a:endParaRPr lang="en-US" sz="1200" dirty="0"/>
                    </a:p>
                  </a:txBody>
                  <a:tcPr/>
                </a:tc>
              </a:tr>
              <a:tr h="287867">
                <a:tc>
                  <a:txBody>
                    <a:bodyPr/>
                    <a:lstStyle/>
                    <a:p>
                      <a:pPr algn="ctr"/>
                      <a:r>
                        <a:rPr lang="en-US" sz="1200" dirty="0" smtClean="0"/>
                        <a:t>G12-15</a:t>
                      </a:r>
                      <a:endParaRPr lang="en-US" sz="1200" dirty="0"/>
                    </a:p>
                  </a:txBody>
                  <a:tcPr/>
                </a:tc>
                <a:tc>
                  <a:txBody>
                    <a:bodyPr/>
                    <a:lstStyle/>
                    <a:p>
                      <a:pPr algn="ctr"/>
                      <a:r>
                        <a:rPr lang="en-US" sz="1200" dirty="0" smtClean="0"/>
                        <a:t>Ch6</a:t>
                      </a:r>
                      <a:endParaRPr lang="en-US" sz="1200" dirty="0"/>
                    </a:p>
                  </a:txBody>
                  <a:tcPr/>
                </a:tc>
                <a:tc>
                  <a:txBody>
                    <a:bodyPr/>
                    <a:lstStyle/>
                    <a:p>
                      <a:pPr algn="ctr"/>
                      <a:r>
                        <a:rPr lang="en-US" sz="1200" dirty="0" smtClean="0"/>
                        <a:t>13.3</a:t>
                      </a:r>
                      <a:endParaRPr lang="en-US" sz="1200" dirty="0"/>
                    </a:p>
                  </a:txBody>
                  <a:tcPr/>
                </a:tc>
              </a:tr>
            </a:tbl>
          </a:graphicData>
        </a:graphic>
      </p:graphicFrame>
      <p:pic>
        <p:nvPicPr>
          <p:cNvPr id="107526" name="Picture 6" descr="http://www.star.nesdis.noaa.gov/smcd/spb/fwu/homepage/images/GSICS/g15_img_srf_revE_per_chan_vs_airs_iasi.png"/>
          <p:cNvPicPr>
            <a:picLocks noChangeAspect="1" noChangeArrowheads="1"/>
          </p:cNvPicPr>
          <p:nvPr/>
        </p:nvPicPr>
        <p:blipFill>
          <a:blip r:embed="rId3" cstate="print"/>
          <a:srcRect/>
          <a:stretch>
            <a:fillRect/>
          </a:stretch>
        </p:blipFill>
        <p:spPr bwMode="auto">
          <a:xfrm>
            <a:off x="3733800" y="3962400"/>
            <a:ext cx="5410200" cy="2971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553200" cy="1143000"/>
          </a:xfrm>
        </p:spPr>
        <p:txBody>
          <a:bodyPr>
            <a:normAutofit/>
          </a:bodyPr>
          <a:lstStyle/>
          <a:p>
            <a:r>
              <a:rPr lang="en-US" sz="2800" b="1" dirty="0" smtClean="0"/>
              <a:t>Diurnal Cal. Variation and MBCC Performance Evaluation</a:t>
            </a:r>
            <a:endParaRPr lang="en-US" sz="2800" b="1"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6" name="Picture 5" descr="Description: g11"/>
          <p:cNvPicPr/>
          <p:nvPr/>
        </p:nvPicPr>
        <p:blipFill>
          <a:blip r:embed="rId3" cstate="print"/>
          <a:srcRect/>
          <a:stretch>
            <a:fillRect/>
          </a:stretch>
        </p:blipFill>
        <p:spPr bwMode="auto">
          <a:xfrm>
            <a:off x="228600" y="1752600"/>
            <a:ext cx="4724400" cy="3429000"/>
          </a:xfrm>
          <a:prstGeom prst="rect">
            <a:avLst/>
          </a:prstGeom>
          <a:noFill/>
          <a:ln w="9525">
            <a:noFill/>
            <a:miter lim="800000"/>
            <a:headEnd/>
            <a:tailEnd/>
          </a:ln>
        </p:spPr>
      </p:pic>
      <p:sp>
        <p:nvSpPr>
          <p:cNvPr id="7" name="Rectangle 6"/>
          <p:cNvSpPr/>
          <p:nvPr/>
        </p:nvSpPr>
        <p:spPr>
          <a:xfrm>
            <a:off x="7162800" y="6581001"/>
            <a:ext cx="1281120" cy="230832"/>
          </a:xfrm>
          <a:prstGeom prst="rect">
            <a:avLst/>
          </a:prstGeom>
        </p:spPr>
        <p:txBody>
          <a:bodyPr wrap="none">
            <a:spAutoFit/>
          </a:bodyPr>
          <a:lstStyle/>
          <a:p>
            <a:r>
              <a:rPr lang="en-US" sz="900" dirty="0" smtClean="0"/>
              <a:t>Yu et al. 2013, TGRS</a:t>
            </a:r>
            <a:endParaRPr lang="en-US" sz="900" dirty="0"/>
          </a:p>
        </p:txBody>
      </p:sp>
      <p:graphicFrame>
        <p:nvGraphicFramePr>
          <p:cNvPr id="12" name="Chart 11"/>
          <p:cNvGraphicFramePr/>
          <p:nvPr/>
        </p:nvGraphicFramePr>
        <p:xfrm>
          <a:off x="5029200" y="2133600"/>
          <a:ext cx="41148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66800" y="6019800"/>
            <a:ext cx="7293920" cy="307777"/>
          </a:xfrm>
          <a:prstGeom prst="rect">
            <a:avLst/>
          </a:prstGeom>
          <a:noFill/>
        </p:spPr>
        <p:txBody>
          <a:bodyPr wrap="none" rtlCol="0">
            <a:spAutoFit/>
          </a:bodyPr>
          <a:lstStyle/>
          <a:p>
            <a:r>
              <a:rPr lang="en-US" sz="1400" dirty="0" smtClean="0">
                <a:solidFill>
                  <a:srgbClr val="FF0000"/>
                </a:solidFill>
              </a:rPr>
              <a:t>MBCC correction was not always turned on around the midnight time at different channels</a:t>
            </a:r>
            <a:endParaRPr lang="en-US" sz="1400" dirty="0">
              <a:solidFill>
                <a:srgbClr val="FF0000"/>
              </a:solidFill>
            </a:endParaRP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3" name="Object 1"/>
          <p:cNvGraphicFramePr>
            <a:graphicFrameLocks noChangeAspect="1"/>
          </p:cNvGraphicFramePr>
          <p:nvPr/>
        </p:nvGraphicFramePr>
        <p:xfrm>
          <a:off x="914400" y="5257800"/>
          <a:ext cx="4069080" cy="381000"/>
        </p:xfrm>
        <a:graphic>
          <a:graphicData uri="http://schemas.openxmlformats.org/presentationml/2006/ole">
            <p:oleObj spid="_x0000_s100353" name="Equation" r:id="rId5" imgW="2540000" imgH="241300" progId="Equation.3">
              <p:embed/>
            </p:oleObj>
          </a:graphicData>
        </a:graphic>
      </p:graphicFrame>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5" name="Object 3"/>
          <p:cNvGraphicFramePr>
            <a:graphicFrameLocks noChangeAspect="1"/>
          </p:cNvGraphicFramePr>
          <p:nvPr/>
        </p:nvGraphicFramePr>
        <p:xfrm>
          <a:off x="6858000" y="5257800"/>
          <a:ext cx="1447800" cy="381000"/>
        </p:xfrm>
        <a:graphic>
          <a:graphicData uri="http://schemas.openxmlformats.org/presentationml/2006/ole">
            <p:oleObj spid="_x0000_s100355" name="Equation" r:id="rId6" imgW="901309" imgH="241195" progId="Equation.3">
              <p:embed/>
            </p:oleObj>
          </a:graphicData>
        </a:graphic>
      </p:graphicFrame>
      <p:sp>
        <p:nvSpPr>
          <p:cNvPr id="13" name="TextBox 12"/>
          <p:cNvSpPr txBox="1"/>
          <p:nvPr/>
        </p:nvSpPr>
        <p:spPr>
          <a:xfrm>
            <a:off x="5872691" y="5257800"/>
            <a:ext cx="1061509" cy="338554"/>
          </a:xfrm>
          <a:prstGeom prst="rect">
            <a:avLst/>
          </a:prstGeom>
          <a:noFill/>
        </p:spPr>
        <p:txBody>
          <a:bodyPr wrap="none" rtlCol="0">
            <a:spAutoFit/>
          </a:bodyPr>
          <a:lstStyle/>
          <a:p>
            <a:r>
              <a:rPr lang="en-US" sz="1600" dirty="0" smtClean="0"/>
              <a:t>assuming</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553200" cy="1143000"/>
          </a:xfrm>
        </p:spPr>
        <p:txBody>
          <a:bodyPr>
            <a:normAutofit/>
          </a:bodyPr>
          <a:lstStyle/>
          <a:p>
            <a:r>
              <a:rPr lang="en-US" sz="2800" b="1" dirty="0" smtClean="0"/>
              <a:t>Diurnal Cal. Variation and MBCC Performance Evaluation</a:t>
            </a:r>
            <a:endParaRPr lang="en-US" sz="2800" b="1"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3" name="Chart 12"/>
          <p:cNvGraphicFramePr/>
          <p:nvPr/>
        </p:nvGraphicFramePr>
        <p:xfrm>
          <a:off x="4724400" y="2133600"/>
          <a:ext cx="4114800" cy="25146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Figure-6.PNG"/>
          <p:cNvPicPr>
            <a:picLocks noChangeAspect="1"/>
          </p:cNvPicPr>
          <p:nvPr/>
        </p:nvPicPr>
        <p:blipFill>
          <a:blip r:embed="rId4" cstate="print"/>
          <a:stretch>
            <a:fillRect/>
          </a:stretch>
        </p:blipFill>
        <p:spPr>
          <a:xfrm>
            <a:off x="0" y="2057400"/>
            <a:ext cx="4470400" cy="3352800"/>
          </a:xfrm>
          <a:prstGeom prst="rect">
            <a:avLst/>
          </a:prstGeom>
        </p:spPr>
      </p:pic>
    </p:spTree>
  </p:cSld>
  <p:clrMapOvr>
    <a:masterClrMapping/>
  </p:clrMapOvr>
</p:sld>
</file>

<file path=ppt/theme/theme1.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10900</TotalTime>
  <Words>1697</Words>
  <Application>Microsoft Office PowerPoint</Application>
  <PresentationFormat>On-screen Show (4:3)</PresentationFormat>
  <Paragraphs>451</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2_NOAA</vt:lpstr>
      <vt:lpstr>Equation</vt:lpstr>
      <vt:lpstr>GOES Imager/Sounder IR Diurnal Variations</vt:lpstr>
      <vt:lpstr>Outline</vt:lpstr>
      <vt:lpstr>GOES IR Midnight Calibration Issue</vt:lpstr>
      <vt:lpstr>Midnight Calibration Anomaly</vt:lpstr>
      <vt:lpstr>Midnight Blackbody Calibration Correction (MBCC)</vt:lpstr>
      <vt:lpstr>Characterization of Diurnal Calibration Variation</vt:lpstr>
      <vt:lpstr>GOES Imager IR channels</vt:lpstr>
      <vt:lpstr>Diurnal Cal. Variation and MBCC Performance Evaluation</vt:lpstr>
      <vt:lpstr>Diurnal Cal. Variation and MBCC Performance Evaluation</vt:lpstr>
      <vt:lpstr>MBCC Performance Evaluation – GOES-11 Imager IR Channels</vt:lpstr>
      <vt:lpstr>GOES Sounder IR instrument characterization </vt:lpstr>
      <vt:lpstr>Slide 12</vt:lpstr>
      <vt:lpstr>Slide 13</vt:lpstr>
      <vt:lpstr>Slide 14</vt:lpstr>
      <vt:lpstr>Slide 15</vt:lpstr>
      <vt:lpstr>GEO-GEO IR Inter-Calibration</vt:lpstr>
      <vt:lpstr>GEO-GEO Direct Inter-Comparison during GOES-15 PLT Period</vt:lpstr>
      <vt:lpstr>Direct GEO-GEO IR inter-comparison</vt:lpstr>
      <vt:lpstr>Latitudinal distributions of the mean GEO-GEO Tb difference</vt:lpstr>
      <vt:lpstr>Direct GEO-GEO Inter-Comparison – radiance quality monitoring</vt:lpstr>
      <vt:lpstr>Conclusions</vt:lpstr>
      <vt:lpstr>Slide 22</vt:lpstr>
      <vt:lpstr>Scatter-plots of CRTM Simulated G13 vs. G15 Tb values</vt:lpstr>
      <vt:lpstr>Scatter-plots of LBLRM Simulated G13 vs. G15 Tb values</vt:lpstr>
      <vt:lpstr>G13 vs. G15 Imager Ch2 (3.9µm)</vt:lpstr>
      <vt:lpstr>G13 vs. G15 Imager Ch4 (10.7µm)</vt:lpstr>
      <vt:lpstr>G13 vs. G15 Imager Ch3 (6.5µm)</vt:lpstr>
      <vt:lpstr>G13 vs. G15 Imager Ch6 (13.3µm)</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fyu</dc:creator>
  <cp:lastModifiedBy>fyu</cp:lastModifiedBy>
  <cp:revision>717</cp:revision>
  <dcterms:created xsi:type="dcterms:W3CDTF">2010-04-26T15:22:09Z</dcterms:created>
  <dcterms:modified xsi:type="dcterms:W3CDTF">2014-03-25T06:46:46Z</dcterms:modified>
</cp:coreProperties>
</file>