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300" r:id="rId4"/>
    <p:sldId id="257" r:id="rId5"/>
    <p:sldId id="262" r:id="rId6"/>
    <p:sldId id="265" r:id="rId7"/>
    <p:sldId id="266" r:id="rId8"/>
    <p:sldId id="288" r:id="rId9"/>
    <p:sldId id="268" r:id="rId10"/>
    <p:sldId id="269" r:id="rId11"/>
    <p:sldId id="273" r:id="rId12"/>
    <p:sldId id="271" r:id="rId13"/>
    <p:sldId id="274" r:id="rId14"/>
    <p:sldId id="277" r:id="rId15"/>
    <p:sldId id="299" r:id="rId16"/>
    <p:sldId id="298" r:id="rId17"/>
    <p:sldId id="286" r:id="rId18"/>
    <p:sldId id="293" r:id="rId19"/>
    <p:sldId id="294" r:id="rId2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00FF"/>
    <a:srgbClr val="EAEAEA"/>
    <a:srgbClr val="DDDDDD"/>
    <a:srgbClr val="006600"/>
    <a:srgbClr val="33CC33"/>
    <a:srgbClr val="A3EDF7"/>
    <a:srgbClr val="37D7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83596" autoAdjust="0"/>
  </p:normalViewPr>
  <p:slideViewPr>
    <p:cSldViewPr>
      <p:cViewPr varScale="1">
        <p:scale>
          <a:sx n="57" d="100"/>
          <a:sy n="57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B496653-6F8A-4F2C-96BB-D718757C3E6B}" type="datetimeFigureOut">
              <a:rPr lang="zh-CN" altLang="en-US"/>
              <a:pPr>
                <a:defRPr/>
              </a:pPr>
              <a:t>2014-3-27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30823DD-DA6C-4672-8DD4-945BB882FFA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E2C0110-D5D2-4920-8400-96D28B0965BF}" type="datetimeFigureOut">
              <a:rPr lang="zh-CN" altLang="en-US"/>
              <a:pPr>
                <a:defRPr/>
              </a:pPr>
              <a:t>2014-3-27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4DBB07B-A022-43C0-BD90-702835DA9FC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2050" y="690563"/>
            <a:ext cx="461010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3738" y="4379913"/>
            <a:ext cx="5546725" cy="4149725"/>
          </a:xfrm>
          <a:noFill/>
        </p:spPr>
        <p:txBody>
          <a:bodyPr wrap="square" lIns="92300" tIns="46150" rIns="92300" bIns="46150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3927475" y="87566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0" tIns="46150" rIns="92300" bIns="46150" anchor="b"/>
          <a:lstStyle/>
          <a:p>
            <a:pPr algn="r" defTabSz="922338"/>
            <a:fld id="{7DEA1218-2399-4A41-9129-A08362F96150}" type="slidenum">
              <a:rPr lang="zh-CN" altLang="en-US" sz="1200"/>
              <a:pPr algn="r" defTabSz="922338"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C2B84D-AC7F-4A01-BEA7-615D0BCC52B2}" type="slidenum">
              <a:rPr lang="zh-CN" altLang="en-US" smtClean="0"/>
              <a:pPr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107BA3-0E65-4AEA-BF08-863CA16CE3EA}" type="slidenum">
              <a:rPr lang="zh-CN" altLang="en-US" smtClean="0"/>
              <a:pPr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197AAF-46A5-4E8B-9375-F327CB9E49C5}" type="slidenum">
              <a:rPr lang="zh-CN" altLang="en-US" smtClean="0"/>
              <a:pPr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20750"/>
            <a:fld id="{379A272D-E904-4C57-AE1F-B8EC4A596BB7}" type="slidenum">
              <a:rPr lang="zh-CN" altLang="en-US" smtClean="0"/>
              <a:pPr defTabSz="920750"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63491" name="Slide Number Placeholder 3"/>
          <p:cNvSpPr txBox="1">
            <a:spLocks noGrp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0750"/>
            <a:fld id="{F8F9844D-D52C-488F-B9CF-8149640D490B}" type="slidenum">
              <a:rPr lang="zh-CN" altLang="en-US" sz="1200">
                <a:latin typeface="Calibri" pitchFamily="34" charset="0"/>
              </a:rPr>
              <a:pPr algn="r" defTabSz="920750"/>
              <a:t>8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625EE-B51D-4876-9202-1C0DB1597783}" type="datetimeFigureOut">
              <a:rPr lang="zh-CN" altLang="en-US"/>
              <a:pPr>
                <a:defRPr/>
              </a:pPr>
              <a:t>2014-3-27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22671-008C-430C-832C-C8E2F006DE3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5B6F-B79F-4A7D-A14D-EFC81209A950}" type="datetimeFigureOut">
              <a:rPr lang="zh-CN" altLang="en-US"/>
              <a:pPr>
                <a:defRPr/>
              </a:pPr>
              <a:t>2014-3-27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45F7F-1200-4C94-A765-09E8B4D03A5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1093D-4BC7-453F-BBDD-5384C9264FB2}" type="datetimeFigureOut">
              <a:rPr lang="zh-CN" altLang="en-US"/>
              <a:pPr>
                <a:defRPr/>
              </a:pPr>
              <a:t>2014-3-27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17B28-16CE-40B8-B586-B08E2F79F99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E87E-BFA5-47DE-A686-900CA65D88E3}" type="datetimeFigureOut">
              <a:rPr lang="zh-CN" altLang="en-US"/>
              <a:pPr>
                <a:defRPr/>
              </a:pPr>
              <a:t>2014-3-27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BC1ED-0D22-4022-8423-F7A9BD1EC33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55DDE-AA26-40F9-97FC-D660598001C2}" type="datetimeFigureOut">
              <a:rPr lang="zh-CN" altLang="en-US"/>
              <a:pPr>
                <a:defRPr/>
              </a:pPr>
              <a:t>2014-3-27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D156C-6512-4A60-BD05-7AE88823D5B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F6EEE-0F4A-4EB3-ADD5-0182526833AF}" type="datetimeFigureOut">
              <a:rPr lang="zh-CN" altLang="en-US"/>
              <a:pPr>
                <a:defRPr/>
              </a:pPr>
              <a:t>2014-3-27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D9073-78D5-4954-97ED-DE8A8336099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F4986-83B3-4579-9FB3-357F9D002F45}" type="datetimeFigureOut">
              <a:rPr lang="zh-CN" altLang="en-US"/>
              <a:pPr>
                <a:defRPr/>
              </a:pPr>
              <a:t>2014-3-27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E6DDB-72C1-4E14-8E19-3E5DABA0B51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8F1AB-9982-429C-A3C1-69861020C539}" type="datetimeFigureOut">
              <a:rPr lang="zh-CN" altLang="en-US"/>
              <a:pPr>
                <a:defRPr/>
              </a:pPr>
              <a:t>2014-3-27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B2E97-FE3D-4D15-B6A0-2246A3954AE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9D719-93D1-4BC5-8E1B-60D933C64B9D}" type="datetimeFigureOut">
              <a:rPr lang="zh-CN" altLang="en-US"/>
              <a:pPr>
                <a:defRPr/>
              </a:pPr>
              <a:t>2014-3-27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BBE91-BD4B-4966-91DE-CFF51B8A09B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4A721-72CF-4D13-8792-3A3747ED588F}" type="datetimeFigureOut">
              <a:rPr lang="zh-CN" altLang="en-US"/>
              <a:pPr>
                <a:defRPr/>
              </a:pPr>
              <a:t>2014-3-27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07432-923C-4BE6-AD9D-00DE5D446B9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27B95-3B3A-4F4A-AE1A-39E13D5D00A9}" type="datetimeFigureOut">
              <a:rPr lang="zh-CN" altLang="en-US"/>
              <a:pPr>
                <a:defRPr/>
              </a:pPr>
              <a:t>2014-3-27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D74EE-32F7-4F1A-B5C6-CF8D258AAC6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D51EBE7-3575-4B89-8D58-D43B58A3C7BF}" type="datetimeFigureOut">
              <a:rPr lang="zh-CN" altLang="en-US"/>
              <a:pPr>
                <a:defRPr/>
              </a:pPr>
              <a:t>2014-3-27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8684CF8-5713-47C8-BE18-A050764DCFD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star.nesdis.noaa.gov/sod/sst/micros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304800" y="1676400"/>
            <a:ext cx="84582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Monitoring of SST Radiances</a:t>
            </a:r>
          </a:p>
          <a:p>
            <a:pPr algn="ctr">
              <a:defRPr/>
            </a:pP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in NOAA MICROS System</a:t>
            </a:r>
          </a:p>
          <a:p>
            <a:pPr algn="ctr">
              <a:defRPr/>
            </a:pPr>
            <a:endParaRPr lang="en-US" altLang="zh-CN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altLang="zh-CN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altLang="zh-CN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altLang="zh-CN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altLang="zh-CN" sz="2800" b="1" i="1">
                <a:solidFill>
                  <a:schemeClr val="folHlink"/>
                </a:solidFill>
                <a:latin typeface="Calibri" pitchFamily="34" charset="0"/>
                <a:hlinkClick r:id="rId3"/>
              </a:rPr>
              <a:t>www.star.nesdis.noaa.gov/sod/sst/micros/</a:t>
            </a:r>
            <a:r>
              <a:rPr lang="en-US" altLang="zh-CN" sz="2800" b="1" i="1">
                <a:solidFill>
                  <a:schemeClr val="folHlink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5362" name="Picture 15" descr="micros_log1"/>
          <p:cNvPicPr>
            <a:picLocks noChangeAspect="1" noChangeArrowheads="1"/>
          </p:cNvPicPr>
          <p:nvPr/>
        </p:nvPicPr>
        <p:blipFill>
          <a:blip r:embed="rId4">
            <a:lum bright="2000" contrast="-8000"/>
          </a:blip>
          <a:srcRect/>
          <a:stretch>
            <a:fillRect/>
          </a:stretch>
        </p:blipFill>
        <p:spPr bwMode="auto">
          <a:xfrm>
            <a:off x="3505200" y="2895600"/>
            <a:ext cx="21351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3" descr="GOES-R_Color_L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52" t="5623" r="3752" b="5272"/>
          <a:stretch>
            <a:fillRect/>
          </a:stretch>
        </p:blipFill>
        <p:spPr bwMode="auto">
          <a:xfrm>
            <a:off x="7191375" y="92075"/>
            <a:ext cx="11144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715000"/>
            <a:ext cx="8610600" cy="6096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CN" sz="2000" smtClean="0">
                <a:solidFill>
                  <a:srgbClr val="0D0D0D"/>
                </a:solidFill>
                <a:latin typeface="Arial" charset="0"/>
                <a:cs typeface="Arial" charset="0"/>
              </a:rPr>
              <a:t>Xingming Liang</a:t>
            </a:r>
            <a:r>
              <a:rPr lang="en-US" altLang="zh-CN" sz="2000" baseline="30000" smtClean="0">
                <a:solidFill>
                  <a:srgbClr val="0D0D0D"/>
                </a:solidFill>
                <a:latin typeface="Arial" charset="0"/>
                <a:cs typeface="Arial" charset="0"/>
              </a:rPr>
              <a:t>1,2</a:t>
            </a:r>
            <a:r>
              <a:rPr lang="en-US" altLang="zh-CN" sz="2000" smtClean="0">
                <a:solidFill>
                  <a:srgbClr val="0D0D0D"/>
                </a:solidFill>
                <a:latin typeface="Arial" charset="0"/>
                <a:cs typeface="Arial" charset="0"/>
              </a:rPr>
              <a:t> and Sasha Ignatov</a:t>
            </a:r>
            <a:r>
              <a:rPr lang="en-US" altLang="zh-CN" sz="2000" baseline="30000" smtClean="0">
                <a:solidFill>
                  <a:srgbClr val="0D0D0D"/>
                </a:solidFill>
                <a:latin typeface="Arial" charset="0"/>
                <a:cs typeface="Arial" charset="0"/>
              </a:rPr>
              <a:t>1</a:t>
            </a:r>
            <a:endParaRPr lang="en-US" altLang="zh-CN" sz="2000" i="1" baseline="30000" smtClean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US" altLang="zh-CN" sz="1400" baseline="30000" smtClean="0">
                <a:solidFill>
                  <a:srgbClr val="0D0D0D"/>
                </a:solidFill>
                <a:latin typeface="Arial" charset="0"/>
                <a:cs typeface="Arial" charset="0"/>
              </a:rPr>
              <a:t>1</a:t>
            </a:r>
            <a:r>
              <a:rPr lang="en-US" altLang="zh-CN" sz="1400" smtClean="0">
                <a:solidFill>
                  <a:srgbClr val="0D0D0D"/>
                </a:solidFill>
                <a:latin typeface="Arial" charset="0"/>
                <a:cs typeface="Arial" charset="0"/>
              </a:rPr>
              <a:t>NOAA/NESDIS/STAR,  </a:t>
            </a:r>
            <a:r>
              <a:rPr lang="en-US" altLang="zh-CN" sz="1400" baseline="30000" smtClean="0">
                <a:solidFill>
                  <a:srgbClr val="0D0D0D"/>
                </a:solidFill>
                <a:latin typeface="Arial" charset="0"/>
                <a:cs typeface="Arial" charset="0"/>
              </a:rPr>
              <a:t>2</a:t>
            </a:r>
            <a:r>
              <a:rPr lang="en-US" altLang="zh-CN" sz="1400" smtClean="0">
                <a:solidFill>
                  <a:srgbClr val="0D0D0D"/>
                </a:solidFill>
                <a:latin typeface="Arial" charset="0"/>
                <a:cs typeface="Arial" charset="0"/>
              </a:rPr>
              <a:t>CSU/CIRA</a:t>
            </a:r>
          </a:p>
          <a:p>
            <a:pPr algn="r" eaLnBrk="1" hangingPunct="1">
              <a:lnSpc>
                <a:spcPct val="70000"/>
              </a:lnSpc>
              <a:buFontTx/>
              <a:buNone/>
            </a:pPr>
            <a:endParaRPr lang="zh-CN" altLang="en-US" sz="1200" smtClean="0">
              <a:solidFill>
                <a:srgbClr val="0D0D0D"/>
              </a:solidFill>
              <a:latin typeface="Arial" charset="0"/>
              <a:cs typeface="Arial" charset="0"/>
            </a:endParaRP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7924800" y="6477000"/>
            <a:ext cx="1068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Slide </a:t>
            </a:r>
            <a:fld id="{2E9808A7-1174-4B6E-BC3F-C11BF7AE40A0}" type="slidenum"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pPr/>
              <a:t>1</a:t>
            </a:fld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 of 18</a:t>
            </a:r>
          </a:p>
        </p:txBody>
      </p:sp>
      <p:pic>
        <p:nvPicPr>
          <p:cNvPr id="15366" name="Picture 4" descr="JPSS Logo5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2150" y="0"/>
            <a:ext cx="8318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81000" y="6477000"/>
            <a:ext cx="777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solidFill>
                  <a:srgbClr val="31859C"/>
                </a:solidFill>
                <a:latin typeface="Calibri" pitchFamily="34" charset="0"/>
              </a:rPr>
              <a:t>GSICS  2014 annual meeting, March 24-28, 2014, EUMETSAT, Darmstadt, Germany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9" name="Picture 15" descr="gsics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5562600"/>
            <a:ext cx="2263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9" descr="noa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" y="38100"/>
            <a:ext cx="838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Rectangle 14"/>
          <p:cNvSpPr>
            <a:spLocks noChangeArrowheads="1"/>
          </p:cNvSpPr>
          <p:nvPr/>
        </p:nvSpPr>
        <p:spPr bwMode="auto">
          <a:xfrm>
            <a:off x="2743200" y="147638"/>
            <a:ext cx="3971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6600"/>
                </a:solidFill>
                <a:latin typeface="Calibri" pitchFamily="34" charset="0"/>
              </a:rPr>
              <a:t>Recent Progress with MICROS</a:t>
            </a:r>
          </a:p>
        </p:txBody>
      </p:sp>
      <p:sp>
        <p:nvSpPr>
          <p:cNvPr id="15372" name="Line 5"/>
          <p:cNvSpPr>
            <a:spLocks noChangeShapeType="1"/>
          </p:cNvSpPr>
          <p:nvPr/>
        </p:nvSpPr>
        <p:spPr bwMode="auto">
          <a:xfrm>
            <a:off x="1143000" y="604838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6"/>
          <p:cNvSpPr txBox="1">
            <a:spLocks noChangeArrowheads="1"/>
          </p:cNvSpPr>
          <p:nvPr/>
        </p:nvSpPr>
        <p:spPr bwMode="auto">
          <a:xfrm>
            <a:off x="8001000" y="6477000"/>
            <a:ext cx="1108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Slide </a:t>
            </a:r>
            <a:fld id="{36BF07C1-35D4-498E-BDC4-78EF5CA013C2}" type="slidenum"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pPr/>
              <a:t>10</a:t>
            </a:fld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 of 18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563" name="Picture 23" descr="micros_lo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14478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9" descr="noa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38" y="76200"/>
            <a:ext cx="9953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 Box 7"/>
          <p:cNvSpPr txBox="1">
            <a:spLocks noChangeArrowheads="1"/>
          </p:cNvSpPr>
          <p:nvPr/>
        </p:nvSpPr>
        <p:spPr bwMode="auto">
          <a:xfrm>
            <a:off x="381000" y="6477000"/>
            <a:ext cx="777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solidFill>
                  <a:srgbClr val="31859C"/>
                </a:solidFill>
                <a:latin typeface="Calibri" pitchFamily="34" charset="0"/>
              </a:rPr>
              <a:t>GSICS  2014 annual meeting, March 24-28, 2014, EUMETSAT, Darmstadt, Germany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0"/>
            <a:ext cx="7848600" cy="685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6600"/>
                </a:solidFill>
                <a:latin typeface="+mj-lt"/>
                <a:ea typeface="+mj-ea"/>
              </a:rPr>
              <a:t>ECMWF vs. GFS</a:t>
            </a:r>
          </a:p>
        </p:txBody>
      </p:sp>
      <p:sp>
        <p:nvSpPr>
          <p:cNvPr id="66567" name="Line 5"/>
          <p:cNvSpPr>
            <a:spLocks noChangeShapeType="1"/>
          </p:cNvSpPr>
          <p:nvPr/>
        </p:nvSpPr>
        <p:spPr bwMode="auto">
          <a:xfrm>
            <a:off x="1752600" y="6096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7790" name="Group 142"/>
          <p:cNvGraphicFramePr>
            <a:graphicFrameLocks noGrp="1"/>
          </p:cNvGraphicFramePr>
          <p:nvPr/>
        </p:nvGraphicFramePr>
        <p:xfrm>
          <a:off x="762000" y="1066800"/>
          <a:ext cx="7315200" cy="4748213"/>
        </p:xfrm>
        <a:graphic>
          <a:graphicData uri="http://schemas.openxmlformats.org/drawingml/2006/table">
            <a:tbl>
              <a:tblPr/>
              <a:tblGrid>
                <a:gridCol w="2232025"/>
                <a:gridCol w="2478088"/>
                <a:gridCol w="2605087"/>
              </a:tblGrid>
              <a:tr h="5921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3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GFS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ECMWF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A3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Horizontal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3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1°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0.25°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A3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Vertical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3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26 Levels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97 Levels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A3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DF7"/>
                    </a:solidFill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Highest Level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3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10 mb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0.1 mb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A3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Time Interval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3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6 hr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6 hr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A3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DF7"/>
                    </a:solidFill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Forecast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3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12 hr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0 hr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A3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Operational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3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Yes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Yes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A3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EDF7"/>
                    </a:solidFill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Available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3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2004~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2002~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A3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http://www.star.nesdis.noaa.gov/sod/sst/xliang/micros_v7_ecmwf/dat/BT_CM_nrt/images/night/2014-01-25/c5_m_2014-01-25_his_f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581400"/>
            <a:ext cx="5064125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4" descr="http://www.star.nesdis.noaa.gov/sod/sst/micros/dat/BT_CM_nrt/images/night/2014-01-25/c5_m_2014-01-25_his_f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762000"/>
            <a:ext cx="5064125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Text Box 6"/>
          <p:cNvSpPr txBox="1">
            <a:spLocks noChangeArrowheads="1"/>
          </p:cNvSpPr>
          <p:nvPr/>
        </p:nvSpPr>
        <p:spPr bwMode="auto">
          <a:xfrm>
            <a:off x="8001000" y="6477000"/>
            <a:ext cx="1189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Slide </a:t>
            </a:r>
            <a:fld id="{0E0D2456-6022-4A44-B8BF-1B9A4E88A494}" type="slidenum"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pPr/>
              <a:t>11</a:t>
            </a:fld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 of 18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3" name="Picture 23" descr="micros_log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76200"/>
            <a:ext cx="14478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9" descr="noa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38" y="76200"/>
            <a:ext cx="9953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81000" y="6477000"/>
            <a:ext cx="777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solidFill>
                  <a:srgbClr val="31859C"/>
                </a:solidFill>
                <a:latin typeface="Calibri" pitchFamily="34" charset="0"/>
              </a:rPr>
              <a:t>GSICS  2014 annual meeting, March 24-28, 2014, EUMETSAT, Darmstadt, Germany </a:t>
            </a:r>
          </a:p>
        </p:txBody>
      </p:sp>
      <p:sp>
        <p:nvSpPr>
          <p:cNvPr id="68616" name="Rectangle 2"/>
          <p:cNvSpPr txBox="1">
            <a:spLocks noChangeArrowheads="1"/>
          </p:cNvSpPr>
          <p:nvPr/>
        </p:nvSpPr>
        <p:spPr bwMode="auto">
          <a:xfrm>
            <a:off x="457200" y="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b="1">
                <a:solidFill>
                  <a:srgbClr val="006600"/>
                </a:solidFill>
                <a:latin typeface="Calibri" pitchFamily="34" charset="0"/>
              </a:rPr>
              <a:t>Histograms</a:t>
            </a:r>
          </a:p>
        </p:txBody>
      </p:sp>
      <p:sp>
        <p:nvSpPr>
          <p:cNvPr id="68617" name="Line 5"/>
          <p:cNvSpPr>
            <a:spLocks noChangeShapeType="1"/>
          </p:cNvSpPr>
          <p:nvPr/>
        </p:nvSpPr>
        <p:spPr bwMode="auto">
          <a:xfrm>
            <a:off x="1752600" y="6096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8" name="Text Box 11"/>
          <p:cNvSpPr txBox="1">
            <a:spLocks noChangeArrowheads="1"/>
          </p:cNvSpPr>
          <p:nvPr/>
        </p:nvSpPr>
        <p:spPr bwMode="auto">
          <a:xfrm>
            <a:off x="869950" y="1408113"/>
            <a:ext cx="654050" cy="3667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GFS</a:t>
            </a:r>
          </a:p>
        </p:txBody>
      </p:sp>
      <p:sp>
        <p:nvSpPr>
          <p:cNvPr id="68619" name="Text Box 12"/>
          <p:cNvSpPr txBox="1">
            <a:spLocks noChangeArrowheads="1"/>
          </p:cNvSpPr>
          <p:nvPr/>
        </p:nvSpPr>
        <p:spPr bwMode="auto">
          <a:xfrm>
            <a:off x="857250" y="4114800"/>
            <a:ext cx="104775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ECMWF</a:t>
            </a:r>
          </a:p>
        </p:txBody>
      </p:sp>
      <p:sp>
        <p:nvSpPr>
          <p:cNvPr id="68620" name="Text Box 8"/>
          <p:cNvSpPr txBox="1">
            <a:spLocks noChangeArrowheads="1"/>
          </p:cNvSpPr>
          <p:nvPr/>
        </p:nvSpPr>
        <p:spPr bwMode="auto">
          <a:xfrm>
            <a:off x="5334000" y="1676400"/>
            <a:ext cx="3505200" cy="375443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b="1">
                <a:solidFill>
                  <a:schemeClr val="bg1"/>
                </a:solidFill>
                <a:latin typeface="Calibri" pitchFamily="34" charset="0"/>
              </a:rPr>
              <a:t>Number of clear-sky pixels increases by ~3% (positive effect on ACSPO cloud mask)</a:t>
            </a:r>
          </a:p>
          <a:p>
            <a:pPr marL="288925" indent="-288925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b="1">
                <a:solidFill>
                  <a:schemeClr val="bg1"/>
                </a:solidFill>
                <a:latin typeface="Calibri" pitchFamily="34" charset="0"/>
              </a:rPr>
              <a:t>Histograms are slimmer (Global standard deviations of M-O biases smaller)</a:t>
            </a:r>
          </a:p>
          <a:p>
            <a:pPr marL="288925" indent="-288925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b="1">
                <a:solidFill>
                  <a:schemeClr val="bg1"/>
                </a:solidFill>
                <a:latin typeface="Calibri" pitchFamily="34" charset="0"/>
              </a:rPr>
              <a:t>Unusually warm M-O biases in longwave IR11 &amp;IR12 become closer to 0</a:t>
            </a:r>
          </a:p>
          <a:p>
            <a:pPr marL="288925" indent="-288925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b="1">
                <a:solidFill>
                  <a:schemeClr val="bg1"/>
                </a:solidFill>
                <a:latin typeface="Calibri" pitchFamily="34" charset="0"/>
              </a:rPr>
              <a:t>IR11 is affected less than IR12</a:t>
            </a:r>
          </a:p>
          <a:p>
            <a:pPr marL="288925" indent="-288925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b="1">
                <a:solidFill>
                  <a:schemeClr val="bg1"/>
                </a:solidFill>
                <a:latin typeface="Calibri" pitchFamily="34" charset="0"/>
              </a:rPr>
              <a:t>IR37 is affected only minimally </a:t>
            </a:r>
          </a:p>
        </p:txBody>
      </p:sp>
      <p:sp>
        <p:nvSpPr>
          <p:cNvPr id="68621" name="Text Box 8"/>
          <p:cNvSpPr txBox="1">
            <a:spLocks noChangeArrowheads="1"/>
          </p:cNvSpPr>
          <p:nvPr/>
        </p:nvSpPr>
        <p:spPr bwMode="auto">
          <a:xfrm>
            <a:off x="5105400" y="1143000"/>
            <a:ext cx="3962400" cy="461963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>
              <a:buFont typeface="Wingdings" pitchFamily="2" charset="2"/>
              <a:buNone/>
            </a:pPr>
            <a:r>
              <a:rPr lang="en-US" altLang="zh-CN" sz="2400" b="1">
                <a:solidFill>
                  <a:schemeClr val="bg1"/>
                </a:solidFill>
                <a:latin typeface="Calibri" pitchFamily="34" charset="0"/>
              </a:rPr>
              <a:t>Effect of using ECMWF vs GFS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4" descr="http://www.star.nesdis.noaa.gov/sod/sst/micros/dat/BT_CM_nrt/images/night/2014-01-25/Nmap_JP_m_ch5_2_2014-01-2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472440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Text Box 6"/>
          <p:cNvSpPr txBox="1">
            <a:spLocks noChangeArrowheads="1"/>
          </p:cNvSpPr>
          <p:nvPr/>
        </p:nvSpPr>
        <p:spPr bwMode="auto">
          <a:xfrm>
            <a:off x="8001000" y="6477000"/>
            <a:ext cx="1189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Slide </a:t>
            </a:r>
            <a:fld id="{CD49B557-5874-40B2-A8AE-BDB39CA90368}" type="slidenum"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pPr/>
              <a:t>12</a:t>
            </a:fld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 of 18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60" name="Picture 23" descr="micros_lo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76200"/>
            <a:ext cx="14478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9" descr="noa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38" y="76200"/>
            <a:ext cx="9953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7"/>
          <p:cNvSpPr txBox="1">
            <a:spLocks noChangeArrowheads="1"/>
          </p:cNvSpPr>
          <p:nvPr/>
        </p:nvSpPr>
        <p:spPr bwMode="auto">
          <a:xfrm>
            <a:off x="381000" y="6477000"/>
            <a:ext cx="777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solidFill>
                  <a:srgbClr val="31859C"/>
                </a:solidFill>
                <a:latin typeface="Calibri" pitchFamily="34" charset="0"/>
              </a:rPr>
              <a:t>GSICS  2014 annual meeting, March 24-28, 2014, EUMETSAT, Darmstadt, Germany </a:t>
            </a:r>
          </a:p>
        </p:txBody>
      </p:sp>
      <p:sp>
        <p:nvSpPr>
          <p:cNvPr id="70663" name="Rectangle 2"/>
          <p:cNvSpPr txBox="1">
            <a:spLocks noChangeArrowheads="1"/>
          </p:cNvSpPr>
          <p:nvPr/>
        </p:nvSpPr>
        <p:spPr bwMode="auto">
          <a:xfrm>
            <a:off x="457200" y="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b="1">
                <a:solidFill>
                  <a:srgbClr val="006600"/>
                </a:solidFill>
                <a:latin typeface="Calibri" pitchFamily="34" charset="0"/>
              </a:rPr>
              <a:t>Example Global Map of M-O biases in IR12</a:t>
            </a:r>
          </a:p>
        </p:txBody>
      </p:sp>
      <p:sp>
        <p:nvSpPr>
          <p:cNvPr id="70664" name="Line 5"/>
          <p:cNvSpPr>
            <a:spLocks noChangeShapeType="1"/>
          </p:cNvSpPr>
          <p:nvPr/>
        </p:nvSpPr>
        <p:spPr bwMode="auto">
          <a:xfrm>
            <a:off x="1752600" y="6096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0665" name="Picture 4" descr="http://www.star.nesdis.noaa.gov/sod/sst/xliang/micros_v7_ecmwf/dat/BT_CM_nrt/images/night/2014-01-25/Nmap_JP_m_ch5_2_2014-01-2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276600"/>
            <a:ext cx="472440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6" name="Text Box 8"/>
          <p:cNvSpPr txBox="1">
            <a:spLocks noChangeArrowheads="1"/>
          </p:cNvSpPr>
          <p:nvPr/>
        </p:nvSpPr>
        <p:spPr bwMode="auto">
          <a:xfrm>
            <a:off x="5181600" y="1450975"/>
            <a:ext cx="3505200" cy="31686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b="1">
                <a:solidFill>
                  <a:schemeClr val="bg1"/>
                </a:solidFill>
                <a:latin typeface="Calibri" pitchFamily="34" charset="0"/>
              </a:rPr>
              <a:t>Elevated M-O biases in the tropics may suggest that TPW in GFS is underestimated</a:t>
            </a:r>
          </a:p>
          <a:p>
            <a:pPr marL="288925" indent="-288925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b="1">
                <a:solidFill>
                  <a:schemeClr val="bg1"/>
                </a:solidFill>
                <a:latin typeface="Calibri" pitchFamily="34" charset="0"/>
              </a:rPr>
              <a:t>Biases are significantly reduced  and more spatially flat when ECMWF is used</a:t>
            </a:r>
          </a:p>
          <a:p>
            <a:pPr marL="288925" indent="-288925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b="1">
                <a:solidFill>
                  <a:schemeClr val="bg1"/>
                </a:solidFill>
                <a:latin typeface="Calibri" pitchFamily="34" charset="0"/>
              </a:rPr>
              <a:t>Smaller cold spots  appear in ECMWF implementation, suggesting that ECMWF TPW may be (slightly) overestimated</a:t>
            </a:r>
          </a:p>
        </p:txBody>
      </p:sp>
      <p:sp>
        <p:nvSpPr>
          <p:cNvPr id="70667" name="Text Box 12"/>
          <p:cNvSpPr txBox="1">
            <a:spLocks noChangeArrowheads="1"/>
          </p:cNvSpPr>
          <p:nvPr/>
        </p:nvSpPr>
        <p:spPr bwMode="auto">
          <a:xfrm>
            <a:off x="3200400" y="152400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GFS</a:t>
            </a:r>
          </a:p>
        </p:txBody>
      </p:sp>
      <p:sp>
        <p:nvSpPr>
          <p:cNvPr id="70668" name="Text Box 13"/>
          <p:cNvSpPr txBox="1">
            <a:spLocks noChangeArrowheads="1"/>
          </p:cNvSpPr>
          <p:nvPr/>
        </p:nvSpPr>
        <p:spPr bwMode="auto">
          <a:xfrm>
            <a:off x="2971800" y="4038600"/>
            <a:ext cx="104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ECMWF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http://www.star.nesdis.noaa.gov/sod/sst/xliang/micros_v7_ecmwf/dat/BT_CM_nrt/images/night/2014-01-25/c5_m_2014-01-25_win_f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8550" y="3516313"/>
            <a:ext cx="3702050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4" descr="http://www.star.nesdis.noaa.gov/sod/sst/micros/dat/BT_CM_nrt/images/night/2014-01-25/c5_m_2014-01-25_win_f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950" y="3505200"/>
            <a:ext cx="370205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Text Box 6"/>
          <p:cNvSpPr txBox="1">
            <a:spLocks noChangeArrowheads="1"/>
          </p:cNvSpPr>
          <p:nvPr/>
        </p:nvSpPr>
        <p:spPr bwMode="auto">
          <a:xfrm>
            <a:off x="8001000" y="6477000"/>
            <a:ext cx="1189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Slide </a:t>
            </a:r>
            <a:fld id="{74EAFFDB-AE92-4FD0-8E75-38E7FA7F60E2}" type="slidenum"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pPr/>
              <a:t>13</a:t>
            </a:fld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 of 18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09" name="Text Box 7"/>
          <p:cNvSpPr txBox="1">
            <a:spLocks noChangeArrowheads="1"/>
          </p:cNvSpPr>
          <p:nvPr/>
        </p:nvSpPr>
        <p:spPr bwMode="auto">
          <a:xfrm>
            <a:off x="381000" y="6477000"/>
            <a:ext cx="777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solidFill>
                  <a:srgbClr val="31859C"/>
                </a:solidFill>
                <a:latin typeface="Calibri" pitchFamily="34" charset="0"/>
              </a:rPr>
              <a:t>GSICS  2014 annual meeting, March 24-28, 2014, EUMETSAT, Darmstadt, Germany </a:t>
            </a:r>
          </a:p>
        </p:txBody>
      </p:sp>
      <p:sp>
        <p:nvSpPr>
          <p:cNvPr id="72710" name="Rectangle 2"/>
          <p:cNvSpPr txBox="1">
            <a:spLocks noChangeArrowheads="1"/>
          </p:cNvSpPr>
          <p:nvPr/>
        </p:nvSpPr>
        <p:spPr bwMode="auto">
          <a:xfrm>
            <a:off x="838200" y="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b="1">
                <a:solidFill>
                  <a:srgbClr val="006600"/>
                </a:solidFill>
                <a:latin typeface="Calibri" pitchFamily="34" charset="0"/>
              </a:rPr>
              <a:t>Wind Speed &amp; TPW Dependencies of M-O Biases</a:t>
            </a:r>
          </a:p>
        </p:txBody>
      </p:sp>
      <p:pic>
        <p:nvPicPr>
          <p:cNvPr id="72711" name="Picture 4" descr="http://www.star.nesdis.noaa.gov/sod/sst/micros/dat/BT_CM_nrt/images/night/2014-01-25/c5_m_2014-01-25_wat_f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950" y="731838"/>
            <a:ext cx="3702050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2" name="Picture 2" descr="http://www.star.nesdis.noaa.gov/sod/sst/xliang/micros_v7_ecmwf/dat/BT_CM_nrt/images/night/2014-01-25/c5_m_2014-01-25_wat_f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8550" y="696913"/>
            <a:ext cx="3702050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3" name="Line 5"/>
          <p:cNvSpPr>
            <a:spLocks noChangeShapeType="1"/>
          </p:cNvSpPr>
          <p:nvPr/>
        </p:nvSpPr>
        <p:spPr bwMode="auto">
          <a:xfrm>
            <a:off x="1752600" y="6096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714" name="Picture 23" descr="micros_log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" y="76200"/>
            <a:ext cx="14478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5" name="Picture 9" descr="noa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2438" y="76200"/>
            <a:ext cx="9953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6" name="Text Box 13"/>
          <p:cNvSpPr txBox="1">
            <a:spLocks noChangeArrowheads="1"/>
          </p:cNvSpPr>
          <p:nvPr/>
        </p:nvSpPr>
        <p:spPr bwMode="auto">
          <a:xfrm>
            <a:off x="1905000" y="623888"/>
            <a:ext cx="654050" cy="3667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GFS</a:t>
            </a:r>
          </a:p>
        </p:txBody>
      </p:sp>
      <p:sp>
        <p:nvSpPr>
          <p:cNvPr id="72717" name="Text Box 14"/>
          <p:cNvSpPr txBox="1">
            <a:spLocks noChangeArrowheads="1"/>
          </p:cNvSpPr>
          <p:nvPr/>
        </p:nvSpPr>
        <p:spPr bwMode="auto">
          <a:xfrm>
            <a:off x="6191250" y="609600"/>
            <a:ext cx="104775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ECMWF</a:t>
            </a:r>
          </a:p>
        </p:txBody>
      </p:sp>
      <p:sp>
        <p:nvSpPr>
          <p:cNvPr id="72718" name="Text Box 8"/>
          <p:cNvSpPr txBox="1">
            <a:spLocks noChangeArrowheads="1"/>
          </p:cNvSpPr>
          <p:nvPr/>
        </p:nvSpPr>
        <p:spPr bwMode="auto">
          <a:xfrm>
            <a:off x="2438400" y="2859088"/>
            <a:ext cx="4419600" cy="6461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Calibri" pitchFamily="34" charset="0"/>
              </a:rPr>
              <a:t>High TPW and Wind Speed Dependencies significantly improved when ECMWF is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6"/>
          <p:cNvSpPr txBox="1">
            <a:spLocks noChangeArrowheads="1"/>
          </p:cNvSpPr>
          <p:nvPr/>
        </p:nvSpPr>
        <p:spPr bwMode="auto">
          <a:xfrm>
            <a:off x="8001000" y="6477000"/>
            <a:ext cx="1189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Slide </a:t>
            </a:r>
            <a:fld id="{DA014AB4-1254-4F18-96BC-4520991723E4}" type="slidenum"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pPr/>
              <a:t>14</a:t>
            </a:fld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 of 18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55" name="Text Box 7"/>
          <p:cNvSpPr txBox="1">
            <a:spLocks noChangeArrowheads="1"/>
          </p:cNvSpPr>
          <p:nvPr/>
        </p:nvSpPr>
        <p:spPr bwMode="auto">
          <a:xfrm>
            <a:off x="381000" y="6477000"/>
            <a:ext cx="777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solidFill>
                  <a:srgbClr val="31859C"/>
                </a:solidFill>
                <a:latin typeface="Calibri" pitchFamily="34" charset="0"/>
              </a:rPr>
              <a:t>GSICS  2014 annual meeting, March 24-28, 2014, EUMETSAT, Darmstadt, Germany </a:t>
            </a:r>
          </a:p>
        </p:txBody>
      </p:sp>
      <p:sp>
        <p:nvSpPr>
          <p:cNvPr id="74756" name="Rectangle 2"/>
          <p:cNvSpPr txBox="1">
            <a:spLocks noChangeArrowheads="1"/>
          </p:cNvSpPr>
          <p:nvPr/>
        </p:nvSpPr>
        <p:spPr bwMode="auto">
          <a:xfrm>
            <a:off x="457200" y="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b="1">
                <a:solidFill>
                  <a:srgbClr val="006600"/>
                </a:solidFill>
                <a:latin typeface="Calibri" pitchFamily="34" charset="0"/>
              </a:rPr>
              <a:t>Time Series of M-O Biases Using GFS</a:t>
            </a:r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1752600" y="6096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4758" name="Picture 23" descr="micros_lo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14478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9" descr="noa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38" y="76200"/>
            <a:ext cx="9953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17" descr="c3_m_n_01_20140118_20140217_ser_bias123567891011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914400"/>
            <a:ext cx="4905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Picture 18" descr="c4_m_n_01_20140118_20140217_ser_bias123567891011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2657475"/>
            <a:ext cx="4905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2" name="Picture 19" descr="c5_m_n_01_20140118_20140217_ser_bias12356789101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4341813"/>
            <a:ext cx="4905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3276600" y="2109788"/>
            <a:ext cx="1143000" cy="0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419600" y="1828800"/>
            <a:ext cx="533400" cy="533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174875" y="3698875"/>
            <a:ext cx="1143000" cy="0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317875" y="3417888"/>
            <a:ext cx="533400" cy="533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125538" y="5538788"/>
            <a:ext cx="1143000" cy="0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268538" y="5257800"/>
            <a:ext cx="533400" cy="533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4769" name="TextBox 21"/>
          <p:cNvSpPr txBox="1">
            <a:spLocks noChangeArrowheads="1"/>
          </p:cNvSpPr>
          <p:nvPr/>
        </p:nvSpPr>
        <p:spPr bwMode="auto">
          <a:xfrm>
            <a:off x="2362200" y="1916113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</a:rPr>
              <a:t>~0.2K</a:t>
            </a:r>
          </a:p>
        </p:txBody>
      </p:sp>
      <p:sp>
        <p:nvSpPr>
          <p:cNvPr id="74770" name="TextBox 22"/>
          <p:cNvSpPr txBox="1">
            <a:spLocks noChangeArrowheads="1"/>
          </p:cNvSpPr>
          <p:nvPr/>
        </p:nvSpPr>
        <p:spPr bwMode="auto">
          <a:xfrm>
            <a:off x="1295400" y="350520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</a:rPr>
              <a:t>~0.5K</a:t>
            </a:r>
          </a:p>
        </p:txBody>
      </p:sp>
      <p:sp>
        <p:nvSpPr>
          <p:cNvPr id="74771" name="TextBox 23"/>
          <p:cNvSpPr txBox="1">
            <a:spLocks noChangeArrowheads="1"/>
          </p:cNvSpPr>
          <p:nvPr/>
        </p:nvSpPr>
        <p:spPr bwMode="auto">
          <a:xfrm>
            <a:off x="228600" y="533400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</a:rPr>
              <a:t>~0.6K</a:t>
            </a:r>
          </a:p>
        </p:txBody>
      </p:sp>
      <p:sp>
        <p:nvSpPr>
          <p:cNvPr id="74772" name="Text Box 13"/>
          <p:cNvSpPr txBox="1">
            <a:spLocks noChangeArrowheads="1"/>
          </p:cNvSpPr>
          <p:nvPr/>
        </p:nvSpPr>
        <p:spPr bwMode="auto">
          <a:xfrm>
            <a:off x="7315200" y="5181600"/>
            <a:ext cx="1027113" cy="5842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GFS</a:t>
            </a:r>
          </a:p>
        </p:txBody>
      </p:sp>
      <p:sp>
        <p:nvSpPr>
          <p:cNvPr id="74773" name="Rectangle 12"/>
          <p:cNvSpPr>
            <a:spLocks noChangeArrowheads="1"/>
          </p:cNvSpPr>
          <p:nvPr/>
        </p:nvSpPr>
        <p:spPr bwMode="auto">
          <a:xfrm>
            <a:off x="228600" y="1143000"/>
            <a:ext cx="2438400" cy="523875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1400" b="1">
                <a:solidFill>
                  <a:schemeClr val="bg1"/>
                </a:solidFill>
              </a:rPr>
              <a:t>Typical M-O biases in IR37 are ~0.2K</a:t>
            </a:r>
          </a:p>
        </p:txBody>
      </p:sp>
      <p:sp>
        <p:nvSpPr>
          <p:cNvPr id="74774" name="Rectangle 12"/>
          <p:cNvSpPr>
            <a:spLocks noChangeArrowheads="1"/>
          </p:cNvSpPr>
          <p:nvPr/>
        </p:nvSpPr>
        <p:spPr bwMode="auto">
          <a:xfrm>
            <a:off x="228600" y="3048000"/>
            <a:ext cx="2514600" cy="523875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</a:rPr>
              <a:t>Typical M-O biases in IR11 &amp; IR12 are ~0.5-0.6K</a:t>
            </a:r>
          </a:p>
        </p:txBody>
      </p:sp>
      <p:sp>
        <p:nvSpPr>
          <p:cNvPr id="74775" name="Text Box 13"/>
          <p:cNvSpPr txBox="1">
            <a:spLocks noChangeArrowheads="1"/>
          </p:cNvSpPr>
          <p:nvPr/>
        </p:nvSpPr>
        <p:spPr bwMode="auto">
          <a:xfrm>
            <a:off x="6186488" y="1154113"/>
            <a:ext cx="671512" cy="36988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IR37</a:t>
            </a:r>
          </a:p>
        </p:txBody>
      </p:sp>
      <p:sp>
        <p:nvSpPr>
          <p:cNvPr id="74776" name="Text Box 13"/>
          <p:cNvSpPr txBox="1">
            <a:spLocks noChangeArrowheads="1"/>
          </p:cNvSpPr>
          <p:nvPr/>
        </p:nvSpPr>
        <p:spPr bwMode="auto">
          <a:xfrm>
            <a:off x="5105400" y="2906713"/>
            <a:ext cx="671513" cy="36988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IR11</a:t>
            </a:r>
          </a:p>
        </p:txBody>
      </p:sp>
      <p:sp>
        <p:nvSpPr>
          <p:cNvPr id="74777" name="Text Box 13"/>
          <p:cNvSpPr txBox="1">
            <a:spLocks noChangeArrowheads="1"/>
          </p:cNvSpPr>
          <p:nvPr/>
        </p:nvSpPr>
        <p:spPr bwMode="auto">
          <a:xfrm>
            <a:off x="4038600" y="4583113"/>
            <a:ext cx="671513" cy="36988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IR12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6"/>
          <p:cNvSpPr txBox="1">
            <a:spLocks noChangeArrowheads="1"/>
          </p:cNvSpPr>
          <p:nvPr/>
        </p:nvSpPr>
        <p:spPr bwMode="auto">
          <a:xfrm>
            <a:off x="8001000" y="6477000"/>
            <a:ext cx="1189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Slide </a:t>
            </a:r>
            <a:fld id="{0B056D5D-167C-4502-83E2-50B2B452050C}" type="slidenum"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pPr/>
              <a:t>15</a:t>
            </a:fld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 of 18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03" name="Text Box 7"/>
          <p:cNvSpPr txBox="1">
            <a:spLocks noChangeArrowheads="1"/>
          </p:cNvSpPr>
          <p:nvPr/>
        </p:nvSpPr>
        <p:spPr bwMode="auto">
          <a:xfrm>
            <a:off x="381000" y="6477000"/>
            <a:ext cx="777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solidFill>
                  <a:srgbClr val="31859C"/>
                </a:solidFill>
                <a:latin typeface="Calibri" pitchFamily="34" charset="0"/>
              </a:rPr>
              <a:t>GSICS  2014 annual meeting, March 24-28, 2014, EUMETSAT, Darmstadt, Germany </a:t>
            </a:r>
          </a:p>
        </p:txBody>
      </p:sp>
      <p:sp>
        <p:nvSpPr>
          <p:cNvPr id="76804" name="Rectangle 2"/>
          <p:cNvSpPr txBox="1">
            <a:spLocks noChangeArrowheads="1"/>
          </p:cNvSpPr>
          <p:nvPr/>
        </p:nvSpPr>
        <p:spPr bwMode="auto">
          <a:xfrm>
            <a:off x="457200" y="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b="1">
                <a:solidFill>
                  <a:srgbClr val="006600"/>
                </a:solidFill>
                <a:latin typeface="Calibri" pitchFamily="34" charset="0"/>
              </a:rPr>
              <a:t>Time Series of M-O Biases Using ECMWF</a:t>
            </a:r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1752600" y="6096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6806" name="Picture 23" descr="micros_lo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14478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9" descr="noa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38" y="76200"/>
            <a:ext cx="9953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2" descr="C:\Users\xliang\Documents\conference\GSICS2014\figure\ecmwf\c3_m_n_01_20140118_20140217_ser_bias12356789101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914400"/>
            <a:ext cx="4905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Picture 3" descr="C:\Users\xliang\Documents\conference\GSICS2014\figure\ecmwf\c4_m_n_01_20140118_20140217_ser_bias12356789101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1025" y="2657475"/>
            <a:ext cx="4905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0" name="Picture 4" descr="C:\Users\xliang\Documents\conference\GSICS2014\figure\ecmwf\c5_m_n_01_20140118_20140217_ser_bias12356789101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4343400"/>
            <a:ext cx="4905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1" name="Rectangle 12"/>
          <p:cNvSpPr>
            <a:spLocks noChangeArrowheads="1"/>
          </p:cNvSpPr>
          <p:nvPr/>
        </p:nvSpPr>
        <p:spPr bwMode="auto">
          <a:xfrm>
            <a:off x="228600" y="1143000"/>
            <a:ext cx="2438400" cy="523875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1400" b="1">
                <a:solidFill>
                  <a:schemeClr val="bg1"/>
                </a:solidFill>
              </a:rPr>
              <a:t>M-O biases in IR37 change very little, as expected</a:t>
            </a:r>
          </a:p>
        </p:txBody>
      </p:sp>
      <p:sp>
        <p:nvSpPr>
          <p:cNvPr id="76812" name="Text Box 13"/>
          <p:cNvSpPr txBox="1">
            <a:spLocks noChangeArrowheads="1"/>
          </p:cNvSpPr>
          <p:nvPr/>
        </p:nvSpPr>
        <p:spPr bwMode="auto">
          <a:xfrm>
            <a:off x="7027863" y="5181600"/>
            <a:ext cx="1735137" cy="5842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ECMWF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76600" y="2109788"/>
            <a:ext cx="1143000" cy="0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419600" y="1828800"/>
            <a:ext cx="533400" cy="533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174875" y="3910013"/>
            <a:ext cx="1143000" cy="0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317875" y="3629025"/>
            <a:ext cx="533400" cy="533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125538" y="5843588"/>
            <a:ext cx="1143000" cy="0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268538" y="5562600"/>
            <a:ext cx="533400" cy="533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6819" name="TextBox 20"/>
          <p:cNvSpPr txBox="1">
            <a:spLocks noChangeArrowheads="1"/>
          </p:cNvSpPr>
          <p:nvPr/>
        </p:nvSpPr>
        <p:spPr bwMode="auto">
          <a:xfrm>
            <a:off x="2362200" y="1916113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</a:rPr>
              <a:t>~0.2K</a:t>
            </a:r>
          </a:p>
        </p:txBody>
      </p:sp>
      <p:sp>
        <p:nvSpPr>
          <p:cNvPr id="76820" name="TextBox 21"/>
          <p:cNvSpPr txBox="1">
            <a:spLocks noChangeArrowheads="1"/>
          </p:cNvSpPr>
          <p:nvPr/>
        </p:nvSpPr>
        <p:spPr bwMode="auto">
          <a:xfrm>
            <a:off x="1295400" y="3716338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</a:rPr>
              <a:t>~0.3K</a:t>
            </a:r>
          </a:p>
        </p:txBody>
      </p:sp>
      <p:sp>
        <p:nvSpPr>
          <p:cNvPr id="76821" name="TextBox 22"/>
          <p:cNvSpPr txBox="1">
            <a:spLocks noChangeArrowheads="1"/>
          </p:cNvSpPr>
          <p:nvPr/>
        </p:nvSpPr>
        <p:spPr bwMode="auto">
          <a:xfrm>
            <a:off x="228600" y="563880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</a:rPr>
              <a:t>~0.4K</a:t>
            </a:r>
          </a:p>
        </p:txBody>
      </p:sp>
      <p:sp>
        <p:nvSpPr>
          <p:cNvPr id="76822" name="Rectangle 12"/>
          <p:cNvSpPr>
            <a:spLocks noChangeArrowheads="1"/>
          </p:cNvSpPr>
          <p:nvPr/>
        </p:nvSpPr>
        <p:spPr bwMode="auto">
          <a:xfrm>
            <a:off x="228600" y="3048000"/>
            <a:ext cx="2514600" cy="523875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</a:rPr>
              <a:t>M-O biases in IR11 &amp; IR12 reduce by ~0.2K</a:t>
            </a:r>
          </a:p>
        </p:txBody>
      </p:sp>
      <p:sp>
        <p:nvSpPr>
          <p:cNvPr id="76823" name="Text Box 13"/>
          <p:cNvSpPr txBox="1">
            <a:spLocks noChangeArrowheads="1"/>
          </p:cNvSpPr>
          <p:nvPr/>
        </p:nvSpPr>
        <p:spPr bwMode="auto">
          <a:xfrm>
            <a:off x="5105400" y="2906713"/>
            <a:ext cx="671513" cy="36988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IR11</a:t>
            </a:r>
          </a:p>
        </p:txBody>
      </p:sp>
      <p:sp>
        <p:nvSpPr>
          <p:cNvPr id="76824" name="Text Box 13"/>
          <p:cNvSpPr txBox="1">
            <a:spLocks noChangeArrowheads="1"/>
          </p:cNvSpPr>
          <p:nvPr/>
        </p:nvSpPr>
        <p:spPr bwMode="auto">
          <a:xfrm>
            <a:off x="6186488" y="1154113"/>
            <a:ext cx="671512" cy="36988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IR37</a:t>
            </a:r>
          </a:p>
        </p:txBody>
      </p:sp>
      <p:sp>
        <p:nvSpPr>
          <p:cNvPr id="76825" name="Text Box 13"/>
          <p:cNvSpPr txBox="1">
            <a:spLocks noChangeArrowheads="1"/>
          </p:cNvSpPr>
          <p:nvPr/>
        </p:nvSpPr>
        <p:spPr bwMode="auto">
          <a:xfrm>
            <a:off x="4038600" y="4583113"/>
            <a:ext cx="671513" cy="36988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IR12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3" descr="C:\Users\xliang\Documents\conference\GSICS2014\figure\ecmwf\c4_m_n_01_20140118_20140217_ser_ddss12356789101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3863" y="3548063"/>
            <a:ext cx="6180137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Picture 2" descr="C:\Users\xliang\Documents\conference\GSICS2014\figure\nrt_vs_ecmwf\c4_m_n_01_20140118_20140217_ser_ddss12356789101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938" y="957263"/>
            <a:ext cx="6180138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Text Box 6"/>
          <p:cNvSpPr txBox="1">
            <a:spLocks noChangeArrowheads="1"/>
          </p:cNvSpPr>
          <p:nvPr/>
        </p:nvSpPr>
        <p:spPr bwMode="auto">
          <a:xfrm>
            <a:off x="8001000" y="6477000"/>
            <a:ext cx="1189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Slide </a:t>
            </a:r>
            <a:fld id="{85431193-1E42-4481-87B5-1134C9ABFD98}" type="slidenum"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pPr/>
              <a:t>16</a:t>
            </a:fld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 of 18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853" name="Picture 9" descr="noa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38" y="76200"/>
            <a:ext cx="9953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4" name="Text Box 7"/>
          <p:cNvSpPr txBox="1">
            <a:spLocks noChangeArrowheads="1"/>
          </p:cNvSpPr>
          <p:nvPr/>
        </p:nvSpPr>
        <p:spPr bwMode="auto">
          <a:xfrm>
            <a:off x="381000" y="6477000"/>
            <a:ext cx="777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solidFill>
                  <a:srgbClr val="31859C"/>
                </a:solidFill>
                <a:latin typeface="Calibri" pitchFamily="34" charset="0"/>
              </a:rPr>
              <a:t>GSICS  2014 annual meeting, March 24-28, 2014, EUMETSAT, Darmstadt, Germany </a:t>
            </a:r>
          </a:p>
        </p:txBody>
      </p:sp>
      <p:sp>
        <p:nvSpPr>
          <p:cNvPr id="78855" name="Rectangle 2"/>
          <p:cNvSpPr txBox="1">
            <a:spLocks noChangeArrowheads="1"/>
          </p:cNvSpPr>
          <p:nvPr/>
        </p:nvSpPr>
        <p:spPr bwMode="auto">
          <a:xfrm>
            <a:off x="457200" y="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b="1">
                <a:solidFill>
                  <a:srgbClr val="006600"/>
                </a:solidFill>
              </a:rPr>
              <a:t>Double difference (IR11)</a:t>
            </a:r>
          </a:p>
        </p:txBody>
      </p:sp>
      <p:sp>
        <p:nvSpPr>
          <p:cNvPr id="78856" name="Line 5"/>
          <p:cNvSpPr>
            <a:spLocks noChangeShapeType="1"/>
          </p:cNvSpPr>
          <p:nvPr/>
        </p:nvSpPr>
        <p:spPr bwMode="auto">
          <a:xfrm>
            <a:off x="1752600" y="6096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8857" name="Picture 23" descr="micros_log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76200"/>
            <a:ext cx="14478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8" name="Rectangle 12"/>
          <p:cNvSpPr>
            <a:spLocks noChangeArrowheads="1"/>
          </p:cNvSpPr>
          <p:nvPr/>
        </p:nvSpPr>
        <p:spPr bwMode="auto">
          <a:xfrm>
            <a:off x="6096000" y="1152525"/>
            <a:ext cx="2743200" cy="523875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</a:rPr>
              <a:t>GFS and ECMWF DDs are within several 0.01K</a:t>
            </a:r>
          </a:p>
        </p:txBody>
      </p:sp>
      <p:sp>
        <p:nvSpPr>
          <p:cNvPr id="78859" name="Text Box 15"/>
          <p:cNvSpPr txBox="1">
            <a:spLocks noChangeArrowheads="1"/>
          </p:cNvSpPr>
          <p:nvPr/>
        </p:nvSpPr>
        <p:spPr bwMode="auto">
          <a:xfrm>
            <a:off x="2667000" y="137160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GFS</a:t>
            </a:r>
          </a:p>
        </p:txBody>
      </p:sp>
      <p:sp>
        <p:nvSpPr>
          <p:cNvPr id="78860" name="Text Box 16"/>
          <p:cNvSpPr txBox="1">
            <a:spLocks noChangeArrowheads="1"/>
          </p:cNvSpPr>
          <p:nvPr/>
        </p:nvSpPr>
        <p:spPr bwMode="auto">
          <a:xfrm>
            <a:off x="5410200" y="3962400"/>
            <a:ext cx="104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ECMWF</a:t>
            </a:r>
          </a:p>
        </p:txBody>
      </p:sp>
      <p:sp>
        <p:nvSpPr>
          <p:cNvPr id="78861" name="Rectangle 12"/>
          <p:cNvSpPr>
            <a:spLocks noChangeArrowheads="1"/>
          </p:cNvSpPr>
          <p:nvPr/>
        </p:nvSpPr>
        <p:spPr bwMode="auto">
          <a:xfrm>
            <a:off x="6096000" y="1752600"/>
            <a:ext cx="2743200" cy="738188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</a:rPr>
              <a:t>However, for ECMWF they seem to cluster a little closer to the desired “0” line </a:t>
            </a:r>
          </a:p>
        </p:txBody>
      </p:sp>
      <p:sp>
        <p:nvSpPr>
          <p:cNvPr id="78862" name="Rectangle 12"/>
          <p:cNvSpPr>
            <a:spLocks noChangeArrowheads="1"/>
          </p:cNvSpPr>
          <p:nvPr/>
        </p:nvSpPr>
        <p:spPr bwMode="auto">
          <a:xfrm>
            <a:off x="6096000" y="2590800"/>
            <a:ext cx="2743200" cy="738188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</a:rPr>
              <a:t>Also, the stability (measured by STDs) are somewhat better for ECMWF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533400" y="2743200"/>
            <a:ext cx="792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altLang="zh-CN" sz="4000" b="1">
                <a:latin typeface="Calibri" pitchFamily="34" charset="0"/>
              </a:rPr>
              <a:t>Conclusion and Future Work</a:t>
            </a:r>
          </a:p>
        </p:txBody>
      </p:sp>
      <p:sp>
        <p:nvSpPr>
          <p:cNvPr id="80898" name="Text Box 6"/>
          <p:cNvSpPr txBox="1">
            <a:spLocks noChangeArrowheads="1"/>
          </p:cNvSpPr>
          <p:nvPr/>
        </p:nvSpPr>
        <p:spPr bwMode="auto">
          <a:xfrm>
            <a:off x="8001000" y="6477000"/>
            <a:ext cx="1189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Slide </a:t>
            </a:r>
            <a:fld id="{1A908250-B497-40C4-8838-AE955533A2B7}" type="slidenum"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pPr/>
              <a:t>17</a:t>
            </a:fld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 of 18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900" name="Picture 23" descr="micros_lo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14478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9" descr="noa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38" y="76200"/>
            <a:ext cx="9953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2" name="Text Box 7"/>
          <p:cNvSpPr txBox="1">
            <a:spLocks noChangeArrowheads="1"/>
          </p:cNvSpPr>
          <p:nvPr/>
        </p:nvSpPr>
        <p:spPr bwMode="auto">
          <a:xfrm>
            <a:off x="381000" y="6477000"/>
            <a:ext cx="777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solidFill>
                  <a:srgbClr val="31859C"/>
                </a:solidFill>
                <a:latin typeface="Calibri" pitchFamily="34" charset="0"/>
              </a:rPr>
              <a:t>GSICS  2014 annual meeting, March 24-28, 2014, EUMETSAT, Darmstadt, Germany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5800" y="0"/>
            <a:ext cx="7848600" cy="685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6600"/>
                </a:solidFill>
                <a:latin typeface="+mn-lt"/>
              </a:rPr>
              <a:t>Conclusion and Future work</a:t>
            </a:r>
          </a:p>
        </p:txBody>
      </p:sp>
      <p:sp>
        <p:nvSpPr>
          <p:cNvPr id="80904" name="Line 5"/>
          <p:cNvSpPr>
            <a:spLocks noChangeShapeType="1"/>
          </p:cNvSpPr>
          <p:nvPr/>
        </p:nvSpPr>
        <p:spPr bwMode="auto">
          <a:xfrm>
            <a:off x="1752600" y="6096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6"/>
          <p:cNvSpPr txBox="1">
            <a:spLocks noChangeArrowheads="1"/>
          </p:cNvSpPr>
          <p:nvPr/>
        </p:nvSpPr>
        <p:spPr bwMode="auto">
          <a:xfrm>
            <a:off x="8001000" y="6477000"/>
            <a:ext cx="1189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Slide </a:t>
            </a:r>
            <a:fld id="{B4D016CF-2E7F-4010-8930-C2B12CFCAC23}" type="slidenum"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pPr/>
              <a:t>18</a:t>
            </a:fld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 of 18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947" name="Picture 23" descr="micros_lo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14478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9" descr="noa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38" y="76200"/>
            <a:ext cx="9953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Text Box 7"/>
          <p:cNvSpPr txBox="1">
            <a:spLocks noChangeArrowheads="1"/>
          </p:cNvSpPr>
          <p:nvPr/>
        </p:nvSpPr>
        <p:spPr bwMode="auto">
          <a:xfrm>
            <a:off x="381000" y="6477000"/>
            <a:ext cx="777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solidFill>
                  <a:srgbClr val="31859C"/>
                </a:solidFill>
                <a:latin typeface="Calibri" pitchFamily="34" charset="0"/>
              </a:rPr>
              <a:t>GSICS  2014 annual meeting, March 24-28, 2014, EUMETSAT, Darmstadt, Germany </a:t>
            </a:r>
          </a:p>
        </p:txBody>
      </p:sp>
      <p:sp>
        <p:nvSpPr>
          <p:cNvPr id="82950" name="Rectangle 2"/>
          <p:cNvSpPr txBox="1">
            <a:spLocks noChangeArrowheads="1"/>
          </p:cNvSpPr>
          <p:nvPr/>
        </p:nvSpPr>
        <p:spPr bwMode="auto">
          <a:xfrm>
            <a:off x="685800" y="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b="1">
                <a:solidFill>
                  <a:srgbClr val="006600"/>
                </a:solidFill>
                <a:latin typeface="Calibri" pitchFamily="34" charset="0"/>
              </a:rPr>
              <a:t>Conclusion </a:t>
            </a:r>
          </a:p>
        </p:txBody>
      </p:sp>
      <p:sp>
        <p:nvSpPr>
          <p:cNvPr id="82951" name="Line 5"/>
          <p:cNvSpPr>
            <a:spLocks noChangeShapeType="1"/>
          </p:cNvSpPr>
          <p:nvPr/>
        </p:nvSpPr>
        <p:spPr bwMode="auto">
          <a:xfrm>
            <a:off x="1752600" y="6096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2" name="Rectangle 83"/>
          <p:cNvSpPr>
            <a:spLocks noChangeArrowheads="1"/>
          </p:cNvSpPr>
          <p:nvPr/>
        </p:nvSpPr>
        <p:spPr bwMode="auto">
          <a:xfrm>
            <a:off x="609600" y="990600"/>
            <a:ext cx="8001000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defTabSz="3657600">
              <a:spcBef>
                <a:spcPts val="300"/>
              </a:spcBef>
              <a:buFont typeface="Wingdings" pitchFamily="2" charset="2"/>
              <a:buChar char="q"/>
            </a:pPr>
            <a:r>
              <a:rPr lang="en-US" altLang="zh-CN" b="1">
                <a:latin typeface="Calibri" pitchFamily="34" charset="0"/>
                <a:cs typeface="Times New Roman" pitchFamily="18" charset="0"/>
              </a:rPr>
              <a:t>NRT monitoring of 5 AVHRRs, 2 MODISs and VIIRS in MICROS sustained</a:t>
            </a:r>
          </a:p>
          <a:p>
            <a:pPr marL="855663" lvl="1" indent="-284163" defTabSz="3657600">
              <a:spcBef>
                <a:spcPts val="300"/>
              </a:spcBef>
              <a:buFont typeface="Arial" charset="0"/>
              <a:buChar char="-"/>
            </a:pPr>
            <a:r>
              <a:rPr lang="en-US" altLang="zh-CN">
                <a:latin typeface="Calibri" pitchFamily="34" charset="0"/>
                <a:cs typeface="Times New Roman" pitchFamily="18" charset="0"/>
              </a:rPr>
              <a:t>5+ years of data are now available (2008-2014)</a:t>
            </a:r>
          </a:p>
          <a:p>
            <a:pPr marL="855663" lvl="1" indent="-284163" defTabSz="3657600">
              <a:spcBef>
                <a:spcPts val="300"/>
              </a:spcBef>
              <a:buFont typeface="Arial" charset="0"/>
              <a:buChar char="-"/>
            </a:pPr>
            <a:r>
              <a:rPr lang="en-US" altLang="zh-CN">
                <a:latin typeface="Calibri" pitchFamily="34" charset="0"/>
                <a:cs typeface="Times New Roman" pitchFamily="18" charset="0"/>
              </a:rPr>
              <a:t>AVHRRs on Metop-A, -B, N-17, -19, and MODIS &amp; VIIRS are stable</a:t>
            </a:r>
          </a:p>
          <a:p>
            <a:pPr marL="855663" lvl="1" indent="-284163" defTabSz="3657600">
              <a:spcBef>
                <a:spcPts val="300"/>
              </a:spcBef>
              <a:buFont typeface="Arial" charset="0"/>
              <a:buChar char="-"/>
            </a:pPr>
            <a:r>
              <a:rPr lang="en-US" altLang="zh-CN">
                <a:latin typeface="Calibri" pitchFamily="34" charset="0"/>
                <a:cs typeface="Times New Roman" pitchFamily="18" charset="0"/>
              </a:rPr>
              <a:t>AVHRRs on N-16 and -18 are less stable</a:t>
            </a:r>
          </a:p>
          <a:p>
            <a:pPr marL="855663" lvl="1" indent="-284163" defTabSz="3657600">
              <a:spcBef>
                <a:spcPts val="300"/>
              </a:spcBef>
              <a:buFont typeface="Arial" charset="0"/>
              <a:buChar char="-"/>
            </a:pPr>
            <a:r>
              <a:rPr lang="en-US" altLang="zh-CN">
                <a:latin typeface="Calibri" pitchFamily="34" charset="0"/>
                <a:cs typeface="Times New Roman" pitchFamily="18" charset="0"/>
              </a:rPr>
              <a:t>Documented in Liang and Ignatov, JGR, 2013</a:t>
            </a:r>
          </a:p>
          <a:p>
            <a:pPr marL="855663" lvl="1" indent="-284163" defTabSz="3657600">
              <a:spcBef>
                <a:spcPts val="300"/>
              </a:spcBef>
              <a:buFont typeface="Arial" charset="0"/>
              <a:buChar char="-"/>
            </a:pPr>
            <a:endParaRPr lang="en-US" altLang="zh-CN" sz="1100">
              <a:latin typeface="Calibri" pitchFamily="34" charset="0"/>
              <a:cs typeface="Times New Roman" pitchFamily="18" charset="0"/>
            </a:endParaRPr>
          </a:p>
          <a:p>
            <a:pPr marL="457200" indent="-457200" defTabSz="3657600">
              <a:spcBef>
                <a:spcPts val="300"/>
              </a:spcBef>
              <a:buFont typeface="Wingdings" pitchFamily="2" charset="2"/>
              <a:buChar char="q"/>
            </a:pPr>
            <a:r>
              <a:rPr lang="en-US" altLang="zh-CN" b="1">
                <a:latin typeface="Calibri" pitchFamily="34" charset="0"/>
                <a:cs typeface="Times New Roman" pitchFamily="18" charset="0"/>
              </a:rPr>
              <a:t>12+ years (2002-pr) of 7 AVHRRs GAC reanalyzed &amp; displayed in MICROS</a:t>
            </a:r>
            <a:endParaRPr lang="en-US" altLang="zh-CN" sz="2000" b="1">
              <a:latin typeface="Calibri" pitchFamily="34" charset="0"/>
              <a:cs typeface="Times New Roman" pitchFamily="18" charset="0"/>
            </a:endParaRPr>
          </a:p>
          <a:p>
            <a:pPr marL="855663" lvl="1" indent="-284163" defTabSz="3657600">
              <a:spcBef>
                <a:spcPts val="300"/>
              </a:spcBef>
              <a:buFont typeface="Arial" charset="0"/>
              <a:buChar char="-"/>
            </a:pPr>
            <a:r>
              <a:rPr lang="en-US" altLang="zh-CN">
                <a:latin typeface="Calibri" pitchFamily="34" charset="0"/>
                <a:cs typeface="Times New Roman" pitchFamily="18" charset="0"/>
              </a:rPr>
              <a:t>Use consistent versions of ACSPO &amp; CRTM, and Reynolds/GFS input data</a:t>
            </a:r>
          </a:p>
          <a:p>
            <a:pPr marL="855663" lvl="1" indent="-284163" defTabSz="3657600">
              <a:spcBef>
                <a:spcPts val="300"/>
              </a:spcBef>
              <a:buFont typeface="Arial" charset="0"/>
              <a:buChar char="-"/>
            </a:pPr>
            <a:r>
              <a:rPr lang="en-US" altLang="zh-CN">
                <a:latin typeface="Calibri" pitchFamily="34" charset="0"/>
                <a:cs typeface="Times New Roman" pitchFamily="18" charset="0"/>
              </a:rPr>
              <a:t>Ranked stability: Metop-A &gt; N-17 &gt; Metop-B &gt; N-19 &gt; N-18 &gt; N-16 &gt; N-15</a:t>
            </a:r>
          </a:p>
          <a:p>
            <a:pPr marL="855663" lvl="1" indent="-284163" defTabSz="3657600">
              <a:spcBef>
                <a:spcPts val="300"/>
              </a:spcBef>
              <a:buFont typeface="Arial" charset="0"/>
              <a:buChar char="-"/>
            </a:pPr>
            <a:endParaRPr lang="en-US" altLang="zh-CN" sz="1100">
              <a:latin typeface="Calibri" pitchFamily="34" charset="0"/>
              <a:cs typeface="Times New Roman" pitchFamily="18" charset="0"/>
            </a:endParaRPr>
          </a:p>
          <a:p>
            <a:pPr marL="457200" indent="-457200" defTabSz="3657600">
              <a:spcBef>
                <a:spcPts val="300"/>
              </a:spcBef>
              <a:buFont typeface="Wingdings" pitchFamily="2" charset="2"/>
              <a:buChar char="q"/>
            </a:pPr>
            <a:r>
              <a:rPr lang="en-US" altLang="zh-CN" b="1">
                <a:latin typeface="Calibri" pitchFamily="34" charset="0"/>
                <a:cs typeface="Times New Roman" pitchFamily="18" charset="0"/>
              </a:rPr>
              <a:t>ECMWF tested as CRTM input as alternative to current GFS</a:t>
            </a:r>
            <a:endParaRPr lang="en-US" altLang="zh-CN" sz="1600" b="1">
              <a:latin typeface="Calibri" pitchFamily="34" charset="0"/>
              <a:cs typeface="Times New Roman" pitchFamily="18" charset="0"/>
            </a:endParaRPr>
          </a:p>
          <a:p>
            <a:pPr marL="855663" lvl="1" indent="-284163" defTabSz="3657600">
              <a:spcBef>
                <a:spcPts val="300"/>
              </a:spcBef>
              <a:buFont typeface="Arial" charset="0"/>
              <a:buChar char="-"/>
            </a:pPr>
            <a:r>
              <a:rPr lang="en-US" altLang="zh-CN">
                <a:latin typeface="Calibri" pitchFamily="34" charset="0"/>
                <a:cs typeface="Times New Roman" pitchFamily="18" charset="0"/>
              </a:rPr>
              <a:t>More clear-sky ocean pixels (positive effect of cloud mask)</a:t>
            </a:r>
          </a:p>
          <a:p>
            <a:pPr marL="855663" lvl="1" indent="-284163" defTabSz="3657600">
              <a:spcBef>
                <a:spcPts val="300"/>
              </a:spcBef>
              <a:buFont typeface="Arial" charset="0"/>
              <a:buChar char="-"/>
            </a:pPr>
            <a:r>
              <a:rPr lang="en-US" altLang="zh-CN">
                <a:latin typeface="Calibri" pitchFamily="34" charset="0"/>
                <a:cs typeface="Times New Roman" pitchFamily="18" charset="0"/>
              </a:rPr>
              <a:t>STDs of M-O biases are smaller for IR11 &amp; 12; Unchanged for IR37</a:t>
            </a:r>
          </a:p>
          <a:p>
            <a:pPr marL="855663" lvl="1" indent="-284163" defTabSz="3657600">
              <a:spcBef>
                <a:spcPts val="300"/>
              </a:spcBef>
              <a:buFont typeface="Arial" charset="0"/>
              <a:buChar char="-"/>
            </a:pPr>
            <a:r>
              <a:rPr lang="en-US" altLang="zh-CN">
                <a:latin typeface="Calibri" pitchFamily="34" charset="0"/>
                <a:cs typeface="Times New Roman" pitchFamily="18" charset="0"/>
              </a:rPr>
              <a:t>Warm M-O bias in IR11&amp;12 become closer to 0</a:t>
            </a:r>
          </a:p>
          <a:p>
            <a:pPr marL="855663" lvl="1" indent="-284163" defTabSz="3657600">
              <a:spcBef>
                <a:spcPts val="300"/>
              </a:spcBef>
              <a:buFont typeface="Arial" charset="0"/>
              <a:buChar char="-"/>
            </a:pPr>
            <a:r>
              <a:rPr lang="en-US" altLang="zh-CN" u="sng">
                <a:latin typeface="Calibri" pitchFamily="34" charset="0"/>
                <a:cs typeface="Times New Roman" pitchFamily="18" charset="0"/>
              </a:rPr>
              <a:t>Stability slightly improved for all bands and SST</a:t>
            </a:r>
            <a:endParaRPr lang="en-US" altLang="zh-CN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6"/>
          <p:cNvSpPr txBox="1">
            <a:spLocks noChangeArrowheads="1"/>
          </p:cNvSpPr>
          <p:nvPr/>
        </p:nvSpPr>
        <p:spPr bwMode="auto">
          <a:xfrm>
            <a:off x="8001000" y="6477000"/>
            <a:ext cx="1200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Slide </a:t>
            </a:r>
            <a:fld id="{AF4C40D1-8C4A-4AC6-90F5-5C6DB0524FF3}" type="slidenum"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pPr/>
              <a:t>19</a:t>
            </a:fld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 of 18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995" name="Picture 23" descr="micros_lo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14478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9" descr="noa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38" y="76200"/>
            <a:ext cx="9953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Text Box 7"/>
          <p:cNvSpPr txBox="1">
            <a:spLocks noChangeArrowheads="1"/>
          </p:cNvSpPr>
          <p:nvPr/>
        </p:nvSpPr>
        <p:spPr bwMode="auto">
          <a:xfrm>
            <a:off x="381000" y="6477000"/>
            <a:ext cx="777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solidFill>
                  <a:srgbClr val="31859C"/>
                </a:solidFill>
                <a:latin typeface="Calibri" pitchFamily="34" charset="0"/>
              </a:rPr>
              <a:t>GSICS  2014 annual meeting, March 24-28, 2014, EUMETSAT, Darmstadt, Germany </a:t>
            </a:r>
          </a:p>
        </p:txBody>
      </p:sp>
      <p:sp>
        <p:nvSpPr>
          <p:cNvPr id="84998" name="Rectangle 2"/>
          <p:cNvSpPr txBox="1">
            <a:spLocks noChangeArrowheads="1"/>
          </p:cNvSpPr>
          <p:nvPr/>
        </p:nvSpPr>
        <p:spPr bwMode="auto">
          <a:xfrm>
            <a:off x="685800" y="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b="1">
                <a:solidFill>
                  <a:srgbClr val="006600"/>
                </a:solidFill>
                <a:latin typeface="Calibri" pitchFamily="34" charset="0"/>
              </a:rPr>
              <a:t>Future Work</a:t>
            </a:r>
          </a:p>
        </p:txBody>
      </p:sp>
      <p:sp>
        <p:nvSpPr>
          <p:cNvPr id="84999" name="Line 5"/>
          <p:cNvSpPr>
            <a:spLocks noChangeShapeType="1"/>
          </p:cNvSpPr>
          <p:nvPr/>
        </p:nvSpPr>
        <p:spPr bwMode="auto">
          <a:xfrm>
            <a:off x="1752600" y="6096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00" name="Rectangle 83"/>
          <p:cNvSpPr>
            <a:spLocks noChangeArrowheads="1"/>
          </p:cNvSpPr>
          <p:nvPr/>
        </p:nvSpPr>
        <p:spPr bwMode="auto">
          <a:xfrm>
            <a:off x="914400" y="990600"/>
            <a:ext cx="76200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defTabSz="3657600">
              <a:spcBef>
                <a:spcPts val="1200"/>
              </a:spcBef>
              <a:buFont typeface="Wingdings" pitchFamily="2" charset="2"/>
              <a:buChar char="q"/>
            </a:pPr>
            <a:r>
              <a:rPr lang="en-US" altLang="zh-CN">
                <a:latin typeface="Calibri" pitchFamily="34" charset="0"/>
              </a:rPr>
              <a:t>Extend AVHRR GAC ACSPO-RAN back to ~1992 &amp; Display in MICROS. Need help from sensor CAL community to Improve AVHRR Sensor Radiances (Calibration, Spectral Responses)</a:t>
            </a:r>
          </a:p>
          <a:p>
            <a:pPr marL="457200" indent="-457200" defTabSz="3657600">
              <a:spcBef>
                <a:spcPts val="1200"/>
              </a:spcBef>
              <a:buFont typeface="Wingdings" pitchFamily="2" charset="2"/>
              <a:buChar char="q"/>
            </a:pPr>
            <a:r>
              <a:rPr lang="en-US" altLang="zh-CN">
                <a:latin typeface="Calibri" pitchFamily="34" charset="0"/>
              </a:rPr>
              <a:t>Extend ECMWF vs. GFS comparisons. Additionally analyze ERA-Interim &amp; MERRA profiles</a:t>
            </a:r>
          </a:p>
          <a:p>
            <a:pPr marL="457200" indent="-457200" defTabSz="3657600">
              <a:spcBef>
                <a:spcPts val="1200"/>
              </a:spcBef>
              <a:buFont typeface="Wingdings" pitchFamily="2" charset="2"/>
              <a:buChar char="q"/>
            </a:pPr>
            <a:r>
              <a:rPr lang="en-US" altLang="zh-CN">
                <a:latin typeface="Calibri" pitchFamily="34" charset="0"/>
              </a:rPr>
              <a:t>Analyze &amp; Improve daytime M-O biases and DDs</a:t>
            </a:r>
          </a:p>
          <a:p>
            <a:pPr marL="457200" indent="-457200" defTabSz="3657600">
              <a:spcBef>
                <a:spcPts val="1200"/>
              </a:spcBef>
              <a:buFont typeface="Wingdings" pitchFamily="2" charset="2"/>
              <a:buChar char="q"/>
            </a:pPr>
            <a:r>
              <a:rPr lang="en-US" altLang="zh-CN">
                <a:latin typeface="Calibri" pitchFamily="34" charset="0"/>
              </a:rPr>
              <a:t>Complete and document consistent CRTM coefficients analyses</a:t>
            </a:r>
          </a:p>
          <a:p>
            <a:pPr marL="457200" indent="-457200" defTabSz="3657600">
              <a:spcBef>
                <a:spcPts val="1200"/>
              </a:spcBef>
              <a:buFont typeface="Wingdings" pitchFamily="2" charset="2"/>
              <a:buChar char="q"/>
            </a:pPr>
            <a:r>
              <a:rPr lang="en-US" altLang="zh-CN">
                <a:latin typeface="Calibri" pitchFamily="34" charset="0"/>
              </a:rPr>
              <a:t>Add GEO (MSG/SEVIRI, Himawari/AHI, GOES-R/ABI) and LEO (ESA/AATSR) in MICROS</a:t>
            </a:r>
          </a:p>
          <a:p>
            <a:pPr marL="457200" indent="-457200" defTabSz="3657600">
              <a:spcBef>
                <a:spcPts val="1200"/>
              </a:spcBef>
              <a:buFont typeface="Wingdings" pitchFamily="2" charset="2"/>
              <a:buChar char="q"/>
            </a:pPr>
            <a:r>
              <a:rPr lang="en-US" altLang="zh-CN">
                <a:latin typeface="Calibri" pitchFamily="34" charset="0"/>
              </a:rPr>
              <a:t>Extend MICROS to Include Reflectance Bands (u</a:t>
            </a:r>
            <a:r>
              <a:rPr lang="en-US" altLang="ja-JP">
                <a:latin typeface="Calibri" pitchFamily="34" charset="0"/>
              </a:rPr>
              <a:t>se CRTM in conjunction with GOCART/NAAPS aerosol data)</a:t>
            </a:r>
            <a:endParaRPr lang="en-US" altLang="zh-CN">
              <a:latin typeface="Calibri" pitchFamily="34" charset="0"/>
            </a:endParaRPr>
          </a:p>
          <a:p>
            <a:pPr marL="457200" indent="-457200" defTabSz="3657600">
              <a:spcBef>
                <a:spcPts val="1200"/>
              </a:spcBef>
              <a:buFont typeface="Wingdings" pitchFamily="2" charset="2"/>
              <a:buChar char="q"/>
            </a:pPr>
            <a:r>
              <a:rPr lang="en-US" altLang="zh-CN">
                <a:latin typeface="Calibri" pitchFamily="34" charset="0"/>
              </a:rPr>
              <a:t>Work with CAL/GSICS community, to explore adding hyper-spectral (AIRS/IASI) transfer standard, in addition to CRTM</a:t>
            </a:r>
          </a:p>
          <a:p>
            <a:pPr marL="457200" indent="-457200" defTabSz="3657600">
              <a:spcBef>
                <a:spcPts val="1200"/>
              </a:spcBef>
              <a:buFont typeface="Wingdings" pitchFamily="2" charset="2"/>
              <a:buChar char="q"/>
            </a:pPr>
            <a:endParaRPr lang="en-US" altLang="zh-CN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066800"/>
            <a:ext cx="7086600" cy="4800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en-US" altLang="zh-CN" sz="2400" b="1" smtClean="0"/>
              <a:t>ACSPO SST Team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CN" sz="1800" smtClean="0"/>
              <a:t>J. Stroup, X. Zhou, K. Saha, B. Petrenko, Y. Kihai, J. Sapper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</a:pPr>
            <a:endParaRPr lang="en-US" altLang="zh-CN" sz="1600" smtClean="0"/>
          </a:p>
          <a:p>
            <a:pPr eaLnBrk="1" hangingPunct="1">
              <a:spcBef>
                <a:spcPts val="600"/>
              </a:spcBef>
              <a:buFont typeface="Arial" charset="0"/>
              <a:buBlip>
                <a:blip r:embed="rId3"/>
              </a:buBlip>
            </a:pPr>
            <a:r>
              <a:rPr lang="en-US" altLang="zh-CN" sz="2400" b="1" smtClean="0">
                <a:cs typeface="Times New Roman" pitchFamily="18" charset="0"/>
              </a:rPr>
              <a:t>Calibration Community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CN" sz="1800" smtClean="0"/>
              <a:t>T. Hewison, T. Chang, F. Wu, F. Yu, L. Wang, F. Weng, C. Cao, M. Goldberg – GSICS Team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CN" sz="1800" smtClean="0"/>
              <a:t>A. Wu, J. Xiong– MODIS Calibration Support Team (MCST)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</a:pPr>
            <a:endParaRPr lang="en-US" altLang="zh-CN" sz="1800" smtClean="0"/>
          </a:p>
          <a:p>
            <a:pPr eaLnBrk="1" hangingPunct="1">
              <a:spcBef>
                <a:spcPts val="600"/>
              </a:spcBef>
              <a:buFont typeface="Arial" charset="0"/>
              <a:buBlip>
                <a:blip r:embed="rId3"/>
              </a:buBlip>
            </a:pPr>
            <a:r>
              <a:rPr lang="en-US" altLang="zh-CN" sz="2400" b="1" smtClean="0"/>
              <a:t>NOAA Community Radiative Transfer (CRTM) Team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CN" sz="1800" smtClean="0"/>
              <a:t>Y. Chen, Q. Liu, Y. Han, F. Weng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</a:pPr>
            <a:endParaRPr lang="en-US" altLang="zh-CN" sz="1600" smtClean="0"/>
          </a:p>
          <a:p>
            <a:pPr eaLnBrk="1" hangingPunct="1">
              <a:spcBef>
                <a:spcPts val="600"/>
              </a:spcBef>
              <a:buFontTx/>
              <a:buBlip>
                <a:blip r:embed="rId3"/>
              </a:buBlip>
            </a:pPr>
            <a:r>
              <a:rPr lang="en-US" altLang="zh-CN" sz="2400" b="1" smtClean="0"/>
              <a:t>NOAA Soundings Team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CN" sz="2400" smtClean="0"/>
              <a:t> Y. </a:t>
            </a:r>
            <a:r>
              <a:rPr lang="en-US" altLang="zh-CN" sz="1800" smtClean="0"/>
              <a:t>Song, W. Wolf</a:t>
            </a:r>
            <a:endParaRPr lang="en-US" altLang="zh-CN" sz="2400" smtClean="0"/>
          </a:p>
        </p:txBody>
      </p:sp>
      <p:sp>
        <p:nvSpPr>
          <p:cNvPr id="17410" name="Rectangle 19"/>
          <p:cNvSpPr>
            <a:spLocks noChangeArrowheads="1"/>
          </p:cNvSpPr>
          <p:nvPr/>
        </p:nvSpPr>
        <p:spPr bwMode="auto">
          <a:xfrm>
            <a:off x="914400" y="76200"/>
            <a:ext cx="731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6600"/>
                </a:solidFill>
                <a:latin typeface="Calibri" pitchFamily="34" charset="0"/>
              </a:rPr>
              <a:t>Acknowledgements</a:t>
            </a: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381000" y="6477000"/>
            <a:ext cx="777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solidFill>
                  <a:srgbClr val="31859C"/>
                </a:solidFill>
                <a:latin typeface="Calibri" pitchFamily="34" charset="0"/>
              </a:rPr>
              <a:t>GSICS  2014 annual meeting, March 24-28, 2014, EUMETSAT, Darmstadt, Germany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7924800" y="6477000"/>
            <a:ext cx="1068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Slide </a:t>
            </a:r>
            <a:fld id="{2039A291-06C2-48BE-93BB-6C9051C8E37E}" type="slidenum"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pPr/>
              <a:t>2</a:t>
            </a:fld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 of 18</a:t>
            </a:r>
          </a:p>
        </p:txBody>
      </p:sp>
      <p:pic>
        <p:nvPicPr>
          <p:cNvPr id="17414" name="Picture 7" descr="micros_lo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76200"/>
            <a:ext cx="14478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 descr="noa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38" y="76200"/>
            <a:ext cx="9953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Line 5"/>
          <p:cNvSpPr>
            <a:spLocks noChangeShapeType="1"/>
          </p:cNvSpPr>
          <p:nvPr/>
        </p:nvSpPr>
        <p:spPr bwMode="auto">
          <a:xfrm>
            <a:off x="1752600" y="6096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762000" y="990600"/>
            <a:ext cx="792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</a:rPr>
              <a:t>Monitor M-O Biases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en-US" altLang="zh-CN" b="1">
                <a:latin typeface="Times New Roman" pitchFamily="18" charset="0"/>
              </a:rPr>
              <a:t>M (Model) </a:t>
            </a:r>
            <a:r>
              <a:rPr lang="en-US" altLang="zh-CN">
                <a:latin typeface="Times New Roman" pitchFamily="18" charset="0"/>
              </a:rPr>
              <a:t>= Community Radiative Transfer Model (CRTM) simulated TOA Brightness Temperatures (w/ first-guess SST, atmo. profiles as input)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en-US" altLang="zh-CN" b="1">
                <a:latin typeface="Times New Roman" pitchFamily="18" charset="0"/>
              </a:rPr>
              <a:t>O (Observation) </a:t>
            </a:r>
            <a:r>
              <a:rPr lang="en-US" altLang="zh-CN">
                <a:latin typeface="Times New Roman" pitchFamily="18" charset="0"/>
              </a:rPr>
              <a:t>= Clear-Sky sensor (AVHRR, MODIS, VIIRS) BTs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endParaRPr lang="en-US" altLang="zh-CN" sz="1200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</a:rPr>
              <a:t>Double Differences (“DD”) for Cross-Platform Consistency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endParaRPr lang="en-US" altLang="zh-CN">
              <a:latin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endParaRPr lang="en-US" altLang="zh-CN" sz="800">
              <a:latin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en-US" altLang="zh-CN">
                <a:latin typeface="Times New Roman" pitchFamily="18" charset="0"/>
                <a:cs typeface="Times New Roman" pitchFamily="18" charset="0"/>
              </a:rPr>
              <a:t>“M” used as a “Transfer Standard”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en-US" altLang="zh-CN">
                <a:latin typeface="Times New Roman" pitchFamily="18" charset="0"/>
                <a:cs typeface="Times New Roman" pitchFamily="18" charset="0"/>
              </a:rPr>
              <a:t>DDs cancel out/minimize effect of systematic errors &amp; instabilities in BTs</a:t>
            </a:r>
          </a:p>
        </p:txBody>
      </p:sp>
      <p:sp>
        <p:nvSpPr>
          <p:cNvPr id="52230" name="Rectangle 4"/>
          <p:cNvSpPr>
            <a:spLocks noChangeArrowheads="1"/>
          </p:cNvSpPr>
          <p:nvPr/>
        </p:nvSpPr>
        <p:spPr bwMode="auto">
          <a:xfrm>
            <a:off x="609600" y="0"/>
            <a:ext cx="7696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/>
              <a:t>MICROS Summary </a:t>
            </a:r>
          </a:p>
          <a:p>
            <a:pPr algn="ctr"/>
            <a:r>
              <a:rPr lang="en-US" altLang="zh-CN" b="1"/>
              <a:t>-- evaluation of sensor stability and cross-consistency--</a:t>
            </a:r>
          </a:p>
        </p:txBody>
      </p:sp>
      <p:graphicFrame>
        <p:nvGraphicFramePr>
          <p:cNvPr id="52228" name="Object 2"/>
          <p:cNvGraphicFramePr>
            <a:graphicFrameLocks noChangeAspect="1"/>
          </p:cNvGraphicFramePr>
          <p:nvPr/>
        </p:nvGraphicFramePr>
        <p:xfrm>
          <a:off x="914400" y="3041650"/>
          <a:ext cx="5715000" cy="387350"/>
        </p:xfrm>
        <a:graphic>
          <a:graphicData uri="http://schemas.openxmlformats.org/presentationml/2006/ole">
            <p:oleObj spid="_x0000_s52228" name="Equation" r:id="rId4" imgW="2971800" imgH="203040" progId="Equation.3">
              <p:embed/>
            </p:oleObj>
          </a:graphicData>
        </a:graphic>
      </p:graphicFrame>
      <p:sp>
        <p:nvSpPr>
          <p:cNvPr id="52231" name="Line 3"/>
          <p:cNvSpPr>
            <a:spLocks noChangeShapeType="1"/>
          </p:cNvSpPr>
          <p:nvPr/>
        </p:nvSpPr>
        <p:spPr bwMode="auto">
          <a:xfrm>
            <a:off x="1143000" y="762000"/>
            <a:ext cx="6400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2" name="Text Box 7"/>
          <p:cNvSpPr txBox="1">
            <a:spLocks noChangeArrowheads="1"/>
          </p:cNvSpPr>
          <p:nvPr/>
        </p:nvSpPr>
        <p:spPr bwMode="auto">
          <a:xfrm>
            <a:off x="381000" y="6477000"/>
            <a:ext cx="777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solidFill>
                  <a:srgbClr val="31859C"/>
                </a:solidFill>
                <a:latin typeface="Calibri" pitchFamily="34" charset="0"/>
              </a:rPr>
              <a:t>GSICS  2014 annual meeting, March 24-28, 2014, EUMETSAT, Darmstadt, Germany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4" name="Text Box 7"/>
          <p:cNvSpPr txBox="1">
            <a:spLocks noChangeArrowheads="1"/>
          </p:cNvSpPr>
          <p:nvPr/>
        </p:nvSpPr>
        <p:spPr bwMode="auto">
          <a:xfrm>
            <a:off x="7924800" y="6477000"/>
            <a:ext cx="1068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Slide </a:t>
            </a:r>
            <a:fld id="{88678CBA-B1D4-44E9-8B37-474E8637C776}" type="slidenum"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pPr/>
              <a:t>3</a:t>
            </a:fld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 of 18</a:t>
            </a:r>
          </a:p>
        </p:txBody>
      </p:sp>
      <p:pic>
        <p:nvPicPr>
          <p:cNvPr id="52235" name="Picture 40" descr="c3_m_n_07_20080701_20140220_ser_bias1234567891011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4210050"/>
            <a:ext cx="43529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16" descr="c3_m_n_07_20080701_20140220_ser_ddss234567891011.gif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4267200"/>
            <a:ext cx="4648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7" name="Picture 7" descr="micros_log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" y="76200"/>
            <a:ext cx="14478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8" name="Picture 9" descr="noa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2438" y="76200"/>
            <a:ext cx="9953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7848600" cy="685800"/>
          </a:xfrm>
        </p:spPr>
        <p:txBody>
          <a:bodyPr/>
          <a:lstStyle/>
          <a:p>
            <a:pPr eaLnBrk="1" hangingPunct="1"/>
            <a:r>
              <a:rPr lang="en-US" altLang="zh-CN" sz="2400" b="1" smtClean="0">
                <a:solidFill>
                  <a:srgbClr val="006600"/>
                </a:solidFill>
                <a:cs typeface="Arial" charset="0"/>
              </a:rPr>
              <a:t>Outline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914400"/>
            <a:ext cx="7315200" cy="53340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ts val="1200"/>
              </a:spcBef>
              <a:buFont typeface="Arial" charset="0"/>
              <a:buBlip>
                <a:blip r:embed="rId3"/>
              </a:buBlip>
            </a:pPr>
            <a:r>
              <a:rPr lang="en-US" altLang="zh-CN" sz="2800" b="1" smtClean="0">
                <a:solidFill>
                  <a:srgbClr val="33CC33"/>
                </a:solidFill>
                <a:cs typeface="Arial" charset="0"/>
              </a:rPr>
              <a:t>Progress with MICROS since GSICS’2013</a:t>
            </a:r>
            <a:endParaRPr lang="en-US" altLang="zh-CN" sz="2800" b="1" smtClean="0">
              <a:solidFill>
                <a:srgbClr val="006600"/>
              </a:solidFill>
              <a:cs typeface="Arial" charset="0"/>
            </a:endParaRPr>
          </a:p>
          <a:p>
            <a:pPr lvl="1" eaLnBrk="1" hangingPunct="1">
              <a:spcBef>
                <a:spcPts val="1200"/>
              </a:spcBef>
              <a:buFont typeface="Courier New" pitchFamily="49" charset="0"/>
              <a:buChar char="o"/>
            </a:pPr>
            <a:r>
              <a:rPr lang="en-US" altLang="zh-CN" sz="2200" b="1" smtClean="0">
                <a:cs typeface="Times New Roman" pitchFamily="18" charset="0"/>
              </a:rPr>
              <a:t>Sustained near-real time monitoring of AVHRR GAC (NOAA-16, -18, -19; Metop-A, -B), FRAC (Metop-A, -B), MODIS (Terra, Aqua), and VIIRS (S-NPP). Near-Real Time MICROS now covers period from July 2008  ̶  present</a:t>
            </a:r>
          </a:p>
          <a:p>
            <a:pPr lvl="1" eaLnBrk="1" hangingPunct="1">
              <a:spcBef>
                <a:spcPts val="1200"/>
              </a:spcBef>
              <a:buFont typeface="Courier New" pitchFamily="49" charset="0"/>
              <a:buChar char="o"/>
            </a:pPr>
            <a:r>
              <a:rPr lang="en-US" altLang="zh-CN" sz="2200" b="1" smtClean="0"/>
              <a:t>Added 12 years of reprocessed AVHRR GAC data (2002  ̶  2014, ACSPO-RAN1) from NOAA-15, -16, -17, -18, -19, Metop-A and –B</a:t>
            </a:r>
          </a:p>
          <a:p>
            <a:pPr lvl="1" eaLnBrk="1" hangingPunct="1">
              <a:spcBef>
                <a:spcPts val="1200"/>
              </a:spcBef>
              <a:buFont typeface="Courier New" pitchFamily="49" charset="0"/>
              <a:buChar char="o"/>
            </a:pPr>
            <a:r>
              <a:rPr lang="en-US" altLang="zh-CN" sz="2200" b="1" smtClean="0"/>
              <a:t>Tested ECMWF vs. GFS profiles as input into fast CRTM, to minimize M-O biases and improve DDs</a:t>
            </a:r>
          </a:p>
          <a:p>
            <a:pPr lvl="1" eaLnBrk="1" hangingPunct="1">
              <a:lnSpc>
                <a:spcPct val="70000"/>
              </a:lnSpc>
              <a:spcBef>
                <a:spcPts val="1200"/>
              </a:spcBef>
              <a:buFont typeface="Arial" charset="0"/>
              <a:buNone/>
            </a:pPr>
            <a:r>
              <a:rPr lang="en-US" altLang="zh-CN" sz="2100" b="1" smtClean="0"/>
              <a:t> </a:t>
            </a:r>
            <a:endParaRPr lang="en-US" altLang="zh-CN" sz="2400" b="1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ts val="1200"/>
              </a:spcBef>
              <a:buFont typeface="Arial" charset="0"/>
              <a:buBlip>
                <a:blip r:embed="rId3"/>
              </a:buBlip>
            </a:pPr>
            <a:r>
              <a:rPr lang="en-US" altLang="zh-CN" sz="2800" b="1" smtClean="0">
                <a:solidFill>
                  <a:srgbClr val="33CC33"/>
                </a:solidFill>
              </a:rPr>
              <a:t>Conclusion and Future Work</a:t>
            </a:r>
          </a:p>
        </p:txBody>
      </p:sp>
      <p:sp>
        <p:nvSpPr>
          <p:cNvPr id="54275" name="Text Box 6"/>
          <p:cNvSpPr txBox="1">
            <a:spLocks noChangeArrowheads="1"/>
          </p:cNvSpPr>
          <p:nvPr/>
        </p:nvSpPr>
        <p:spPr bwMode="auto">
          <a:xfrm>
            <a:off x="8001000" y="6477000"/>
            <a:ext cx="109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Slide </a:t>
            </a:r>
            <a:fld id="{8B3E9EEB-B0E4-4905-8DC2-AA8B42422B78}" type="slidenum"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pPr/>
              <a:t>4</a:t>
            </a:fld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 of 18 </a:t>
            </a:r>
          </a:p>
        </p:txBody>
      </p:sp>
      <p:pic>
        <p:nvPicPr>
          <p:cNvPr id="54276" name="Picture 7" descr="micros_lo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76200"/>
            <a:ext cx="14478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9" descr="noa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38" y="76200"/>
            <a:ext cx="9953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381000" y="6477000"/>
            <a:ext cx="777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solidFill>
                  <a:srgbClr val="31859C"/>
                </a:solidFill>
                <a:latin typeface="Calibri" pitchFamily="34" charset="0"/>
              </a:rPr>
              <a:t>GSICS  2014 annual meeting, March 24-28, 2014, EUMETSAT, Darmstadt, Germany </a:t>
            </a:r>
          </a:p>
        </p:txBody>
      </p:sp>
      <p:sp>
        <p:nvSpPr>
          <p:cNvPr id="54280" name="Line 5"/>
          <p:cNvSpPr>
            <a:spLocks noChangeShapeType="1"/>
          </p:cNvSpPr>
          <p:nvPr/>
        </p:nvSpPr>
        <p:spPr bwMode="auto">
          <a:xfrm>
            <a:off x="1752600" y="6096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6" descr="c3_m_n_07_20080701_20140220_ser_ddss23456789101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04863"/>
            <a:ext cx="9144000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Text Box 23"/>
          <p:cNvSpPr txBox="1">
            <a:spLocks noChangeArrowheads="1"/>
          </p:cNvSpPr>
          <p:nvPr/>
        </p:nvSpPr>
        <p:spPr bwMode="auto">
          <a:xfrm>
            <a:off x="7924800" y="6477000"/>
            <a:ext cx="109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Slide </a:t>
            </a:r>
            <a:fld id="{30886C4C-49B0-4883-88D1-4ED2453FF8CF}" type="slidenum"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pPr/>
              <a:t>5</a:t>
            </a:fld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 of 18 </a:t>
            </a:r>
          </a:p>
        </p:txBody>
      </p:sp>
      <p:pic>
        <p:nvPicPr>
          <p:cNvPr id="56323" name="Picture 23" descr="micros_lo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76200"/>
            <a:ext cx="14478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762000" y="685800"/>
            <a:ext cx="762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>
                <a:solidFill>
                  <a:srgbClr val="002060"/>
                </a:solidFill>
                <a:latin typeface="Calibri" pitchFamily="34" charset="0"/>
              </a:rPr>
              <a:t>Nighttime DD’s @3.7 µm (Ref = Metop-A GAC)</a:t>
            </a:r>
          </a:p>
        </p:txBody>
      </p:sp>
      <p:pic>
        <p:nvPicPr>
          <p:cNvPr id="56325" name="Picture 9" descr="noa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38" y="76200"/>
            <a:ext cx="9953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7" name="Line 5"/>
          <p:cNvSpPr>
            <a:spLocks noChangeShapeType="1"/>
          </p:cNvSpPr>
          <p:nvPr/>
        </p:nvSpPr>
        <p:spPr bwMode="auto">
          <a:xfrm>
            <a:off x="1752600" y="6096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8" name="Rectangle 1"/>
          <p:cNvSpPr>
            <a:spLocks noChangeArrowheads="1"/>
          </p:cNvSpPr>
          <p:nvPr/>
        </p:nvSpPr>
        <p:spPr bwMode="auto">
          <a:xfrm>
            <a:off x="1295400" y="76200"/>
            <a:ext cx="701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6600"/>
                </a:solidFill>
                <a:latin typeface="Calibri" pitchFamily="34" charset="0"/>
              </a:rPr>
              <a:t>Sustained Monitoring of 5 AVHRRs, 2 MODISs, 1 VIIRS</a:t>
            </a:r>
          </a:p>
        </p:txBody>
      </p:sp>
      <p:sp>
        <p:nvSpPr>
          <p:cNvPr id="56329" name="Text Box 8"/>
          <p:cNvSpPr txBox="1">
            <a:spLocks noChangeArrowheads="1"/>
          </p:cNvSpPr>
          <p:nvPr/>
        </p:nvSpPr>
        <p:spPr bwMode="auto">
          <a:xfrm>
            <a:off x="381000" y="4648200"/>
            <a:ext cx="8610600" cy="18319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spcBef>
                <a:spcPts val="300"/>
              </a:spcBef>
              <a:buFont typeface="Wingdings" pitchFamily="2" charset="2"/>
              <a:buChar char="Ø"/>
            </a:pPr>
            <a:r>
              <a:rPr lang="en-US" altLang="zh-CN" sz="1400" b="1">
                <a:solidFill>
                  <a:schemeClr val="bg1"/>
                </a:solidFill>
                <a:latin typeface="Calibri" pitchFamily="34" charset="0"/>
              </a:rPr>
              <a:t>5+ years of data available from Jul’2008 – present </a:t>
            </a:r>
          </a:p>
          <a:p>
            <a:pPr marL="225425" indent="-225425">
              <a:spcBef>
                <a:spcPts val="300"/>
              </a:spcBef>
              <a:buFont typeface="Wingdings" pitchFamily="2" charset="2"/>
              <a:buChar char="Ø"/>
            </a:pPr>
            <a:r>
              <a:rPr lang="en-US" altLang="zh-CN" sz="14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AVHRRs on Metop-A, -B; N-17, -19; </a:t>
            </a:r>
            <a:r>
              <a:rPr lang="en-US" altLang="zh-CN" sz="1400" b="1">
                <a:solidFill>
                  <a:schemeClr val="bg1"/>
                </a:solidFill>
                <a:latin typeface="Calibri" pitchFamily="34" charset="0"/>
              </a:rPr>
              <a:t>MODIS &amp;VIIRS are more stable</a:t>
            </a:r>
            <a:r>
              <a:rPr lang="en-US" altLang="zh-CN" sz="14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;  N-16, -18 less stable</a:t>
            </a:r>
            <a:endParaRPr lang="en-US" altLang="zh-CN" sz="1400" b="1">
              <a:solidFill>
                <a:schemeClr val="bg1"/>
              </a:solidFill>
              <a:latin typeface="Calibri" pitchFamily="34" charset="0"/>
            </a:endParaRPr>
          </a:p>
          <a:p>
            <a:pPr marL="225425" indent="-225425">
              <a:spcBef>
                <a:spcPts val="300"/>
              </a:spcBef>
              <a:buFont typeface="Wingdings" pitchFamily="2" charset="2"/>
              <a:buChar char="Ø"/>
            </a:pPr>
            <a:r>
              <a:rPr lang="en-US" altLang="zh-CN" sz="1400" b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C</a:t>
            </a:r>
            <a:r>
              <a:rPr lang="en-US" altLang="zh-CN" sz="1400" b="1">
                <a:solidFill>
                  <a:schemeClr val="bg1"/>
                </a:solidFill>
                <a:latin typeface="Calibri" pitchFamily="34" charset="0"/>
              </a:rPr>
              <a:t>ross-platform inconsistencies are in part of due to</a:t>
            </a:r>
          </a:p>
          <a:p>
            <a:pPr marL="512763" lvl="1" indent="-168275">
              <a:spcBef>
                <a:spcPts val="300"/>
              </a:spcBef>
              <a:buFont typeface="Calibri" pitchFamily="34" charset="0"/>
              <a:buChar char="̶"/>
            </a:pPr>
            <a:r>
              <a:rPr lang="en-US" altLang="zh-CN" sz="1400" b="1">
                <a:solidFill>
                  <a:schemeClr val="bg1"/>
                </a:solidFill>
                <a:latin typeface="Calibri" pitchFamily="34" charset="0"/>
              </a:rPr>
              <a:t>Sensor characterization</a:t>
            </a:r>
            <a:r>
              <a:rPr lang="en-US" altLang="zh-CN" sz="140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altLang="zh-CN" sz="1400" b="1">
                <a:solidFill>
                  <a:schemeClr val="bg1"/>
                </a:solidFill>
                <a:latin typeface="Calibri" pitchFamily="34" charset="0"/>
              </a:rPr>
              <a:t>Working with MCST, AVHRR CAL Teams to resolve)</a:t>
            </a:r>
          </a:p>
          <a:p>
            <a:pPr marL="512763" lvl="1" indent="-168275">
              <a:spcBef>
                <a:spcPts val="300"/>
              </a:spcBef>
              <a:buFont typeface="Calibri" pitchFamily="34" charset="0"/>
              <a:buChar char="̶"/>
            </a:pPr>
            <a:r>
              <a:rPr lang="en-US" altLang="zh-CN" sz="1400" b="1">
                <a:solidFill>
                  <a:schemeClr val="bg1"/>
                </a:solidFill>
                <a:latin typeface="Calibri" pitchFamily="34" charset="0"/>
              </a:rPr>
              <a:t>Overpass times from 9:30pm to 5:00 am (Diurnal effect)</a:t>
            </a:r>
          </a:p>
          <a:p>
            <a:pPr marL="512763" lvl="1" indent="-168275">
              <a:spcBef>
                <a:spcPts val="300"/>
              </a:spcBef>
              <a:buFont typeface="Calibri" pitchFamily="34" charset="0"/>
              <a:buChar char="̶"/>
            </a:pPr>
            <a:r>
              <a:rPr lang="en-US" altLang="zh-CN" sz="1400" b="1">
                <a:solidFill>
                  <a:schemeClr val="bg1"/>
                </a:solidFill>
                <a:latin typeface="Calibri" pitchFamily="34" charset="0"/>
              </a:rPr>
              <a:t>Inconsistent CRTM coefficients</a:t>
            </a:r>
          </a:p>
          <a:p>
            <a:pPr marL="225425" indent="-225425">
              <a:spcBef>
                <a:spcPts val="300"/>
              </a:spcBef>
              <a:buFont typeface="Wingdings" pitchFamily="2" charset="2"/>
              <a:buChar char="Ø"/>
            </a:pPr>
            <a:r>
              <a:rPr lang="en-US" altLang="zh-CN" sz="1400" b="1">
                <a:solidFill>
                  <a:schemeClr val="bg1"/>
                </a:solidFill>
                <a:latin typeface="Calibri" pitchFamily="34" charset="0"/>
              </a:rPr>
              <a:t>Part of temporal variability is due to ACSPO &amp; CRTM updates -- Reanalysis underway</a:t>
            </a:r>
          </a:p>
        </p:txBody>
      </p:sp>
      <p:sp>
        <p:nvSpPr>
          <p:cNvPr id="56330" name="TextBox 12"/>
          <p:cNvSpPr txBox="1">
            <a:spLocks noChangeArrowheads="1"/>
          </p:cNvSpPr>
          <p:nvPr/>
        </p:nvSpPr>
        <p:spPr bwMode="auto">
          <a:xfrm>
            <a:off x="533400" y="2286000"/>
            <a:ext cx="1295400" cy="73025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latin typeface="Calibri" pitchFamily="34" charset="0"/>
              </a:rPr>
              <a:t>ACSPO ver 1.0</a:t>
            </a:r>
          </a:p>
          <a:p>
            <a:r>
              <a:rPr lang="en-US" altLang="zh-CN" sz="1400" b="1">
                <a:solidFill>
                  <a:schemeClr val="bg1"/>
                </a:solidFill>
                <a:latin typeface="Calibri" pitchFamily="34" charset="0"/>
              </a:rPr>
              <a:t>CRTM r577</a:t>
            </a:r>
          </a:p>
          <a:p>
            <a:r>
              <a:rPr lang="en-US" altLang="zh-CN" sz="1400" b="1">
                <a:solidFill>
                  <a:schemeClr val="bg1"/>
                </a:solidFill>
                <a:latin typeface="Calibri" pitchFamily="34" charset="0"/>
              </a:rPr>
              <a:t>Reynolds SST</a:t>
            </a:r>
            <a:r>
              <a:rPr lang="en-US" altLang="zh-CN" sz="1400" b="1">
                <a:latin typeface="Calibri" pitchFamily="34" charset="0"/>
              </a:rPr>
              <a:t> </a:t>
            </a:r>
          </a:p>
        </p:txBody>
      </p:sp>
      <p:sp>
        <p:nvSpPr>
          <p:cNvPr id="56331" name="TextBox 13"/>
          <p:cNvSpPr txBox="1">
            <a:spLocks noChangeArrowheads="1"/>
          </p:cNvSpPr>
          <p:nvPr/>
        </p:nvSpPr>
        <p:spPr bwMode="auto">
          <a:xfrm>
            <a:off x="7848600" y="2286000"/>
            <a:ext cx="1230313" cy="73025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latin typeface="Calibri" pitchFamily="34" charset="0"/>
              </a:rPr>
              <a:t>ACSPO ver 2.3</a:t>
            </a:r>
          </a:p>
          <a:p>
            <a:r>
              <a:rPr lang="en-US" altLang="zh-CN" sz="1400" b="1">
                <a:solidFill>
                  <a:schemeClr val="bg1"/>
                </a:solidFill>
                <a:latin typeface="Calibri" pitchFamily="34" charset="0"/>
              </a:rPr>
              <a:t>CRTM ver 2.1</a:t>
            </a:r>
          </a:p>
          <a:p>
            <a:r>
              <a:rPr lang="en-US" altLang="zh-CN" sz="1400" b="1">
                <a:solidFill>
                  <a:schemeClr val="bg1"/>
                </a:solidFill>
                <a:latin typeface="Calibri" pitchFamily="34" charset="0"/>
              </a:rPr>
              <a:t>CMC SST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905000" y="2590800"/>
            <a:ext cx="19812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3" name="TextBox 23"/>
          <p:cNvSpPr txBox="1">
            <a:spLocks noChangeArrowheads="1"/>
          </p:cNvSpPr>
          <p:nvPr/>
        </p:nvSpPr>
        <p:spPr bwMode="auto">
          <a:xfrm>
            <a:off x="3886200" y="2014538"/>
            <a:ext cx="10350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00B0F0"/>
                </a:solidFill>
                <a:latin typeface="Calibri" pitchFamily="34" charset="0"/>
              </a:rPr>
              <a:t>……</a:t>
            </a:r>
          </a:p>
        </p:txBody>
      </p:sp>
      <p:sp>
        <p:nvSpPr>
          <p:cNvPr id="56334" name="Text Box 7"/>
          <p:cNvSpPr txBox="1">
            <a:spLocks noChangeArrowheads="1"/>
          </p:cNvSpPr>
          <p:nvPr/>
        </p:nvSpPr>
        <p:spPr bwMode="auto">
          <a:xfrm>
            <a:off x="381000" y="6477000"/>
            <a:ext cx="777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solidFill>
                  <a:srgbClr val="31859C"/>
                </a:solidFill>
                <a:latin typeface="Calibri" pitchFamily="34" charset="0"/>
              </a:rPr>
              <a:t>GSICS  2014 annual meeting, March 24-28, 2014, EUMETSAT, Darmstadt, Germany </a:t>
            </a:r>
          </a:p>
        </p:txBody>
      </p:sp>
      <p:sp>
        <p:nvSpPr>
          <p:cNvPr id="56335" name="Line 18"/>
          <p:cNvSpPr>
            <a:spLocks noChangeShapeType="1"/>
          </p:cNvSpPr>
          <p:nvPr/>
        </p:nvSpPr>
        <p:spPr bwMode="auto">
          <a:xfrm>
            <a:off x="4876800" y="2590800"/>
            <a:ext cx="2971800" cy="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838200" y="1752600"/>
            <a:ext cx="70866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2000" b="1">
                <a:latin typeface="Calibri" pitchFamily="34" charset="0"/>
              </a:rPr>
              <a:t>Included in Reanalysis are data from 7 AVHRRs (N-15, -16, -17, -18, -19 and Metop-A, -B) – GAC only</a:t>
            </a:r>
          </a:p>
          <a:p>
            <a:pPr marL="346075" indent="-346075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2000" b="1">
                <a:latin typeface="Calibri" pitchFamily="34" charset="0"/>
              </a:rPr>
              <a:t>ACSPO V2.2 &amp; CRTM V2.1 with </a:t>
            </a:r>
            <a:r>
              <a:rPr lang="en-US" altLang="zh-CN" b="1"/>
              <a:t>Reynolds V2.0 Daily SST </a:t>
            </a:r>
            <a:r>
              <a:rPr lang="en-US" altLang="zh-CN" sz="2000" b="1">
                <a:latin typeface="Calibri" pitchFamily="34" charset="0"/>
              </a:rPr>
              <a:t>and GFS 1⁰x 26 levels consistently used</a:t>
            </a:r>
          </a:p>
          <a:p>
            <a:pPr marL="346075" indent="-346075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2000" b="1">
                <a:latin typeface="Calibri" pitchFamily="34" charset="0"/>
              </a:rPr>
              <a:t>Only nighttime data are used in this presentation (Daytime data are also available in MICROS but they are not used here)</a:t>
            </a:r>
          </a:p>
        </p:txBody>
      </p:sp>
      <p:sp>
        <p:nvSpPr>
          <p:cNvPr id="58370" name="Text Box 6"/>
          <p:cNvSpPr txBox="1">
            <a:spLocks noChangeArrowheads="1"/>
          </p:cNvSpPr>
          <p:nvPr/>
        </p:nvSpPr>
        <p:spPr bwMode="auto">
          <a:xfrm>
            <a:off x="8001000" y="6477000"/>
            <a:ext cx="109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Slide </a:t>
            </a:r>
            <a:fld id="{D3862569-9429-4168-A948-86467CC32BED}" type="slidenum"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pPr/>
              <a:t>6</a:t>
            </a:fld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 of 18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2" name="Picture 23" descr="micros_lo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14478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9" descr="noa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38" y="76200"/>
            <a:ext cx="9953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 Box 7"/>
          <p:cNvSpPr txBox="1">
            <a:spLocks noChangeArrowheads="1"/>
          </p:cNvSpPr>
          <p:nvPr/>
        </p:nvSpPr>
        <p:spPr bwMode="auto">
          <a:xfrm>
            <a:off x="381000" y="6477000"/>
            <a:ext cx="777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solidFill>
                  <a:srgbClr val="31859C"/>
                </a:solidFill>
                <a:latin typeface="Calibri" pitchFamily="34" charset="0"/>
              </a:rPr>
              <a:t>GSICS  2014 annual meeting, March 24-28, 2014, EUMETSAT, Darmstadt, Germany </a:t>
            </a:r>
          </a:p>
        </p:txBody>
      </p:sp>
      <p:sp>
        <p:nvSpPr>
          <p:cNvPr id="58375" name="Rectangle 2"/>
          <p:cNvSpPr txBox="1">
            <a:spLocks noChangeArrowheads="1"/>
          </p:cNvSpPr>
          <p:nvPr/>
        </p:nvSpPr>
        <p:spPr bwMode="auto">
          <a:xfrm>
            <a:off x="762000" y="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b="1">
                <a:solidFill>
                  <a:srgbClr val="006600"/>
                </a:solidFill>
                <a:latin typeface="Calibri" pitchFamily="34" charset="0"/>
              </a:rPr>
              <a:t>AVHRR GAC Reanalysis: 2002-Present (ACSPO-RAN1)</a:t>
            </a:r>
          </a:p>
        </p:txBody>
      </p:sp>
      <p:sp>
        <p:nvSpPr>
          <p:cNvPr id="58376" name="Line 5"/>
          <p:cNvSpPr>
            <a:spLocks noChangeShapeType="1"/>
          </p:cNvSpPr>
          <p:nvPr/>
        </p:nvSpPr>
        <p:spPr bwMode="auto">
          <a:xfrm>
            <a:off x="1752600" y="6096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6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2530" name="Text Box 8"/>
          <p:cNvSpPr txBox="1">
            <a:spLocks noChangeArrowheads="1"/>
          </p:cNvSpPr>
          <p:nvPr/>
        </p:nvSpPr>
        <p:spPr bwMode="auto">
          <a:xfrm>
            <a:off x="914400" y="4979988"/>
            <a:ext cx="7543800" cy="11922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Stability (Best  &gt; ..&gt; Worst): Metop-A &gt; N-17 &gt; Metop-B &gt; N-19 &gt; N-18 &gt; N-16 &gt; N-15</a:t>
            </a:r>
          </a:p>
          <a:p>
            <a:pPr marL="288925" indent="-288925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Most stable Metop-A &amp; N-17 used as references</a:t>
            </a:r>
          </a:p>
          <a:p>
            <a:pPr marL="288925" indent="-288925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Stability for longwave IR11&amp;12 (not shown) is similar to IR37</a:t>
            </a:r>
          </a:p>
          <a:p>
            <a:pPr marL="288925" indent="-288925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Least stable are N-15, -16 (after 2006), and -18 (after 2011)</a:t>
            </a:r>
          </a:p>
        </p:txBody>
      </p:sp>
      <p:pic>
        <p:nvPicPr>
          <p:cNvPr id="60419" name="Picture 10" descr="c3_m_n_07_20020101_20140220_ser_ddss23456789101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914400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Text Box 6"/>
          <p:cNvSpPr txBox="1">
            <a:spLocks noChangeArrowheads="1"/>
          </p:cNvSpPr>
          <p:nvPr/>
        </p:nvSpPr>
        <p:spPr bwMode="auto">
          <a:xfrm>
            <a:off x="8001000" y="6477000"/>
            <a:ext cx="109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Slide </a:t>
            </a:r>
            <a:fld id="{146E3A4E-C8B7-41E1-8130-385361DB1279}" type="slidenum"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pPr/>
              <a:t>7</a:t>
            </a:fld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 of 18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381000" y="6477000"/>
            <a:ext cx="777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solidFill>
                  <a:srgbClr val="31859C"/>
                </a:solidFill>
                <a:latin typeface="Calibri" pitchFamily="34" charset="0"/>
              </a:rPr>
              <a:t>GSICS  2014 annual meeting, March 24-28, 2014, EUMETSAT, Darmstadt, Germany </a:t>
            </a:r>
          </a:p>
        </p:txBody>
      </p:sp>
      <p:sp>
        <p:nvSpPr>
          <p:cNvPr id="60423" name="Rectangle 4"/>
          <p:cNvSpPr>
            <a:spLocks noChangeArrowheads="1"/>
          </p:cNvSpPr>
          <p:nvPr/>
        </p:nvSpPr>
        <p:spPr bwMode="auto">
          <a:xfrm>
            <a:off x="447675" y="142875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Calibri" pitchFamily="34" charset="0"/>
              </a:rPr>
              <a:t>NIGHT</a:t>
            </a:r>
            <a:r>
              <a:rPr lang="en-US" altLang="zh-CN" sz="2400" b="1">
                <a:latin typeface="Calibri" pitchFamily="34" charset="0"/>
              </a:rPr>
              <a:t> </a:t>
            </a:r>
            <a:r>
              <a:rPr lang="en-US" altLang="zh-CN" sz="2400" b="1">
                <a:solidFill>
                  <a:srgbClr val="006600"/>
                </a:solidFill>
                <a:latin typeface="Calibri" pitchFamily="34" charset="0"/>
              </a:rPr>
              <a:t>Double Differences BT@3.7µm </a:t>
            </a:r>
            <a:r>
              <a:rPr lang="en-US" altLang="zh-CN" b="1">
                <a:solidFill>
                  <a:srgbClr val="006600"/>
                </a:solidFill>
              </a:rPr>
              <a:t>(Ref = N-17/Metop-A)</a:t>
            </a:r>
            <a:endParaRPr lang="en-US" altLang="zh-CN" sz="2400" b="1">
              <a:solidFill>
                <a:srgbClr val="00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6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2466" name="Text Box 6"/>
          <p:cNvSpPr txBox="1">
            <a:spLocks noChangeArrowheads="1"/>
          </p:cNvSpPr>
          <p:nvPr/>
        </p:nvSpPr>
        <p:spPr bwMode="auto">
          <a:xfrm>
            <a:off x="8001000" y="6477000"/>
            <a:ext cx="109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Slide </a:t>
            </a:r>
            <a:fld id="{C394FF14-731E-46B1-981D-C9B6ED6DF09B}" type="slidenum"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pPr/>
              <a:t>8</a:t>
            </a:fld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 of 18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68" name="Text Box 7"/>
          <p:cNvSpPr txBox="1">
            <a:spLocks noChangeArrowheads="1"/>
          </p:cNvSpPr>
          <p:nvPr/>
        </p:nvSpPr>
        <p:spPr bwMode="auto">
          <a:xfrm>
            <a:off x="381000" y="6477000"/>
            <a:ext cx="777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solidFill>
                  <a:srgbClr val="31859C"/>
                </a:solidFill>
                <a:latin typeface="Calibri" pitchFamily="34" charset="0"/>
              </a:rPr>
              <a:t>GSICS  2014 annual meeting, March 24-28, 2014, EUMETSAT, Darmstadt, Germany 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447675" y="142875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Calibri" pitchFamily="34" charset="0"/>
              </a:rPr>
              <a:t>NIGHT</a:t>
            </a:r>
            <a:r>
              <a:rPr lang="en-US" altLang="zh-CN" sz="2400" b="1">
                <a:latin typeface="Calibri" pitchFamily="34" charset="0"/>
              </a:rPr>
              <a:t> </a:t>
            </a:r>
            <a:r>
              <a:rPr lang="en-US" altLang="zh-CN" sz="2400" b="1">
                <a:solidFill>
                  <a:srgbClr val="006600"/>
                </a:solidFill>
                <a:latin typeface="Calibri" pitchFamily="34" charset="0"/>
              </a:rPr>
              <a:t>Double Differences </a:t>
            </a:r>
            <a:r>
              <a:rPr lang="en-US" altLang="zh-CN" b="1">
                <a:solidFill>
                  <a:srgbClr val="006600"/>
                </a:solidFill>
              </a:rPr>
              <a:t>SST (Ref = N-17/Metop-A)</a:t>
            </a:r>
          </a:p>
        </p:txBody>
      </p:sp>
      <p:pic>
        <p:nvPicPr>
          <p:cNvPr id="62470" name="Picture 9" descr="c7_m_n_07_20020101_20140220_ser_ddss23456789101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9144000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1447800" y="5029200"/>
            <a:ext cx="6553200" cy="11922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>
              <a:spcBef>
                <a:spcPts val="300"/>
              </a:spcBef>
              <a:buFont typeface="Wingdings" pitchFamily="2" charset="2"/>
              <a:buChar char="Ø"/>
            </a:pPr>
            <a:r>
              <a:rPr lang="en-US" altLang="zh-CN" sz="1600" b="1">
                <a:solidFill>
                  <a:schemeClr val="bg1"/>
                </a:solidFill>
                <a:latin typeface="Calibri" pitchFamily="34" charset="0"/>
              </a:rPr>
              <a:t>Artifacts in SSTs are strongly linked to instabilities in BTs</a:t>
            </a:r>
          </a:p>
          <a:p>
            <a:pPr marL="288925" indent="-288925">
              <a:spcBef>
                <a:spcPts val="300"/>
              </a:spcBef>
              <a:buFont typeface="Wingdings" pitchFamily="2" charset="2"/>
              <a:buChar char="Ø"/>
            </a:pPr>
            <a:r>
              <a:rPr lang="en-US" altLang="zh-CN" sz="1600" b="1">
                <a:solidFill>
                  <a:schemeClr val="bg1"/>
                </a:solidFill>
                <a:latin typeface="Calibri" pitchFamily="34" charset="0"/>
              </a:rPr>
              <a:t>Most stable are Metop-A, -B, N-17, -19</a:t>
            </a:r>
          </a:p>
          <a:p>
            <a:pPr marL="288925" indent="-288925">
              <a:spcBef>
                <a:spcPts val="300"/>
              </a:spcBef>
              <a:buFont typeface="Wingdings" pitchFamily="2" charset="2"/>
              <a:buChar char="Ø"/>
            </a:pPr>
            <a:r>
              <a:rPr lang="en-US" altLang="zh-CN" sz="1600" b="1">
                <a:solidFill>
                  <a:schemeClr val="bg1"/>
                </a:solidFill>
                <a:latin typeface="Calibri" pitchFamily="34" charset="0"/>
              </a:rPr>
              <a:t>Least stable are N-15, -16 (after 2006), -18 (after 2011)</a:t>
            </a:r>
          </a:p>
          <a:p>
            <a:pPr marL="288925" indent="-288925">
              <a:spcBef>
                <a:spcPts val="300"/>
              </a:spcBef>
              <a:buFont typeface="Wingdings" pitchFamily="2" charset="2"/>
              <a:buChar char="Ø"/>
            </a:pPr>
            <a:r>
              <a:rPr lang="en-US" altLang="zh-CN" sz="1600" b="1">
                <a:solidFill>
                  <a:srgbClr val="FFFF00"/>
                </a:solidFill>
                <a:latin typeface="Calibri" pitchFamily="34" charset="0"/>
              </a:rPr>
              <a:t>Need help of Calibration community to fix AVHRR Fundamental CDR!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6"/>
          <p:cNvSpPr txBox="1">
            <a:spLocks noChangeArrowheads="1"/>
          </p:cNvSpPr>
          <p:nvPr/>
        </p:nvSpPr>
        <p:spPr bwMode="auto">
          <a:xfrm>
            <a:off x="8001000" y="6477000"/>
            <a:ext cx="109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Slide </a:t>
            </a:r>
            <a:fld id="{FF07A0A4-015A-4996-A960-7DAAD7B9D33C}" type="slidenum"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pPr/>
              <a:t>9</a:t>
            </a:fld>
            <a:r>
              <a:rPr lang="en-US" altLang="zh-CN" sz="1400" i="1">
                <a:solidFill>
                  <a:srgbClr val="31859C"/>
                </a:solidFill>
                <a:latin typeface="Calibri" pitchFamily="34" charset="0"/>
              </a:rPr>
              <a:t> of 18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15" name="Picture 23" descr="micros_lo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14478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9" descr="noa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38" y="76200"/>
            <a:ext cx="9953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381000" y="6477000"/>
            <a:ext cx="777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solidFill>
                  <a:srgbClr val="31859C"/>
                </a:solidFill>
                <a:latin typeface="Calibri" pitchFamily="34" charset="0"/>
              </a:rPr>
              <a:t>GSICS  2014 annual meeting, March 24-28, 2014, EUMETSAT, Darmstadt, Germany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5800" y="0"/>
            <a:ext cx="7848600" cy="685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6600"/>
                </a:solidFill>
                <a:latin typeface="+mj-lt"/>
                <a:ea typeface="+mj-ea"/>
              </a:rPr>
              <a:t>Testing ECMWF vs. GFS profiles as CRTM input</a:t>
            </a:r>
          </a:p>
        </p:txBody>
      </p:sp>
      <p:sp>
        <p:nvSpPr>
          <p:cNvPr id="64519" name="Line 5"/>
          <p:cNvSpPr>
            <a:spLocks noChangeShapeType="1"/>
          </p:cNvSpPr>
          <p:nvPr/>
        </p:nvSpPr>
        <p:spPr bwMode="auto">
          <a:xfrm>
            <a:off x="1752600" y="6096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0" name="Rectangle 10"/>
          <p:cNvSpPr>
            <a:spLocks noChangeArrowheads="1"/>
          </p:cNvSpPr>
          <p:nvPr/>
        </p:nvSpPr>
        <p:spPr bwMode="auto">
          <a:xfrm>
            <a:off x="685800" y="1143000"/>
            <a:ext cx="7772400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4163" indent="-284163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2000" b="1"/>
              <a:t>Based on prior sensitivity analyses (Saha et al, JGR 2012), first-guess daily SST in CRTM was updated from Reynolds to CMC in June 2013</a:t>
            </a:r>
          </a:p>
          <a:p>
            <a:pPr marL="741363" lvl="1" indent="-284163">
              <a:spcBef>
                <a:spcPts val="1200"/>
              </a:spcBef>
              <a:buFontTx/>
              <a:buChar char="-"/>
            </a:pPr>
            <a:r>
              <a:rPr lang="en-US" altLang="zh-CN"/>
              <a:t>As a result, time series of mean M-O biases and DDs became more stable, and STDs of M-O biases reduced</a:t>
            </a:r>
            <a:endParaRPr lang="en-US" altLang="zh-CN" sz="2000"/>
          </a:p>
          <a:p>
            <a:pPr marL="284163" indent="-284163">
              <a:spcBef>
                <a:spcPts val="1200"/>
              </a:spcBef>
              <a:buFont typeface="Wingdings" pitchFamily="2" charset="2"/>
              <a:buChar char="Ø"/>
            </a:pPr>
            <a:endParaRPr lang="en-US" altLang="zh-CN" sz="300" b="1"/>
          </a:p>
          <a:p>
            <a:pPr marL="284163" indent="-284163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2000" b="1"/>
              <a:t>Next step is to optimize the atmospheric profiles input to CRTM</a:t>
            </a:r>
          </a:p>
          <a:p>
            <a:pPr marL="741363" lvl="1" indent="-284163">
              <a:spcBef>
                <a:spcPts val="1200"/>
              </a:spcBef>
              <a:buFontTx/>
              <a:buChar char="-"/>
            </a:pPr>
            <a:r>
              <a:rPr lang="en-US" altLang="zh-CN"/>
              <a:t>Here, we test ECMWF vs. current implementation - NCEP GFS (both real-time products)</a:t>
            </a:r>
          </a:p>
          <a:p>
            <a:pPr marL="741363" lvl="1" indent="-284163">
              <a:spcBef>
                <a:spcPts val="1200"/>
              </a:spcBef>
              <a:buFontTx/>
              <a:buChar char="-"/>
            </a:pPr>
            <a:r>
              <a:rPr lang="en-US" altLang="zh-CN"/>
              <a:t>Use 1 month of global data from NOAA-16 -18, -19 AVHRRs; Terra and Aqua MODISs; and S-NPP VIIRS from 18 Jan – 17 Feb 2014</a:t>
            </a:r>
          </a:p>
          <a:p>
            <a:pPr marL="741363" lvl="1" indent="-284163">
              <a:spcBef>
                <a:spcPts val="1200"/>
              </a:spcBef>
              <a:buFontTx/>
              <a:buChar char="-"/>
            </a:pPr>
            <a:r>
              <a:rPr lang="en-US" altLang="zh-CN"/>
              <a:t>Analyses based on MICROS functionality (Histogram, map, dependences, time series, and DD as well)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2970</TotalTime>
  <Words>1336</Words>
  <Application>Microsoft Office PowerPoint</Application>
  <PresentationFormat>On-screen Show (4:3)</PresentationFormat>
  <Paragraphs>218</Paragraphs>
  <Slides>19</Slides>
  <Notes>19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8" baseType="lpstr">
      <vt:lpstr>Arial</vt:lpstr>
      <vt:lpstr>Calibri</vt:lpstr>
      <vt:lpstr>宋体</vt:lpstr>
      <vt:lpstr>Times New Roman</vt:lpstr>
      <vt:lpstr>Wingdings</vt:lpstr>
      <vt:lpstr>Courier New</vt:lpstr>
      <vt:lpstr>ＭＳ Ｐゴシック</vt:lpstr>
      <vt:lpstr>Office Theme</vt:lpstr>
      <vt:lpstr>Equation</vt:lpstr>
      <vt:lpstr>スライド 1</vt:lpstr>
      <vt:lpstr>スライド 2</vt:lpstr>
      <vt:lpstr>スライド 3</vt:lpstr>
      <vt:lpstr>Outline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</vt:vector>
  </TitlesOfParts>
  <Company>NOAA / NESDIS / 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NPP-VIIRS performance 12-year AVHRR data reanalysis Improving CRTM simulation by using ECMWF</dc:title>
  <dc:creator>xliang</dc:creator>
  <cp:lastModifiedBy>george</cp:lastModifiedBy>
  <cp:revision>187</cp:revision>
  <dcterms:created xsi:type="dcterms:W3CDTF">2014-02-06T16:50:45Z</dcterms:created>
  <dcterms:modified xsi:type="dcterms:W3CDTF">2014-03-27T14:28:06Z</dcterms:modified>
</cp:coreProperties>
</file>