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9" r:id="rId3"/>
    <p:sldId id="270" r:id="rId4"/>
    <p:sldId id="260" r:id="rId5"/>
    <p:sldId id="274" r:id="rId6"/>
    <p:sldId id="271" r:id="rId7"/>
    <p:sldId id="275" r:id="rId8"/>
    <p:sldId id="277" r:id="rId9"/>
    <p:sldId id="276" r:id="rId10"/>
    <p:sldId id="27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E52D43-AE00-4F85-B007-CC649D140C50}" type="datetimeFigureOut">
              <a:rPr lang="en-US" smtClean="0"/>
              <a:pPr/>
              <a:t>3/28/2014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CEC5DB-E86C-4EEE-A0B1-50A55E5D57D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C311A4-F30E-49BC-90D1-DF413A9D0DAE}"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A50FCD-1080-48F5-A4DB-068D0377923B}" type="datetimeFigureOut">
              <a:rPr lang="en-US" smtClean="0"/>
              <a:pPr/>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A50FCD-1080-48F5-A4DB-068D0377923B}" type="datetimeFigureOut">
              <a:rPr lang="en-US" smtClean="0"/>
              <a:pPr/>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A50FCD-1080-48F5-A4DB-068D0377923B}" type="datetimeFigureOut">
              <a:rPr lang="en-US" smtClean="0"/>
              <a:pPr/>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A50FCD-1080-48F5-A4DB-068D0377923B}" type="datetimeFigureOut">
              <a:rPr lang="en-US" smtClean="0"/>
              <a:pPr/>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A50FCD-1080-48F5-A4DB-068D0377923B}" type="datetimeFigureOut">
              <a:rPr lang="en-US" smtClean="0"/>
              <a:pPr/>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A50FCD-1080-48F5-A4DB-068D0377923B}" type="datetimeFigureOut">
              <a:rPr lang="en-US" smtClean="0"/>
              <a:pPr/>
              <a:t>3/28/2014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A50FCD-1080-48F5-A4DB-068D0377923B}" type="datetimeFigureOut">
              <a:rPr lang="en-US" smtClean="0"/>
              <a:pPr/>
              <a:t>3/28/2014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A50FCD-1080-48F5-A4DB-068D0377923B}" type="datetimeFigureOut">
              <a:rPr lang="en-US" smtClean="0"/>
              <a:pPr/>
              <a:t>3/28/2014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50FCD-1080-48F5-A4DB-068D0377923B}" type="datetimeFigureOut">
              <a:rPr lang="en-US" smtClean="0"/>
              <a:pPr/>
              <a:t>3/28/2014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A50FCD-1080-48F5-A4DB-068D0377923B}" type="datetimeFigureOut">
              <a:rPr lang="en-US" smtClean="0"/>
              <a:pPr/>
              <a:t>3/28/2014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A50FCD-1080-48F5-A4DB-068D0377923B}" type="datetimeFigureOut">
              <a:rPr lang="en-US" smtClean="0"/>
              <a:pPr/>
              <a:t>3/28/2014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7E122-F5FA-4E97-ACA4-B572152DA3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50FCD-1080-48F5-A4DB-068D0377923B}" type="datetimeFigureOut">
              <a:rPr lang="en-US" smtClean="0"/>
              <a:pPr/>
              <a:t>3/28/2014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67E122-F5FA-4E97-ACA4-B572152DA3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057400"/>
            <a:ext cx="8839200" cy="2136775"/>
          </a:xfrm>
        </p:spPr>
        <p:txBody>
          <a:bodyPr>
            <a:normAutofit fontScale="90000"/>
          </a:bodyPr>
          <a:lstStyle/>
          <a:p>
            <a:r>
              <a:rPr lang="en-US" smtClean="0"/>
              <a:t>GSICS</a:t>
            </a:r>
            <a:r>
              <a:rPr lang="en-US" dirty="0" smtClean="0"/>
              <a:t/>
            </a:r>
            <a:br>
              <a:rPr lang="en-US" dirty="0" smtClean="0"/>
            </a:br>
            <a:r>
              <a:rPr lang="en-US" dirty="0" smtClean="0"/>
              <a:t>Research Working Group</a:t>
            </a:r>
            <a:br>
              <a:rPr lang="en-US" dirty="0" smtClean="0"/>
            </a:br>
            <a:r>
              <a:rPr lang="en-US" dirty="0" smtClean="0"/>
              <a:t>UV Subgroup Report</a:t>
            </a:r>
            <a:br>
              <a:rPr lang="en-US" dirty="0" smtClean="0"/>
            </a:br>
            <a:endParaRPr lang="en-US" dirty="0"/>
          </a:p>
        </p:txBody>
      </p:sp>
      <p:sp>
        <p:nvSpPr>
          <p:cNvPr id="4" name="Slide Number Placeholder 3"/>
          <p:cNvSpPr>
            <a:spLocks noGrp="1"/>
          </p:cNvSpPr>
          <p:nvPr>
            <p:ph type="sldNum" sz="quarter" idx="12"/>
          </p:nvPr>
        </p:nvSpPr>
        <p:spPr/>
        <p:txBody>
          <a:bodyPr/>
          <a:lstStyle/>
          <a:p>
            <a:fld id="{C9ACADC3-C9E3-4686-91B5-E7A1D7E458D8}" type="slidenum">
              <a:rPr lang="en-US" smtClean="0"/>
              <a:pPr/>
              <a:t>1</a:t>
            </a:fld>
            <a:endParaRPr lang="en-US"/>
          </a:p>
        </p:txBody>
      </p:sp>
      <p:sp>
        <p:nvSpPr>
          <p:cNvPr id="5" name="Subtitle 2"/>
          <p:cNvSpPr>
            <a:spLocks noGrp="1"/>
          </p:cNvSpPr>
          <p:nvPr>
            <p:ph type="subTitle" idx="1"/>
          </p:nvPr>
        </p:nvSpPr>
        <p:spPr>
          <a:xfrm>
            <a:off x="1371600" y="4572000"/>
            <a:ext cx="6400800" cy="1752600"/>
          </a:xfrm>
        </p:spPr>
        <p:txBody>
          <a:bodyPr/>
          <a:lstStyle/>
          <a:p>
            <a:r>
              <a:rPr lang="en-US" dirty="0" smtClean="0"/>
              <a:t>L. Flynn, Interim Chair </a:t>
            </a:r>
          </a:p>
          <a:p>
            <a:r>
              <a:rPr lang="en-US" dirty="0" smtClean="0"/>
              <a:t>Darmstadt, March 28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533400"/>
            <a:ext cx="9246021" cy="5867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Autofit/>
          </a:bodyPr>
          <a:lstStyle/>
          <a:p>
            <a:r>
              <a:rPr lang="en-US" sz="3600" dirty="0" smtClean="0"/>
              <a:t>GRWG: UV Subgroup</a:t>
            </a:r>
            <a:br>
              <a:rPr lang="en-US" sz="3600" dirty="0" smtClean="0"/>
            </a:br>
            <a:r>
              <a:rPr lang="en-US" sz="3600" dirty="0" smtClean="0"/>
              <a:t>March 27, 2014</a:t>
            </a:r>
            <a:endParaRPr lang="en-US" sz="3600" dirty="0"/>
          </a:p>
        </p:txBody>
      </p:sp>
      <p:sp>
        <p:nvSpPr>
          <p:cNvPr id="3" name="Content Placeholder 2"/>
          <p:cNvSpPr>
            <a:spLocks noGrp="1"/>
          </p:cNvSpPr>
          <p:nvPr>
            <p:ph idx="1"/>
          </p:nvPr>
        </p:nvSpPr>
        <p:spPr>
          <a:xfrm>
            <a:off x="457200" y="1295400"/>
            <a:ext cx="8229600" cy="5334000"/>
          </a:xfrm>
        </p:spPr>
        <p:txBody>
          <a:bodyPr>
            <a:normAutofit fontScale="92500" lnSpcReduction="10000"/>
          </a:bodyPr>
          <a:lstStyle/>
          <a:p>
            <a:r>
              <a:rPr lang="en-US" dirty="0" smtClean="0"/>
              <a:t>ESA activities of interest to GSICS UV Sub-Group (B. </a:t>
            </a:r>
            <a:r>
              <a:rPr lang="en-US" dirty="0" err="1" smtClean="0"/>
              <a:t>Bojkov</a:t>
            </a:r>
            <a:r>
              <a:rPr lang="en-US" dirty="0" smtClean="0"/>
              <a:t>, ESA, Cancelled – </a:t>
            </a:r>
            <a:r>
              <a:rPr lang="en-US" dirty="0" smtClean="0">
                <a:solidFill>
                  <a:srgbClr val="FF0000"/>
                </a:solidFill>
              </a:rPr>
              <a:t>Stuck in Heathrow</a:t>
            </a:r>
            <a:r>
              <a:rPr lang="en-US" dirty="0" smtClean="0"/>
              <a:t>)</a:t>
            </a:r>
          </a:p>
          <a:p>
            <a:r>
              <a:rPr lang="en-US" dirty="0" smtClean="0"/>
              <a:t>Solar References and Variability as Measured by OMI and SBUV/2 (M. </a:t>
            </a:r>
            <a:r>
              <a:rPr lang="en-US" dirty="0" err="1" smtClean="0"/>
              <a:t>DeLand</a:t>
            </a:r>
            <a:r>
              <a:rPr lang="en-US" dirty="0" smtClean="0"/>
              <a:t> NASA/SSAI)</a:t>
            </a:r>
          </a:p>
          <a:p>
            <a:r>
              <a:rPr lang="en-US" dirty="0" smtClean="0"/>
              <a:t>Instrument On-Ground and In-Orbit Calibration – Lessons learnt (R. Lange </a:t>
            </a:r>
            <a:r>
              <a:rPr lang="en-US" dirty="0" err="1" smtClean="0"/>
              <a:t>EuMetSat</a:t>
            </a:r>
            <a:r>
              <a:rPr lang="en-US" dirty="0" smtClean="0"/>
              <a:t>) </a:t>
            </a:r>
          </a:p>
          <a:p>
            <a:r>
              <a:rPr lang="en-US" dirty="0" smtClean="0"/>
              <a:t>Effective Reflectivity and Aerosol Index (L. Flynn NOAA, M. </a:t>
            </a:r>
            <a:r>
              <a:rPr lang="en-US" dirty="0" err="1" smtClean="0"/>
              <a:t>Krijger</a:t>
            </a:r>
            <a:r>
              <a:rPr lang="en-US" dirty="0" smtClean="0"/>
              <a:t>)</a:t>
            </a:r>
          </a:p>
          <a:p>
            <a:r>
              <a:rPr lang="en-US" dirty="0" smtClean="0"/>
              <a:t>Ozone Profile Retrieval Residuals (L. Flynn NOAA)</a:t>
            </a:r>
          </a:p>
          <a:p>
            <a:r>
              <a:rPr lang="en-US" dirty="0" smtClean="0"/>
              <a:t>Invitation to contribute to a Special Issue on UV: GSICS Fall Quarterly Newsletter</a:t>
            </a:r>
          </a:p>
          <a:p>
            <a:endParaRPr lang="en-US" b="1" dirty="0" smtClean="0"/>
          </a:p>
        </p:txBody>
      </p:sp>
      <p:sp>
        <p:nvSpPr>
          <p:cNvPr id="4" name="Slide Number Placeholder 3"/>
          <p:cNvSpPr>
            <a:spLocks noGrp="1"/>
          </p:cNvSpPr>
          <p:nvPr>
            <p:ph type="sldNum" sz="quarter" idx="12"/>
          </p:nvPr>
        </p:nvSpPr>
        <p:spPr/>
        <p:txBody>
          <a:bodyPr/>
          <a:lstStyle/>
          <a:p>
            <a:fld id="{C9ACADC3-C9E3-4686-91B5-E7A1D7E458D8}"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dirty="0" smtClean="0"/>
              <a:t>Progress and Actions</a:t>
            </a: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dirty="0" smtClean="0"/>
              <a:t>Rose Munro was endorsed for Chair</a:t>
            </a:r>
          </a:p>
          <a:p>
            <a:r>
              <a:rPr lang="en-US" dirty="0" smtClean="0"/>
              <a:t>Larry Flynn was endorsed for Vice-Chair</a:t>
            </a:r>
          </a:p>
          <a:p>
            <a:r>
              <a:rPr lang="en-US" dirty="0" smtClean="0"/>
              <a:t>Primary Action on members to provide contacts for UV instruments and projects</a:t>
            </a:r>
          </a:p>
          <a:p>
            <a:r>
              <a:rPr lang="en-US" dirty="0" smtClean="0"/>
              <a:t>Began discussion of techniques and expected results for projects</a:t>
            </a:r>
          </a:p>
          <a:p>
            <a:r>
              <a:rPr lang="en-US" dirty="0" smtClean="0"/>
              <a:t>Will ask for slot at Atmospheric Composition Constellation meeting in June to describe projects.</a:t>
            </a:r>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533400" y="762000"/>
          <a:ext cx="8305800" cy="5817870"/>
        </p:xfrm>
        <a:graphic>
          <a:graphicData uri="http://schemas.openxmlformats.org/drawingml/2006/table">
            <a:tbl>
              <a:tblPr/>
              <a:tblGrid>
                <a:gridCol w="1431737"/>
                <a:gridCol w="1694797"/>
                <a:gridCol w="1280801"/>
                <a:gridCol w="1207489"/>
                <a:gridCol w="1259239"/>
                <a:gridCol w="1431737"/>
              </a:tblGrid>
              <a:tr h="480046">
                <a:tc>
                  <a:txBody>
                    <a:bodyPr/>
                    <a:lstStyle/>
                    <a:p>
                      <a:pPr algn="ctr" fontAlgn="b"/>
                      <a:r>
                        <a:rPr lang="en-US" sz="1600" b="0" i="0" u="none" strike="noStrike" dirty="0">
                          <a:solidFill>
                            <a:srgbClr val="000000"/>
                          </a:solidFill>
                          <a:latin typeface="Calibri"/>
                        </a:rPr>
                        <a:t>Instrument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Main Contact</a:t>
                      </a:r>
                    </a:p>
                    <a:p>
                      <a:pPr algn="l" fontAlgn="b"/>
                      <a:r>
                        <a:rPr lang="en-US" sz="1600" b="0" i="0" u="none" strike="noStrike" dirty="0" smtClean="0">
                          <a:solidFill>
                            <a:srgbClr val="000000"/>
                          </a:solidFill>
                          <a:latin typeface="Calibri"/>
                        </a:rPr>
                        <a:t> Web  Site</a:t>
                      </a:r>
                      <a:endParaRPr lang="en-US" sz="16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Reflectivity/ Aerosols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Solar </a:t>
                      </a:r>
                      <a:r>
                        <a:rPr lang="en-US" sz="1600" b="0" i="0" u="none" strike="noStrike" dirty="0">
                          <a:solidFill>
                            <a:srgbClr val="000000"/>
                          </a:solidFill>
                          <a:latin typeface="Calibri"/>
                        </a:rPr>
                        <a:t>Spectra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Ozone </a:t>
                      </a:r>
                      <a:r>
                        <a:rPr lang="en-US" sz="1600" b="0" i="0" u="none" strike="noStrike" dirty="0">
                          <a:solidFill>
                            <a:srgbClr val="000000"/>
                          </a:solidFill>
                          <a:latin typeface="Calibri"/>
                        </a:rPr>
                        <a:t>Profiles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Calibration</a:t>
                      </a:r>
                      <a:endParaRPr lang="en-US" sz="16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ACE/MAESTRO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smtClean="0">
                          <a:solidFill>
                            <a:srgbClr val="222222"/>
                          </a:solidFill>
                          <a:latin typeface="Arial"/>
                        </a:rPr>
                        <a:t>EPIC 2015</a:t>
                      </a:r>
                      <a:endParaRPr lang="en-US" sz="1200" b="0" i="0" u="none" strike="noStrike" dirty="0">
                        <a:solidFill>
                          <a:srgbClr val="222222"/>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smtClean="0">
                          <a:solidFill>
                            <a:srgbClr val="222222"/>
                          </a:solidFill>
                          <a:latin typeface="Arial"/>
                        </a:rPr>
                        <a:t>GEMS 2018</a:t>
                      </a:r>
                      <a:endParaRPr lang="en-US" sz="1200" b="0" i="0" u="none" strike="noStrike" dirty="0">
                        <a:solidFill>
                          <a:srgbClr val="222222"/>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GOME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GOME-2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R</a:t>
                      </a:r>
                      <a:r>
                        <a:rPr lang="en-US" sz="1600" b="0" i="0" u="none" strike="noStrike" dirty="0">
                          <a:solidFill>
                            <a:srgbClr val="000000"/>
                          </a:solidFill>
                          <a:latin typeface="Calibri"/>
                        </a:rPr>
                        <a:t>. </a:t>
                      </a:r>
                      <a:r>
                        <a:rPr lang="en-US" sz="1600" b="0" i="0" u="none" strike="noStrike" dirty="0" smtClean="0">
                          <a:solidFill>
                            <a:srgbClr val="000000"/>
                          </a:solidFill>
                          <a:latin typeface="Calibri"/>
                        </a:rPr>
                        <a:t>Lang </a:t>
                      </a:r>
                      <a:r>
                        <a:rPr lang="en-US" sz="1600" b="0" i="0" u="none" strike="noStrike" dirty="0" err="1">
                          <a:solidFill>
                            <a:srgbClr val="000000"/>
                          </a:solidFill>
                          <a:latin typeface="Calibri"/>
                        </a:rPr>
                        <a:t>EuMetSat</a:t>
                      </a:r>
                      <a:endParaRPr lang="en-US" sz="16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M.</a:t>
                      </a:r>
                      <a:r>
                        <a:rPr lang="en-US" sz="1600" b="0" i="0" u="none" strike="noStrike" baseline="0" dirty="0" smtClean="0">
                          <a:solidFill>
                            <a:srgbClr val="000000"/>
                          </a:solidFill>
                          <a:latin typeface="Calibri"/>
                        </a:rPr>
                        <a:t> </a:t>
                      </a:r>
                      <a:r>
                        <a:rPr lang="en-US" sz="1600" b="0" i="0" u="none" strike="noStrike" baseline="0" dirty="0" err="1" smtClean="0">
                          <a:solidFill>
                            <a:srgbClr val="000000"/>
                          </a:solidFill>
                          <a:latin typeface="Calibri"/>
                        </a:rPr>
                        <a:t>Krijger</a:t>
                      </a:r>
                      <a:r>
                        <a:rPr lang="en-US" sz="1600" b="0" i="0" u="none" strike="noStrike" baseline="0" dirty="0" smtClean="0">
                          <a:solidFill>
                            <a:srgbClr val="000000"/>
                          </a:solidFill>
                          <a:latin typeface="Calibri"/>
                        </a:rPr>
                        <a:t>?</a:t>
                      </a:r>
                      <a:endParaRPr lang="en-US" sz="16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R</a:t>
                      </a:r>
                      <a:r>
                        <a:rPr lang="en-US" sz="1600" b="0" i="0" u="none" strike="noStrike" dirty="0">
                          <a:solidFill>
                            <a:srgbClr val="000000"/>
                          </a:solidFill>
                          <a:latin typeface="Calibri"/>
                        </a:rPr>
                        <a:t>. </a:t>
                      </a:r>
                      <a:r>
                        <a:rPr lang="en-US" sz="1600" b="0" i="0" u="none" strike="noStrike" dirty="0" smtClean="0">
                          <a:solidFill>
                            <a:srgbClr val="000000"/>
                          </a:solidFill>
                          <a:latin typeface="Calibri"/>
                        </a:rPr>
                        <a:t>Lang</a:t>
                      </a:r>
                      <a:endParaRPr lang="en-US" sz="16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GOMOS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MLS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OMI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 O. Torres</a:t>
                      </a:r>
                      <a:endParaRPr lang="en-US" sz="16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 M. </a:t>
                      </a:r>
                      <a:r>
                        <a:rPr lang="en-US" sz="1600" b="0" i="0" u="none" strike="noStrike" dirty="0" err="1" smtClean="0">
                          <a:solidFill>
                            <a:srgbClr val="000000"/>
                          </a:solidFill>
                          <a:latin typeface="Calibri"/>
                        </a:rPr>
                        <a:t>DeLand</a:t>
                      </a:r>
                      <a:endParaRPr lang="en-US" sz="16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OMPS Nadir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L</a:t>
                      </a:r>
                      <a:r>
                        <a:rPr lang="en-US" sz="1600" b="0" i="0" u="none" strike="noStrike" dirty="0">
                          <a:solidFill>
                            <a:srgbClr val="000000"/>
                          </a:solidFill>
                          <a:latin typeface="Calibri"/>
                        </a:rPr>
                        <a:t>. Flynn NOAA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L</a:t>
                      </a:r>
                      <a:r>
                        <a:rPr lang="en-US" sz="1600" b="0" i="0" u="none" strike="noStrike" dirty="0">
                          <a:solidFill>
                            <a:srgbClr val="000000"/>
                          </a:solidFill>
                          <a:latin typeface="Calibri"/>
                        </a:rPr>
                        <a:t>. Flynn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 S. </a:t>
                      </a:r>
                      <a:r>
                        <a:rPr lang="en-US" sz="1600" b="0" i="0" u="none" strike="noStrike" dirty="0" err="1" smtClean="0">
                          <a:solidFill>
                            <a:srgbClr val="000000"/>
                          </a:solidFill>
                          <a:latin typeface="Calibri"/>
                        </a:rPr>
                        <a:t>Janz</a:t>
                      </a:r>
                      <a:r>
                        <a:rPr lang="en-US" sz="1600" b="0" i="0" u="none" strike="noStrike" dirty="0" smtClean="0">
                          <a:solidFill>
                            <a:srgbClr val="000000"/>
                          </a:solidFill>
                          <a:latin typeface="Calibri"/>
                        </a:rPr>
                        <a:t>?</a:t>
                      </a:r>
                      <a:endParaRPr lang="en-US" sz="16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OMPS Limb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G</a:t>
                      </a:r>
                      <a:r>
                        <a:rPr lang="en-US" sz="1600" b="0" i="0" u="none" strike="noStrike" dirty="0">
                          <a:solidFill>
                            <a:srgbClr val="000000"/>
                          </a:solidFill>
                          <a:latin typeface="Calibri"/>
                        </a:rPr>
                        <a:t>. </a:t>
                      </a:r>
                      <a:r>
                        <a:rPr lang="en-US" sz="1600" b="0" i="0" u="none" strike="noStrike" dirty="0" err="1">
                          <a:solidFill>
                            <a:srgbClr val="000000"/>
                          </a:solidFill>
                          <a:latin typeface="Calibri"/>
                        </a:rPr>
                        <a:t>Jaross</a:t>
                      </a:r>
                      <a:r>
                        <a:rPr lang="en-US" sz="1600" b="0" i="0" u="none" strike="noStrike" dirty="0">
                          <a:solidFill>
                            <a:srgbClr val="000000"/>
                          </a:solidFill>
                          <a:latin typeface="Calibri"/>
                        </a:rPr>
                        <a:t> NASA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 </a:t>
                      </a:r>
                      <a:endParaRPr lang="en-US" sz="16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OMS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OSIRIS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SAGE 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D</a:t>
                      </a:r>
                      <a:r>
                        <a:rPr lang="en-US" sz="1600" b="0" i="0" u="none" strike="noStrike" dirty="0">
                          <a:solidFill>
                            <a:srgbClr val="000000"/>
                          </a:solidFill>
                          <a:latin typeface="Calibri"/>
                        </a:rPr>
                        <a:t>. </a:t>
                      </a:r>
                      <a:r>
                        <a:rPr lang="en-US" sz="1600" b="0" i="0" u="none" strike="noStrike" dirty="0" err="1">
                          <a:solidFill>
                            <a:srgbClr val="000000"/>
                          </a:solidFill>
                          <a:latin typeface="Calibri"/>
                        </a:rPr>
                        <a:t>Flittner</a:t>
                      </a:r>
                      <a:r>
                        <a:rPr lang="en-US" sz="1600" b="0" i="0" u="none" strike="noStrike" dirty="0">
                          <a:solidFill>
                            <a:srgbClr val="000000"/>
                          </a:solidFill>
                          <a:latin typeface="Calibri"/>
                        </a:rPr>
                        <a:t> NASA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SBUS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F-X</a:t>
                      </a:r>
                      <a:r>
                        <a:rPr lang="en-US" sz="1600" b="0" i="0" u="none" strike="noStrike" dirty="0">
                          <a:solidFill>
                            <a:srgbClr val="000000"/>
                          </a:solidFill>
                          <a:latin typeface="Calibri"/>
                        </a:rPr>
                        <a:t>. Huang CMA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F-X. Huang</a:t>
                      </a:r>
                      <a:endParaRPr lang="en-US" sz="16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SBUV/2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L</a:t>
                      </a:r>
                      <a:r>
                        <a:rPr lang="en-US" sz="1600" b="0" i="0" u="none" strike="noStrike" dirty="0">
                          <a:solidFill>
                            <a:srgbClr val="000000"/>
                          </a:solidFill>
                          <a:latin typeface="Calibri"/>
                        </a:rPr>
                        <a:t>. Flynn NOAA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 M. </a:t>
                      </a:r>
                      <a:r>
                        <a:rPr lang="en-US" sz="1600" b="0" i="0" u="none" strike="noStrike" dirty="0" err="1" smtClean="0">
                          <a:solidFill>
                            <a:srgbClr val="000000"/>
                          </a:solidFill>
                          <a:latin typeface="Calibri"/>
                        </a:rPr>
                        <a:t>DeLand</a:t>
                      </a:r>
                      <a:endParaRPr lang="en-US" sz="16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L</a:t>
                      </a:r>
                      <a:r>
                        <a:rPr lang="en-US" sz="1600" b="0" i="0" u="none" strike="noStrike" dirty="0">
                          <a:solidFill>
                            <a:srgbClr val="000000"/>
                          </a:solidFill>
                          <a:latin typeface="Calibri"/>
                        </a:rPr>
                        <a:t>. Flynn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SCIAMACHY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M</a:t>
                      </a:r>
                      <a:r>
                        <a:rPr lang="en-US" sz="1600" b="0" i="0" u="none" strike="noStrike" dirty="0">
                          <a:solidFill>
                            <a:srgbClr val="000000"/>
                          </a:solidFill>
                          <a:latin typeface="Calibri"/>
                        </a:rPr>
                        <a:t>. </a:t>
                      </a:r>
                      <a:r>
                        <a:rPr lang="en-US" sz="1600" b="0" i="0" u="none" strike="noStrike" dirty="0" smtClean="0">
                          <a:solidFill>
                            <a:srgbClr val="000000"/>
                          </a:solidFill>
                          <a:latin typeface="Calibri"/>
                        </a:rPr>
                        <a:t>Weber </a:t>
                      </a:r>
                      <a:r>
                        <a:rPr lang="en-US" sz="1600" b="0" i="0" u="none" strike="noStrike" dirty="0">
                          <a:solidFill>
                            <a:srgbClr val="000000"/>
                          </a:solidFill>
                          <a:latin typeface="Calibri"/>
                        </a:rPr>
                        <a:t>Bremen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 M. Weber</a:t>
                      </a:r>
                      <a:endParaRPr lang="en-US" sz="16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TEMPO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K</a:t>
                      </a:r>
                      <a:r>
                        <a:rPr lang="en-US" sz="1600" b="0" i="0" u="none" strike="noStrike" dirty="0">
                          <a:solidFill>
                            <a:srgbClr val="000000"/>
                          </a:solidFill>
                          <a:latin typeface="Calibri"/>
                        </a:rPr>
                        <a:t>. Chance SAO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TOMS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TOU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Calibri"/>
                        </a:rPr>
                        <a:t> W-H</a:t>
                      </a:r>
                      <a:r>
                        <a:rPr lang="en-US" sz="1600" b="0" i="0" u="none" strike="noStrike" dirty="0">
                          <a:solidFill>
                            <a:srgbClr val="000000"/>
                          </a:solidFill>
                          <a:latin typeface="Calibri"/>
                        </a:rPr>
                        <a:t>. Wang CMA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err="1">
                          <a:solidFill>
                            <a:srgbClr val="222222"/>
                          </a:solidFill>
                          <a:latin typeface="Arial"/>
                        </a:rPr>
                        <a:t>TropOMI</a:t>
                      </a:r>
                      <a:endParaRPr lang="en-US" sz="1200" b="0" i="0" u="none" strike="noStrike" dirty="0">
                        <a:solidFill>
                          <a:srgbClr val="222222"/>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023">
                <a:tc>
                  <a:txBody>
                    <a:bodyPr/>
                    <a:lstStyle/>
                    <a:p>
                      <a:pPr algn="ctr" fontAlgn="b"/>
                      <a:r>
                        <a:rPr lang="en-US" sz="1200" b="0" i="0" u="none" strike="noStrike" dirty="0">
                          <a:solidFill>
                            <a:srgbClr val="222222"/>
                          </a:solidFill>
                          <a:latin typeface="Arial"/>
                        </a:rPr>
                        <a:t>UVN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 </a:t>
                      </a:r>
                      <a:endParaRPr lang="en-US" sz="16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 </a:t>
                      </a:r>
                      <a:r>
                        <a:rPr lang="en-US" sz="1600" b="0" i="0" u="none" strike="noStrike" dirty="0" smtClean="0">
                          <a:solidFill>
                            <a:srgbClr val="000000"/>
                          </a:solidFill>
                          <a:latin typeface="Calibri"/>
                        </a:rPr>
                        <a:t> M.</a:t>
                      </a:r>
                      <a:r>
                        <a:rPr lang="en-US" sz="1600" b="0" i="0" u="none" strike="noStrike" baseline="0" dirty="0" smtClean="0">
                          <a:solidFill>
                            <a:srgbClr val="000000"/>
                          </a:solidFill>
                          <a:latin typeface="Calibri"/>
                        </a:rPr>
                        <a:t> </a:t>
                      </a:r>
                      <a:r>
                        <a:rPr lang="en-US" sz="1600" b="0" i="0" u="none" strike="noStrike" baseline="0" dirty="0" err="1" smtClean="0">
                          <a:solidFill>
                            <a:srgbClr val="000000"/>
                          </a:solidFill>
                          <a:latin typeface="Calibri"/>
                        </a:rPr>
                        <a:t>Dobber</a:t>
                      </a:r>
                      <a:r>
                        <a:rPr lang="en-US" sz="1600" b="0" i="0" u="none" strike="noStrike" dirty="0" smtClean="0">
                          <a:solidFill>
                            <a:srgbClr val="000000"/>
                          </a:solidFill>
                          <a:latin typeface="Calibri"/>
                        </a:rPr>
                        <a:t>?</a:t>
                      </a:r>
                      <a:endParaRPr lang="en-US" sz="16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a:xfrm>
            <a:off x="7010400" y="6492875"/>
            <a:ext cx="2133600" cy="365125"/>
          </a:xfrm>
        </p:spPr>
        <p:txBody>
          <a:bodyPr/>
          <a:lstStyle/>
          <a:p>
            <a:fld id="{C9ACADC3-C9E3-4686-91B5-E7A1D7E458D8}" type="slidenum">
              <a:rPr lang="en-US" smtClean="0"/>
              <a:pPr/>
              <a:t>4</a:t>
            </a:fld>
            <a:r>
              <a:rPr lang="en-US" dirty="0" smtClean="0"/>
              <a:t>?</a:t>
            </a:r>
            <a:endParaRPr lang="en-US" dirty="0"/>
          </a:p>
        </p:txBody>
      </p:sp>
      <p:sp>
        <p:nvSpPr>
          <p:cNvPr id="6" name="Title 1"/>
          <p:cNvSpPr>
            <a:spLocks noGrp="1"/>
          </p:cNvSpPr>
          <p:nvPr>
            <p:ph type="title"/>
          </p:nvPr>
        </p:nvSpPr>
        <p:spPr>
          <a:xfrm>
            <a:off x="457200" y="0"/>
            <a:ext cx="8229600" cy="533400"/>
          </a:xfrm>
        </p:spPr>
        <p:txBody>
          <a:bodyPr>
            <a:noAutofit/>
          </a:bodyPr>
          <a:lstStyle/>
          <a:p>
            <a:r>
              <a:rPr lang="en-US" sz="3600" dirty="0" smtClean="0"/>
              <a:t>Instrument and Project Leads</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fontScale="90000"/>
          </a:bodyPr>
          <a:lstStyle/>
          <a:p>
            <a:r>
              <a:rPr lang="en-US" dirty="0" smtClean="0"/>
              <a:t>Progress and Actions (continued)</a:t>
            </a:r>
            <a:endParaRPr lang="en-US" dirty="0"/>
          </a:p>
        </p:txBody>
      </p:sp>
      <p:sp>
        <p:nvSpPr>
          <p:cNvPr id="3" name="Content Placeholder 2"/>
          <p:cNvSpPr>
            <a:spLocks noGrp="1"/>
          </p:cNvSpPr>
          <p:nvPr>
            <p:ph idx="1"/>
          </p:nvPr>
        </p:nvSpPr>
        <p:spPr>
          <a:xfrm>
            <a:off x="457200" y="1066800"/>
            <a:ext cx="8229600" cy="5486400"/>
          </a:xfrm>
        </p:spPr>
        <p:txBody>
          <a:bodyPr>
            <a:normAutofit/>
          </a:bodyPr>
          <a:lstStyle/>
          <a:p>
            <a:r>
              <a:rPr lang="en-US" sz="2400" dirty="0" smtClean="0"/>
              <a:t>Project 1. Effective Reflectivity and Aerosol Indices are already in use to track calibration stability for GOME-2 and OMPS; uncertainty on GSICS products/users. (LEO to LEO Rayleigh Scattering)</a:t>
            </a:r>
          </a:p>
          <a:p>
            <a:pPr>
              <a:buNone/>
            </a:pPr>
            <a:r>
              <a:rPr lang="en-US" sz="2400" dirty="0" smtClean="0"/>
              <a:t>www.star.nesdis.noaa.gov/icvs/prodDemos/proOMPSbeta.php</a:t>
            </a:r>
          </a:p>
          <a:p>
            <a:r>
              <a:rPr lang="en-US" sz="2400" dirty="0" smtClean="0"/>
              <a:t>Project 2. High resolution reference solar spectra and Mg II time series to be shared and compared. (Should there be a Space Station mission to get a better solar reference spectrum?) Instrument </a:t>
            </a:r>
            <a:r>
              <a:rPr lang="en-US" sz="2400" dirty="0" err="1" smtClean="0"/>
              <a:t>bandpasses</a:t>
            </a:r>
            <a:r>
              <a:rPr lang="en-US" sz="2400" dirty="0" smtClean="0"/>
              <a:t> and day 1 solar should be provided by each instrument team. We need to compare Mg II Indices (determine linear relationships) and develop scale factors for all participating instruments. (Everyone sees the Sun</a:t>
            </a:r>
            <a:r>
              <a:rPr lang="en-US" sz="2400" dirty="0" smtClean="0"/>
              <a:t>. It is variable but well-modeled in the UV.)</a:t>
            </a:r>
            <a:endParaRPr lang="en-US"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fontScale="90000"/>
          </a:bodyPr>
          <a:lstStyle/>
          <a:p>
            <a:r>
              <a:rPr lang="en-US" dirty="0" smtClean="0"/>
              <a:t>Progress and Actions (continued)</a:t>
            </a:r>
            <a:endParaRPr lang="en-US" dirty="0"/>
          </a:p>
        </p:txBody>
      </p:sp>
      <p:sp>
        <p:nvSpPr>
          <p:cNvPr id="3" name="Content Placeholder 2"/>
          <p:cNvSpPr>
            <a:spLocks noGrp="1"/>
          </p:cNvSpPr>
          <p:nvPr>
            <p:ph idx="1"/>
          </p:nvPr>
        </p:nvSpPr>
        <p:spPr>
          <a:xfrm>
            <a:off x="457200" y="1066800"/>
            <a:ext cx="8229600" cy="5791200"/>
          </a:xfrm>
        </p:spPr>
        <p:txBody>
          <a:bodyPr>
            <a:normAutofit/>
          </a:bodyPr>
          <a:lstStyle/>
          <a:p>
            <a:r>
              <a:rPr lang="en-US" sz="2400" dirty="0" smtClean="0"/>
              <a:t>Project 3. NOAA to create a package to generate instrument tables and create initial measurement residuals for the V8Pro algorithm. Methods comparing results for different instruments are in use at NASA (FCDRs) and NOAA (Operational monitoring) for SBUV(/2) and OMPS. Need to identify products and users. (Vicarious transfer using target regions.)</a:t>
            </a:r>
          </a:p>
          <a:p>
            <a:endParaRPr lang="en-US" sz="2400" dirty="0" smtClean="0"/>
          </a:p>
          <a:p>
            <a:r>
              <a:rPr lang="en-US" sz="2400" dirty="0" smtClean="0"/>
              <a:t>Project 4. Continue discussions on </a:t>
            </a:r>
            <a:r>
              <a:rPr lang="en-US" sz="2400" dirty="0" err="1" smtClean="0"/>
              <a:t>on</a:t>
            </a:r>
            <a:r>
              <a:rPr lang="en-US" sz="2400" dirty="0" smtClean="0"/>
              <a:t>-ground and in-orbit successes and problems. Recognize that improved calibration facilities benefit multiple instruments. Need to share calibration experiences and design improvements.</a:t>
            </a:r>
          </a:p>
          <a:p>
            <a:endParaRPr lang="en-US"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fontScale="90000"/>
          </a:bodyPr>
          <a:lstStyle/>
          <a:p>
            <a:r>
              <a:rPr lang="en-US" dirty="0" smtClean="0"/>
              <a:t>Progress and Actions (continued)</a:t>
            </a:r>
            <a:endParaRPr lang="en-US" dirty="0"/>
          </a:p>
        </p:txBody>
      </p:sp>
      <p:sp>
        <p:nvSpPr>
          <p:cNvPr id="3" name="Content Placeholder 2"/>
          <p:cNvSpPr>
            <a:spLocks noGrp="1"/>
          </p:cNvSpPr>
          <p:nvPr>
            <p:ph idx="1"/>
          </p:nvPr>
        </p:nvSpPr>
        <p:spPr>
          <a:xfrm>
            <a:off x="457200" y="1066800"/>
            <a:ext cx="8229600" cy="5791200"/>
          </a:xfrm>
        </p:spPr>
        <p:txBody>
          <a:bodyPr>
            <a:normAutofit/>
          </a:bodyPr>
          <a:lstStyle/>
          <a:p>
            <a:r>
              <a:rPr lang="en-US" sz="2800" dirty="0" smtClean="0"/>
              <a:t>Identify potential new projects </a:t>
            </a:r>
          </a:p>
          <a:p>
            <a:pPr lvl="1"/>
            <a:r>
              <a:rPr lang="en-US" sz="2400" dirty="0" smtClean="0"/>
              <a:t>Replaced climatology in Project 1 with SAGE or MLS ozone profiles </a:t>
            </a:r>
          </a:p>
          <a:p>
            <a:pPr lvl="1"/>
            <a:r>
              <a:rPr lang="en-US" sz="2400" dirty="0" smtClean="0"/>
              <a:t>Examine PCAs/EOFs of radiance spectra in relation to calibration, retrieval methods, and spectral signatures of trace gases, and</a:t>
            </a:r>
          </a:p>
          <a:p>
            <a:pPr lvl="1">
              <a:buNone/>
            </a:pPr>
            <a:r>
              <a:rPr lang="en-US" sz="2400" dirty="0" smtClean="0"/>
              <a:t>( Note: Product retrieval algorithms are designed to be insensitive to may calibration deficiencies.)</a:t>
            </a:r>
          </a:p>
          <a:p>
            <a:pPr lvl="1"/>
            <a:r>
              <a:rPr lang="en-US" sz="2400" dirty="0" smtClean="0"/>
              <a:t>Prepare for LEO to L1 (DSCOVR EPIC) comparisons</a:t>
            </a:r>
          </a:p>
          <a:p>
            <a:pPr lvl="1">
              <a:buNone/>
            </a:pPr>
            <a:r>
              <a:rPr lang="en-US" sz="2400" dirty="0" smtClean="0"/>
              <a:t>(Note: EPIC has visible channels and will view the moon.)</a:t>
            </a:r>
          </a:p>
          <a:p>
            <a:pPr lvl="1"/>
            <a:endParaRPr lang="en-US"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76199" y="76200"/>
            <a:ext cx="8748121" cy="6781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52400" y="76200"/>
            <a:ext cx="8991600" cy="666808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1104</TotalTime>
  <Words>577</Words>
  <Application>Microsoft Office PowerPoint</Application>
  <PresentationFormat>On-screen Show (4:3)</PresentationFormat>
  <Paragraphs>169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GSICS Research Working Group UV Subgroup Report </vt:lpstr>
      <vt:lpstr>GRWG: UV Subgroup March 27, 2014</vt:lpstr>
      <vt:lpstr>Progress and Actions</vt:lpstr>
      <vt:lpstr>Instrument and Project Leads</vt:lpstr>
      <vt:lpstr>Progress and Actions (continued)</vt:lpstr>
      <vt:lpstr>Progress and Actions (continued)</vt:lpstr>
      <vt:lpstr>Progress and Actions (continued)</vt:lpstr>
      <vt:lpstr>Slide 8</vt:lpstr>
      <vt:lpstr>Slide 9</vt:lpstr>
      <vt:lpstr>Slide 10</vt:lpstr>
    </vt:vector>
  </TitlesOfParts>
  <Company>NOAA / NESDIS / STAR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Research Working Group UV Subgroup Report</dc:title>
  <dc:creator>lflynn</dc:creator>
  <cp:lastModifiedBy>lflynn</cp:lastModifiedBy>
  <cp:revision>23</cp:revision>
  <dcterms:created xsi:type="dcterms:W3CDTF">2014-03-24T16:39:19Z</dcterms:created>
  <dcterms:modified xsi:type="dcterms:W3CDTF">2014-03-28T09:20:25Z</dcterms:modified>
</cp:coreProperties>
</file>