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0" r:id="rId4"/>
    <p:sldId id="291" r:id="rId5"/>
    <p:sldId id="292" r:id="rId6"/>
    <p:sldId id="297" r:id="rId7"/>
    <p:sldId id="298" r:id="rId8"/>
    <p:sldId id="299" r:id="rId9"/>
    <p:sldId id="293" r:id="rId10"/>
    <p:sldId id="294" r:id="rId11"/>
    <p:sldId id="295" r:id="rId12"/>
    <p:sldId id="306" r:id="rId13"/>
    <p:sldId id="303" r:id="rId14"/>
    <p:sldId id="304" r:id="rId15"/>
    <p:sldId id="305" r:id="rId16"/>
    <p:sldId id="301" r:id="rId17"/>
    <p:sldId id="259" r:id="rId18"/>
    <p:sldId id="287" r:id="rId19"/>
    <p:sldId id="288" r:id="rId20"/>
    <p:sldId id="289" r:id="rId21"/>
    <p:sldId id="277" r:id="rId22"/>
    <p:sldId id="278" r:id="rId23"/>
    <p:sldId id="280" r:id="rId24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8511" autoAdjust="0"/>
  </p:normalViewPr>
  <p:slideViewPr>
    <p:cSldViewPr snapToObjects="1">
      <p:cViewPr>
        <p:scale>
          <a:sx n="100" d="100"/>
          <a:sy n="100" d="100"/>
        </p:scale>
        <p:origin x="-474" y="-10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12 June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12 June 2014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12 June 2014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12 June 2014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  <p:sldLayoutId id="214748445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3200" dirty="0" smtClean="0"/>
              <a:t>Defining Primary </a:t>
            </a:r>
            <a:r>
              <a:rPr lang="en-IE" sz="3200" dirty="0" smtClean="0"/>
              <a:t>GSICS References</a:t>
            </a:r>
            <a:r>
              <a:rPr lang="en-IE" sz="3200" dirty="0" smtClean="0"/>
              <a:t/>
            </a:r>
            <a:br>
              <a:rPr lang="en-IE" sz="3200" dirty="0" smtClean="0"/>
            </a:br>
            <a:r>
              <a:rPr lang="en-IE" sz="3200" dirty="0" smtClean="0"/>
              <a:t>- an Evolving Concept</a:t>
            </a:r>
            <a:br>
              <a:rPr lang="en-IE" sz="3200" dirty="0" smtClean="0"/>
            </a:br>
            <a:r>
              <a:rPr lang="en-IE" sz="3200" dirty="0" smtClean="0"/>
              <a:t>for </a:t>
            </a:r>
            <a:r>
              <a:rPr lang="en-IE" sz="3200" dirty="0" smtClean="0"/>
              <a:t>Inter-Calibration </a:t>
            </a:r>
            <a:r>
              <a:rPr lang="en-IE" sz="3200" dirty="0" smtClean="0"/>
              <a:t>Products</a:t>
            </a:r>
            <a:endParaRPr lang="en-GB" sz="32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Generate RAC/NRTC/Daily Products</a:t>
            </a:r>
          </a:p>
          <a:p>
            <a:pPr lvl="1"/>
            <a:r>
              <a:rPr lang="en-GB" dirty="0" smtClean="0"/>
              <a:t>Using both Primary and Transfer References</a:t>
            </a:r>
          </a:p>
          <a:p>
            <a:pPr lvl="1"/>
            <a:r>
              <a:rPr lang="en-GB" dirty="0" smtClean="0"/>
              <a:t>During whole overlap period</a:t>
            </a:r>
          </a:p>
          <a:p>
            <a:r>
              <a:rPr lang="en-GB" dirty="0" smtClean="0"/>
              <a:t>Define Delta Correction</a:t>
            </a:r>
          </a:p>
          <a:p>
            <a:pPr lvl="1"/>
            <a:r>
              <a:rPr lang="en-GB" dirty="0" smtClean="0"/>
              <a:t>Define Delta Correction Period</a:t>
            </a:r>
          </a:p>
          <a:p>
            <a:pPr lvl="2"/>
            <a:r>
              <a:rPr lang="en-GB" dirty="0" smtClean="0"/>
              <a:t>Check for Jumps, Trends - Define break points if necessary</a:t>
            </a:r>
          </a:p>
          <a:p>
            <a:pPr lvl="2"/>
            <a:r>
              <a:rPr lang="en-GB" dirty="0" smtClean="0"/>
              <a:t>Define Weights to merge references after Delta Correction?</a:t>
            </a:r>
          </a:p>
          <a:p>
            <a:pPr lvl="1"/>
            <a:r>
              <a:rPr lang="en-GB" dirty="0" smtClean="0"/>
              <a:t>Evaluate Delta Correction Uncertainty</a:t>
            </a:r>
          </a:p>
          <a:p>
            <a:r>
              <a:rPr lang="en-GB" dirty="0" smtClean="0"/>
              <a:t>Apply Delta Correction into GSICS products</a:t>
            </a:r>
          </a:p>
          <a:p>
            <a:pPr lvl="1"/>
            <a:r>
              <a:rPr lang="en-GB" dirty="0" smtClean="0"/>
              <a:t>May include results from transfer refs for optional use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need to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sz="2400" dirty="0" smtClean="0"/>
              <a:t>Seek users’ feedback on this proposal</a:t>
            </a:r>
          </a:p>
          <a:p>
            <a:r>
              <a:rPr lang="en-GB" sz="2400" dirty="0" smtClean="0"/>
              <a:t>Define netCDF format &amp; content of GSICS Products</a:t>
            </a:r>
          </a:p>
          <a:p>
            <a:r>
              <a:rPr lang="en-GB" sz="2400" dirty="0" smtClean="0"/>
              <a:t>Revise </a:t>
            </a:r>
          </a:p>
          <a:p>
            <a:pPr lvl="1"/>
            <a:r>
              <a:rPr lang="en-GB" sz="2000" dirty="0" smtClean="0"/>
              <a:t>User Guides, </a:t>
            </a:r>
          </a:p>
          <a:p>
            <a:pPr lvl="1"/>
            <a:r>
              <a:rPr lang="en-GB" sz="2000" dirty="0" smtClean="0"/>
              <a:t>Traceability Statement, </a:t>
            </a:r>
          </a:p>
          <a:p>
            <a:pPr lvl="1"/>
            <a:r>
              <a:rPr lang="en-GB" sz="2000" dirty="0" smtClean="0"/>
              <a:t>Uncertainty Analysis</a:t>
            </a:r>
          </a:p>
          <a:p>
            <a:r>
              <a:rPr lang="en-GB" sz="2400" dirty="0" smtClean="0"/>
              <a:t>Define new structure on GSICS Data Servers</a:t>
            </a:r>
          </a:p>
          <a:p>
            <a:r>
              <a:rPr lang="en-GB" sz="2400" dirty="0" smtClean="0"/>
              <a:t>Start generating products </a:t>
            </a:r>
          </a:p>
          <a:p>
            <a:pPr lvl="1"/>
            <a:r>
              <a:rPr lang="en-GB" sz="2000" dirty="0" smtClean="0"/>
              <a:t>in parallel with current products</a:t>
            </a:r>
          </a:p>
          <a:p>
            <a:r>
              <a:rPr lang="en-GB" sz="2400" dirty="0" smtClean="0"/>
              <a:t>Modify GSICS plotting tool </a:t>
            </a:r>
          </a:p>
          <a:p>
            <a:pPr lvl="1"/>
            <a:r>
              <a:rPr lang="en-GB" sz="2000" dirty="0" smtClean="0"/>
              <a:t>to work with new products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Extend above Concept to combine methods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</a:t>
            </a:r>
            <a:r>
              <a:rPr lang="en-GB" dirty="0" smtClean="0"/>
              <a:t>Delta Correction </a:t>
            </a:r>
            <a:r>
              <a:rPr lang="en-GB" dirty="0" smtClean="0"/>
              <a:t>ATBD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Specific Example: GEO-LEO </a:t>
            </a:r>
            <a:r>
              <a:rPr lang="en-GB" dirty="0" smtClean="0"/>
              <a:t>IR</a:t>
            </a:r>
          </a:p>
          <a:p>
            <a:r>
              <a:rPr lang="en-GB" dirty="0" smtClean="0"/>
              <a:t>Three options to generate Delta Corrections: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Derive from RAC-like files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Derive from Daily Correction files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Derive from Collocations</a:t>
            </a:r>
          </a:p>
          <a:p>
            <a:pPr marL="571500" indent="-514350"/>
            <a:endParaRPr lang="en-GB" dirty="0" smtClean="0"/>
          </a:p>
          <a:p>
            <a:pPr marL="571500" indent="-514350"/>
            <a:r>
              <a:rPr lang="en-GB" dirty="0" smtClean="0"/>
              <a:t>First need to define Primary GSICS Reference</a:t>
            </a:r>
          </a:p>
          <a:p>
            <a:pPr marL="971550" lvl="1" indent="-514350"/>
            <a:r>
              <a:rPr lang="en-GB" dirty="0" smtClean="0"/>
              <a:t>In practice, this will depend on the above results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Specific </a:t>
            </a:r>
            <a:r>
              <a:rPr lang="en-GB" sz="3600" dirty="0" smtClean="0"/>
              <a:t>Example 1: </a:t>
            </a:r>
            <a:r>
              <a:rPr lang="en-GB" sz="3600" dirty="0" smtClean="0"/>
              <a:t>GEO-LEO IR - RAC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Generate </a:t>
            </a:r>
            <a:r>
              <a:rPr lang="en-GB" sz="1600" dirty="0" smtClean="0"/>
              <a:t>intermediate </a:t>
            </a:r>
            <a:r>
              <a:rPr lang="en-GB" sz="1600" i="1" dirty="0" smtClean="0"/>
              <a:t>RAC-like </a:t>
            </a:r>
            <a:r>
              <a:rPr lang="en-GB" sz="1600" dirty="0" smtClean="0"/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Check periods over which each reference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Define/Refine date range over which to evaluate Delta Correction</a:t>
            </a:r>
          </a:p>
          <a:p>
            <a:pPr marL="914400" lvl="1" indent="-514350"/>
            <a:r>
              <a:rPr lang="en-GB" sz="1400" dirty="0" smtClean="0"/>
              <a:t>Default: Whole overlap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Read coefficients from RAC (Mon-Ref1) and (Mon-Ref2)</a:t>
            </a:r>
            <a:endParaRPr lang="en-GB" sz="16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Calculate Double Difference coefficients  from time series of RAC(Mon-Ref2)-RAC(Mon-Ref1)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step changes in the DD time series – if significant:</a:t>
            </a:r>
          </a:p>
          <a:p>
            <a:pPr marL="914400" lvl="1" indent="-514350"/>
            <a:r>
              <a:rPr lang="en-GB" sz="1400" dirty="0" smtClean="0"/>
              <a:t>split overlap period and treat as separate reference  &amp; Go to 3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periodicity in the DD time series – if significant:</a:t>
            </a:r>
          </a:p>
          <a:p>
            <a:pPr marL="914400" lvl="1" indent="-514350"/>
            <a:r>
              <a:rPr lang="en-GB" sz="1400" dirty="0" smtClean="0"/>
              <a:t>limit date range to </a:t>
            </a:r>
            <a:r>
              <a:rPr lang="en-GB" sz="1400" i="1" dirty="0" smtClean="0"/>
              <a:t>n</a:t>
            </a:r>
            <a:r>
              <a:rPr lang="en-GB" sz="1400" dirty="0" smtClean="0"/>
              <a:t> </a:t>
            </a:r>
            <a:r>
              <a:rPr lang="en-GB" sz="1400" dirty="0" smtClean="0"/>
              <a:t>periods, define </a:t>
            </a:r>
            <a:r>
              <a:rPr lang="en-GB" sz="1400" dirty="0" smtClean="0"/>
              <a:t>uncertainty growth </a:t>
            </a:r>
            <a:r>
              <a:rPr lang="en-GB" sz="1400" dirty="0" smtClean="0"/>
              <a:t>&amp; Go </a:t>
            </a:r>
            <a:r>
              <a:rPr lang="en-GB" sz="1400" dirty="0" smtClean="0"/>
              <a:t>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drifts in the DD time series – if significant:</a:t>
            </a:r>
          </a:p>
          <a:p>
            <a:pPr marL="914400" lvl="1" indent="-514350"/>
            <a:r>
              <a:rPr lang="en-GB" sz="1400" dirty="0" smtClean="0"/>
              <a:t>limit date range to create period with insignificant </a:t>
            </a:r>
            <a:r>
              <a:rPr lang="en-GB" sz="1400" dirty="0" smtClean="0"/>
              <a:t>changes, define </a:t>
            </a:r>
            <a:r>
              <a:rPr lang="en-GB" sz="1400" dirty="0" smtClean="0"/>
              <a:t>uncertainty growth </a:t>
            </a:r>
            <a:r>
              <a:rPr lang="en-GB" sz="1400" dirty="0" smtClean="0"/>
              <a:t> &amp; Go </a:t>
            </a:r>
            <a:r>
              <a:rPr lang="en-GB" sz="1400" dirty="0" smtClean="0"/>
              <a:t>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 Delta Correction as mean of Double Difference coefficients and covariance</a:t>
            </a:r>
          </a:p>
          <a:p>
            <a:pPr marL="914400" lvl="1" indent="-514350"/>
            <a:r>
              <a:rPr lang="en-GB" sz="1400" dirty="0" smtClean="0"/>
              <a:t>Correcting covariance for oversampling in RAC time series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Delta Correction to (Mon-Ref2) to generate </a:t>
            </a:r>
            <a:r>
              <a:rPr lang="en-GB" sz="1600" dirty="0" smtClean="0"/>
              <a:t>RAC for </a:t>
            </a:r>
            <a:r>
              <a:rPr lang="en-GB" sz="1600" dirty="0" smtClean="0"/>
              <a:t>dates when Ref1 not available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Specific </a:t>
            </a:r>
            <a:r>
              <a:rPr lang="en-GB" sz="3600" dirty="0" smtClean="0"/>
              <a:t>Example 2: </a:t>
            </a:r>
            <a:r>
              <a:rPr lang="en-GB" sz="3600" dirty="0" smtClean="0"/>
              <a:t>GEO-LEO IR - Daily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Generate </a:t>
            </a:r>
            <a:r>
              <a:rPr lang="en-GB" sz="1600" dirty="0" smtClean="0"/>
              <a:t>intermediate </a:t>
            </a:r>
            <a:r>
              <a:rPr lang="en-GB" sz="1600" i="1" dirty="0" smtClean="0"/>
              <a:t>Daily Correction </a:t>
            </a:r>
            <a:r>
              <a:rPr lang="en-GB" sz="1600" dirty="0" smtClean="0"/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Check periods over which each reference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Define/Refine date range over which to evaluate Delta Correction</a:t>
            </a:r>
          </a:p>
          <a:p>
            <a:pPr marL="914400" lvl="1" indent="-514350"/>
            <a:r>
              <a:rPr lang="en-GB" sz="1400" dirty="0" smtClean="0"/>
              <a:t>Default: Whole overlap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Read coefficients from Daily(Mon-Ref1) and (Mon-Ref2)</a:t>
            </a:r>
            <a:endParaRPr lang="en-GB" sz="16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Calculate Double Difference coefficients  from time series of Daily(Mon-Ref2)-Daily(Mon-Ref1)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Filter time series of DD time series to reject outliers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step changes in the DD time series – if significant:</a:t>
            </a:r>
          </a:p>
          <a:p>
            <a:pPr marL="914400" lvl="1" indent="-514350"/>
            <a:r>
              <a:rPr lang="en-GB" sz="1400" dirty="0" smtClean="0"/>
              <a:t>split overlap period and treat as separate reference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</a:t>
            </a:r>
            <a:r>
              <a:rPr lang="en-GB" sz="1600" dirty="0" smtClean="0"/>
              <a:t>any periodicity in the DD time series – if significant:</a:t>
            </a:r>
          </a:p>
          <a:p>
            <a:pPr marL="914400" lvl="1" indent="-514350"/>
            <a:r>
              <a:rPr lang="en-GB" sz="1400" dirty="0" smtClean="0"/>
              <a:t>limit date range to </a:t>
            </a:r>
            <a:r>
              <a:rPr lang="en-GB" sz="1400" i="1" dirty="0" smtClean="0"/>
              <a:t>n</a:t>
            </a:r>
            <a:r>
              <a:rPr lang="en-GB" sz="1400" dirty="0" smtClean="0"/>
              <a:t> periods, define uncertainty growth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</a:t>
            </a:r>
            <a:r>
              <a:rPr lang="en-GB" sz="1600" dirty="0" smtClean="0"/>
              <a:t>any drifts in the DD time series – if significant:</a:t>
            </a:r>
          </a:p>
          <a:p>
            <a:pPr marL="914400" lvl="1" indent="-514350"/>
            <a:r>
              <a:rPr lang="en-GB" sz="1400" dirty="0" smtClean="0"/>
              <a:t>limit date range to create period with insignificant changes, define uncertainty growth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 </a:t>
            </a:r>
            <a:r>
              <a:rPr lang="en-GB" sz="1600" dirty="0" smtClean="0"/>
              <a:t>Delta Correction as mean of Double Difference coefficients and covariance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Delta Correction to (Mon-Ref2) to generate </a:t>
            </a:r>
            <a:r>
              <a:rPr lang="en-GB" sz="1600" dirty="0" smtClean="0"/>
              <a:t>RAC for </a:t>
            </a:r>
            <a:r>
              <a:rPr lang="en-GB" sz="1600" dirty="0" smtClean="0"/>
              <a:t>dates when Ref1 not available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Specific </a:t>
            </a:r>
            <a:r>
              <a:rPr lang="en-GB" sz="3600" dirty="0" smtClean="0"/>
              <a:t>Example 3: </a:t>
            </a:r>
            <a:r>
              <a:rPr lang="en-GB" sz="3600" dirty="0" smtClean="0"/>
              <a:t>GEO-LEO IR </a:t>
            </a:r>
            <a:r>
              <a:rPr lang="en-GB" sz="3600" dirty="0" smtClean="0"/>
              <a:t>–Collocations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6"/>
            <a:ext cx="8915400" cy="526068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Generate </a:t>
            </a:r>
            <a:r>
              <a:rPr lang="en-GB" sz="1600" dirty="0" smtClean="0"/>
              <a:t>intermediate </a:t>
            </a:r>
            <a:r>
              <a:rPr lang="en-GB" sz="1600" i="1" dirty="0" smtClean="0"/>
              <a:t>Collocation </a:t>
            </a:r>
            <a:r>
              <a:rPr lang="en-GB" sz="1600" dirty="0" smtClean="0"/>
              <a:t>products for (Mon-Ref1) and (Mon-Ref2)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Check periods over which each reference is 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Define/Refine date range over which to evaluate Delta Correction</a:t>
            </a:r>
          </a:p>
          <a:p>
            <a:pPr marL="914400" lvl="1" indent="-514350"/>
            <a:r>
              <a:rPr lang="en-GB" sz="1400" dirty="0" smtClean="0"/>
              <a:t>Default: Whole overlap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Recalculate RAC-like products from collocations of (Mon-Ref1) and (Mon-Ref2)</a:t>
            </a:r>
            <a:endParaRPr lang="en-GB" sz="1600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Calculate Double Difference coefficients  from time series of RAC(Mon-Ref2)-RAC(Mon-Ref1)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any step changes in the DD time series – if significant:</a:t>
            </a:r>
          </a:p>
          <a:p>
            <a:pPr marL="914400" lvl="1" indent="-514350"/>
            <a:r>
              <a:rPr lang="en-GB" sz="1400" dirty="0" smtClean="0"/>
              <a:t>split overlap period and treat as separate reference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</a:t>
            </a:r>
            <a:r>
              <a:rPr lang="en-GB" sz="1600" dirty="0" smtClean="0"/>
              <a:t>any periodicity in the DD time series – if significant:</a:t>
            </a:r>
          </a:p>
          <a:p>
            <a:pPr marL="914400" lvl="1" indent="-514350"/>
            <a:r>
              <a:rPr lang="en-GB" sz="1400" dirty="0" smtClean="0"/>
              <a:t>limit date range to </a:t>
            </a:r>
            <a:r>
              <a:rPr lang="en-GB" sz="1400" i="1" dirty="0" smtClean="0"/>
              <a:t>n</a:t>
            </a:r>
            <a:r>
              <a:rPr lang="en-GB" sz="1400" dirty="0" smtClean="0"/>
              <a:t> periods, define uncertainty growth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Identify </a:t>
            </a:r>
            <a:r>
              <a:rPr lang="en-GB" sz="1600" dirty="0" smtClean="0"/>
              <a:t>any drifts in the DD time series – if significant:</a:t>
            </a:r>
          </a:p>
          <a:p>
            <a:pPr marL="914400" lvl="1" indent="-514350"/>
            <a:r>
              <a:rPr lang="en-GB" sz="1400" dirty="0" smtClean="0"/>
              <a:t>limit date range to create period with insignificant changes, define uncertainty growth  &amp; Go to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If </a:t>
            </a:r>
            <a:r>
              <a:rPr lang="en-GB" sz="1600" dirty="0" smtClean="0"/>
              <a:t>no significant changes: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Define Delta Correction as weighted regression from all remaining collocations </a:t>
            </a:r>
            <a:endParaRPr lang="en-GB" sz="1600" dirty="0" smtClean="0"/>
          </a:p>
          <a:p>
            <a:pPr marL="914400" lvl="1" indent="-514350"/>
            <a:r>
              <a:rPr lang="en-GB" sz="1400" dirty="0" smtClean="0"/>
              <a:t>coefficients </a:t>
            </a:r>
            <a:r>
              <a:rPr lang="en-GB" sz="1400" dirty="0" smtClean="0"/>
              <a:t>and </a:t>
            </a:r>
            <a:r>
              <a:rPr lang="en-GB" sz="1400" dirty="0" err="1" smtClean="0"/>
              <a:t>covariances</a:t>
            </a:r>
            <a:endParaRPr lang="en-GB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Apply Delta Correction to (Mon-Ref2) to </a:t>
            </a:r>
            <a:r>
              <a:rPr lang="en-GB" sz="1600" dirty="0" smtClean="0"/>
              <a:t>generate RAC for </a:t>
            </a:r>
            <a:r>
              <a:rPr lang="en-GB" sz="1600" dirty="0" smtClean="0"/>
              <a:t>dates when Ref1 not available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Junk beyond here...</a:t>
            </a:r>
            <a:endParaRPr lang="en-GB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Diurnal Cycles w/ multiple References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2556" y="1596788"/>
            <a:ext cx="6750900" cy="0"/>
          </a:xfrm>
          <a:prstGeom prst="straightConnector1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4121" y="2362504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42772" y="2798916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0" y="3712684"/>
            <a:ext cx="6221447" cy="0"/>
          </a:xfrm>
          <a:prstGeom prst="straightConnector1">
            <a:avLst/>
          </a:prstGeom>
          <a:ln w="5080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32904" y="4149096"/>
            <a:ext cx="5673096" cy="0"/>
          </a:xfrm>
          <a:prstGeom prst="straightConnector1">
            <a:avLst/>
          </a:prstGeom>
          <a:ln w="5080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64577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54709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3120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232904" y="3712684"/>
            <a:ext cx="990132" cy="436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223036" y="3712684"/>
            <a:ext cx="990132" cy="436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44121" y="1947283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Metop-A/IASI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2229" y="2376682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Metop-B/IASI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4121" y="3248976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</a:rPr>
              <a:t>Aqua/AIRS</a:t>
            </a:r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62229" y="3712684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</a:rPr>
              <a:t>S-NPP/</a:t>
            </a:r>
            <a:r>
              <a:rPr lang="en-GB" sz="1200" dirty="0" err="1" smtClean="0">
                <a:solidFill>
                  <a:schemeClr val="accent2"/>
                </a:solidFill>
              </a:rPr>
              <a:t>CrIS</a:t>
            </a:r>
            <a:endParaRPr lang="en-GB" sz="1200" dirty="0">
              <a:solidFill>
                <a:schemeClr val="accent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992" y="1670284"/>
            <a:ext cx="218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Meteosat-9/SEVIRI</a:t>
            </a:r>
            <a:endParaRPr lang="en-GB" sz="1200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20" idx="3"/>
          </p:cNvCxnSpPr>
          <p:nvPr/>
        </p:nvCxnSpPr>
        <p:spPr>
          <a:xfrm flipV="1">
            <a:off x="6843252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841" y="1596788"/>
            <a:ext cx="0" cy="910426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54709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64577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221447" y="1670284"/>
            <a:ext cx="0" cy="22121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223036" y="1596788"/>
            <a:ext cx="0" cy="221212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232904" y="1596788"/>
            <a:ext cx="0" cy="228561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95299" y="4419132"/>
            <a:ext cx="9410701" cy="1707031"/>
          </a:xfrm>
        </p:spPr>
        <p:txBody>
          <a:bodyPr/>
          <a:lstStyle/>
          <a:p>
            <a:r>
              <a:rPr lang="el-GR" sz="2000" dirty="0" smtClean="0">
                <a:solidFill>
                  <a:srgbClr val="00B050"/>
                </a:solidFill>
              </a:rPr>
              <a:t>Δ</a:t>
            </a:r>
            <a:r>
              <a:rPr lang="en-GB" sz="2000" dirty="0" smtClean="0">
                <a:solidFill>
                  <a:srgbClr val="00B050"/>
                </a:solidFill>
              </a:rPr>
              <a:t>IASIB-IASIA 	- Tie 9:30am/pm Time series together	</a:t>
            </a:r>
            <a:r>
              <a:rPr lang="en-GB" sz="2000" dirty="0" smtClean="0"/>
              <a:t>}</a:t>
            </a:r>
          </a:p>
          <a:p>
            <a:r>
              <a:rPr lang="el-GR" sz="2000" dirty="0" smtClean="0">
                <a:solidFill>
                  <a:schemeClr val="accent2"/>
                </a:solidFill>
              </a:rPr>
              <a:t>Δ</a:t>
            </a:r>
            <a:r>
              <a:rPr lang="en-GB" sz="2000" dirty="0" smtClean="0">
                <a:solidFill>
                  <a:schemeClr val="accent2"/>
                </a:solidFill>
              </a:rPr>
              <a:t>AIRS-</a:t>
            </a:r>
            <a:r>
              <a:rPr lang="en-GB" sz="2000" dirty="0" err="1" smtClean="0">
                <a:solidFill>
                  <a:schemeClr val="accent2"/>
                </a:solidFill>
              </a:rPr>
              <a:t>CrIS</a:t>
            </a:r>
            <a:r>
              <a:rPr lang="en-GB" sz="2000" dirty="0" smtClean="0">
                <a:solidFill>
                  <a:schemeClr val="accent2"/>
                </a:solidFill>
              </a:rPr>
              <a:t>	- Tie 1:00am/pm Time series together	</a:t>
            </a:r>
            <a:r>
              <a:rPr lang="en-GB" sz="2000" dirty="0" smtClean="0"/>
              <a:t>}-Combine -&gt; Blended Ref*</a:t>
            </a:r>
          </a:p>
          <a:p>
            <a:r>
              <a:rPr lang="el-GR" sz="2000" dirty="0" smtClean="0">
                <a:solidFill>
                  <a:srgbClr val="7030A0"/>
                </a:solidFill>
              </a:rPr>
              <a:t>Δ</a:t>
            </a:r>
            <a:r>
              <a:rPr lang="en-GB" sz="2000" dirty="0" smtClean="0">
                <a:solidFill>
                  <a:srgbClr val="7030A0"/>
                </a:solidFill>
              </a:rPr>
              <a:t>AIRS-IASIA	- Characterise diurnal cycle		</a:t>
            </a:r>
            <a:r>
              <a:rPr lang="en-GB" sz="2000" dirty="0" smtClean="0"/>
              <a:t>}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000" dirty="0" smtClean="0"/>
              <a:t>* Blending could be just ‘averaging’	– susceptible to calibration differences</a:t>
            </a:r>
          </a:p>
          <a:p>
            <a:pPr>
              <a:buNone/>
            </a:pPr>
            <a:r>
              <a:rPr lang="en-GB" sz="2000" dirty="0" smtClean="0"/>
              <a:t>   Or after bias adjustment 	= traceable to Metop-A/IASI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211329" y="2376682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252640" y="2376682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242772" y="2362504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232904" y="2376682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223036" y="2362504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213168" y="2376682"/>
            <a:ext cx="0" cy="1336002"/>
          </a:xfrm>
          <a:prstGeom prst="line">
            <a:avLst/>
          </a:prstGeom>
          <a:ln w="127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Blending References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2556" y="1596788"/>
            <a:ext cx="6750900" cy="0"/>
          </a:xfrm>
          <a:prstGeom prst="straightConnector1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4121" y="2362504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42772" y="2798916"/>
            <a:ext cx="6399131" cy="0"/>
          </a:xfrm>
          <a:prstGeom prst="straightConnector1">
            <a:avLst/>
          </a:prstGeom>
          <a:ln w="508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64577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54709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3120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44121" y="1947283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Metop-A/IASI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2229" y="2376682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B050"/>
                </a:solidFill>
              </a:rPr>
              <a:t>Metop-B/IASI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992" y="1670284"/>
            <a:ext cx="218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Meteosat-9/SEVIRI</a:t>
            </a:r>
            <a:endParaRPr lang="en-GB" sz="1200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20" idx="3"/>
          </p:cNvCxnSpPr>
          <p:nvPr/>
        </p:nvCxnSpPr>
        <p:spPr>
          <a:xfrm flipV="1">
            <a:off x="6843252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841" y="1596788"/>
            <a:ext cx="0" cy="910426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54709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64577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95299" y="4419132"/>
            <a:ext cx="9410701" cy="1707031"/>
          </a:xfrm>
        </p:spPr>
        <p:txBody>
          <a:bodyPr/>
          <a:lstStyle/>
          <a:p>
            <a:r>
              <a:rPr lang="el-GR" sz="2000" dirty="0" smtClean="0">
                <a:solidFill>
                  <a:srgbClr val="00B050"/>
                </a:solidFill>
              </a:rPr>
              <a:t>Δ</a:t>
            </a:r>
            <a:r>
              <a:rPr lang="en-GB" sz="2000" dirty="0" smtClean="0">
                <a:solidFill>
                  <a:srgbClr val="00B050"/>
                </a:solidFill>
              </a:rPr>
              <a:t>IASIB-IASIA 	- 50-50 Blend* of References during whole overlap</a:t>
            </a:r>
          </a:p>
          <a:p>
            <a:pPr lvl="1"/>
            <a:endParaRPr lang="en-GB" sz="1600" dirty="0" smtClean="0">
              <a:solidFill>
                <a:srgbClr val="00B050"/>
              </a:solidFill>
            </a:endParaRP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000" dirty="0" smtClean="0"/>
              <a:t>* Blending could be just ‘averaging’	– susceptible to calibration differences</a:t>
            </a:r>
          </a:p>
          <a:p>
            <a:pPr>
              <a:buNone/>
            </a:pPr>
            <a:r>
              <a:rPr lang="en-GB" sz="2000" dirty="0" smtClean="0"/>
              <a:t>   Or after bias adjustment 	= traceable to Metop-A/IASI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32424" y="4239108"/>
            <a:ext cx="87782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32424" y="2978940"/>
            <a:ext cx="0" cy="126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646147" y="3359104"/>
            <a:ext cx="201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Weight </a:t>
            </a:r>
          </a:p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0%             100%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55143" y="3158964"/>
            <a:ext cx="158762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655143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2424" y="4239108"/>
            <a:ext cx="102271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43252" y="4239108"/>
            <a:ext cx="180024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843252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843252" y="3158964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843252" y="3158964"/>
            <a:ext cx="0" cy="540072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55143" y="4239108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430881" y="4239108"/>
            <a:ext cx="66267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430881" y="3158964"/>
            <a:ext cx="0" cy="1080144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242772" y="3158964"/>
            <a:ext cx="0" cy="540072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242772" y="3699036"/>
            <a:ext cx="360048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3242772" y="3699036"/>
            <a:ext cx="0" cy="540072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430881" y="4322163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Time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Blending References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2556" y="1596788"/>
            <a:ext cx="6750900" cy="0"/>
          </a:xfrm>
          <a:prstGeom prst="straightConnector1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4121" y="2362504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42772" y="2798916"/>
            <a:ext cx="6399131" cy="0"/>
          </a:xfrm>
          <a:prstGeom prst="straightConnector1">
            <a:avLst/>
          </a:prstGeom>
          <a:ln w="508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64577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54709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3120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44121" y="1947283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Metop-A/IASI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2229" y="2376682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B050"/>
                </a:solidFill>
              </a:rPr>
              <a:t>Metop-B/IASI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992" y="1670284"/>
            <a:ext cx="218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Meteosat-9/SEVIRI</a:t>
            </a:r>
            <a:endParaRPr lang="en-GB" sz="1200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20" idx="3"/>
          </p:cNvCxnSpPr>
          <p:nvPr/>
        </p:nvCxnSpPr>
        <p:spPr>
          <a:xfrm flipV="1">
            <a:off x="6843252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841" y="1596788"/>
            <a:ext cx="0" cy="910426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54709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64577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95299" y="4419132"/>
            <a:ext cx="9410701" cy="1707031"/>
          </a:xfrm>
        </p:spPr>
        <p:txBody>
          <a:bodyPr/>
          <a:lstStyle/>
          <a:p>
            <a:r>
              <a:rPr lang="el-GR" sz="2000" dirty="0" smtClean="0">
                <a:solidFill>
                  <a:srgbClr val="00B050"/>
                </a:solidFill>
              </a:rPr>
              <a:t>Δ</a:t>
            </a:r>
            <a:r>
              <a:rPr lang="en-GB" sz="2000" dirty="0" smtClean="0">
                <a:solidFill>
                  <a:srgbClr val="00B050"/>
                </a:solidFill>
              </a:rPr>
              <a:t>IASIB-IASIA 	- 50-50 Blend* of References after initial delay 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E.g. 1yr to evaluate Double Differences and develop Delta Correction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000" dirty="0" smtClean="0"/>
              <a:t>* Blending could be just ‘averaging’	– susceptible to calibration differences</a:t>
            </a:r>
          </a:p>
          <a:p>
            <a:pPr>
              <a:buNone/>
            </a:pPr>
            <a:r>
              <a:rPr lang="en-GB" sz="2000" dirty="0" smtClean="0"/>
              <a:t>   Or after bias adjustment 	= traceable to Metop-A/IASI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32424" y="4239108"/>
            <a:ext cx="87782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32424" y="2978940"/>
            <a:ext cx="0" cy="126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646147" y="3359104"/>
            <a:ext cx="201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Weight </a:t>
            </a:r>
          </a:p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0%             100%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655143" y="3158964"/>
            <a:ext cx="2577761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655143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2424" y="4239108"/>
            <a:ext cx="102271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43252" y="4239108"/>
            <a:ext cx="180024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843252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843252" y="3158964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843252" y="3158964"/>
            <a:ext cx="0" cy="540072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55143" y="4239108"/>
            <a:ext cx="257776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430881" y="4239108"/>
            <a:ext cx="66267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430881" y="3158964"/>
            <a:ext cx="0" cy="1080144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232904" y="3158964"/>
            <a:ext cx="0" cy="540072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232904" y="3699036"/>
            <a:ext cx="2610348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232904" y="3699036"/>
            <a:ext cx="0" cy="540072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242772" y="3158964"/>
            <a:ext cx="0" cy="1080144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>
            <a:off x="3422796" y="3519012"/>
            <a:ext cx="630084" cy="360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3242772" y="3962109"/>
            <a:ext cx="99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Delay</a:t>
            </a:r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30881" y="4322163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Time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GSICS Inter-Calibration Products</a:t>
            </a:r>
          </a:p>
          <a:p>
            <a:pPr lvl="1"/>
            <a:r>
              <a:rPr lang="en-GB" dirty="0" smtClean="0"/>
              <a:t>Defined by (Monitoring – Reference) Instruments</a:t>
            </a:r>
          </a:p>
          <a:p>
            <a:r>
              <a:rPr lang="en-GB" dirty="0" smtClean="0"/>
              <a:t>GEO-LEO IR Products based on </a:t>
            </a:r>
            <a:r>
              <a:rPr lang="en-GB" dirty="0" err="1" smtClean="0"/>
              <a:t>MetopA</a:t>
            </a:r>
            <a:r>
              <a:rPr lang="en-GB" dirty="0" smtClean="0"/>
              <a:t>/IASI</a:t>
            </a:r>
          </a:p>
          <a:p>
            <a:pPr lvl="1"/>
            <a:r>
              <a:rPr lang="en-GB" dirty="0" smtClean="0"/>
              <a:t>Based on SNO method</a:t>
            </a:r>
          </a:p>
          <a:p>
            <a:pPr lvl="1"/>
            <a:r>
              <a:rPr lang="en-GB" dirty="0" smtClean="0"/>
              <a:t>Now in Pre-Operational mode</a:t>
            </a:r>
          </a:p>
          <a:p>
            <a:pPr lvl="1">
              <a:buNone/>
            </a:pPr>
            <a:r>
              <a:rPr lang="en-GB" dirty="0" smtClean="0"/>
              <a:t>+ Aqua/AIRS as transfer to characterise diurnal variations</a:t>
            </a:r>
          </a:p>
          <a:p>
            <a:pPr lvl="1"/>
            <a:r>
              <a:rPr lang="en-GB" dirty="0" smtClean="0"/>
              <a:t>Developing Delta Corrections for </a:t>
            </a:r>
            <a:r>
              <a:rPr lang="en-GB" dirty="0" err="1" smtClean="0"/>
              <a:t>MetopB</a:t>
            </a:r>
            <a:r>
              <a:rPr lang="en-GB" dirty="0" smtClean="0"/>
              <a:t>/IASI</a:t>
            </a:r>
          </a:p>
          <a:p>
            <a:r>
              <a:rPr lang="en-GB" dirty="0" smtClean="0"/>
              <a:t>GEO-LEO VIS Products based on Aqua/MODIS</a:t>
            </a:r>
          </a:p>
          <a:p>
            <a:pPr lvl="1"/>
            <a:r>
              <a:rPr lang="en-GB" dirty="0" smtClean="0"/>
              <a:t>Based on DCC method</a:t>
            </a:r>
          </a:p>
          <a:p>
            <a:pPr lvl="1"/>
            <a:r>
              <a:rPr lang="en-GB" dirty="0" smtClean="0"/>
              <a:t>Soon to be in Demonstration mode</a:t>
            </a:r>
          </a:p>
          <a:p>
            <a:pPr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Blending References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22556" y="1596788"/>
            <a:ext cx="6750900" cy="0"/>
          </a:xfrm>
          <a:prstGeom prst="straightConnector1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4121" y="2362504"/>
            <a:ext cx="6399131" cy="0"/>
          </a:xfrm>
          <a:prstGeom prst="straightConnector1">
            <a:avLst/>
          </a:prstGeom>
          <a:ln w="508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42772" y="2798916"/>
            <a:ext cx="6399131" cy="0"/>
          </a:xfrm>
          <a:prstGeom prst="straightConnector1">
            <a:avLst/>
          </a:prstGeom>
          <a:ln w="50800">
            <a:solidFill>
              <a:srgbClr val="00B05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864577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854709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3120" y="2362504"/>
            <a:ext cx="990132" cy="4364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44121" y="1947283"/>
            <a:ext cx="14484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92D050"/>
                </a:solidFill>
              </a:rPr>
              <a:t>Metop-A/IASI</a:t>
            </a:r>
            <a:endParaRPr lang="en-GB" sz="1200" dirty="0">
              <a:solidFill>
                <a:srgbClr val="92D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2229" y="2376682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00B050"/>
                </a:solidFill>
              </a:rPr>
              <a:t>Metop-B/IASI</a:t>
            </a:r>
            <a:endParaRPr lang="en-GB" sz="120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4992" y="1670284"/>
            <a:ext cx="2187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1"/>
                </a:solidFill>
              </a:rPr>
              <a:t>Meteosat-9/SEVIRI</a:t>
            </a:r>
            <a:endParaRPr lang="en-GB" sz="1200" dirty="0">
              <a:solidFill>
                <a:schemeClr val="accent1"/>
              </a:solidFill>
            </a:endParaRPr>
          </a:p>
        </p:txBody>
      </p:sp>
      <p:cxnSp>
        <p:nvCxnSpPr>
          <p:cNvPr id="30" name="Straight Connector 29"/>
          <p:cNvCxnSpPr>
            <a:stCxn id="20" idx="3"/>
          </p:cNvCxnSpPr>
          <p:nvPr/>
        </p:nvCxnSpPr>
        <p:spPr>
          <a:xfrm flipV="1">
            <a:off x="6843252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44841" y="1596788"/>
            <a:ext cx="0" cy="910426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54709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64577" y="1596788"/>
            <a:ext cx="0" cy="983922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95299" y="4419132"/>
            <a:ext cx="9410701" cy="1707031"/>
          </a:xfrm>
        </p:spPr>
        <p:txBody>
          <a:bodyPr/>
          <a:lstStyle/>
          <a:p>
            <a:r>
              <a:rPr lang="el-GR" sz="2000" dirty="0" smtClean="0">
                <a:solidFill>
                  <a:srgbClr val="00B050"/>
                </a:solidFill>
              </a:rPr>
              <a:t>Δ</a:t>
            </a:r>
            <a:r>
              <a:rPr lang="en-GB" sz="2000" dirty="0" smtClean="0">
                <a:solidFill>
                  <a:srgbClr val="00B050"/>
                </a:solidFill>
              </a:rPr>
              <a:t>IASIB-IASIA 	- Tapering Blend* of References after initial delay </a:t>
            </a:r>
          </a:p>
          <a:p>
            <a:pPr lvl="1"/>
            <a:r>
              <a:rPr lang="en-GB" sz="1600" dirty="0" smtClean="0">
                <a:solidFill>
                  <a:srgbClr val="00B050"/>
                </a:solidFill>
              </a:rPr>
              <a:t>Updating Delta Corrections during overlap period</a:t>
            </a:r>
          </a:p>
          <a:p>
            <a:endParaRPr lang="en-GB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000" dirty="0" smtClean="0"/>
              <a:t>* Tapering Blend is only applicable to Archive Recalibration Corrections,</a:t>
            </a:r>
            <a:br>
              <a:rPr lang="en-GB" sz="2000" dirty="0" smtClean="0"/>
            </a:br>
            <a:r>
              <a:rPr lang="en-GB" sz="2000" dirty="0" smtClean="0"/>
              <a:t>where we know the start and end dates of the references’ availability in advance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32424" y="4239108"/>
            <a:ext cx="877827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632424" y="2978940"/>
            <a:ext cx="0" cy="1260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646147" y="3359104"/>
            <a:ext cx="201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Weight </a:t>
            </a:r>
          </a:p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0%             100%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655143" y="3158964"/>
            <a:ext cx="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2424" y="4239108"/>
            <a:ext cx="102271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843252" y="4239108"/>
            <a:ext cx="180024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843252" y="3158964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55143" y="4239108"/>
            <a:ext cx="1587629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430881" y="4239108"/>
            <a:ext cx="662671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430881" y="3158964"/>
            <a:ext cx="0" cy="1080144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242772" y="3158964"/>
            <a:ext cx="3600480" cy="1080144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242772" y="3158964"/>
            <a:ext cx="3600480" cy="1080144"/>
          </a:xfrm>
          <a:prstGeom prst="straightConnector1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242772" y="3158964"/>
            <a:ext cx="0" cy="1080144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430881" y="4322163"/>
            <a:ext cx="144847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Time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655143" y="3158964"/>
            <a:ext cx="1587629" cy="0"/>
          </a:xfrm>
          <a:prstGeom prst="straightConnector1">
            <a:avLst/>
          </a:prstGeom>
          <a:ln w="254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68712"/>
            <a:ext cx="8915400" cy="4525963"/>
          </a:xfrm>
        </p:spPr>
        <p:txBody>
          <a:bodyPr/>
          <a:lstStyle/>
          <a:p>
            <a:r>
              <a:rPr lang="en-GB" sz="2800" dirty="0" smtClean="0"/>
              <a:t>Need to generate double differences for all overlap period</a:t>
            </a:r>
          </a:p>
          <a:p>
            <a:r>
              <a:rPr lang="en-GB" sz="2800" dirty="0" smtClean="0"/>
              <a:t>Analyse these to characterise reference differences</a:t>
            </a:r>
          </a:p>
          <a:p>
            <a:r>
              <a:rPr lang="en-GB" sz="2800" dirty="0" smtClean="0"/>
              <a:t>Should probably not extrapolate trends</a:t>
            </a:r>
          </a:p>
          <a:p>
            <a:pPr lvl="1"/>
            <a:r>
              <a:rPr lang="en-GB" sz="2400" dirty="0" smtClean="0"/>
              <a:t>But could reconstruct them from multiple references</a:t>
            </a:r>
          </a:p>
          <a:p>
            <a:r>
              <a:rPr lang="en-GB" sz="2800" dirty="0" smtClean="0"/>
              <a:t>May not need Delta Corrections until current reference instrument dies</a:t>
            </a:r>
          </a:p>
          <a:p>
            <a:r>
              <a:rPr lang="en-GB" sz="2800" dirty="0" smtClean="0"/>
              <a:t>But then Delta Corrections will be needed </a:t>
            </a:r>
            <a:r>
              <a:rPr lang="en-GB" sz="2800" i="1" dirty="0" smtClean="0"/>
              <a:t>instantly</a:t>
            </a:r>
          </a:p>
          <a:p>
            <a:pPr lvl="1"/>
            <a:r>
              <a:rPr lang="en-GB" sz="2400" dirty="0" smtClean="0"/>
              <a:t>For continuity of RACs, NRTCs </a:t>
            </a:r>
          </a:p>
          <a:p>
            <a:pPr lvl="1"/>
            <a:r>
              <a:rPr lang="en-GB" sz="2400" dirty="0" smtClean="0"/>
              <a:t>To trace them back to previous references</a:t>
            </a:r>
          </a:p>
          <a:p>
            <a:r>
              <a:rPr lang="en-GB" sz="2800" dirty="0" smtClean="0"/>
              <a:t>So need to start generating double differences </a:t>
            </a:r>
            <a:r>
              <a:rPr lang="en-GB" sz="2800" dirty="0" err="1" smtClean="0"/>
              <a:t>asap</a:t>
            </a:r>
            <a:endParaRPr lang="en-GB" sz="2800" dirty="0" smtClean="0"/>
          </a:p>
          <a:p>
            <a:pPr lvl="1"/>
            <a:r>
              <a:rPr lang="en-GB" sz="2400" dirty="0" smtClean="0"/>
              <a:t>And define Delta Corrections to be ready when needed</a:t>
            </a:r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Questions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28725"/>
            <a:ext cx="89154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Should we extrapolate periodic cycles?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If we can model/understand them &amp; they are significant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Or use last </a:t>
            </a:r>
            <a:r>
              <a:rPr lang="en-GB" sz="2000" i="1" dirty="0" smtClean="0">
                <a:solidFill>
                  <a:schemeClr val="accent2"/>
                </a:solidFill>
              </a:rPr>
              <a:t>n</a:t>
            </a:r>
            <a:r>
              <a:rPr lang="en-GB" sz="2000" dirty="0" smtClean="0">
                <a:solidFill>
                  <a:schemeClr val="accent2"/>
                </a:solidFill>
              </a:rPr>
              <a:t> whole years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Is it OK to extrapolate uncertainty like this for NRTC/RAC?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For Delta Correction, keeping constant DD bias after Ref1 is dead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Is there any point in generating Delta corrections for current RAC/NRTC using the same smoothing period?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Or should we calc DD over whole overlap period? (or </a:t>
            </a:r>
            <a:r>
              <a:rPr lang="en-GB" sz="2000" i="1" dirty="0" smtClean="0">
                <a:solidFill>
                  <a:schemeClr val="accent2"/>
                </a:solidFill>
              </a:rPr>
              <a:t>n</a:t>
            </a:r>
            <a:r>
              <a:rPr lang="en-GB" sz="2000" dirty="0" smtClean="0">
                <a:solidFill>
                  <a:schemeClr val="accent2"/>
                </a:solidFill>
              </a:rPr>
              <a:t> years?)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Is this concept applicable to other GSICS Products?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DCC, Lunar, ...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accent2"/>
                </a:solidFill>
              </a:rPr>
              <a:t>Can we make blended reference for Archive Re-Cal/RACs?</a:t>
            </a:r>
          </a:p>
          <a:p>
            <a:pPr marL="914400" lvl="1" indent="-457200"/>
            <a:r>
              <a:rPr lang="en-GB" sz="2000" dirty="0" smtClean="0">
                <a:solidFill>
                  <a:schemeClr val="accent2"/>
                </a:solidFill>
              </a:rPr>
              <a:t>With or without bias adjustment?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Urgent Questions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How to </a:t>
            </a:r>
            <a:r>
              <a:rPr lang="en-IE" sz="2400" dirty="0" smtClean="0">
                <a:solidFill>
                  <a:srgbClr val="FF0000"/>
                </a:solidFill>
              </a:rPr>
              <a:t>characterise diurnal calibration variability</a:t>
            </a:r>
            <a:r>
              <a:rPr lang="en-GB" sz="2400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Do we need to include this in RAC/NRTC </a:t>
            </a:r>
            <a:r>
              <a:rPr lang="en-GB" sz="2000" dirty="0" err="1" smtClean="0">
                <a:solidFill>
                  <a:srgbClr val="FF0000"/>
                </a:solidFill>
              </a:rPr>
              <a:t>netCDF</a:t>
            </a:r>
            <a:r>
              <a:rPr lang="en-GB" sz="2000" dirty="0" smtClean="0">
                <a:solidFill>
                  <a:srgbClr val="FF0000"/>
                </a:solidFill>
              </a:rPr>
              <a:t> or document it?</a:t>
            </a:r>
            <a:br>
              <a:rPr lang="en-GB" sz="2000" dirty="0" smtClean="0">
                <a:solidFill>
                  <a:srgbClr val="FF0000"/>
                </a:solidFill>
              </a:rPr>
            </a:b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How to define Delta Corrections for IASI-B-&gt;A?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Just from double difference of RAC &amp; NRTC – same periods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(As agreed in 2014 GRWG Meeting) - No added 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Average of all RACs/NRTCs  over overlap period? (Correlated)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Average of selected RACs/NRTCs every 29/14d? (Uncorrelated)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Calculate </a:t>
            </a:r>
            <a:r>
              <a:rPr lang="en-GB" sz="2000" dirty="0" err="1" smtClean="0">
                <a:solidFill>
                  <a:srgbClr val="FF0000"/>
                </a:solidFill>
              </a:rPr>
              <a:t>Variograms</a:t>
            </a:r>
            <a:r>
              <a:rPr lang="en-GB" sz="2000" dirty="0" smtClean="0">
                <a:solidFill>
                  <a:srgbClr val="FF0000"/>
                </a:solidFill>
              </a:rPr>
              <a:t> from RACs/NRTCs over 30d-Nyquist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Recalculate regression from all collocations in overlap period?</a:t>
            </a:r>
          </a:p>
          <a:p>
            <a:pPr marL="1314450" lvl="2" indent="-457200"/>
            <a:r>
              <a:rPr lang="en-GB" sz="1600" dirty="0" smtClean="0">
                <a:solidFill>
                  <a:srgbClr val="FF0000"/>
                </a:solidFill>
              </a:rPr>
              <a:t>Need more data – Any advantages?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As 2, 3 or 4, but for only the most recent </a:t>
            </a:r>
            <a:r>
              <a:rPr lang="en-GB" sz="2000" i="1" dirty="0" smtClean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 years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(avoids aliasing seasonality e.g. from </a:t>
            </a:r>
            <a:r>
              <a:rPr lang="en-GB" sz="2000" i="1" dirty="0" smtClean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.5 years)</a:t>
            </a:r>
          </a:p>
          <a:p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to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New reference instruments becoming available</a:t>
            </a:r>
          </a:p>
          <a:p>
            <a:pPr lvl="1"/>
            <a:r>
              <a:rPr lang="en-GB" dirty="0" err="1" smtClean="0"/>
              <a:t>MetopB</a:t>
            </a:r>
            <a:r>
              <a:rPr lang="en-GB" dirty="0" smtClean="0"/>
              <a:t>/IASI, SNPP/</a:t>
            </a:r>
            <a:r>
              <a:rPr lang="en-GB" dirty="0" err="1" smtClean="0"/>
              <a:t>CrIS</a:t>
            </a:r>
            <a:r>
              <a:rPr lang="en-GB" dirty="0" smtClean="0"/>
              <a:t>, ...</a:t>
            </a:r>
          </a:p>
          <a:p>
            <a:pPr lvl="1"/>
            <a:r>
              <a:rPr lang="en-GB" dirty="0" smtClean="0"/>
              <a:t>VIIRS, ...</a:t>
            </a:r>
          </a:p>
          <a:p>
            <a:r>
              <a:rPr lang="en-GB" dirty="0" smtClean="0"/>
              <a:t>Need to define Archive Recalibration Corrections</a:t>
            </a:r>
          </a:p>
          <a:p>
            <a:pPr lvl="1"/>
            <a:r>
              <a:rPr lang="en-GB" dirty="0" smtClean="0"/>
              <a:t>To support generation of FCDRs</a:t>
            </a:r>
          </a:p>
          <a:p>
            <a:r>
              <a:rPr lang="en-GB" dirty="0" smtClean="0"/>
              <a:t>Aim to merge multiple references</a:t>
            </a:r>
          </a:p>
          <a:p>
            <a:pPr lvl="1"/>
            <a:r>
              <a:rPr lang="en-GB" dirty="0" smtClean="0"/>
              <a:t>Define a </a:t>
            </a:r>
            <a:r>
              <a:rPr lang="en-GB" i="1" dirty="0" smtClean="0"/>
              <a:t>Primary GSICS Reference </a:t>
            </a:r>
            <a:r>
              <a:rPr lang="en-GB" dirty="0" smtClean="0"/>
              <a:t>by consensus</a:t>
            </a:r>
          </a:p>
          <a:p>
            <a:pPr lvl="1"/>
            <a:r>
              <a:rPr lang="en-GB" dirty="0" smtClean="0"/>
              <a:t>After bias adjustment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More methods becoming available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DCC, Lunar, Rayleigh, ...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Ultimately aim to combine multiple methods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Long-term continuity of GSICS Products</a:t>
            </a:r>
          </a:p>
          <a:p>
            <a:pPr lvl="1"/>
            <a:r>
              <a:rPr lang="en-GB" dirty="0" smtClean="0"/>
              <a:t>Without calibration jumps between references</a:t>
            </a:r>
          </a:p>
          <a:p>
            <a:pPr lvl="1"/>
            <a:r>
              <a:rPr lang="en-GB" dirty="0" smtClean="0"/>
              <a:t>Although their uncertainty will change...</a:t>
            </a:r>
          </a:p>
          <a:p>
            <a:r>
              <a:rPr lang="en-GB" dirty="0" smtClean="0"/>
              <a:t>Ensuring Traceability </a:t>
            </a:r>
          </a:p>
          <a:p>
            <a:pPr lvl="1"/>
            <a:r>
              <a:rPr lang="en-GB" dirty="0" smtClean="0"/>
              <a:t>back to single Primary Reference</a:t>
            </a:r>
          </a:p>
          <a:p>
            <a:pPr lvl="1"/>
            <a:r>
              <a:rPr lang="en-GB" dirty="0" smtClean="0"/>
              <a:t>For each Spectral Band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Radiometric Consistency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Cover a broad range of applicability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255927"/>
          </a:xfrm>
        </p:spPr>
        <p:txBody>
          <a:bodyPr/>
          <a:lstStyle/>
          <a:p>
            <a:r>
              <a:rPr lang="en-GB" dirty="0" smtClean="0"/>
              <a:t>Define </a:t>
            </a:r>
            <a:r>
              <a:rPr lang="en-GB" u="sng" dirty="0" smtClean="0"/>
              <a:t>one</a:t>
            </a:r>
            <a:r>
              <a:rPr lang="en-GB" dirty="0" smtClean="0"/>
              <a:t> </a:t>
            </a:r>
            <a:r>
              <a:rPr lang="en-GB" i="1" dirty="0" smtClean="0"/>
              <a:t>Primary GSICS Reference</a:t>
            </a:r>
            <a:r>
              <a:rPr lang="en-GB" dirty="0" smtClean="0"/>
              <a:t> instrument</a:t>
            </a:r>
          </a:p>
          <a:p>
            <a:pPr lvl="1"/>
            <a:r>
              <a:rPr lang="en-GB" dirty="0" smtClean="0"/>
              <a:t>for each Spectral Band (VIS/NIR/TIR/UV/...)</a:t>
            </a:r>
          </a:p>
          <a:p>
            <a:pPr lvl="1"/>
            <a:r>
              <a:rPr lang="en-GB" dirty="0" smtClean="0"/>
              <a:t>and application area (NRTC/RAC/ARC/...)</a:t>
            </a:r>
          </a:p>
          <a:p>
            <a:pPr lvl="1"/>
            <a:r>
              <a:rPr lang="en-GB" dirty="0" smtClean="0"/>
              <a:t>by consensus agreement</a:t>
            </a:r>
          </a:p>
          <a:p>
            <a:pPr lvl="1"/>
            <a:r>
              <a:rPr lang="en-GB" dirty="0" smtClean="0"/>
              <a:t>based on a set of criteria (TBD)</a:t>
            </a:r>
          </a:p>
          <a:p>
            <a:pPr lvl="1"/>
            <a:r>
              <a:rPr lang="en-GB" dirty="0" smtClean="0"/>
              <a:t>supported by a </a:t>
            </a:r>
            <a:r>
              <a:rPr lang="en-GB" i="1" dirty="0" smtClean="0"/>
              <a:t>Traceability Statement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Solution – Transfer Ref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255927"/>
          </a:xfrm>
        </p:spPr>
        <p:txBody>
          <a:bodyPr/>
          <a:lstStyle/>
          <a:p>
            <a:r>
              <a:rPr lang="en-GB" dirty="0" smtClean="0"/>
              <a:t>Inter-calibrations using other </a:t>
            </a:r>
            <a:r>
              <a:rPr lang="en-GB" i="1" dirty="0" smtClean="0"/>
              <a:t>Transfer References</a:t>
            </a:r>
            <a:r>
              <a:rPr lang="en-GB" dirty="0" smtClean="0"/>
              <a:t> to incorporate </a:t>
            </a:r>
            <a:r>
              <a:rPr lang="en-GB" i="1" dirty="0" smtClean="0"/>
              <a:t>Delta Corrections</a:t>
            </a:r>
            <a:r>
              <a:rPr lang="en-GB" dirty="0" smtClean="0"/>
              <a:t> already applied</a:t>
            </a:r>
          </a:p>
          <a:p>
            <a:pPr lvl="1"/>
            <a:r>
              <a:rPr lang="en-GB" dirty="0" smtClean="0"/>
              <a:t>to correct back to Primary GSICS Reference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Delta Corrections</a:t>
            </a:r>
          </a:p>
          <a:p>
            <a:pPr lvl="1"/>
            <a:r>
              <a:rPr lang="en-GB" dirty="0" smtClean="0"/>
              <a:t>Normally based on double differences</a:t>
            </a:r>
          </a:p>
          <a:p>
            <a:pPr lvl="1"/>
            <a:r>
              <a:rPr lang="en-GB" dirty="0" smtClean="0"/>
              <a:t>In channel-space of monitored instruments</a:t>
            </a:r>
          </a:p>
          <a:p>
            <a:pPr lvl="1"/>
            <a:r>
              <a:rPr lang="en-GB" dirty="0" smtClean="0"/>
              <a:t>Over extended overlap period between references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Solution - Versions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255927"/>
          </a:xfrm>
        </p:spPr>
        <p:txBody>
          <a:bodyPr/>
          <a:lstStyle/>
          <a:p>
            <a:r>
              <a:rPr lang="en-GB" dirty="0" smtClean="0"/>
              <a:t>If we change the Primary GSICS Reference</a:t>
            </a:r>
          </a:p>
          <a:p>
            <a:pPr lvl="1"/>
            <a:r>
              <a:rPr lang="en-GB" dirty="0" smtClean="0"/>
              <a:t>e.g. If a better reference becomes available in future</a:t>
            </a:r>
          </a:p>
          <a:p>
            <a:pPr lvl="1"/>
            <a:r>
              <a:rPr lang="en-GB" dirty="0" smtClean="0"/>
              <a:t>or for different applications (e.g. Archive Recalibration) </a:t>
            </a:r>
          </a:p>
          <a:p>
            <a:pPr lvl="1"/>
            <a:r>
              <a:rPr lang="en-GB" dirty="0" smtClean="0"/>
              <a:t>by consensus agreement</a:t>
            </a:r>
          </a:p>
          <a:p>
            <a:pPr lvl="1"/>
            <a:r>
              <a:rPr lang="en-GB" dirty="0" smtClean="0"/>
              <a:t>Would potentially introduce a calibration jump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Need to create new Version of each GSICS Product</a:t>
            </a:r>
          </a:p>
          <a:p>
            <a:pPr lvl="1"/>
            <a:r>
              <a:rPr lang="en-GB" dirty="0" smtClean="0"/>
              <a:t>Submit through a streamlined review process (GPPA)</a:t>
            </a:r>
          </a:p>
          <a:p>
            <a:pPr lvl="1"/>
            <a:r>
              <a:rPr lang="en-GB" dirty="0" smtClean="0"/>
              <a:t>Revise uncertainty evaluation </a:t>
            </a:r>
          </a:p>
          <a:p>
            <a:pPr lvl="1"/>
            <a:r>
              <a:rPr lang="en-GB" dirty="0" smtClean="0"/>
              <a:t>Revise traceability statement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accent1"/>
                </a:solidFill>
              </a:rPr>
              <a:t>Proposed Solution to Combine Methods</a:t>
            </a:r>
            <a:endParaRPr lang="en-GB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255927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Define </a:t>
            </a:r>
            <a:r>
              <a:rPr lang="en-GB" u="sng" dirty="0" smtClean="0">
                <a:solidFill>
                  <a:schemeClr val="accent1"/>
                </a:solidFill>
              </a:rPr>
              <a:t>one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i="1" dirty="0" smtClean="0">
                <a:solidFill>
                  <a:schemeClr val="accent1"/>
                </a:solidFill>
              </a:rPr>
              <a:t>Primary Method?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Or do weighted average of Methods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mean for the User?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8736"/>
            <a:ext cx="8915400" cy="4525963"/>
          </a:xfrm>
        </p:spPr>
        <p:txBody>
          <a:bodyPr/>
          <a:lstStyle/>
          <a:p>
            <a:r>
              <a:rPr lang="en-GB" dirty="0" smtClean="0"/>
              <a:t>Users only have to select:</a:t>
            </a:r>
          </a:p>
          <a:p>
            <a:pPr lvl="1"/>
            <a:r>
              <a:rPr lang="en-GB" dirty="0" smtClean="0"/>
              <a:t>Monitored Instrument</a:t>
            </a:r>
          </a:p>
          <a:p>
            <a:pPr lvl="1"/>
            <a:r>
              <a:rPr lang="en-GB" dirty="0" smtClean="0"/>
              <a:t>Spectral Band</a:t>
            </a:r>
          </a:p>
          <a:p>
            <a:pPr lvl="1"/>
            <a:r>
              <a:rPr lang="en-GB" dirty="0" smtClean="0"/>
              <a:t>Time Period</a:t>
            </a:r>
          </a:p>
          <a:p>
            <a:pPr lvl="1"/>
            <a:r>
              <a:rPr lang="en-GB" dirty="0" smtClean="0"/>
              <a:t>Product Version (usually most recent)</a:t>
            </a:r>
          </a:p>
          <a:p>
            <a:pPr lvl="1"/>
            <a:r>
              <a:rPr lang="en-GB" dirty="0" smtClean="0"/>
              <a:t>(Optionally) Override default Primary GSICS Reference</a:t>
            </a:r>
          </a:p>
          <a:p>
            <a:pPr lvl="2"/>
            <a:r>
              <a:rPr lang="en-GB" dirty="0" smtClean="0"/>
              <a:t>To select a </a:t>
            </a:r>
            <a:r>
              <a:rPr lang="en-GB" i="1" dirty="0" smtClean="0"/>
              <a:t>Transfer Reference</a:t>
            </a:r>
            <a:endParaRPr lang="en-GB" dirty="0" smtClean="0"/>
          </a:p>
          <a:p>
            <a:r>
              <a:rPr lang="en-GB" dirty="0" smtClean="0"/>
              <a:t>Benefits:</a:t>
            </a:r>
          </a:p>
          <a:p>
            <a:pPr lvl="1"/>
            <a:r>
              <a:rPr lang="en-GB" dirty="0" smtClean="0"/>
              <a:t>Less to implement</a:t>
            </a:r>
          </a:p>
          <a:p>
            <a:pPr lvl="1"/>
            <a:r>
              <a:rPr lang="en-GB" dirty="0" smtClean="0"/>
              <a:t>Less choice 		=&gt; Less scope for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25947</TotalTime>
  <Words>1364</Words>
  <Application>Microsoft Office PowerPoint</Application>
  <PresentationFormat>A4 Paper (210x297 mm)</PresentationFormat>
  <Paragraphs>247</Paragraphs>
  <Slides>23</Slides>
  <Notes>1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Defining Primary GSICS References - an Evolving Concept for Inter-Calibration Products</vt:lpstr>
      <vt:lpstr>Current Situation</vt:lpstr>
      <vt:lpstr>Motivation to Change</vt:lpstr>
      <vt:lpstr>Requirements</vt:lpstr>
      <vt:lpstr>Proposed Solution</vt:lpstr>
      <vt:lpstr>Proposed Solution – Transfer Ref</vt:lpstr>
      <vt:lpstr>Proposed Solution - Versions</vt:lpstr>
      <vt:lpstr>Proposed Solution to Combine Methods</vt:lpstr>
      <vt:lpstr>What does this mean for the User?</vt:lpstr>
      <vt:lpstr>How?</vt:lpstr>
      <vt:lpstr>What do we need to do?</vt:lpstr>
      <vt:lpstr>Outline Delta Correction ATBD</vt:lpstr>
      <vt:lpstr>Specific Example 1: GEO-LEO IR - RAC</vt:lpstr>
      <vt:lpstr>Specific Example 2: GEO-LEO IR - Daily</vt:lpstr>
      <vt:lpstr>Specific Example 3: GEO-LEO IR –Collocations</vt:lpstr>
      <vt:lpstr>Slide 16</vt:lpstr>
      <vt:lpstr>Diurnal Cycles w/ multiple References</vt:lpstr>
      <vt:lpstr>Blending References</vt:lpstr>
      <vt:lpstr>Blending References</vt:lpstr>
      <vt:lpstr>Blending References</vt:lpstr>
      <vt:lpstr>Conclusions</vt:lpstr>
      <vt:lpstr>Questions</vt:lpstr>
      <vt:lpstr>Urgent Questions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1108</cp:revision>
  <cp:lastPrinted>2006-03-06T14:11:17Z</cp:lastPrinted>
  <dcterms:created xsi:type="dcterms:W3CDTF">1997-07-23T08:21:02Z</dcterms:created>
  <dcterms:modified xsi:type="dcterms:W3CDTF">2014-06-12T12:11:29Z</dcterms:modified>
</cp:coreProperties>
</file>