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56" r:id="rId2"/>
    <p:sldId id="609" r:id="rId3"/>
    <p:sldId id="616" r:id="rId4"/>
    <p:sldId id="619" r:id="rId5"/>
    <p:sldId id="620" r:id="rId6"/>
    <p:sldId id="621" r:id="rId7"/>
    <p:sldId id="622" r:id="rId8"/>
    <p:sldId id="618" r:id="rId9"/>
    <p:sldId id="612" r:id="rId10"/>
    <p:sldId id="593" r:id="rId11"/>
    <p:sldId id="596" r:id="rId12"/>
    <p:sldId id="594" r:id="rId13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5000"/>
    <a:srgbClr val="FFCCFF"/>
    <a:srgbClr val="B3CCFF"/>
    <a:srgbClr val="66D8C8"/>
    <a:srgbClr val="CCFFFF"/>
    <a:srgbClr val="00CCFF"/>
    <a:srgbClr val="FF66CC"/>
    <a:srgbClr val="00B5E2"/>
    <a:srgbClr val="00205B"/>
    <a:srgbClr val="C5B9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1432" autoAdjust="0"/>
  </p:normalViewPr>
  <p:slideViewPr>
    <p:cSldViewPr snapToGrid="0">
      <p:cViewPr varScale="1">
        <p:scale>
          <a:sx n="117" d="100"/>
          <a:sy n="117" d="100"/>
        </p:scale>
        <p:origin x="-1428" y="-108"/>
      </p:cViewPr>
      <p:guideLst>
        <p:guide orient="horz" pos="1164"/>
        <p:guide orient="horz" pos="1410"/>
        <p:guide orient="horz" pos="2704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42" d="100"/>
          <a:sy n="42" d="100"/>
        </p:scale>
        <p:origin x="-2970" y="-132"/>
      </p:cViewPr>
      <p:guideLst>
        <p:guide orient="horz" pos="312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89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4" y="9739314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1478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1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3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1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4513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EUM/STG-SWG/36/14/VWG/15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49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50" name="Clip" r:id="rId5" imgW="2833538" imgH="1919138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421093" y="16016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7200900" y="6303885"/>
            <a:ext cx="2486025" cy="4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86524" y="6610350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293687" y="6416873"/>
            <a:ext cx="290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GSICS web meeting – Lunar Calibration Workshop</a:t>
            </a:r>
          </a:p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 June 2014</a:t>
            </a:r>
            <a:endParaRPr lang="de-DE" sz="1000" b="0" baseline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Development/LunarWorkArea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 b="34722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57546" y="585627"/>
            <a:ext cx="9010329" cy="4150759"/>
          </a:xfrm>
        </p:spPr>
        <p:txBody>
          <a:bodyPr/>
          <a:lstStyle/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cap="none" dirty="0" smtClean="0"/>
              <a:t>Lunar Calibration Workshop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cap="none" dirty="0" smtClean="0"/>
              <a:t>Status of the preparation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endParaRPr lang="en-GB" sz="800" dirty="0" smtClean="0"/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800" cap="none" dirty="0" smtClean="0"/>
              <a:t>     </a:t>
            </a:r>
            <a:r>
              <a:rPr lang="en-GB" sz="2000" cap="none" dirty="0" err="1" smtClean="0"/>
              <a:t>Sébastien</a:t>
            </a:r>
            <a:r>
              <a:rPr lang="en-GB" sz="2000" cap="none" dirty="0" smtClean="0"/>
              <a:t> Wagner (EUMETSAT)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endParaRPr lang="en-GB" sz="1000" cap="none" dirty="0" smtClean="0"/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In collaboration with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/>
              <a:t>Tom Stone (USGS</a:t>
            </a:r>
            <a:r>
              <a:rPr lang="en-GB" sz="2000" cap="none" dirty="0" smtClean="0"/>
              <a:t>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Sophie </a:t>
            </a:r>
            <a:r>
              <a:rPr lang="en-GB" sz="2000" cap="none" dirty="0" err="1" smtClean="0"/>
              <a:t>Lachérade</a:t>
            </a:r>
            <a:r>
              <a:rPr lang="en-GB" sz="2000" cap="none" dirty="0" smtClean="0"/>
              <a:t>, Bertrand Fougnie (CNES)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Jack Xiong (NASA)</a:t>
            </a: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agenda of lunar calibration workshop</a:t>
            </a:r>
            <a:endParaRPr lang="en-GB" dirty="0"/>
          </a:p>
        </p:txBody>
      </p:sp>
      <p:sp>
        <p:nvSpPr>
          <p:cNvPr id="367617" name="Rectangle 1"/>
          <p:cNvSpPr>
            <a:spLocks noChangeArrowheads="1"/>
          </p:cNvSpPr>
          <p:nvPr/>
        </p:nvSpPr>
        <p:spPr bwMode="auto">
          <a:xfrm>
            <a:off x="164387" y="925926"/>
            <a:ext cx="9544691" cy="540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22852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Day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2438" marR="0" lvl="0" indent="-452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Introduction to the workshop: goals, expectations, practicalities.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 presentation(s) on lunar calibration: description of the lunar reference, uncertainties, current limitations, common identified pitfalls when analysing the data.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Description of the lunar calibration system as provided to the attendees.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Establishing a lunar calibration reference data set for the calibration community.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Recommendations on how to derive the observed irradiance from the available imagery.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Beyond the workshop: a framework for using a common referenced and validated calibration and inter-calibration reference.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indent="-452438">
              <a:buFontTx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Starting presentations by each group on their datasets. Presentations will address separately GEO and LEO platforms as these two types of orbits raise specific issues.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GB" sz="2000" b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agenda of lunar calibration workshop</a:t>
            </a:r>
            <a:endParaRPr lang="en-GB" dirty="0"/>
          </a:p>
        </p:txBody>
      </p:sp>
      <p:sp>
        <p:nvSpPr>
          <p:cNvPr id="367617" name="Rectangle 1"/>
          <p:cNvSpPr>
            <a:spLocks noChangeArrowheads="1"/>
          </p:cNvSpPr>
          <p:nvPr/>
        </p:nvSpPr>
        <p:spPr bwMode="auto">
          <a:xfrm>
            <a:off x="226031" y="647446"/>
            <a:ext cx="9493322" cy="577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22852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Day 2</a:t>
            </a:r>
          </a:p>
          <a:p>
            <a:pPr marL="452438" indent="-452438">
              <a:buFontTx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Continuation of the presentations by each group about their data sets</a:t>
            </a:r>
          </a:p>
          <a:p>
            <a:pPr marL="452438" indent="-452438">
              <a:buFontTx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Preliminary results obtained in preparation for the workshop.</a:t>
            </a:r>
          </a:p>
          <a:p>
            <a:pPr eaLnBrk="0" hangingPunct="0"/>
            <a:endParaRPr lang="en-GB" sz="20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Day 3</a:t>
            </a:r>
          </a:p>
          <a:p>
            <a:pPr marL="452438" marR="0" lvl="0" indent="-452438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Discussion on the results presented by each group to identify potential deficiencies in the data preparation </a:t>
            </a:r>
          </a:p>
          <a:p>
            <a:pPr marL="452438" marR="0" lvl="0" indent="-452438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Discussion on the use of the GIRO</a:t>
            </a: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GB" sz="2000" b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2438" marR="0" lvl="0" indent="-452438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Sensitivity analysis to be performed on the data brought by each participant (practical work performed on the EUMETSAT Technical Computer Environment).</a:t>
            </a:r>
          </a:p>
          <a:p>
            <a:pPr marL="452438" marR="0" lvl="0" indent="-452438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endParaRPr lang="en-GB" sz="2000" b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2438" marR="0" lvl="0" indent="-452438" defTabSz="914400" eaLnBrk="0" latinLnBrk="0" hangingPunct="0">
              <a:lnSpc>
                <a:spcPct val="100000"/>
              </a:lnSpc>
              <a:buClrTx/>
              <a:buSzTx/>
              <a:tabLst/>
            </a:pP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Day 4</a:t>
            </a:r>
          </a:p>
          <a:p>
            <a:pPr marL="452438" marR="0" lvl="0" indent="-452438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Guidance and recommendations on:</a:t>
            </a:r>
          </a:p>
          <a:p>
            <a:pPr marL="909638" lvl="2" indent="-452438" eaLnBrk="0" hangingPunct="0">
              <a:buFontTx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How to prepare the data.</a:t>
            </a:r>
          </a:p>
          <a:p>
            <a:pPr marL="909638" lvl="2" indent="-452438" eaLnBrk="0" hangingPunct="0">
              <a:buFontTx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How to interpret the results.</a:t>
            </a:r>
          </a:p>
          <a:p>
            <a:pPr marL="909638" lvl="1" indent="-452438" eaLnBrk="0" hangingPunct="0">
              <a:buFontTx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Wrap-up and way forward</a:t>
            </a: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452438" marR="0" lvl="0" indent="-452438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Expectation from the GIRO users (needs, requirements)</a:t>
            </a:r>
            <a:endParaRPr lang="en-GB" sz="2000" b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5483" y="2352279"/>
            <a:ext cx="9493322" cy="200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18000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60363" marR="0" lvl="0" indent="-360363" defTabSz="914400" eaLnBrk="0" latinLnBrk="0" hangingPunct="0">
              <a:lnSpc>
                <a:spcPct val="15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We are on track with respect to the </a:t>
            </a:r>
            <a:r>
              <a:rPr lang="en-GB" sz="200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initial plan</a:t>
            </a:r>
            <a:endParaRPr lang="en-GB" sz="20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60363" marR="0" lvl="0" indent="-360363" defTabSz="914400" eaLnBrk="0" latinLnBrk="0" hangingPunct="0">
              <a:lnSpc>
                <a:spcPct val="15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Target still remains to have the workshop organized in December.</a:t>
            </a:r>
            <a:endParaRPr lang="en-GB" sz="2000" b="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60363" marR="0" lvl="0" indent="-360363" defTabSz="914400" eaLnBrk="0" latinLnBrk="0" hangingPunct="0">
              <a:lnSpc>
                <a:spcPct val="15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But this depends on how ready are the potential participants (see presentation and discussion on the data sets preparation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400" dirty="0" smtClean="0">
                <a:latin typeface="Calibri"/>
                <a:cs typeface="Calibri"/>
                <a:sym typeface="Symbol" pitchFamily="18" charset="2"/>
              </a:rPr>
              <a:t>Workshop preparation</a:t>
            </a:r>
            <a:endParaRPr lang="en-GB" sz="2400" dirty="0"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210" y="1243711"/>
            <a:ext cx="9513870" cy="4696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buFont typeface="Arial" pitchFamily="34" charset="0"/>
              <a:buChar char="•"/>
            </a:pPr>
            <a:r>
              <a:rPr lang="en-GB" sz="2000" dirty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 June, web  meeting to kick off the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activity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/>
              </a:rPr>
              <a:t> series of presentations to explain:</a:t>
            </a:r>
          </a:p>
          <a:p>
            <a:pPr marL="1181100" lvl="3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/>
              </a:rPr>
              <a:t>The objectives of the workshop and the expectations</a:t>
            </a:r>
          </a:p>
          <a:p>
            <a:pPr marL="1181100" lvl="3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The time line</a:t>
            </a:r>
          </a:p>
          <a:p>
            <a:pPr marL="1181100" lvl="3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The preparation of the data</a:t>
            </a:r>
          </a:p>
          <a:p>
            <a:pPr marL="1181100" lvl="3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The GIRO application </a:t>
            </a:r>
          </a:p>
          <a:p>
            <a:pPr marL="1181100" lvl="3" indent="-266700">
              <a:buFont typeface="Arial" pitchFamily="34" charset="0"/>
              <a:buChar char="•"/>
            </a:pPr>
            <a:endParaRPr lang="en-GB" sz="2000" dirty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181100" lvl="3" indent="-266700">
              <a:buFont typeface="Arial" pitchFamily="34" charset="0"/>
              <a:buChar char="•"/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6700" lvl="1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/>
              </a:rPr>
              <a:t>O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rganizers </a:t>
            </a:r>
            <a:r>
              <a:rPr lang="en-GB" sz="2000" dirty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deliver the GSICS Implementation of the ROLO (GIRO) application to participants (initially as an executable)  same tool for all teams</a:t>
            </a:r>
            <a:endParaRPr lang="en-GB" sz="2000" dirty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6700" lvl="1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 order to 1) attend the workshop and 2) to maximize the outcome of the workshop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Participants should prepare their own data + process them with the GIRO application + iterate with the organizers before the workshop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endParaRPr lang="en-GB" sz="1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endParaRPr lang="en-GB" sz="1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Draft </a:t>
            </a:r>
            <a:r>
              <a:rPr lang="en-GB" sz="2400" kern="0" dirty="0">
                <a:latin typeface="Calibri" pitchFamily="34" charset="0"/>
                <a:ea typeface="+mj-ea"/>
                <a:cs typeface="Calibri" pitchFamily="34" charset="0"/>
              </a:rPr>
              <a:t>time</a:t>
            </a: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 line – as presented in June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675" y="975946"/>
          <a:ext cx="9483048" cy="57684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47356"/>
                <a:gridCol w="3767846"/>
                <a:gridCol w="3767846"/>
              </a:tblGrid>
              <a:tr h="62682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Time</a:t>
                      </a:r>
                      <a:r>
                        <a:rPr lang="en-GB" sz="1600" baseline="0" dirty="0" smtClean="0"/>
                        <a:t> line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Organizers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Participants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24/06/2014</a:t>
                      </a:r>
                      <a:endParaRPr lang="en-GB" sz="1600" dirty="0"/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Kick-off lunar</a:t>
                      </a:r>
                      <a:r>
                        <a:rPr lang="en-GB" sz="1600" baseline="0" dirty="0" smtClean="0"/>
                        <a:t> calibration workshop w</a:t>
                      </a:r>
                      <a:r>
                        <a:rPr lang="en-GB" sz="1600" dirty="0" smtClean="0"/>
                        <a:t>eb meeting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  <a:tr h="91521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July –</a:t>
                      </a:r>
                      <a:r>
                        <a:rPr lang="en-GB" sz="1600" baseline="0" dirty="0" smtClean="0"/>
                        <a:t> August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l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Development</a:t>
                      </a:r>
                      <a:r>
                        <a:rPr lang="en-GB" sz="1600" baseline="0" dirty="0" smtClean="0"/>
                        <a:t> / Finalization of the GIRO application</a:t>
                      </a:r>
                    </a:p>
                    <a:p>
                      <a:pPr marL="174625" indent="-174625" algn="l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Documentation on GSICS / Lunar Calibration Wiki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Participants to prepare input data</a:t>
                      </a:r>
                    </a:p>
                    <a:p>
                      <a:pPr algn="ctr"/>
                      <a:r>
                        <a:rPr lang="en-GB" sz="1600" dirty="0" smtClean="0"/>
                        <a:t>(extraction / reformatting)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407483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End</a:t>
                      </a:r>
                      <a:r>
                        <a:rPr lang="en-GB" sz="1600" baseline="0" dirty="0" smtClean="0"/>
                        <a:t> August / Early September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Provide the GIRO application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074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Feedback / Output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September / October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Updates</a:t>
                      </a:r>
                      <a:r>
                        <a:rPr lang="en-GB" sz="1600" baseline="0" dirty="0" smtClean="0"/>
                        <a:t> / Support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November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Output</a:t>
                      </a:r>
                      <a:r>
                        <a:rPr lang="en-GB" sz="1600" baseline="0" dirty="0" smtClean="0"/>
                        <a:t> screening / Feedback to participants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Re-processing if</a:t>
                      </a:r>
                      <a:r>
                        <a:rPr lang="en-GB" sz="1600" baseline="0" dirty="0" smtClean="0"/>
                        <a:t> needed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01/12/2014</a:t>
                      </a:r>
                      <a:r>
                        <a:rPr lang="en-GB" sz="1600" baseline="0" dirty="0" smtClean="0"/>
                        <a:t> - </a:t>
                      </a:r>
                      <a:r>
                        <a:rPr lang="en-GB" sz="1600" dirty="0" smtClean="0"/>
                        <a:t>04/12/2014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Lunar</a:t>
                      </a:r>
                      <a:r>
                        <a:rPr lang="en-GB" sz="1600" baseline="0" dirty="0" smtClean="0"/>
                        <a:t> calibration workshop at EUMETSAT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 Darmstadt, Germany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6209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Draft time line – as presented in June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675" y="975946"/>
          <a:ext cx="9483048" cy="57684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47356"/>
                <a:gridCol w="3767846"/>
                <a:gridCol w="3767846"/>
              </a:tblGrid>
              <a:tr h="62682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Time</a:t>
                      </a:r>
                      <a:r>
                        <a:rPr lang="en-GB" sz="1600" baseline="0" dirty="0" smtClean="0"/>
                        <a:t> line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Organizers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Participants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24/06/2014</a:t>
                      </a:r>
                      <a:endParaRPr lang="en-GB" sz="1600" dirty="0"/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Kick-off lunar</a:t>
                      </a:r>
                      <a:r>
                        <a:rPr lang="en-GB" sz="1600" baseline="0" dirty="0" smtClean="0"/>
                        <a:t> calibration workshop w</a:t>
                      </a:r>
                      <a:r>
                        <a:rPr lang="en-GB" sz="1600" dirty="0" smtClean="0"/>
                        <a:t>eb meeting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  <a:tr h="91521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July –</a:t>
                      </a:r>
                      <a:r>
                        <a:rPr lang="en-GB" sz="1600" baseline="0" dirty="0" smtClean="0"/>
                        <a:t> August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l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Development</a:t>
                      </a:r>
                      <a:r>
                        <a:rPr lang="en-GB" sz="1600" baseline="0" dirty="0" smtClean="0"/>
                        <a:t> / Finalization of the GIRO application</a:t>
                      </a:r>
                    </a:p>
                    <a:p>
                      <a:pPr marL="174625" indent="-174625" algn="l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Documentation on GSICS / Lunar Calibration Wiki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Participants to prepare input data</a:t>
                      </a:r>
                    </a:p>
                    <a:p>
                      <a:pPr algn="ctr"/>
                      <a:r>
                        <a:rPr lang="en-GB" sz="1600" dirty="0" smtClean="0"/>
                        <a:t>(extraction / reformatting)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407483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End</a:t>
                      </a:r>
                      <a:r>
                        <a:rPr lang="en-GB" sz="1600" baseline="0" dirty="0" smtClean="0"/>
                        <a:t> August / Early September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Provide the GIRO application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074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Feedback / Output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September / October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Updates</a:t>
                      </a:r>
                      <a:r>
                        <a:rPr lang="en-GB" sz="1600" baseline="0" dirty="0" smtClean="0"/>
                        <a:t> / Support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November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Output</a:t>
                      </a:r>
                      <a:r>
                        <a:rPr lang="en-GB" sz="1600" baseline="0" dirty="0" smtClean="0"/>
                        <a:t> screening / Feedback to participants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Re-processing if</a:t>
                      </a:r>
                      <a:r>
                        <a:rPr lang="en-GB" sz="1600" baseline="0" dirty="0" smtClean="0"/>
                        <a:t> needed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01/12/2014</a:t>
                      </a:r>
                      <a:r>
                        <a:rPr lang="en-GB" sz="1600" baseline="0" dirty="0" smtClean="0"/>
                        <a:t> - </a:t>
                      </a:r>
                      <a:r>
                        <a:rPr lang="en-GB" sz="1600" dirty="0" smtClean="0"/>
                        <a:t>04/12/2014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Lunar</a:t>
                      </a:r>
                      <a:r>
                        <a:rPr lang="en-GB" sz="1600" baseline="0" dirty="0" smtClean="0"/>
                        <a:t> calibration workshop at EUMETSAT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 Darmstadt, Germany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86784" y="3481911"/>
            <a:ext cx="9491187" cy="819274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1375" y="3925281"/>
            <a:ext cx="2398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WE ARE HERE NOW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237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What was done and current status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210" y="1074383"/>
            <a:ext cx="95138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First version of the GIRO provided in July to participants in order to test it on their architectures. Version with I/O handling only.</a:t>
            </a:r>
          </a:p>
          <a:p>
            <a:pPr marL="266700" lvl="1" indent="-266700">
              <a:buFont typeface="Arial" pitchFamily="34" charset="0"/>
              <a:buChar char="•"/>
            </a:pPr>
            <a:endParaRPr lang="en-GB" sz="2000" dirty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lvl="1"/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/>
              </a:rPr>
              <a:t>	 We had some participant feedbacks and some minor issues were corrected</a:t>
            </a:r>
          </a:p>
          <a:p>
            <a:pPr marL="0" lvl="1"/>
            <a:r>
              <a:rPr lang="en-GB" sz="2000" dirty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/>
              </a:rPr>
              <a:t>	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/>
              </a:rPr>
              <a:t> Support was also provided on preparing the input data (SRFs, Lunar 		observations)</a:t>
            </a:r>
          </a:p>
          <a:p>
            <a:pPr marL="0" lvl="1"/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/>
            </a:endParaRPr>
          </a:p>
          <a:p>
            <a:pPr marL="342900" lvl="1" indent="-342900">
              <a:buFont typeface="Arial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/>
              </a:rPr>
              <a:t>The ROLO model was ported into the GIRO following EUMETSAT’s IDL implementation</a:t>
            </a:r>
          </a:p>
          <a:p>
            <a:pPr marL="342900" lvl="1" indent="-342900">
              <a:buFont typeface="Arial"/>
              <a:buChar char="•"/>
            </a:pPr>
            <a:endParaRPr lang="en-GB" sz="2000" dirty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/>
            </a:endParaRPr>
          </a:p>
          <a:p>
            <a:pPr marL="342900" lvl="1" indent="-342900">
              <a:buFont typeface="Arial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/>
              </a:rPr>
              <a:t>Updated GIRO application fully tested and compared with USGS’s version (see presentation by Tom and Bart)</a:t>
            </a:r>
          </a:p>
          <a:p>
            <a:pPr marL="342900" lvl="1" indent="-342900">
              <a:buFont typeface="Arial"/>
              <a:buChar char="•"/>
            </a:pPr>
            <a:endParaRPr lang="en-GB" sz="2000" dirty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/>
            </a:endParaRPr>
          </a:p>
          <a:p>
            <a:pPr marL="266700" lvl="1" indent="-266700">
              <a:buFont typeface="Arial" pitchFamily="34" charset="0"/>
              <a:buChar char="•"/>
            </a:pPr>
            <a:r>
              <a:rPr lang="en-GB" sz="2000" dirty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/>
              </a:rPr>
              <a:t>Set-up of a dedicated wiki page to gather information related to the Lunar Calibration Workshop and to GSICS activities on lunar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/>
              </a:rPr>
              <a:t>calibration</a:t>
            </a:r>
            <a:endParaRPr lang="en-GB" sz="2000" dirty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lvl="1" algn="ctr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  <a:hlinkClick r:id="rId2"/>
              </a:rPr>
              <a:t>https</a:t>
            </a:r>
            <a:r>
              <a:rPr lang="en-GB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  <a:hlinkClick r:id="rId2"/>
              </a:rPr>
              <a:t>://gsics.nesdis.noaa.gov/wiki/Development/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  <a:hlinkClick r:id="rId2"/>
              </a:rPr>
              <a:t>LunarWorkArea</a:t>
            </a:r>
            <a:endParaRPr lang="en-GB" sz="2000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20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Next steps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210" y="926221"/>
            <a:ext cx="951387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Week 38: distribution of the full GIRO application to the participants</a:t>
            </a:r>
            <a:endParaRPr lang="en-GB" sz="2000" dirty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181100" lvl="3" indent="-266700">
              <a:buFont typeface="Arial" pitchFamily="34" charset="0"/>
              <a:buChar char="•"/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6700" lvl="1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/>
              </a:rPr>
              <a:t>Between now and end of October:</a:t>
            </a:r>
          </a:p>
          <a:p>
            <a:pPr marL="723900" lvl="2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/>
              </a:rPr>
              <a:t>Continue preparing the input data for the participating instruments</a:t>
            </a:r>
          </a:p>
          <a:p>
            <a:pPr marL="723900" lvl="2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/>
              </a:rPr>
              <a:t>Support to the participants if required</a:t>
            </a:r>
          </a:p>
          <a:p>
            <a:pPr marL="723900" lvl="2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/>
              </a:rPr>
              <a:t>Feedbacks on the GIRO application</a:t>
            </a:r>
          </a:p>
          <a:p>
            <a:pPr marL="723900" lvl="2" indent="-266700">
              <a:buFont typeface="Arial" pitchFamily="34" charset="0"/>
              <a:buChar char="•"/>
            </a:pPr>
            <a:endParaRPr lang="en-GB" sz="2000" dirty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Starting in November (or as soon as GIRO outputs start being produced): results screening. Participants are asked to send their results (as available) for a pre-check. Purpose: limit pitfalls in the data preparation to have a last iteration before the workshop where results will be discussed.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endParaRPr lang="en-GB" sz="1400" dirty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Finally, Lunar Calibration Workshop – Four-day meeting in December (01/12/2014 – 04/12/2014)</a:t>
            </a:r>
            <a:endParaRPr lang="en-GB" sz="1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endParaRPr lang="en-GB" sz="1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626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Next steps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210" y="1169630"/>
            <a:ext cx="95138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 order to prepare the workshop, need to collect information from the participants: as </a:t>
            </a:r>
            <a:r>
              <a:rPr lang="en-GB" sz="2000" dirty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stated at the K-O, one of the main objectives of the workshop is to build a data set of lunar observations and make it available to the calibration/inter-calibration community (GSICS, CEOS IVOS, etc.)</a:t>
            </a:r>
          </a:p>
          <a:p>
            <a:pPr marL="457200" lvl="2"/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723900" lvl="2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SRFs converted into GSICS </a:t>
            </a:r>
            <a:r>
              <a:rPr lang="en-GB" sz="20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NetCDF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format (support can be provided by M. Takahashi – JMA / GSICS Data WG)</a:t>
            </a:r>
          </a:p>
          <a:p>
            <a:pPr marL="457200" lvl="2"/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/>
              </a:rPr>
              <a:t>	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Currently we have a limited set of SRFs already available on the GSICS wiki</a:t>
            </a:r>
          </a:p>
          <a:p>
            <a:pPr marL="723900" lvl="2" indent="-266700">
              <a:buFont typeface="Arial" pitchFamily="34" charset="0"/>
              <a:buChar char="•"/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723900" lvl="2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Input files for the GIRO</a:t>
            </a:r>
          </a:p>
          <a:p>
            <a:pPr marL="723900" lvl="2" indent="-266700">
              <a:buFont typeface="Arial" pitchFamily="34" charset="0"/>
              <a:buChar char="•"/>
            </a:pPr>
            <a:endParaRPr lang="en-GB" sz="2000" dirty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6700" lvl="1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If there are issues in provided SRFs or input data, please let us know</a:t>
            </a:r>
            <a:endParaRPr lang="en-GB" sz="2000" dirty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953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5902" y="899386"/>
            <a:ext cx="8835775" cy="409342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b="0" dirty="0" smtClean="0">
                <a:solidFill>
                  <a:srgbClr val="FF0000"/>
                </a:solidFill>
              </a:rPr>
              <a:t>Potential other dates:</a:t>
            </a:r>
          </a:p>
          <a:p>
            <a:endParaRPr lang="en-GB" sz="2000" b="0" dirty="0" smtClean="0">
              <a:solidFill>
                <a:srgbClr val="FF0000"/>
              </a:solidFill>
            </a:endParaRPr>
          </a:p>
          <a:p>
            <a:pPr marL="452438" indent="-452438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08/12/2014 – 12/12/2014</a:t>
            </a:r>
          </a:p>
          <a:p>
            <a:pPr marL="452438" indent="-452438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January 2015 at the latest</a:t>
            </a:r>
          </a:p>
          <a:p>
            <a:pPr marL="452438" indent="-452438">
              <a:buFont typeface="Arial" pitchFamily="34" charset="0"/>
              <a:buChar char="•"/>
            </a:pPr>
            <a:endParaRPr lang="en-GB" sz="2000" b="0" dirty="0" smtClean="0">
              <a:solidFill>
                <a:srgbClr val="FF0000"/>
              </a:solidFill>
            </a:endParaRPr>
          </a:p>
          <a:p>
            <a:r>
              <a:rPr lang="en-GB" sz="2000" b="0" dirty="0" smtClean="0">
                <a:solidFill>
                  <a:srgbClr val="FF0000"/>
                </a:solidFill>
                <a:sym typeface="Wingdings" pitchFamily="2" charset="2"/>
              </a:rPr>
              <a:t> G</a:t>
            </a:r>
            <a:r>
              <a:rPr lang="en-GB" sz="2000" b="0" dirty="0" smtClean="0">
                <a:solidFill>
                  <a:srgbClr val="FF0000"/>
                </a:solidFill>
              </a:rPr>
              <a:t>ives time to participants to work on their data before the GSICS Research and Data Working Group Annual Meeting </a:t>
            </a:r>
          </a:p>
          <a:p>
            <a:r>
              <a:rPr lang="en-GB" sz="2000" b="0" dirty="0" smtClean="0">
                <a:solidFill>
                  <a:srgbClr val="FF0000"/>
                </a:solidFill>
              </a:rPr>
              <a:t>(16/03/2015 – 20/03/2015, hosted by the India Meteorological Department in Delhi - India)</a:t>
            </a:r>
          </a:p>
          <a:p>
            <a:endParaRPr lang="en-GB" sz="2000" b="0" dirty="0" smtClean="0">
              <a:solidFill>
                <a:srgbClr val="FF0000"/>
              </a:solidFill>
            </a:endParaRPr>
          </a:p>
          <a:p>
            <a:r>
              <a:rPr lang="en-GB" sz="2000" b="0" dirty="0" smtClean="0">
                <a:solidFill>
                  <a:srgbClr val="FF0000"/>
                </a:solidFill>
                <a:sym typeface="Wingdings" pitchFamily="2" charset="2"/>
              </a:rPr>
              <a:t> IF ANY SERIOUS ISSUE: date will be discussed at the progress meeting</a:t>
            </a:r>
            <a:endParaRPr lang="en-GB" sz="2000" b="0" dirty="0" smtClean="0">
              <a:solidFill>
                <a:srgbClr val="FF0000"/>
              </a:solidFill>
            </a:endParaRPr>
          </a:p>
          <a:p>
            <a:endParaRPr lang="en-GB" sz="20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In case of delays...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210" y="5014874"/>
            <a:ext cx="9513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/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Final decision relies on:</a:t>
            </a:r>
          </a:p>
          <a:p>
            <a:pPr marL="723900" lvl="2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Amount of participating teams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with data ready to be processed by the GIRO application</a:t>
            </a:r>
          </a:p>
          <a:p>
            <a:pPr marL="723900" lvl="2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Would it help participants to have an extra few weeks (Workshop in January)?</a:t>
            </a:r>
            <a:endParaRPr lang="en-GB" sz="2000" dirty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983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tools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210" y="1500020"/>
            <a:ext cx="951387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Still needs to be discussed between organizers and within GSICS Research WG.</a:t>
            </a:r>
          </a:p>
          <a:p>
            <a:pPr marL="360363" lvl="1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EUMETSAT will not provide an official tool to visualize / analyse the results</a:t>
            </a:r>
          </a:p>
          <a:p>
            <a:pPr marL="360363" lvl="1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Tools to navigate + analyse the results  responsibility of each participant</a:t>
            </a:r>
          </a:p>
          <a:p>
            <a:pPr marL="360363" lvl="1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HOWEVER:</a:t>
            </a:r>
          </a:p>
          <a:p>
            <a:pPr marL="1274763" lvl="3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EUMETSAT has its own needs for visualizing / analysing results and data</a:t>
            </a:r>
          </a:p>
          <a:p>
            <a:pPr marL="1274763" lvl="3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IDL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ad hoc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routines for internal purposes</a:t>
            </a:r>
          </a:p>
          <a:p>
            <a:pPr marL="1274763" lvl="3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Could be provided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WITHOUT SUPPORT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to participants to make the development faster to prepare the workshop.</a:t>
            </a:r>
          </a:p>
          <a:p>
            <a:pPr marL="0" lvl="1">
              <a:lnSpc>
                <a:spcPct val="150000"/>
              </a:lnSpc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2635</TotalTime>
  <Words>995</Words>
  <Application>Microsoft Office PowerPoint</Application>
  <PresentationFormat>A4 Paper (210x297 mm)</PresentationFormat>
  <Paragraphs>151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Viewgraph_Landscape_Template[1]</vt:lpstr>
      <vt:lpstr>Clip</vt:lpstr>
      <vt:lpstr>Slide 1</vt:lpstr>
      <vt:lpstr>Workshop preparation</vt:lpstr>
      <vt:lpstr>Slide 3</vt:lpstr>
      <vt:lpstr>Slide 4</vt:lpstr>
      <vt:lpstr>What was done and current status</vt:lpstr>
      <vt:lpstr>Next steps</vt:lpstr>
      <vt:lpstr>Next steps</vt:lpstr>
      <vt:lpstr>Slide 8</vt:lpstr>
      <vt:lpstr>Analysis tools</vt:lpstr>
      <vt:lpstr>Draft agenda of lunar calibration workshop</vt:lpstr>
      <vt:lpstr>Draft agenda of lunar calibration workshop</vt:lpstr>
      <vt:lpstr>Conclusion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Sebastien Wagner</cp:lastModifiedBy>
  <cp:revision>252</cp:revision>
  <cp:lastPrinted>2006-03-06T14:11:17Z</cp:lastPrinted>
  <dcterms:created xsi:type="dcterms:W3CDTF">2014-02-05T10:11:59Z</dcterms:created>
  <dcterms:modified xsi:type="dcterms:W3CDTF">2014-09-16T10:02:27Z</dcterms:modified>
</cp:coreProperties>
</file>