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70" r:id="rId1"/>
  </p:sldMasterIdLst>
  <p:notesMasterIdLst>
    <p:notesMasterId r:id="rId31"/>
  </p:notesMasterIdLst>
  <p:handoutMasterIdLst>
    <p:handoutMasterId r:id="rId32"/>
  </p:handoutMasterIdLst>
  <p:sldIdLst>
    <p:sldId id="551" r:id="rId2"/>
    <p:sldId id="823" r:id="rId3"/>
    <p:sldId id="877" r:id="rId4"/>
    <p:sldId id="882" r:id="rId5"/>
    <p:sldId id="881" r:id="rId6"/>
    <p:sldId id="921" r:id="rId7"/>
    <p:sldId id="911" r:id="rId8"/>
    <p:sldId id="883" r:id="rId9"/>
    <p:sldId id="906" r:id="rId10"/>
    <p:sldId id="922" r:id="rId11"/>
    <p:sldId id="914" r:id="rId12"/>
    <p:sldId id="915" r:id="rId13"/>
    <p:sldId id="909" r:id="rId14"/>
    <p:sldId id="923" r:id="rId15"/>
    <p:sldId id="924" r:id="rId16"/>
    <p:sldId id="925" r:id="rId17"/>
    <p:sldId id="886" r:id="rId18"/>
    <p:sldId id="926" r:id="rId19"/>
    <p:sldId id="927" r:id="rId20"/>
    <p:sldId id="928" r:id="rId21"/>
    <p:sldId id="929" r:id="rId22"/>
    <p:sldId id="885" r:id="rId23"/>
    <p:sldId id="888" r:id="rId24"/>
    <p:sldId id="890" r:id="rId25"/>
    <p:sldId id="891" r:id="rId26"/>
    <p:sldId id="892" r:id="rId27"/>
    <p:sldId id="930" r:id="rId28"/>
    <p:sldId id="902" r:id="rId29"/>
    <p:sldId id="903" r:id="rId30"/>
  </p:sldIdLst>
  <p:sldSz cx="9906000" cy="6858000" type="A4"/>
  <p:notesSz cx="7010400" cy="92964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6837" algn="l" rtl="0" fontAlgn="base">
      <a:spcBef>
        <a:spcPct val="0"/>
      </a:spcBef>
      <a:spcAft>
        <a:spcPct val="0"/>
      </a:spcAft>
      <a:defRPr sz="900" b="1" kern="1200">
        <a:solidFill>
          <a:schemeClr val="bg1"/>
        </a:solidFill>
        <a:latin typeface="Tahoma" pitchFamily="34" charset="0"/>
        <a:ea typeface="+mn-ea"/>
        <a:cs typeface="+mn-cs"/>
      </a:defRPr>
    </a:lvl2pPr>
    <a:lvl3pPr marL="913673" algn="l" rtl="0" fontAlgn="base">
      <a:spcBef>
        <a:spcPct val="0"/>
      </a:spcBef>
      <a:spcAft>
        <a:spcPct val="0"/>
      </a:spcAft>
      <a:defRPr sz="900" b="1" kern="1200">
        <a:solidFill>
          <a:schemeClr val="bg1"/>
        </a:solidFill>
        <a:latin typeface="Tahoma" pitchFamily="34" charset="0"/>
        <a:ea typeface="+mn-ea"/>
        <a:cs typeface="+mn-cs"/>
      </a:defRPr>
    </a:lvl3pPr>
    <a:lvl4pPr marL="1370508" algn="l" rtl="0" fontAlgn="base">
      <a:spcBef>
        <a:spcPct val="0"/>
      </a:spcBef>
      <a:spcAft>
        <a:spcPct val="0"/>
      </a:spcAft>
      <a:defRPr sz="900" b="1" kern="1200">
        <a:solidFill>
          <a:schemeClr val="bg1"/>
        </a:solidFill>
        <a:latin typeface="Tahoma" pitchFamily="34" charset="0"/>
        <a:ea typeface="+mn-ea"/>
        <a:cs typeface="+mn-cs"/>
      </a:defRPr>
    </a:lvl4pPr>
    <a:lvl5pPr marL="1827346" algn="l" rtl="0" fontAlgn="base">
      <a:spcBef>
        <a:spcPct val="0"/>
      </a:spcBef>
      <a:spcAft>
        <a:spcPct val="0"/>
      </a:spcAft>
      <a:defRPr sz="900" b="1" kern="1200">
        <a:solidFill>
          <a:schemeClr val="bg1"/>
        </a:solidFill>
        <a:latin typeface="Tahoma" pitchFamily="34" charset="0"/>
        <a:ea typeface="+mn-ea"/>
        <a:cs typeface="+mn-cs"/>
      </a:defRPr>
    </a:lvl5pPr>
    <a:lvl6pPr marL="2284180" algn="l" defTabSz="913673" rtl="0" eaLnBrk="1" latinLnBrk="0" hangingPunct="1">
      <a:defRPr sz="900" b="1" kern="1200">
        <a:solidFill>
          <a:schemeClr val="bg1"/>
        </a:solidFill>
        <a:latin typeface="Tahoma" pitchFamily="34" charset="0"/>
        <a:ea typeface="+mn-ea"/>
        <a:cs typeface="+mn-cs"/>
      </a:defRPr>
    </a:lvl6pPr>
    <a:lvl7pPr marL="2741018" algn="l" defTabSz="913673" rtl="0" eaLnBrk="1" latinLnBrk="0" hangingPunct="1">
      <a:defRPr sz="900" b="1" kern="1200">
        <a:solidFill>
          <a:schemeClr val="bg1"/>
        </a:solidFill>
        <a:latin typeface="Tahoma" pitchFamily="34" charset="0"/>
        <a:ea typeface="+mn-ea"/>
        <a:cs typeface="+mn-cs"/>
      </a:defRPr>
    </a:lvl7pPr>
    <a:lvl8pPr marL="3197853" algn="l" defTabSz="913673" rtl="0" eaLnBrk="1" latinLnBrk="0" hangingPunct="1">
      <a:defRPr sz="900" b="1" kern="1200">
        <a:solidFill>
          <a:schemeClr val="bg1"/>
        </a:solidFill>
        <a:latin typeface="Tahoma" pitchFamily="34" charset="0"/>
        <a:ea typeface="+mn-ea"/>
        <a:cs typeface="+mn-cs"/>
      </a:defRPr>
    </a:lvl8pPr>
    <a:lvl9pPr marL="3654689" algn="l" defTabSz="913673"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 xmlns:p15="http://schemas.microsoft.com/office/powerpoint/2012/main">
        <p15:guide id="1" orient="horz" pos="1164">
          <p15:clr>
            <a:srgbClr val="A4A3A4"/>
          </p15:clr>
        </p15:guide>
        <p15:guide id="2" orient="horz" pos="1411">
          <p15:clr>
            <a:srgbClr val="A4A3A4"/>
          </p15:clr>
        </p15:guide>
        <p15:guide id="3" orient="horz" pos="2715">
          <p15:clr>
            <a:srgbClr val="A4A3A4"/>
          </p15:clr>
        </p15:guide>
        <p15:guide id="4" orient="horz" pos="2389">
          <p15:clr>
            <a:srgbClr val="A4A3A4"/>
          </p15:clr>
        </p15:guide>
        <p15:guide id="5" orient="horz" pos="2064">
          <p15:clr>
            <a:srgbClr val="A4A3A4"/>
          </p15:clr>
        </p15:guide>
        <p15:guide id="6" orient="horz" pos="1735">
          <p15:clr>
            <a:srgbClr val="A4A3A4"/>
          </p15:clr>
        </p15:guide>
        <p15:guide id="7" orient="horz" pos="3369">
          <p15:clr>
            <a:srgbClr val="A4A3A4"/>
          </p15:clr>
        </p15:guide>
        <p15:guide id="8" orient="horz" pos="3699">
          <p15:clr>
            <a:srgbClr val="A4A3A4"/>
          </p15:clr>
        </p15:guide>
        <p15:guide id="9" pos="4214">
          <p15:clr>
            <a:srgbClr val="A4A3A4"/>
          </p15:clr>
        </p15:guide>
        <p15:guide id="10" pos="358">
          <p15:clr>
            <a:srgbClr val="A4A3A4"/>
          </p15:clr>
        </p15:guide>
        <p15:guide id="11" pos="912">
          <p15:clr>
            <a:srgbClr val="A4A3A4"/>
          </p15:clr>
        </p15:guide>
        <p15:guide id="12" pos="4879">
          <p15:clr>
            <a:srgbClr val="A4A3A4"/>
          </p15:clr>
        </p15:guide>
        <p15:guide id="13" pos="5556">
          <p15:clr>
            <a:srgbClr val="A4A3A4"/>
          </p15:clr>
        </p15:guide>
        <p15:guide id="14" pos="1424">
          <p15:clr>
            <a:srgbClr val="A4A3A4"/>
          </p15:clr>
        </p15:guide>
        <p15:guide id="15" pos="402">
          <p15:clr>
            <a:srgbClr val="A4A3A4"/>
          </p15:clr>
        </p15:guide>
        <p15:guide id="16" pos="1795">
          <p15:clr>
            <a:srgbClr val="A4A3A4"/>
          </p15:clr>
        </p15:guide>
      </p15:sldGuideLst>
    </p:ext>
    <p:ext uri="{2D200454-40CA-4A62-9FC3-DE9A4176ACB9}">
      <p15:notesGuideLst xmlns="" xmlns:p15="http://schemas.microsoft.com/office/powerpoint/2012/main">
        <p15:guide id="1" orient="horz" pos="2928">
          <p15:clr>
            <a:srgbClr val="A4A3A4"/>
          </p15:clr>
        </p15:guide>
        <p15:guide id="2" pos="22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E2D24"/>
    <a:srgbClr val="A2DADE"/>
    <a:srgbClr val="3333FF"/>
    <a:srgbClr val="FF9900"/>
    <a:srgbClr val="009900"/>
    <a:srgbClr val="4E0B55"/>
    <a:srgbClr val="C7A775"/>
    <a:srgbClr val="00B5EF"/>
    <a:srgbClr val="CDE3A0"/>
    <a:srgbClr val="EFC8D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590" autoAdjust="0"/>
    <p:restoredTop sz="85323" autoAdjust="0"/>
  </p:normalViewPr>
  <p:slideViewPr>
    <p:cSldViewPr snapToGrid="0">
      <p:cViewPr varScale="1">
        <p:scale>
          <a:sx n="103" d="100"/>
          <a:sy n="103" d="100"/>
        </p:scale>
        <p:origin x="-1548" y="-102"/>
      </p:cViewPr>
      <p:guideLst>
        <p:guide orient="horz" pos="1164"/>
        <p:guide orient="horz" pos="1411"/>
        <p:guide orient="horz" pos="2715"/>
        <p:guide orient="horz" pos="2389"/>
        <p:guide orient="horz" pos="2064"/>
        <p:guide orient="horz" pos="1735"/>
        <p:guide orient="horz" pos="3369"/>
        <p:guide orient="horz" pos="3699"/>
        <p:guide pos="4214"/>
        <p:guide pos="358"/>
        <p:guide pos="912"/>
        <p:guide pos="4879"/>
        <p:guide pos="5556"/>
        <p:guide pos="1424"/>
        <p:guide pos="402"/>
        <p:guide pos="179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Grid="0">
      <p:cViewPr varScale="1">
        <p:scale>
          <a:sx n="58" d="100"/>
          <a:sy n="58" d="100"/>
        </p:scale>
        <p:origin x="-1506" y="-78"/>
      </p:cViewPr>
      <p:guideLst>
        <p:guide orient="horz" pos="2928"/>
        <p:guide pos="2207"/>
      </p:guideLst>
    </p:cSldViewPr>
  </p:notes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6024396" y="0"/>
            <a:ext cx="102271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9BDA86A5-C3F8-4600-8CE3-C04B72EF9C2F}" type="datetime4">
              <a:rPr lang="en-GB" smtClean="0"/>
              <a:pPr>
                <a:defRPr/>
              </a:pPr>
              <a:t>12 January 2015</a:t>
            </a:fld>
            <a:endParaRPr lang="de-DE"/>
          </a:p>
        </p:txBody>
      </p:sp>
      <p:sp>
        <p:nvSpPr>
          <p:cNvPr id="126980" name="Rectangle 4"/>
          <p:cNvSpPr>
            <a:spLocks noGrp="1" noChangeArrowheads="1"/>
          </p:cNvSpPr>
          <p:nvPr>
            <p:ph type="ftr" sz="quarter" idx="2"/>
          </p:nvPr>
        </p:nvSpPr>
        <p:spPr bwMode="auto">
          <a:xfrm>
            <a:off x="0" y="9104302"/>
            <a:ext cx="6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19163" eaLnBrk="0" hangingPunct="0">
              <a:spcBef>
                <a:spcPct val="0"/>
              </a:spcBef>
              <a:defRPr sz="12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6859562" y="9104302"/>
            <a:ext cx="187551"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19163" eaLnBrk="0" hangingPunct="0">
              <a:spcBef>
                <a:spcPct val="0"/>
              </a:spcBef>
              <a:defRPr sz="1200" b="0">
                <a:solidFill>
                  <a:srgbClr val="000000"/>
                </a:solidFill>
                <a:latin typeface="Helvetica" pitchFamily="34" charset="0"/>
              </a:defRPr>
            </a:lvl1pPr>
          </a:lstStyle>
          <a:p>
            <a:pPr>
              <a:defRPr/>
            </a:pPr>
            <a:fld id="{173C6697-A4F6-43B0-B68C-324E1280CAFB}" type="slidenum">
              <a:rPr lang="de-DE"/>
              <a:pPr>
                <a:defRPr/>
              </a:pPr>
              <a:t>‹#›</a:t>
            </a:fld>
            <a:endParaRPr lang="de-DE"/>
          </a:p>
        </p:txBody>
      </p:sp>
    </p:spTree>
    <p:extLst>
      <p:ext uri="{BB962C8B-B14F-4D97-AF65-F5344CB8AC3E}">
        <p14:creationId xmlns="" xmlns:p14="http://schemas.microsoft.com/office/powerpoint/2010/main" val="417871661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3973283" y="0"/>
            <a:ext cx="3037117" cy="465266"/>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AF3C147A-0D2F-4A49-8F4F-33980B94F1F7}" type="datetime4">
              <a:rPr lang="en-GB" smtClean="0"/>
              <a:pPr>
                <a:defRPr/>
              </a:pPr>
              <a:t>12 January 2015</a:t>
            </a:fld>
            <a:endParaRPr lang="de-DE"/>
          </a:p>
        </p:txBody>
      </p:sp>
      <p:sp>
        <p:nvSpPr>
          <p:cNvPr id="33796" name="Rectangle 4"/>
          <p:cNvSpPr>
            <a:spLocks noGrp="1" noRot="1" noChangeAspect="1" noChangeArrowheads="1" noTextEdit="1"/>
          </p:cNvSpPr>
          <p:nvPr>
            <p:ph type="sldImg" idx="2"/>
          </p:nvPr>
        </p:nvSpPr>
        <p:spPr bwMode="auto">
          <a:xfrm>
            <a:off x="987425" y="695325"/>
            <a:ext cx="503555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2829" y="4414824"/>
            <a:ext cx="5144742" cy="4185907"/>
          </a:xfrm>
          <a:prstGeom prst="rect">
            <a:avLst/>
          </a:prstGeom>
          <a:noFill/>
          <a:ln w="9525">
            <a:noFill/>
            <a:miter lim="800000"/>
            <a:headEnd/>
            <a:tailEnd/>
          </a:ln>
          <a:effectLst/>
        </p:spPr>
        <p:txBody>
          <a:bodyPr vert="horz" wrap="square" lIns="91851" tIns="45926" rIns="91851" bIns="45926"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defTabSz="919163" eaLnBrk="0" hangingPunct="0">
              <a:spcBef>
                <a:spcPct val="0"/>
              </a:spcBef>
              <a:defRPr sz="12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3973283" y="8831135"/>
            <a:ext cx="3037117" cy="465265"/>
          </a:xfrm>
          <a:prstGeom prst="rect">
            <a:avLst/>
          </a:prstGeom>
          <a:noFill/>
          <a:ln w="9525">
            <a:noFill/>
            <a:miter lim="800000"/>
            <a:headEnd/>
            <a:tailEnd/>
          </a:ln>
          <a:effectLst/>
        </p:spPr>
        <p:txBody>
          <a:bodyPr vert="horz" wrap="square" lIns="91851" tIns="45926" rIns="91851" bIns="45926" numCol="1" anchor="b" anchorCtr="0" compatLnSpc="1">
            <a:prstTxWarp prst="textNoShape">
              <a:avLst/>
            </a:prstTxWarp>
          </a:bodyPr>
          <a:lstStyle>
            <a:lvl1pPr algn="r" defTabSz="919163" eaLnBrk="0" hangingPunct="0">
              <a:spcBef>
                <a:spcPct val="0"/>
              </a:spcBef>
              <a:defRPr sz="1200" b="0">
                <a:solidFill>
                  <a:schemeClr val="tx1"/>
                </a:solidFill>
                <a:latin typeface="Times New Roman" pitchFamily="18" charset="0"/>
              </a:defRPr>
            </a:lvl1pPr>
          </a:lstStyle>
          <a:p>
            <a:pPr>
              <a:defRPr/>
            </a:pPr>
            <a:fld id="{123812D3-E89D-4B71-A037-BF846B8DE299}" type="slidenum">
              <a:rPr lang="de-DE"/>
              <a:pPr>
                <a:defRPr/>
              </a:pPr>
              <a:t>‹#›</a:t>
            </a:fld>
            <a:endParaRPr lang="de-DE"/>
          </a:p>
        </p:txBody>
      </p:sp>
    </p:spTree>
    <p:extLst>
      <p:ext uri="{BB962C8B-B14F-4D97-AF65-F5344CB8AC3E}">
        <p14:creationId xmlns="" xmlns:p14="http://schemas.microsoft.com/office/powerpoint/2010/main" val="3964645148"/>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6837"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3673"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508"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346"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4180" algn="l" defTabSz="913673" rtl="0" eaLnBrk="1" latinLnBrk="0" hangingPunct="1">
      <a:defRPr sz="1200" kern="1200">
        <a:solidFill>
          <a:schemeClr val="tx1"/>
        </a:solidFill>
        <a:latin typeface="+mn-lt"/>
        <a:ea typeface="+mn-ea"/>
        <a:cs typeface="+mn-cs"/>
      </a:defRPr>
    </a:lvl6pPr>
    <a:lvl7pPr marL="2741018" algn="l" defTabSz="913673" rtl="0" eaLnBrk="1" latinLnBrk="0" hangingPunct="1">
      <a:defRPr sz="1200" kern="1200">
        <a:solidFill>
          <a:schemeClr val="tx1"/>
        </a:solidFill>
        <a:latin typeface="+mn-lt"/>
        <a:ea typeface="+mn-ea"/>
        <a:cs typeface="+mn-cs"/>
      </a:defRPr>
    </a:lvl7pPr>
    <a:lvl8pPr marL="3197853" algn="l" defTabSz="913673" rtl="0" eaLnBrk="1" latinLnBrk="0" hangingPunct="1">
      <a:defRPr sz="1200" kern="1200">
        <a:solidFill>
          <a:schemeClr val="tx1"/>
        </a:solidFill>
        <a:latin typeface="+mn-lt"/>
        <a:ea typeface="+mn-ea"/>
        <a:cs typeface="+mn-cs"/>
      </a:defRPr>
    </a:lvl8pPr>
    <a:lvl9pPr marL="3654689" algn="l" defTabSz="91367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E3FB869D-7AE8-45BD-AD5A-D0DA05E60C73}" type="slidenum">
              <a:rPr lang="de-DE" smtClean="0"/>
              <a:pPr/>
              <a:t>1</a:t>
            </a:fld>
            <a:endParaRPr lang="de-DE" smtClean="0"/>
          </a:p>
        </p:txBody>
      </p:sp>
      <p:sp>
        <p:nvSpPr>
          <p:cNvPr id="34819" name="Rectangle 2"/>
          <p:cNvSpPr>
            <a:spLocks noGrp="1" noRot="1" noChangeAspect="1" noChangeArrowheads="1" noTextEdit="1"/>
          </p:cNvSpPr>
          <p:nvPr>
            <p:ph type="sldImg"/>
          </p:nvPr>
        </p:nvSpPr>
        <p:spPr>
          <a:xfrm>
            <a:off x="987425" y="695325"/>
            <a:ext cx="5035550" cy="3486150"/>
          </a:xfrm>
          <a:ln/>
        </p:spPr>
      </p:sp>
      <p:sp>
        <p:nvSpPr>
          <p:cNvPr id="34820" name="Rectangle 3"/>
          <p:cNvSpPr>
            <a:spLocks noGrp="1" noChangeArrowheads="1"/>
          </p:cNvSpPr>
          <p:nvPr>
            <p:ph type="body" idx="1"/>
          </p:nvPr>
        </p:nvSpPr>
        <p:spPr>
          <a:noFill/>
          <a:ln/>
        </p:spPr>
        <p:txBody>
          <a:bodyPr/>
          <a:lstStyle/>
          <a:p>
            <a:endParaRPr lang="de-DE" dirty="0" smtClean="0"/>
          </a:p>
        </p:txBody>
      </p:sp>
      <p:sp>
        <p:nvSpPr>
          <p:cNvPr id="5" name="Date Placeholder 4"/>
          <p:cNvSpPr>
            <a:spLocks noGrp="1"/>
          </p:cNvSpPr>
          <p:nvPr>
            <p:ph type="dt" idx="10"/>
          </p:nvPr>
        </p:nvSpPr>
        <p:spPr/>
        <p:txBody>
          <a:bodyPr/>
          <a:lstStyle/>
          <a:p>
            <a:pPr>
              <a:defRPr/>
            </a:pPr>
            <a:fld id="{84E8CFAD-6A94-4CB7-B32D-926ACF4E508E}" type="datetime4">
              <a:rPr lang="en-GB" smtClean="0"/>
              <a:pPr>
                <a:defRPr/>
              </a:pPr>
              <a:t>12 January 2015</a:t>
            </a:fld>
            <a:endParaRPr lang="de-DE"/>
          </a:p>
        </p:txBody>
      </p:sp>
    </p:spTree>
    <p:extLst>
      <p:ext uri="{BB962C8B-B14F-4D97-AF65-F5344CB8AC3E}">
        <p14:creationId xmlns="" xmlns:p14="http://schemas.microsoft.com/office/powerpoint/2010/main" val="373551581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694004"/>
            <a:ext cx="8420100" cy="1470025"/>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1485900" y="4429125"/>
            <a:ext cx="6934200" cy="1752600"/>
          </a:xfrm>
        </p:spPr>
        <p:txBody>
          <a:bodyPr/>
          <a:lstStyle>
            <a:lvl1pPr marL="0" indent="0" algn="ctr">
              <a:buNone/>
              <a:defRPr>
                <a:solidFill>
                  <a:schemeClr val="tx1">
                    <a:tint val="75000"/>
                  </a:schemeClr>
                </a:solidFill>
              </a:defRPr>
            </a:lvl1pPr>
            <a:lvl2pPr marL="456837" indent="0" algn="ctr">
              <a:buNone/>
              <a:defRPr>
                <a:solidFill>
                  <a:schemeClr val="tx1">
                    <a:tint val="75000"/>
                  </a:schemeClr>
                </a:solidFill>
              </a:defRPr>
            </a:lvl2pPr>
            <a:lvl3pPr marL="913673" indent="0" algn="ctr">
              <a:buNone/>
              <a:defRPr>
                <a:solidFill>
                  <a:schemeClr val="tx1">
                    <a:tint val="75000"/>
                  </a:schemeClr>
                </a:solidFill>
              </a:defRPr>
            </a:lvl3pPr>
            <a:lvl4pPr marL="1370508" indent="0" algn="ctr">
              <a:buNone/>
              <a:defRPr>
                <a:solidFill>
                  <a:schemeClr val="tx1">
                    <a:tint val="75000"/>
                  </a:schemeClr>
                </a:solidFill>
              </a:defRPr>
            </a:lvl4pPr>
            <a:lvl5pPr marL="1827346" indent="0" algn="ctr">
              <a:buNone/>
              <a:defRPr>
                <a:solidFill>
                  <a:schemeClr val="tx1">
                    <a:tint val="75000"/>
                  </a:schemeClr>
                </a:solidFill>
              </a:defRPr>
            </a:lvl5pPr>
            <a:lvl6pPr marL="2284180" indent="0" algn="ctr">
              <a:buNone/>
              <a:defRPr>
                <a:solidFill>
                  <a:schemeClr val="tx1">
                    <a:tint val="75000"/>
                  </a:schemeClr>
                </a:solidFill>
              </a:defRPr>
            </a:lvl6pPr>
            <a:lvl7pPr marL="2741018" indent="0" algn="ctr">
              <a:buNone/>
              <a:defRPr>
                <a:solidFill>
                  <a:schemeClr val="tx1">
                    <a:tint val="75000"/>
                  </a:schemeClr>
                </a:solidFill>
              </a:defRPr>
            </a:lvl7pPr>
            <a:lvl8pPr marL="3197853" indent="0" algn="ctr">
              <a:buNone/>
              <a:defRPr>
                <a:solidFill>
                  <a:schemeClr val="tx1">
                    <a:tint val="75000"/>
                  </a:schemeClr>
                </a:solidFill>
              </a:defRPr>
            </a:lvl8pPr>
            <a:lvl9pPr marL="3654689" indent="0" algn="ctr">
              <a:buNone/>
              <a:defRPr>
                <a:solidFill>
                  <a:schemeClr val="tx1">
                    <a:tint val="75000"/>
                  </a:schemeClr>
                </a:solidFill>
              </a:defRPr>
            </a:lvl9pPr>
          </a:lstStyle>
          <a:p>
            <a:r>
              <a:rPr lang="en-US" dirty="0" smtClean="0"/>
              <a:t>Click to edit Master subtitle style</a:t>
            </a:r>
            <a:endParaRPr lang="en-GB" dirty="0"/>
          </a:p>
        </p:txBody>
      </p:sp>
      <p:pic>
        <p:nvPicPr>
          <p:cNvPr id="57346" name="Picture 2" descr="H:\MY DOCUMENTS\GSICS\logo\GSICS500px.png"/>
          <p:cNvPicPr>
            <a:picLocks noChangeAspect="1" noChangeArrowheads="1"/>
          </p:cNvPicPr>
          <p:nvPr userDrawn="1"/>
        </p:nvPicPr>
        <p:blipFill>
          <a:blip r:embed="rId2" cstate="print"/>
          <a:srcRect/>
          <a:stretch>
            <a:fillRect/>
          </a:stretch>
        </p:blipFill>
        <p:spPr bwMode="auto">
          <a:xfrm>
            <a:off x="2571750" y="185764"/>
            <a:ext cx="4762500" cy="1933575"/>
          </a:xfrm>
          <a:prstGeom prst="rect">
            <a:avLst/>
          </a:prstGeom>
          <a:noFill/>
        </p:spPr>
      </p:pic>
    </p:spTree>
  </p:cSld>
  <p:clrMapOvr>
    <a:masterClrMapping/>
  </p:clrMapOvr>
  <p:hf hdr="0" ftr="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5"/>
            <a:ext cx="59436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rtlCol="0">
            <a:normAutofit/>
          </a:bodyPr>
          <a:lstStyle>
            <a:lvl1pPr marL="0" indent="0">
              <a:buNone/>
              <a:defRPr sz="3200"/>
            </a:lvl1pPr>
            <a:lvl2pPr marL="456837" indent="0">
              <a:buNone/>
              <a:defRPr sz="2800"/>
            </a:lvl2pPr>
            <a:lvl3pPr marL="913673" indent="0">
              <a:buNone/>
              <a:defRPr sz="2300"/>
            </a:lvl3pPr>
            <a:lvl4pPr marL="1370508" indent="0">
              <a:buNone/>
              <a:defRPr sz="2000"/>
            </a:lvl4pPr>
            <a:lvl5pPr marL="1827346" indent="0">
              <a:buNone/>
              <a:defRPr sz="2000"/>
            </a:lvl5pPr>
            <a:lvl6pPr marL="2284180" indent="0">
              <a:buNone/>
              <a:defRPr sz="2000"/>
            </a:lvl6pPr>
            <a:lvl7pPr marL="2741018" indent="0">
              <a:buNone/>
              <a:defRPr sz="2000"/>
            </a:lvl7pPr>
            <a:lvl8pPr marL="3197853" indent="0">
              <a:buNone/>
              <a:defRPr sz="2000"/>
            </a:lvl8pPr>
            <a:lvl9pPr marL="3654689" indent="0">
              <a:buNone/>
              <a:defRPr sz="2000"/>
            </a:lvl9pPr>
          </a:lstStyle>
          <a:p>
            <a:pPr lvl="0"/>
            <a:endParaRPr lang="en-GB" noProof="0" smtClean="0"/>
          </a:p>
        </p:txBody>
      </p:sp>
      <p:sp>
        <p:nvSpPr>
          <p:cNvPr id="4" name="Text Placeholder 3"/>
          <p:cNvSpPr>
            <a:spLocks noGrp="1"/>
          </p:cNvSpPr>
          <p:nvPr>
            <p:ph type="body" sz="half" idx="2"/>
          </p:nvPr>
        </p:nvSpPr>
        <p:spPr>
          <a:xfrm>
            <a:off x="1941645" y="5367349"/>
            <a:ext cx="5943600" cy="8048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63"/>
            <a:ext cx="2414588"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36578" y="274663"/>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95300" y="46212"/>
            <a:ext cx="8915400" cy="618727"/>
          </a:xfrm>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131220"/>
            <a:ext cx="8915400" cy="555665"/>
          </a:xfrm>
        </p:spPr>
        <p:txBody>
          <a:bodyPr/>
          <a:lstStyle>
            <a:lvl1pPr>
              <a:defRPr sz="2800" b="1"/>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sz="2300" b="1"/>
            </a:lvl1pPr>
            <a:lvl2pPr>
              <a:defRPr sz="2000" b="1"/>
            </a:lvl2pPr>
          </a:lstStyle>
          <a:p>
            <a:pPr lvl="0"/>
            <a:r>
              <a:rPr lang="en-US" dirty="0" smtClean="0"/>
              <a:t>Click to edit Master text styles</a:t>
            </a:r>
          </a:p>
          <a:p>
            <a:pPr lvl="1"/>
            <a:r>
              <a:rPr lang="en-US" dirty="0" smtClean="0"/>
              <a:t>Second level</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4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6837" indent="0">
              <a:buNone/>
              <a:defRPr sz="1800">
                <a:solidFill>
                  <a:schemeClr val="tx1">
                    <a:tint val="75000"/>
                  </a:schemeClr>
                </a:solidFill>
              </a:defRPr>
            </a:lvl2pPr>
            <a:lvl3pPr marL="913673" indent="0">
              <a:buNone/>
              <a:defRPr sz="1600">
                <a:solidFill>
                  <a:schemeClr val="tx1">
                    <a:tint val="75000"/>
                  </a:schemeClr>
                </a:solidFill>
              </a:defRPr>
            </a:lvl3pPr>
            <a:lvl4pPr marL="1370508" indent="0">
              <a:buNone/>
              <a:defRPr sz="1400">
                <a:solidFill>
                  <a:schemeClr val="tx1">
                    <a:tint val="75000"/>
                  </a:schemeClr>
                </a:solidFill>
              </a:defRPr>
            </a:lvl4pPr>
            <a:lvl5pPr marL="1827346" indent="0">
              <a:buNone/>
              <a:defRPr sz="1400">
                <a:solidFill>
                  <a:schemeClr val="tx1">
                    <a:tint val="75000"/>
                  </a:schemeClr>
                </a:solidFill>
              </a:defRPr>
            </a:lvl5pPr>
            <a:lvl6pPr marL="2284180" indent="0">
              <a:buNone/>
              <a:defRPr sz="1400">
                <a:solidFill>
                  <a:schemeClr val="tx1">
                    <a:tint val="75000"/>
                  </a:schemeClr>
                </a:solidFill>
              </a:defRPr>
            </a:lvl6pPr>
            <a:lvl7pPr marL="2741018" indent="0">
              <a:buNone/>
              <a:defRPr sz="1400">
                <a:solidFill>
                  <a:schemeClr val="tx1">
                    <a:tint val="75000"/>
                  </a:schemeClr>
                </a:solidFill>
              </a:defRPr>
            </a:lvl7pPr>
            <a:lvl8pPr marL="3197853" indent="0">
              <a:buNone/>
              <a:defRPr sz="1400">
                <a:solidFill>
                  <a:schemeClr val="tx1">
                    <a:tint val="75000"/>
                  </a:schemeClr>
                </a:solidFill>
              </a:defRPr>
            </a:lvl8pPr>
            <a:lvl9pPr marL="3654689"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64"/>
            <a:ext cx="8915400" cy="954087"/>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7"/>
            <a:ext cx="437687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5" y="1535117"/>
            <a:ext cx="4378590" cy="639763"/>
          </a:xfrm>
        </p:spPr>
        <p:txBody>
          <a:bodyPr anchor="b"/>
          <a:lstStyle>
            <a:lvl1pPr marL="0" indent="0">
              <a:buNone/>
              <a:defRPr sz="2300" b="1"/>
            </a:lvl1pPr>
            <a:lvl2pPr marL="456837" indent="0">
              <a:buNone/>
              <a:defRPr sz="2000" b="1"/>
            </a:lvl2pPr>
            <a:lvl3pPr marL="913673" indent="0">
              <a:buNone/>
              <a:defRPr sz="1800" b="1"/>
            </a:lvl3pPr>
            <a:lvl4pPr marL="1370508" indent="0">
              <a:buNone/>
              <a:defRPr sz="1600" b="1"/>
            </a:lvl4pPr>
            <a:lvl5pPr marL="1827346" indent="0">
              <a:buNone/>
              <a:defRPr sz="1600" b="1"/>
            </a:lvl5pPr>
            <a:lvl6pPr marL="2284180" indent="0">
              <a:buNone/>
              <a:defRPr sz="1600" b="1"/>
            </a:lvl6pPr>
            <a:lvl7pPr marL="2741018" indent="0">
              <a:buNone/>
              <a:defRPr sz="1600" b="1"/>
            </a:lvl7pPr>
            <a:lvl8pPr marL="3197853" indent="0">
              <a:buNone/>
              <a:defRPr sz="1600" b="1"/>
            </a:lvl8pPr>
            <a:lvl9pPr marL="365468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5" y="2174875"/>
            <a:ext cx="4378590"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536575" y="1600206"/>
            <a:ext cx="47466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448302" y="1600206"/>
            <a:ext cx="3971925" cy="4525963"/>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52"/>
          <p:cNvGrpSpPr>
            <a:grpSpLocks/>
          </p:cNvGrpSpPr>
          <p:nvPr userDrawn="1"/>
        </p:nvGrpSpPr>
        <p:grpSpPr bwMode="auto">
          <a:xfrm>
            <a:off x="4786" y="1090649"/>
            <a:ext cx="9901237" cy="128587"/>
            <a:chOff x="3" y="2044"/>
            <a:chExt cx="6237" cy="179"/>
          </a:xfrm>
        </p:grpSpPr>
        <p:sp>
          <p:nvSpPr>
            <p:cNvPr id="4" name="Rectangle 53"/>
            <p:cNvSpPr>
              <a:spLocks noChangeArrowheads="1"/>
            </p:cNvSpPr>
            <p:nvPr userDrawn="1"/>
          </p:nvSpPr>
          <p:spPr bwMode="auto">
            <a:xfrm>
              <a:off x="3" y="2044"/>
              <a:ext cx="2433"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5" name="Rectangle 54"/>
            <p:cNvSpPr>
              <a:spLocks noChangeArrowheads="1"/>
            </p:cNvSpPr>
            <p:nvPr userDrawn="1"/>
          </p:nvSpPr>
          <p:spPr bwMode="auto">
            <a:xfrm>
              <a:off x="2557" y="2044"/>
              <a:ext cx="445"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6" name="Rectangle 55"/>
            <p:cNvSpPr>
              <a:spLocks noChangeArrowheads="1"/>
            </p:cNvSpPr>
            <p:nvPr userDrawn="1"/>
          </p:nvSpPr>
          <p:spPr bwMode="auto">
            <a:xfrm>
              <a:off x="3149" y="2044"/>
              <a:ext cx="14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7" name="Rectangle 56"/>
            <p:cNvSpPr>
              <a:spLocks noChangeArrowheads="1"/>
            </p:cNvSpPr>
            <p:nvPr userDrawn="1"/>
          </p:nvSpPr>
          <p:spPr bwMode="auto">
            <a:xfrm>
              <a:off x="3476" y="2044"/>
              <a:ext cx="89"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sp>
          <p:nvSpPr>
            <p:cNvPr id="8" name="Rectangle 57"/>
            <p:cNvSpPr>
              <a:spLocks noChangeArrowheads="1"/>
            </p:cNvSpPr>
            <p:nvPr userDrawn="1"/>
          </p:nvSpPr>
          <p:spPr bwMode="auto">
            <a:xfrm>
              <a:off x="4398" y="2044"/>
              <a:ext cx="1842" cy="179"/>
            </a:xfrm>
            <a:prstGeom prst="rect">
              <a:avLst/>
            </a:prstGeom>
            <a:solidFill>
              <a:schemeClr val="bg1">
                <a:alpha val="39999"/>
              </a:schemeClr>
            </a:solidFill>
            <a:ln w="9525">
              <a:noFill/>
              <a:miter lim="800000"/>
              <a:headEnd/>
              <a:tailEnd/>
            </a:ln>
          </p:spPr>
          <p:txBody>
            <a:bodyPr/>
            <a:lstStyle/>
            <a:p>
              <a:pPr eaLnBrk="0" hangingPunct="0">
                <a:spcBef>
                  <a:spcPct val="50000"/>
                </a:spcBef>
                <a:defRPr/>
              </a:pPr>
              <a:endParaRPr lang="en-GB"/>
            </a:p>
          </p:txBody>
        </p:sp>
      </p:grpSp>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3"/>
            <a:ext cx="3259006"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2" y="273083"/>
            <a:ext cx="5537729" cy="5853113"/>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4"/>
            <a:ext cx="3259006" cy="4691063"/>
          </a:xfrm>
        </p:spPr>
        <p:txBody>
          <a:bodyPr/>
          <a:lstStyle>
            <a:lvl1pPr marL="0" indent="0">
              <a:buNone/>
              <a:defRPr sz="1400"/>
            </a:lvl1pPr>
            <a:lvl2pPr marL="456837" indent="0">
              <a:buNone/>
              <a:defRPr sz="1200"/>
            </a:lvl2pPr>
            <a:lvl3pPr marL="913673" indent="0">
              <a:buNone/>
              <a:defRPr sz="1100"/>
            </a:lvl3pPr>
            <a:lvl4pPr marL="1370508" indent="0">
              <a:buNone/>
              <a:defRPr sz="900"/>
            </a:lvl4pPr>
            <a:lvl5pPr marL="1827346" indent="0">
              <a:buNone/>
              <a:defRPr sz="900"/>
            </a:lvl5pPr>
            <a:lvl6pPr marL="2284180" indent="0">
              <a:buNone/>
              <a:defRPr sz="900"/>
            </a:lvl6pPr>
            <a:lvl7pPr marL="2741018" indent="0">
              <a:buNone/>
              <a:defRPr sz="900"/>
            </a:lvl7pPr>
            <a:lvl8pPr marL="3197853" indent="0">
              <a:buNone/>
              <a:defRPr sz="900"/>
            </a:lvl8pPr>
            <a:lvl9pPr marL="3654689"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95300" y="50368"/>
            <a:ext cx="8915400" cy="429541"/>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lvl="0"/>
            <a:r>
              <a:rPr lang="en-US" dirty="0" smtClean="0"/>
              <a:t>Click to edit Master title style</a:t>
            </a:r>
            <a:endParaRPr lang="en-GB" dirty="0" smtClean="0"/>
          </a:p>
        </p:txBody>
      </p:sp>
      <p:sp>
        <p:nvSpPr>
          <p:cNvPr id="2051" name="Text Placeholder 2"/>
          <p:cNvSpPr>
            <a:spLocks noGrp="1"/>
          </p:cNvSpPr>
          <p:nvPr>
            <p:ph type="body" idx="1"/>
          </p:nvPr>
        </p:nvSpPr>
        <p:spPr bwMode="auto">
          <a:xfrm>
            <a:off x="495300" y="1600206"/>
            <a:ext cx="8915400" cy="4525963"/>
          </a:xfrm>
          <a:prstGeom prst="rect">
            <a:avLst/>
          </a:prstGeom>
          <a:noFill/>
          <a:ln w="9525">
            <a:noFill/>
            <a:miter lim="800000"/>
            <a:headEnd/>
            <a:tailEnd/>
          </a:ln>
        </p:spPr>
        <p:txBody>
          <a:bodyPr vert="horz" wrap="square" lIns="91366" tIns="45682" rIns="91366" bIns="45682"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19" name="Line 8"/>
          <p:cNvSpPr>
            <a:spLocks noChangeShapeType="1"/>
          </p:cNvSpPr>
          <p:nvPr/>
        </p:nvSpPr>
        <p:spPr bwMode="auto">
          <a:xfrm>
            <a:off x="571499" y="573707"/>
            <a:ext cx="8839201" cy="0"/>
          </a:xfrm>
          <a:prstGeom prst="line">
            <a:avLst/>
          </a:prstGeom>
          <a:noFill/>
          <a:ln w="57150" cmpd="thinThick">
            <a:solidFill>
              <a:srgbClr val="3333FF"/>
            </a:solidFill>
            <a:round/>
            <a:headEnd/>
            <a:tailEnd/>
          </a:ln>
          <a:effectLst/>
        </p:spPr>
        <p:txBody>
          <a:bodyPr lIns="91366" tIns="45682" rIns="91366" bIns="45682"/>
          <a:lstStyle/>
          <a:p>
            <a:pPr algn="ctr">
              <a:defRPr/>
            </a:pPr>
            <a:endParaRPr lang="en-US"/>
          </a:p>
        </p:txBody>
      </p:sp>
      <p:pic>
        <p:nvPicPr>
          <p:cNvPr id="2056" name="Picture 8" descr="H:\MY DOCUMENTS\GSICS\logo\GSICS180px.png"/>
          <p:cNvPicPr>
            <a:picLocks noChangeAspect="1" noChangeArrowheads="1"/>
          </p:cNvPicPr>
          <p:nvPr/>
        </p:nvPicPr>
        <p:blipFill>
          <a:blip r:embed="rId14" cstate="print"/>
          <a:srcRect/>
          <a:stretch>
            <a:fillRect/>
          </a:stretch>
        </p:blipFill>
        <p:spPr bwMode="auto">
          <a:xfrm>
            <a:off x="8191505" y="6162712"/>
            <a:ext cx="1714500" cy="695325"/>
          </a:xfrm>
          <a:prstGeom prst="rect">
            <a:avLst/>
          </a:prstGeom>
          <a:noFill/>
        </p:spPr>
      </p:pic>
    </p:spTree>
  </p:cSld>
  <p:clrMap bg1="lt1" tx1="dk1" bg2="lt2" tx2="dk2" accent1="accent1" accent2="accent2" accent3="accent3" accent4="accent4" accent5="accent5" accent6="accent6" hlink="hlink" folHlink="folHlink"/>
  <p:sldLayoutIdLst>
    <p:sldLayoutId id="2147484077" r:id="rId1"/>
    <p:sldLayoutId id="2147484090" r:id="rId2"/>
    <p:sldLayoutId id="2147484087" r:id="rId3"/>
    <p:sldLayoutId id="2147484078" r:id="rId4"/>
    <p:sldLayoutId id="2147484080" r:id="rId5"/>
    <p:sldLayoutId id="2147484079" r:id="rId6"/>
    <p:sldLayoutId id="2147484088" r:id="rId7"/>
    <p:sldLayoutId id="2147484089" r:id="rId8"/>
    <p:sldLayoutId id="2147484081" r:id="rId9"/>
    <p:sldLayoutId id="2147484082" r:id="rId10"/>
    <p:sldLayoutId id="2147484083" r:id="rId11"/>
    <p:sldLayoutId id="2147484084" r:id="rId12"/>
  </p:sldLayoutIdLst>
  <p:hf hdr="0" ftr="0"/>
  <p:txStyles>
    <p:titleStyle>
      <a:lvl1pPr algn="ctr" rtl="0" eaLnBrk="0" fontAlgn="base" hangingPunct="0">
        <a:spcBef>
          <a:spcPct val="0"/>
        </a:spcBef>
        <a:spcAft>
          <a:spcPct val="0"/>
        </a:spcAft>
        <a:defRPr sz="2800" b="1" kern="1200">
          <a:solidFill>
            <a:schemeClr val="tx1"/>
          </a:solidFill>
          <a:latin typeface="+mj-lt"/>
          <a:ea typeface="+mj-ea"/>
          <a:cs typeface="+mj-cs"/>
        </a:defRPr>
      </a:lvl1pPr>
      <a:lvl2pPr algn="ctr" rtl="0" eaLnBrk="0" fontAlgn="base" hangingPunct="0">
        <a:spcBef>
          <a:spcPct val="0"/>
        </a:spcBef>
        <a:spcAft>
          <a:spcPct val="0"/>
        </a:spcAft>
        <a:defRPr sz="4300">
          <a:solidFill>
            <a:schemeClr val="tx1"/>
          </a:solidFill>
          <a:latin typeface="Calibri" pitchFamily="34" charset="0"/>
        </a:defRPr>
      </a:lvl2pPr>
      <a:lvl3pPr algn="ctr" rtl="0" eaLnBrk="0" fontAlgn="base" hangingPunct="0">
        <a:spcBef>
          <a:spcPct val="0"/>
        </a:spcBef>
        <a:spcAft>
          <a:spcPct val="0"/>
        </a:spcAft>
        <a:defRPr sz="4300">
          <a:solidFill>
            <a:schemeClr val="tx1"/>
          </a:solidFill>
          <a:latin typeface="Calibri" pitchFamily="34" charset="0"/>
        </a:defRPr>
      </a:lvl3pPr>
      <a:lvl4pPr algn="ctr" rtl="0" eaLnBrk="0" fontAlgn="base" hangingPunct="0">
        <a:spcBef>
          <a:spcPct val="0"/>
        </a:spcBef>
        <a:spcAft>
          <a:spcPct val="0"/>
        </a:spcAft>
        <a:defRPr sz="4300">
          <a:solidFill>
            <a:schemeClr val="tx1"/>
          </a:solidFill>
          <a:latin typeface="Calibri" pitchFamily="34" charset="0"/>
        </a:defRPr>
      </a:lvl4pPr>
      <a:lvl5pPr algn="ctr" rtl="0" eaLnBrk="0" fontAlgn="base" hangingPunct="0">
        <a:spcBef>
          <a:spcPct val="0"/>
        </a:spcBef>
        <a:spcAft>
          <a:spcPct val="0"/>
        </a:spcAft>
        <a:defRPr sz="4300">
          <a:solidFill>
            <a:schemeClr val="tx1"/>
          </a:solidFill>
          <a:latin typeface="Calibri" pitchFamily="34" charset="0"/>
        </a:defRPr>
      </a:lvl5pPr>
      <a:lvl6pPr marL="456837" algn="ctr" rtl="0" fontAlgn="base">
        <a:spcBef>
          <a:spcPct val="0"/>
        </a:spcBef>
        <a:spcAft>
          <a:spcPct val="0"/>
        </a:spcAft>
        <a:defRPr sz="4300">
          <a:solidFill>
            <a:schemeClr val="tx1"/>
          </a:solidFill>
          <a:latin typeface="Calibri" pitchFamily="34" charset="0"/>
        </a:defRPr>
      </a:lvl6pPr>
      <a:lvl7pPr marL="913673" algn="ctr" rtl="0" fontAlgn="base">
        <a:spcBef>
          <a:spcPct val="0"/>
        </a:spcBef>
        <a:spcAft>
          <a:spcPct val="0"/>
        </a:spcAft>
        <a:defRPr sz="4300">
          <a:solidFill>
            <a:schemeClr val="tx1"/>
          </a:solidFill>
          <a:latin typeface="Calibri" pitchFamily="34" charset="0"/>
        </a:defRPr>
      </a:lvl7pPr>
      <a:lvl8pPr marL="1370508" algn="ctr" rtl="0" fontAlgn="base">
        <a:spcBef>
          <a:spcPct val="0"/>
        </a:spcBef>
        <a:spcAft>
          <a:spcPct val="0"/>
        </a:spcAft>
        <a:defRPr sz="4300">
          <a:solidFill>
            <a:schemeClr val="tx1"/>
          </a:solidFill>
          <a:latin typeface="Calibri" pitchFamily="34" charset="0"/>
        </a:defRPr>
      </a:lvl8pPr>
      <a:lvl9pPr marL="1827346" algn="ctr" rtl="0" fontAlgn="base">
        <a:spcBef>
          <a:spcPct val="0"/>
        </a:spcBef>
        <a:spcAft>
          <a:spcPct val="0"/>
        </a:spcAft>
        <a:defRPr sz="4300">
          <a:solidFill>
            <a:schemeClr val="tx1"/>
          </a:solidFill>
          <a:latin typeface="Calibri" pitchFamily="34" charset="0"/>
        </a:defRPr>
      </a:lvl9pPr>
    </p:titleStyle>
    <p:bodyStyle>
      <a:lvl1pPr marL="342627" indent="-342627" algn="l" rtl="0" eaLnBrk="0" fontAlgn="base" hangingPunct="0">
        <a:spcBef>
          <a:spcPct val="20000"/>
        </a:spcBef>
        <a:spcAft>
          <a:spcPct val="0"/>
        </a:spcAft>
        <a:buFont typeface="Arial" charset="0"/>
        <a:buChar char="•"/>
        <a:defRPr sz="2300" b="1" kern="1200">
          <a:solidFill>
            <a:schemeClr val="tx1"/>
          </a:solidFill>
          <a:latin typeface="+mn-lt"/>
          <a:ea typeface="+mn-ea"/>
          <a:cs typeface="+mn-cs"/>
        </a:defRPr>
      </a:lvl1pPr>
      <a:lvl2pPr marL="742359" indent="-285521" algn="l" rtl="0" eaLnBrk="0" fontAlgn="base" hangingPunct="0">
        <a:spcBef>
          <a:spcPct val="20000"/>
        </a:spcBef>
        <a:spcAft>
          <a:spcPct val="0"/>
        </a:spcAft>
        <a:buFont typeface="Arial" charset="0"/>
        <a:buChar char="–"/>
        <a:defRPr sz="1800" b="1" kern="1200">
          <a:solidFill>
            <a:schemeClr val="tx2"/>
          </a:solidFill>
          <a:latin typeface="+mn-lt"/>
          <a:ea typeface="+mn-ea"/>
          <a:cs typeface="+mn-cs"/>
        </a:defRPr>
      </a:lvl2pPr>
      <a:lvl3pPr marL="1142090" indent="-228416" algn="l" rtl="0" eaLnBrk="0" fontAlgn="base" hangingPunct="0">
        <a:spcBef>
          <a:spcPct val="20000"/>
        </a:spcBef>
        <a:spcAft>
          <a:spcPct val="0"/>
        </a:spcAft>
        <a:buFont typeface="Arial" charset="0"/>
        <a:buChar char="•"/>
        <a:defRPr sz="2300" kern="1200">
          <a:solidFill>
            <a:schemeClr val="tx1"/>
          </a:solidFill>
          <a:latin typeface="+mn-lt"/>
          <a:ea typeface="+mn-ea"/>
          <a:cs typeface="+mn-cs"/>
        </a:defRPr>
      </a:lvl3pPr>
      <a:lvl4pPr marL="1598925"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5764" indent="-228416"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2598"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435"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6271"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3107" indent="-228416" algn="l" defTabSz="91367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673" rtl="0" eaLnBrk="1" latinLnBrk="0" hangingPunct="1">
        <a:defRPr sz="1800" kern="1200">
          <a:solidFill>
            <a:schemeClr val="tx1"/>
          </a:solidFill>
          <a:latin typeface="+mn-lt"/>
          <a:ea typeface="+mn-ea"/>
          <a:cs typeface="+mn-cs"/>
        </a:defRPr>
      </a:lvl1pPr>
      <a:lvl2pPr marL="456837" algn="l" defTabSz="913673" rtl="0" eaLnBrk="1" latinLnBrk="0" hangingPunct="1">
        <a:defRPr sz="1800" kern="1200">
          <a:solidFill>
            <a:schemeClr val="tx1"/>
          </a:solidFill>
          <a:latin typeface="+mn-lt"/>
          <a:ea typeface="+mn-ea"/>
          <a:cs typeface="+mn-cs"/>
        </a:defRPr>
      </a:lvl2pPr>
      <a:lvl3pPr marL="913673" algn="l" defTabSz="913673" rtl="0" eaLnBrk="1" latinLnBrk="0" hangingPunct="1">
        <a:defRPr sz="1800" kern="1200">
          <a:solidFill>
            <a:schemeClr val="tx1"/>
          </a:solidFill>
          <a:latin typeface="+mn-lt"/>
          <a:ea typeface="+mn-ea"/>
          <a:cs typeface="+mn-cs"/>
        </a:defRPr>
      </a:lvl3pPr>
      <a:lvl4pPr marL="1370508" algn="l" defTabSz="913673" rtl="0" eaLnBrk="1" latinLnBrk="0" hangingPunct="1">
        <a:defRPr sz="1800" kern="1200">
          <a:solidFill>
            <a:schemeClr val="tx1"/>
          </a:solidFill>
          <a:latin typeface="+mn-lt"/>
          <a:ea typeface="+mn-ea"/>
          <a:cs typeface="+mn-cs"/>
        </a:defRPr>
      </a:lvl4pPr>
      <a:lvl5pPr marL="1827346" algn="l" defTabSz="913673" rtl="0" eaLnBrk="1" latinLnBrk="0" hangingPunct="1">
        <a:defRPr sz="1800" kern="1200">
          <a:solidFill>
            <a:schemeClr val="tx1"/>
          </a:solidFill>
          <a:latin typeface="+mn-lt"/>
          <a:ea typeface="+mn-ea"/>
          <a:cs typeface="+mn-cs"/>
        </a:defRPr>
      </a:lvl5pPr>
      <a:lvl6pPr marL="2284180" algn="l" defTabSz="913673" rtl="0" eaLnBrk="1" latinLnBrk="0" hangingPunct="1">
        <a:defRPr sz="1800" kern="1200">
          <a:solidFill>
            <a:schemeClr val="tx1"/>
          </a:solidFill>
          <a:latin typeface="+mn-lt"/>
          <a:ea typeface="+mn-ea"/>
          <a:cs typeface="+mn-cs"/>
        </a:defRPr>
      </a:lvl6pPr>
      <a:lvl7pPr marL="2741018" algn="l" defTabSz="913673" rtl="0" eaLnBrk="1" latinLnBrk="0" hangingPunct="1">
        <a:defRPr sz="1800" kern="1200">
          <a:solidFill>
            <a:schemeClr val="tx1"/>
          </a:solidFill>
          <a:latin typeface="+mn-lt"/>
          <a:ea typeface="+mn-ea"/>
          <a:cs typeface="+mn-cs"/>
        </a:defRPr>
      </a:lvl7pPr>
      <a:lvl8pPr marL="3197853" algn="l" defTabSz="913673" rtl="0" eaLnBrk="1" latinLnBrk="0" hangingPunct="1">
        <a:defRPr sz="1800" kern="1200">
          <a:solidFill>
            <a:schemeClr val="tx1"/>
          </a:solidFill>
          <a:latin typeface="+mn-lt"/>
          <a:ea typeface="+mn-ea"/>
          <a:cs typeface="+mn-cs"/>
        </a:defRPr>
      </a:lvl8pPr>
      <a:lvl9pPr marL="3654689" algn="l" defTabSz="91367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gsics.nesdis.noaa.gov/wiki/Development/NetcdfConvention" TargetMode="External"/><Relationship Id="rId2" Type="http://schemas.openxmlformats.org/officeDocument/2006/relationships/hyperlink" Target="https://gsics.nesdis.noaa.gov/wiki/Development/FilenameConvention" TargetMode="External"/><Relationship Id="rId1" Type="http://schemas.openxmlformats.org/officeDocument/2006/relationships/slideLayout" Target="../slideLayouts/slideLayout3.xml"/><Relationship Id="rId5" Type="http://schemas.openxmlformats.org/officeDocument/2006/relationships/hyperlink" Target="http://www.unidata.ucar.edu/software/netcdf-java/formats/DataDiscoveryAttConvention.html" TargetMode="External"/><Relationship Id="rId4" Type="http://schemas.openxmlformats.org/officeDocument/2006/relationships/hyperlink" Target="http://cf-pcmdi.llnl.gov/documents/cf-conventions/latest-cf-conventions-document-1/"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gsics.nesdis.noaa.gov/wiki/Development/FilenameConvention"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s://gsics.nesdis.noaa.gov/wiki/bin/view/Development/NetcdfConvention"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http://cf-pcmdi.llnl.gov/documents/cf-conventions/latest-cf-conventions-document-1/" TargetMode="External"/><Relationship Id="rId2" Type="http://schemas.openxmlformats.org/officeDocument/2006/relationships/hyperlink" Target="https://gsics.nesdis.noaa.gov/wiki/Development/NetcdfConvention" TargetMode="External"/><Relationship Id="rId1" Type="http://schemas.openxmlformats.org/officeDocument/2006/relationships/slideLayout" Target="../slideLayouts/slideLayout3.xml"/><Relationship Id="rId4" Type="http://schemas.openxmlformats.org/officeDocument/2006/relationships/hyperlink" Target="http://www.unidata.ucar.edu/software/netcdf-java/formats/DataDiscoveryAttConven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4"/>
          <p:cNvSpPr>
            <a:spLocks noGrp="1" noChangeArrowheads="1"/>
          </p:cNvSpPr>
          <p:nvPr>
            <p:ph type="ctrTitle"/>
          </p:nvPr>
        </p:nvSpPr>
        <p:spPr/>
        <p:txBody>
          <a:bodyPr/>
          <a:lstStyle/>
          <a:p>
            <a:pPr eaLnBrk="1" hangingPunct="1"/>
            <a:r>
              <a:rPr lang="en-GB" sz="3600" dirty="0" smtClean="0"/>
              <a:t>Microwave Product </a:t>
            </a:r>
            <a:r>
              <a:rPr lang="en-GB" sz="3600" dirty="0" err="1" smtClean="0"/>
              <a:t>Filenaming</a:t>
            </a:r>
            <a:r>
              <a:rPr lang="en-GB" sz="3600" dirty="0" smtClean="0"/>
              <a:t> and Metadata standards</a:t>
            </a:r>
            <a:br>
              <a:rPr lang="en-GB" sz="3600" dirty="0" smtClean="0"/>
            </a:br>
            <a:endParaRPr lang="en-GB" sz="3600" dirty="0" smtClean="0"/>
          </a:p>
        </p:txBody>
      </p:sp>
      <p:sp>
        <p:nvSpPr>
          <p:cNvPr id="5" name="Rectangle 43"/>
          <p:cNvSpPr>
            <a:spLocks noGrp="1" noChangeArrowheads="1"/>
          </p:cNvSpPr>
          <p:nvPr>
            <p:ph type="subTitle" idx="1"/>
          </p:nvPr>
        </p:nvSpPr>
        <p:spPr>
          <a:xfrm>
            <a:off x="1199213" y="4429125"/>
            <a:ext cx="7555043" cy="1752600"/>
          </a:xfrm>
        </p:spPr>
        <p:txBody>
          <a:bodyPr/>
          <a:lstStyle/>
          <a:p>
            <a:pPr eaLnBrk="1" hangingPunct="1">
              <a:defRPr/>
            </a:pPr>
            <a:r>
              <a:rPr lang="en-US" dirty="0" smtClean="0">
                <a:solidFill>
                  <a:srgbClr val="002060"/>
                </a:solidFill>
              </a:rPr>
              <a:t> </a:t>
            </a:r>
            <a:r>
              <a:rPr lang="en-US" dirty="0" err="1" smtClean="0">
                <a:solidFill>
                  <a:srgbClr val="002060"/>
                </a:solidFill>
              </a:rPr>
              <a:t>Manik</a:t>
            </a:r>
            <a:r>
              <a:rPr lang="en-US" dirty="0" smtClean="0">
                <a:solidFill>
                  <a:srgbClr val="002060"/>
                </a:solidFill>
              </a:rPr>
              <a:t> Bali</a:t>
            </a:r>
          </a:p>
          <a:p>
            <a:pPr eaLnBrk="1" hangingPunct="1">
              <a:buFont typeface="Arial" pitchFamily="34" charset="0"/>
              <a:buNone/>
              <a:defRPr/>
            </a:pPr>
            <a:endParaRPr lang="en-US" sz="1600" dirty="0" smtClean="0">
              <a:solidFill>
                <a:srgbClr val="002060"/>
              </a:solidFill>
            </a:endParaRPr>
          </a:p>
          <a:p>
            <a:pPr eaLnBrk="1" hangingPunct="1">
              <a:buFont typeface="Arial" pitchFamily="34" charset="0"/>
              <a:buNone/>
              <a:defRPr/>
            </a:pPr>
            <a:r>
              <a:rPr lang="en-US" sz="1600" b="0" dirty="0" smtClean="0">
                <a:solidFill>
                  <a:srgbClr val="002060"/>
                </a:solidFill>
              </a:rPr>
              <a:t>MW Subgroup Meeting</a:t>
            </a:r>
          </a:p>
          <a:p>
            <a:pPr eaLnBrk="1" hangingPunct="1">
              <a:buFont typeface="Arial" pitchFamily="34" charset="0"/>
              <a:buNone/>
              <a:defRPr/>
            </a:pPr>
            <a:r>
              <a:rPr lang="en-US" sz="1600" b="0" dirty="0" smtClean="0">
                <a:solidFill>
                  <a:srgbClr val="002060"/>
                </a:solidFill>
              </a:rPr>
              <a:t>January 13, 2015</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itle 1"/>
          <p:cNvSpPr txBox="1">
            <a:spLocks/>
          </p:cNvSpPr>
          <p:nvPr/>
        </p:nvSpPr>
        <p:spPr bwMode="auto">
          <a:xfrm>
            <a:off x="2157987" y="2646693"/>
            <a:ext cx="5597172" cy="1325563"/>
          </a:xfrm>
          <a:prstGeom prst="rect">
            <a:avLst/>
          </a:prstGeom>
          <a:solidFill>
            <a:srgbClr val="A2DADE"/>
          </a:solid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smtClean="0">
                <a:ln>
                  <a:noFill/>
                </a:ln>
                <a:solidFill>
                  <a:schemeClr val="tx1"/>
                </a:solidFill>
                <a:effectLst/>
                <a:uLnTx/>
                <a:uFillTx/>
                <a:latin typeface="+mj-lt"/>
                <a:ea typeface="+mj-ea"/>
                <a:cs typeface="+mj-cs"/>
              </a:rPr>
              <a:t>Global Attributes</a:t>
            </a:r>
            <a:endParaRPr kumimoji="0" lang="en-US" sz="28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336" y="173188"/>
            <a:ext cx="8915400" cy="4525963"/>
          </a:xfrm>
        </p:spPr>
        <p:txBody>
          <a:bodyPr/>
          <a:lstStyle/>
          <a:p>
            <a:pPr>
              <a:buNone/>
            </a:pPr>
            <a:r>
              <a:rPr lang="en-US" dirty="0" smtClean="0"/>
              <a:t>                       GSICS IR METADATA STANDARD: Global Attributes: </a:t>
            </a:r>
          </a:p>
          <a:p>
            <a:pPr>
              <a:buNone/>
            </a:pPr>
            <a:r>
              <a:rPr lang="en-US" dirty="0" smtClean="0"/>
              <a:t>       </a:t>
            </a:r>
            <a:r>
              <a:rPr lang="en-US" sz="1400" dirty="0" smtClean="0"/>
              <a:t>:Conventions = "CF-1.6" ;</a:t>
            </a:r>
          </a:p>
          <a:p>
            <a:pPr>
              <a:buNone/>
            </a:pPr>
            <a:r>
              <a:rPr lang="en-US" sz="1400" dirty="0" smtClean="0"/>
              <a:t>            :</a:t>
            </a:r>
            <a:r>
              <a:rPr lang="en-US" sz="1400" dirty="0" err="1" smtClean="0"/>
              <a:t>Metadata_Conventions</a:t>
            </a:r>
            <a:r>
              <a:rPr lang="en-US" sz="1400" dirty="0" smtClean="0"/>
              <a:t> = "</a:t>
            </a:r>
            <a:r>
              <a:rPr lang="en-US" sz="1400" dirty="0" err="1" smtClean="0"/>
              <a:t>Unidata</a:t>
            </a:r>
            <a:r>
              <a:rPr lang="en-US" sz="1400" dirty="0" smtClean="0"/>
              <a:t> Dataset Discovery v1.0" ;</a:t>
            </a:r>
          </a:p>
          <a:p>
            <a:pPr>
              <a:buNone/>
            </a:pPr>
            <a:r>
              <a:rPr lang="en-US" sz="1400" dirty="0" smtClean="0"/>
              <a:t>            :</a:t>
            </a:r>
            <a:r>
              <a:rPr lang="en-US" sz="1400" dirty="0" err="1" smtClean="0"/>
              <a:t>standard_name_vocabulary</a:t>
            </a:r>
            <a:r>
              <a:rPr lang="en-US" sz="1400" dirty="0" smtClean="0"/>
              <a:t> = "CF Standard Name Table (Version 19, 22 March 2012)" ;</a:t>
            </a:r>
          </a:p>
          <a:p>
            <a:pPr>
              <a:buNone/>
            </a:pPr>
            <a:r>
              <a:rPr lang="en-US" sz="1400" dirty="0" smtClean="0"/>
              <a:t>           :project = "Global Space-based Inter-Calibration System &lt;http://gsics.wmo.int&gt;" ;</a:t>
            </a:r>
          </a:p>
          <a:p>
            <a:pPr>
              <a:buNone/>
            </a:pPr>
            <a:r>
              <a:rPr lang="en-US" sz="1400" dirty="0" smtClean="0"/>
              <a:t>           :title = "MSG2+SEVIRI </a:t>
            </a:r>
            <a:r>
              <a:rPr lang="en-US" sz="1400" dirty="0" err="1" smtClean="0"/>
              <a:t>vs</a:t>
            </a:r>
            <a:r>
              <a:rPr lang="en-US" sz="1400" dirty="0" smtClean="0"/>
              <a:t> </a:t>
            </a:r>
            <a:r>
              <a:rPr lang="en-US" sz="1400" dirty="0" err="1" smtClean="0"/>
              <a:t>MetOpA+IASI</a:t>
            </a:r>
            <a:r>
              <a:rPr lang="en-US" sz="1400" dirty="0" smtClean="0"/>
              <a:t> GSICS Near Real-Time Correction" ;</a:t>
            </a:r>
          </a:p>
          <a:p>
            <a:pPr>
              <a:buNone/>
            </a:pPr>
            <a:r>
              <a:rPr lang="en-US" sz="1400" dirty="0" smtClean="0"/>
              <a:t>            :summary = "</a:t>
            </a:r>
            <a:r>
              <a:rPr lang="en-US" sz="1200" dirty="0" smtClean="0">
                <a:solidFill>
                  <a:srgbClr val="C00000"/>
                </a:solidFill>
              </a:rPr>
              <a:t>Coefficients of the GSICS Correction for the infrared channels of a </a:t>
            </a:r>
            <a:r>
              <a:rPr lang="en-US" sz="1200" dirty="0" err="1" smtClean="0">
                <a:solidFill>
                  <a:srgbClr val="C00000"/>
                </a:solidFill>
              </a:rPr>
              <a:t>GEOstationary</a:t>
            </a:r>
            <a:r>
              <a:rPr lang="en-US" sz="1200" dirty="0" smtClean="0">
                <a:solidFill>
                  <a:srgbClr val="C00000"/>
                </a:solidFill>
              </a:rPr>
              <a:t> imager using a LEO </a:t>
            </a:r>
            <a:r>
              <a:rPr lang="en-US" sz="1200" dirty="0" err="1" smtClean="0">
                <a:solidFill>
                  <a:srgbClr val="C00000"/>
                </a:solidFill>
              </a:rPr>
              <a:t>hyperspectral</a:t>
            </a:r>
            <a:r>
              <a:rPr lang="en-US" sz="1200" dirty="0" smtClean="0">
                <a:solidFill>
                  <a:srgbClr val="C00000"/>
                </a:solidFill>
              </a:rPr>
              <a:t> reference instrument</a:t>
            </a:r>
            <a:r>
              <a:rPr lang="en-US" sz="1400" dirty="0" smtClean="0"/>
              <a:t>"</a:t>
            </a:r>
          </a:p>
          <a:p>
            <a:r>
              <a:rPr lang="en-US" sz="1400" dirty="0" smtClean="0"/>
              <a:t>                :institution = "EUMETSAT" ;</a:t>
            </a:r>
          </a:p>
          <a:p>
            <a:r>
              <a:rPr lang="en-US" sz="1400" dirty="0" smtClean="0"/>
              <a:t>                :</a:t>
            </a:r>
            <a:r>
              <a:rPr lang="en-US" sz="1400" dirty="0" err="1" smtClean="0"/>
              <a:t>date_created</a:t>
            </a:r>
            <a:r>
              <a:rPr lang="en-US" sz="1400" dirty="0" smtClean="0"/>
              <a:t> = "2015-01-09T13:16:55Z" ;</a:t>
            </a:r>
          </a:p>
          <a:p>
            <a:r>
              <a:rPr lang="en-US" sz="1400" dirty="0" smtClean="0"/>
              <a:t>                :</a:t>
            </a:r>
            <a:r>
              <a:rPr lang="en-US" sz="1400" dirty="0" err="1" smtClean="0"/>
              <a:t>date_modified</a:t>
            </a:r>
            <a:r>
              <a:rPr lang="en-US" sz="1400" dirty="0" smtClean="0"/>
              <a:t> = "2015-01-09T13:16:55Z" ;</a:t>
            </a:r>
          </a:p>
          <a:p>
            <a:r>
              <a:rPr lang="en-US" sz="1400" dirty="0" smtClean="0"/>
              <a:t>                :license = "Calibration information delivered as a GSICS operational product  is generated in accordance with GSICS principles and practices.;\n",</a:t>
            </a:r>
          </a:p>
          <a:p>
            <a:r>
              <a:rPr lang="en-US" sz="1400" dirty="0" smtClean="0"/>
              <a:t>                        "GSICS operational and demonstration products may be used and redistributed freely. Scientific publications using GSICS operational or demonstration products should however acknowledge both GSICS and the relevant producer organization.;\n",</a:t>
            </a:r>
          </a:p>
          <a:p>
            <a:r>
              <a:rPr lang="en-US" sz="1400" dirty="0" smtClean="0"/>
              <a:t>                        "There is no warranty on the data express or implied, including warranties of merchantability and fitness for a particular purpose, or any assumed legal liability for the accuracy, completeness, or usefulness, of this information. The user of the data do so at their own risk." ;</a:t>
            </a:r>
          </a:p>
          <a:p>
            <a:r>
              <a:rPr lang="en-US" sz="1400" dirty="0" smtClean="0"/>
              <a:t>                :</a:t>
            </a:r>
            <a:r>
              <a:rPr lang="en-US" sz="1400" dirty="0" err="1" smtClean="0"/>
              <a:t>naming_authority</a:t>
            </a:r>
            <a:r>
              <a:rPr lang="en-US" sz="1400" dirty="0" smtClean="0"/>
              <a:t> = "</a:t>
            </a:r>
            <a:r>
              <a:rPr lang="en-US" sz="1400" dirty="0" err="1" smtClean="0"/>
              <a:t>int.eumetsat.gsics</a:t>
            </a:r>
            <a:r>
              <a:rPr lang="en-US" sz="1400" dirty="0" smtClean="0"/>
              <a:t>" ;</a:t>
            </a:r>
          </a:p>
          <a:p>
            <a:r>
              <a:rPr lang="en-US" sz="1400" dirty="0" smtClean="0"/>
              <a:t>                :</a:t>
            </a:r>
            <a:r>
              <a:rPr lang="en-US" sz="1400" dirty="0" err="1" smtClean="0"/>
              <a:t>creator_name</a:t>
            </a:r>
            <a:r>
              <a:rPr lang="en-US" sz="1400" dirty="0" smtClean="0"/>
              <a:t> = "EUMETSAT - European Organization for the Exploitation of Meteorological Satellites" ;</a:t>
            </a:r>
          </a:p>
          <a:p>
            <a:r>
              <a:rPr lang="en-US" sz="1400" dirty="0" smtClean="0"/>
              <a:t>                :</a:t>
            </a:r>
            <a:r>
              <a:rPr lang="en-US" sz="1400" dirty="0" err="1" smtClean="0"/>
              <a:t>creator_email</a:t>
            </a:r>
            <a:r>
              <a:rPr lang="en-US" sz="1400" dirty="0" smtClean="0"/>
              <a:t> = "ops@eumetsat.int" ;</a:t>
            </a:r>
          </a:p>
          <a:p>
            <a:r>
              <a:rPr lang="en-US" sz="1400" dirty="0" smtClean="0"/>
              <a:t>                :</a:t>
            </a:r>
            <a:r>
              <a:rPr lang="en-US" sz="1400" dirty="0" err="1" smtClean="0"/>
              <a:t>creator_url</a:t>
            </a:r>
            <a:r>
              <a:rPr lang="en-US" sz="1400" dirty="0" smtClean="0"/>
              <a:t> = "http://www.eumetsat.int" ;</a:t>
            </a:r>
          </a:p>
          <a:p>
            <a:r>
              <a:rPr lang="en-US" sz="1400" dirty="0" smtClean="0"/>
              <a:t>                :references = "ATBD, </a:t>
            </a:r>
            <a:r>
              <a:rPr lang="en-US" sz="1400" dirty="0" err="1" smtClean="0"/>
              <a:t>Unidata</a:t>
            </a:r>
            <a:r>
              <a:rPr lang="en-US" sz="1400" dirty="0" smtClean="0"/>
              <a:t> </a:t>
            </a:r>
            <a:r>
              <a:rPr lang="en-US" sz="1400" dirty="0" err="1" smtClean="0"/>
              <a:t>NetCDF</a:t>
            </a:r>
            <a:r>
              <a:rPr lang="en-US" sz="1400" dirty="0" smtClean="0"/>
              <a:t>, Climate Format Conventions, EUMETSAT IASI 1C Native Format Guide" ;</a:t>
            </a:r>
          </a:p>
          <a:p>
            <a:r>
              <a:rPr lang="en-US" sz="1200" dirty="0" smtClean="0"/>
              <a:t>                :</a:t>
            </a: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91" y="824351"/>
            <a:ext cx="8915400" cy="4525963"/>
          </a:xfrm>
        </p:spPr>
        <p:txBody>
          <a:bodyPr/>
          <a:lstStyle/>
          <a:p>
            <a:r>
              <a:rPr lang="en-US" sz="1300" dirty="0" smtClean="0"/>
              <a:t>history = "2015-01-08T22:20:00Z </a:t>
            </a:r>
            <a:r>
              <a:rPr lang="en-US" sz="1300" dirty="0" err="1" smtClean="0"/>
              <a:t>hypirsno_match_file_nc</a:t>
            </a:r>
            <a:r>
              <a:rPr lang="en-US" sz="1300" dirty="0" smtClean="0"/>
              <a:t> </a:t>
            </a:r>
            <a:r>
              <a:rPr lang="en-US" sz="1300" dirty="0" err="1" smtClean="0"/>
              <a:t>collocation_criteria</a:t>
            </a:r>
            <a:r>
              <a:rPr lang="en-US" sz="1300" dirty="0" smtClean="0"/>
              <a:t>=v0.31;\n",</a:t>
            </a:r>
          </a:p>
          <a:p>
            <a:r>
              <a:rPr lang="en-US" sz="1300" dirty="0" smtClean="0"/>
              <a:t>                        "2015-01-08T22:20:00Z </a:t>
            </a:r>
            <a:r>
              <a:rPr lang="en-US" sz="1300" dirty="0" err="1" smtClean="0"/>
              <a:t>hypirsno_collocate</a:t>
            </a:r>
            <a:r>
              <a:rPr lang="en-US" sz="1300" dirty="0" smtClean="0"/>
              <a:t> v0.3 </a:t>
            </a:r>
            <a:r>
              <a:rPr lang="en-US" sz="1300" dirty="0" err="1" smtClean="0"/>
              <a:t>collocation_criteria</a:t>
            </a:r>
            <a:r>
              <a:rPr lang="en-US" sz="1300" dirty="0" smtClean="0"/>
              <a:t>=v0.31;\n",</a:t>
            </a:r>
          </a:p>
          <a:p>
            <a:r>
              <a:rPr lang="en-US" sz="1300" dirty="0" smtClean="0"/>
              <a:t>:</a:t>
            </a:r>
            <a:r>
              <a:rPr lang="en-US" sz="1300" dirty="0" err="1" smtClean="0"/>
              <a:t>processing_level</a:t>
            </a:r>
            <a:r>
              <a:rPr lang="en-US" sz="1300" dirty="0" smtClean="0"/>
              <a:t> = "demonstration/v03.06.00" ;</a:t>
            </a:r>
          </a:p>
          <a:p>
            <a:r>
              <a:rPr lang="en-US" sz="1300" dirty="0" smtClean="0"/>
              <a:t>                :</a:t>
            </a:r>
            <a:r>
              <a:rPr lang="en-US" sz="1300" dirty="0" err="1" smtClean="0"/>
              <a:t>time_coverage_start</a:t>
            </a:r>
            <a:r>
              <a:rPr lang="en-US" sz="1300" dirty="0" smtClean="0"/>
              <a:t> = "2015-01-08T00:00:00Z" ;</a:t>
            </a:r>
          </a:p>
          <a:p>
            <a:r>
              <a:rPr lang="en-US" sz="1300" dirty="0" smtClean="0"/>
              <a:t>                :</a:t>
            </a:r>
            <a:r>
              <a:rPr lang="en-US" sz="1300" dirty="0" err="1" smtClean="0"/>
              <a:t>time_coverage_end</a:t>
            </a:r>
            <a:r>
              <a:rPr lang="en-US" sz="1300" dirty="0" smtClean="0"/>
              <a:t> = "2015-01-08T24:00:00Z" ;</a:t>
            </a:r>
          </a:p>
          <a:p>
            <a:r>
              <a:rPr lang="en-US" sz="1300" dirty="0" smtClean="0"/>
              <a:t>                :</a:t>
            </a:r>
            <a:r>
              <a:rPr lang="en-US" sz="1300" dirty="0" err="1" smtClean="0"/>
              <a:t>geospatial_lat_min</a:t>
            </a:r>
            <a:r>
              <a:rPr lang="en-US" sz="1300" dirty="0" smtClean="0"/>
              <a:t> = -35.f ;</a:t>
            </a:r>
          </a:p>
          <a:p>
            <a:r>
              <a:rPr lang="en-US" sz="1300" dirty="0" smtClean="0"/>
              <a:t>                :</a:t>
            </a:r>
            <a:r>
              <a:rPr lang="en-US" sz="1300" dirty="0" err="1" smtClean="0"/>
              <a:t>geospatial_lat_max</a:t>
            </a:r>
            <a:r>
              <a:rPr lang="en-US" sz="1300" dirty="0" smtClean="0"/>
              <a:t> = 35.f ;</a:t>
            </a:r>
          </a:p>
          <a:p>
            <a:r>
              <a:rPr lang="en-US" sz="1300" dirty="0" smtClean="0"/>
              <a:t>                :</a:t>
            </a:r>
            <a:r>
              <a:rPr lang="en-US" sz="1300" dirty="0" err="1" smtClean="0"/>
              <a:t>geospatial_lon_min</a:t>
            </a:r>
            <a:r>
              <a:rPr lang="en-US" sz="1300" dirty="0" smtClean="0"/>
              <a:t> = -35.f ;</a:t>
            </a:r>
          </a:p>
          <a:p>
            <a:r>
              <a:rPr lang="en-US" sz="1300" dirty="0" smtClean="0"/>
              <a:t>                :</a:t>
            </a:r>
            <a:r>
              <a:rPr lang="en-US" sz="1300" dirty="0" err="1" smtClean="0"/>
              <a:t>geospatial_lon_max</a:t>
            </a:r>
            <a:r>
              <a:rPr lang="en-US" sz="1300" dirty="0" smtClean="0"/>
              <a:t> = 35.f ;</a:t>
            </a:r>
          </a:p>
          <a:p>
            <a:r>
              <a:rPr lang="en-US" sz="1300" dirty="0" smtClean="0"/>
              <a:t>                :</a:t>
            </a:r>
            <a:r>
              <a:rPr lang="en-US" sz="1300" dirty="0" err="1" smtClean="0"/>
              <a:t>geospatial_lat_units</a:t>
            </a:r>
            <a:r>
              <a:rPr lang="en-US" sz="1300" dirty="0" smtClean="0"/>
              <a:t> = "</a:t>
            </a:r>
            <a:r>
              <a:rPr lang="en-US" sz="1300" dirty="0" err="1" smtClean="0"/>
              <a:t>degrees_north</a:t>
            </a:r>
            <a:r>
              <a:rPr lang="en-US" sz="1300" dirty="0" smtClean="0"/>
              <a:t>" ;</a:t>
            </a:r>
          </a:p>
          <a:p>
            <a:r>
              <a:rPr lang="en-US" sz="1300" dirty="0" smtClean="0"/>
              <a:t>                :</a:t>
            </a:r>
            <a:r>
              <a:rPr lang="en-US" sz="1300" dirty="0" err="1" smtClean="0"/>
              <a:t>geospatial_lon_units</a:t>
            </a:r>
            <a:r>
              <a:rPr lang="en-US" sz="1300" dirty="0" smtClean="0"/>
              <a:t> = "</a:t>
            </a:r>
            <a:r>
              <a:rPr lang="en-US" sz="1300" dirty="0" err="1" smtClean="0"/>
              <a:t>degrees_east</a:t>
            </a:r>
            <a:r>
              <a:rPr lang="en-US" sz="1300" dirty="0" smtClean="0"/>
              <a:t>" ;</a:t>
            </a:r>
          </a:p>
          <a:p>
            <a:r>
              <a:rPr lang="en-US" sz="1300" dirty="0" smtClean="0"/>
              <a:t>                :id = "W_XX-EUMETSAT-Darmstadt,SATCAL+NRTC+GEOLEOIR,MSG2+SEVIRI-MetOpA+IASI_C_EUMG_20150108000000_demo_03.nc" ;</a:t>
            </a:r>
          </a:p>
          <a:p>
            <a:r>
              <a:rPr lang="en-US" sz="1300" dirty="0" smtClean="0"/>
              <a:t>                :</a:t>
            </a:r>
            <a:r>
              <a:rPr lang="en-US" sz="1300" dirty="0" err="1" smtClean="0"/>
              <a:t>wmo_data_category</a:t>
            </a:r>
            <a:r>
              <a:rPr lang="en-US" sz="1300" dirty="0" smtClean="0"/>
              <a:t> = 30s ;</a:t>
            </a:r>
          </a:p>
          <a:p>
            <a:r>
              <a:rPr lang="en-US" sz="1300" dirty="0" smtClean="0"/>
              <a:t>                :</a:t>
            </a:r>
            <a:r>
              <a:rPr lang="en-US" sz="1300" dirty="0" err="1" smtClean="0"/>
              <a:t>wmo_international_data_subcategory</a:t>
            </a:r>
            <a:r>
              <a:rPr lang="en-US" sz="1300" dirty="0" smtClean="0"/>
              <a:t> = 4s ;</a:t>
            </a:r>
          </a:p>
          <a:p>
            <a:r>
              <a:rPr lang="en-US" sz="1300" dirty="0" smtClean="0"/>
              <a:t>                :</a:t>
            </a:r>
            <a:r>
              <a:rPr lang="en-US" sz="1300" dirty="0" err="1" smtClean="0"/>
              <a:t>local_data_subcategory</a:t>
            </a:r>
            <a:r>
              <a:rPr lang="en-US" sz="1300" dirty="0" smtClean="0"/>
              <a:t> = 1s ;</a:t>
            </a:r>
          </a:p>
          <a:p>
            <a:r>
              <a:rPr lang="en-US" sz="1300" dirty="0" smtClean="0"/>
              <a:t>                :keywords = "GSICS, satellites, inter-calibration, etc." ;</a:t>
            </a:r>
          </a:p>
          <a:p>
            <a:r>
              <a:rPr lang="en-US" sz="1300" dirty="0" smtClean="0"/>
              <a:t>                :</a:t>
            </a:r>
            <a:r>
              <a:rPr lang="en-US" sz="1300" dirty="0" err="1" smtClean="0"/>
              <a:t>reference_instrument</a:t>
            </a:r>
            <a:r>
              <a:rPr lang="en-US" sz="1300" dirty="0" smtClean="0"/>
              <a:t> = "</a:t>
            </a:r>
            <a:r>
              <a:rPr lang="en-US" sz="1300" dirty="0" err="1" smtClean="0"/>
              <a:t>MetOpA</a:t>
            </a:r>
            <a:r>
              <a:rPr lang="en-US" sz="1300" dirty="0" smtClean="0"/>
              <a:t> IASI" ;</a:t>
            </a:r>
          </a:p>
          <a:p>
            <a:r>
              <a:rPr lang="en-US" sz="1300" dirty="0" smtClean="0"/>
              <a:t>                :</a:t>
            </a:r>
            <a:r>
              <a:rPr lang="en-US" sz="1300" dirty="0" err="1" smtClean="0"/>
              <a:t>monitored_instrument</a:t>
            </a:r>
            <a:r>
              <a:rPr lang="en-US" sz="1300" dirty="0" smtClean="0"/>
              <a:t> = "MSG2 SEVIRI" ;</a:t>
            </a:r>
          </a:p>
          <a:p>
            <a:r>
              <a:rPr lang="en-US" sz="1300" dirty="0" smtClean="0"/>
              <a:t>                :</a:t>
            </a:r>
            <a:r>
              <a:rPr lang="en-US" sz="1300" dirty="0" err="1" smtClean="0"/>
              <a:t>window_period</a:t>
            </a:r>
            <a:r>
              <a:rPr lang="en-US" sz="1300" dirty="0" smtClean="0"/>
              <a:t> = "P14D" ;</a:t>
            </a:r>
          </a:p>
          <a:p>
            <a:r>
              <a:rPr lang="en-US" sz="1300" dirty="0" smtClean="0"/>
              <a:t>                :comment = "Use the NRTC with the time closest to the time of interest. Take great caution when applying it at a date where this difference is greater than the </a:t>
            </a:r>
            <a:r>
              <a:rPr lang="en-US" sz="1300" dirty="0" err="1" smtClean="0"/>
              <a:t>window_period</a:t>
            </a:r>
            <a:r>
              <a:rPr lang="en-US" sz="1300" dirty="0" smtClean="0"/>
              <a:t>." ;</a:t>
            </a:r>
          </a:p>
          <a:p>
            <a:r>
              <a:rPr lang="en-US" sz="1300" dirty="0" smtClean="0"/>
              <a:t>                :</a:t>
            </a:r>
            <a:r>
              <a:rPr lang="en-US" sz="1300" dirty="0" err="1" smtClean="0"/>
              <a:t>readMeDocURL</a:t>
            </a:r>
            <a:r>
              <a:rPr lang="en-US" sz="1300" dirty="0" smtClean="0"/>
              <a:t> = "http://www.eumetsat.int/Home/Main/DataProducts/Calibration/Inter-calibration/" ;</a:t>
            </a:r>
          </a:p>
          <a:p>
            <a:r>
              <a:rPr lang="en-US" sz="1300" dirty="0" smtClean="0"/>
              <a:t>                :</a:t>
            </a:r>
            <a:r>
              <a:rPr lang="en-US" sz="1300" dirty="0" err="1" smtClean="0"/>
              <a:t>number_of_times</a:t>
            </a:r>
            <a:r>
              <a:rPr lang="en-US" sz="1300" dirty="0" smtClean="0"/>
              <a:t> = 1 ;</a:t>
            </a:r>
          </a:p>
          <a:p>
            <a:r>
              <a:rPr lang="en-US" sz="1300" dirty="0" smtClean="0"/>
              <a:t>                :</a:t>
            </a:r>
            <a:r>
              <a:rPr lang="en-US" sz="1300" dirty="0" err="1" smtClean="0"/>
              <a:t>number_of_validities</a:t>
            </a:r>
            <a:r>
              <a:rPr lang="en-US" sz="1300" dirty="0" smtClean="0"/>
              <a:t> = 2 ;</a:t>
            </a:r>
          </a:p>
          <a:p>
            <a:endParaRPr lang="en-US" dirty="0"/>
          </a:p>
        </p:txBody>
      </p:sp>
      <p:sp>
        <p:nvSpPr>
          <p:cNvPr id="4" name="Rectangle 3"/>
          <p:cNvSpPr/>
          <p:nvPr/>
        </p:nvSpPr>
        <p:spPr>
          <a:xfrm>
            <a:off x="1191491" y="1565564"/>
            <a:ext cx="5375564" cy="1884218"/>
          </a:xfrm>
          <a:prstGeom prst="rect">
            <a:avLst/>
          </a:prstGeom>
          <a:noFill/>
          <a:ln w="444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0" y="1631372"/>
            <a:ext cx="5652655" cy="4442376"/>
            <a:chOff x="0" y="1021772"/>
            <a:chExt cx="5652655" cy="4442376"/>
          </a:xfrm>
        </p:grpSpPr>
        <p:pic>
          <p:nvPicPr>
            <p:cNvPr id="1026" name="Picture 2"/>
            <p:cNvPicPr>
              <a:picLocks noChangeAspect="1" noChangeArrowheads="1"/>
            </p:cNvPicPr>
            <p:nvPr/>
          </p:nvPicPr>
          <p:blipFill>
            <a:blip r:embed="rId2" cstate="print"/>
            <a:srcRect b="34860"/>
            <a:stretch>
              <a:fillRect/>
            </a:stretch>
          </p:blipFill>
          <p:spPr bwMode="auto">
            <a:xfrm>
              <a:off x="0" y="1021772"/>
              <a:ext cx="5652655" cy="4442376"/>
            </a:xfrm>
            <a:prstGeom prst="rect">
              <a:avLst/>
            </a:prstGeom>
            <a:noFill/>
            <a:ln w="9525">
              <a:noFill/>
              <a:miter lim="800000"/>
              <a:headEnd/>
              <a:tailEnd/>
            </a:ln>
          </p:spPr>
        </p:pic>
        <p:sp>
          <p:nvSpPr>
            <p:cNvPr id="6" name="Rectangle 5"/>
            <p:cNvSpPr/>
            <p:nvPr/>
          </p:nvSpPr>
          <p:spPr>
            <a:xfrm>
              <a:off x="207818" y="3906981"/>
              <a:ext cx="5430982" cy="116378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93964" y="3532908"/>
              <a:ext cx="5430982" cy="346364"/>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35527" y="2535381"/>
              <a:ext cx="5361709" cy="23552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Rectangle 1"/>
          <p:cNvSpPr>
            <a:spLocks noChangeArrowheads="1"/>
          </p:cNvSpPr>
          <p:nvPr/>
        </p:nvSpPr>
        <p:spPr bwMode="auto">
          <a:xfrm>
            <a:off x="6594763" y="680632"/>
            <a:ext cx="2920208"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dimensions:</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xDim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a:t>
            </a:r>
            <a:r>
              <a:rPr lang="en-US" sz="1400" dirty="0" smtClean="0">
                <a:solidFill>
                  <a:srgbClr val="FF0000"/>
                </a:solidFill>
                <a:latin typeface="Arial Black" pitchFamily="34" charset="0"/>
                <a:ea typeface="Courier New" pitchFamily="49" charset="0"/>
                <a:cs typeface="Times New Roman" pitchFamily="18" charset="0"/>
              </a:rPr>
              <a:t>X</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yDim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a:t>
            </a:r>
            <a:r>
              <a:rPr lang="en-US" sz="1400" dirty="0" smtClean="0">
                <a:solidFill>
                  <a:srgbClr val="FF0000"/>
                </a:solidFill>
                <a:latin typeface="Arial Black" pitchFamily="34" charset="0"/>
                <a:ea typeface="Courier New" pitchFamily="49" charset="0"/>
                <a:cs typeface="Times New Roman" pitchFamily="18" charset="0"/>
              </a:rPr>
              <a:t> Y</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tDim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a:t>
            </a:r>
            <a:r>
              <a:rPr lang="en-US" sz="1400" dirty="0" smtClean="0">
                <a:solidFill>
                  <a:srgbClr val="FF0000"/>
                </a:solidFill>
                <a:latin typeface="Arial Black" pitchFamily="34" charset="0"/>
                <a:ea typeface="Courier New" pitchFamily="49" charset="0"/>
                <a:cs typeface="Times New Roman" pitchFamily="18" charset="0"/>
              </a:rPr>
              <a:t>T</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bDim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2 </a:t>
            </a:r>
            <a:r>
              <a:rPr kumimoji="0" lang="en-US" sz="1400" b="1"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a:t>
            </a:r>
            <a:endParaRPr kumimoji="0" lang="en-US" sz="1400" b="1" i="0" u="none" strike="noStrike" cap="none" normalizeH="0" baseline="0" dirty="0" smtClean="0">
              <a:ln>
                <a:noFill/>
              </a:ln>
              <a:solidFill>
                <a:schemeClr val="tx1"/>
              </a:solidFill>
              <a:effectLst/>
              <a:latin typeface="Arial Black" pitchFamily="34" charset="0"/>
              <a:cs typeface="Arial" pitchFamily="34" charset="0"/>
            </a:endParaRPr>
          </a:p>
        </p:txBody>
      </p:sp>
      <p:sp>
        <p:nvSpPr>
          <p:cNvPr id="12" name="TextBox 11"/>
          <p:cNvSpPr txBox="1"/>
          <p:nvPr/>
        </p:nvSpPr>
        <p:spPr>
          <a:xfrm>
            <a:off x="1981200" y="207818"/>
            <a:ext cx="5153891" cy="338554"/>
          </a:xfrm>
          <a:prstGeom prst="rect">
            <a:avLst/>
          </a:prstGeom>
          <a:noFill/>
        </p:spPr>
        <p:txBody>
          <a:bodyPr wrap="square" rtlCol="0">
            <a:spAutoFit/>
          </a:bodyPr>
          <a:lstStyle/>
          <a:p>
            <a:r>
              <a:rPr lang="en-US" sz="1600" dirty="0" smtClean="0">
                <a:solidFill>
                  <a:schemeClr val="tx1"/>
                </a:solidFill>
              </a:rPr>
              <a:t>Global  Attributes of DWD MW FCDR Product </a:t>
            </a:r>
            <a:endParaRPr lang="en-US" sz="1600" dirty="0"/>
          </a:p>
        </p:txBody>
      </p:sp>
      <p:sp>
        <p:nvSpPr>
          <p:cNvPr id="13" name="TextBox 12"/>
          <p:cNvSpPr txBox="1"/>
          <p:nvPr/>
        </p:nvSpPr>
        <p:spPr>
          <a:xfrm>
            <a:off x="0" y="0"/>
            <a:ext cx="1551709" cy="338554"/>
          </a:xfrm>
          <a:prstGeom prst="rect">
            <a:avLst/>
          </a:prstGeom>
          <a:noFill/>
        </p:spPr>
        <p:txBody>
          <a:bodyPr wrap="square" rtlCol="0">
            <a:spAutoFit/>
          </a:bodyPr>
          <a:lstStyle/>
          <a:p>
            <a:r>
              <a:rPr lang="en-US" sz="1600" dirty="0" smtClean="0">
                <a:solidFill>
                  <a:schemeClr val="tx1"/>
                </a:solidFill>
              </a:rPr>
              <a:t>Example -1 </a:t>
            </a:r>
            <a:endParaRPr lang="en-US" sz="1600" dirty="0">
              <a:solidFill>
                <a:schemeClr val="tx1"/>
              </a:solidFill>
            </a:endParaRPr>
          </a:p>
        </p:txBody>
      </p:sp>
      <p:grpSp>
        <p:nvGrpSpPr>
          <p:cNvPr id="17" name="Group 16"/>
          <p:cNvGrpSpPr/>
          <p:nvPr/>
        </p:nvGrpSpPr>
        <p:grpSpPr>
          <a:xfrm>
            <a:off x="4253345" y="4427283"/>
            <a:ext cx="5652655" cy="2430717"/>
            <a:chOff x="5472545" y="4427283"/>
            <a:chExt cx="5652655" cy="2430717"/>
          </a:xfrm>
        </p:grpSpPr>
        <p:pic>
          <p:nvPicPr>
            <p:cNvPr id="14" name="Picture 2"/>
            <p:cNvPicPr>
              <a:picLocks noChangeAspect="1" noChangeArrowheads="1"/>
            </p:cNvPicPr>
            <p:nvPr/>
          </p:nvPicPr>
          <p:blipFill>
            <a:blip r:embed="rId2" cstate="print"/>
            <a:srcRect t="64358"/>
            <a:stretch>
              <a:fillRect/>
            </a:stretch>
          </p:blipFill>
          <p:spPr bwMode="auto">
            <a:xfrm>
              <a:off x="5472545" y="4427283"/>
              <a:ext cx="5652655" cy="2430717"/>
            </a:xfrm>
            <a:prstGeom prst="rect">
              <a:avLst/>
            </a:prstGeom>
            <a:noFill/>
            <a:ln w="9525">
              <a:noFill/>
              <a:miter lim="800000"/>
              <a:headEnd/>
              <a:tailEnd/>
            </a:ln>
          </p:spPr>
        </p:pic>
        <p:sp>
          <p:nvSpPr>
            <p:cNvPr id="15" name="Rectangle 14"/>
            <p:cNvSpPr/>
            <p:nvPr/>
          </p:nvSpPr>
          <p:spPr>
            <a:xfrm>
              <a:off x="5472545" y="6012872"/>
              <a:ext cx="5430982" cy="23552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464" y="990606"/>
            <a:ext cx="8915400" cy="4525963"/>
          </a:xfrm>
        </p:spPr>
        <p:txBody>
          <a:bodyPr/>
          <a:lstStyle/>
          <a:p>
            <a:pPr>
              <a:buNone/>
            </a:pPr>
            <a:r>
              <a:rPr lang="en-US" sz="1400" dirty="0" smtClean="0">
                <a:solidFill>
                  <a:srgbClr val="C00000"/>
                </a:solidFill>
              </a:rPr>
              <a:t>// glob al attributes</a:t>
            </a:r>
            <a:r>
              <a:rPr lang="en-US" sz="1400" dirty="0" smtClean="0"/>
              <a:t>:</a:t>
            </a:r>
          </a:p>
          <a:p>
            <a:r>
              <a:rPr lang="en-US" sz="1400" dirty="0" smtClean="0"/>
              <a:t>		:Conventions = "CF-1.6" ;</a:t>
            </a:r>
          </a:p>
          <a:p>
            <a:r>
              <a:rPr lang="en-US" sz="1400" dirty="0" smtClean="0"/>
              <a:t>		:title = "NOAA/NESDIS/STAR MSU Level-1C Product" ;</a:t>
            </a:r>
          </a:p>
          <a:p>
            <a:r>
              <a:rPr lang="en-US" sz="1400" dirty="0" smtClean="0"/>
              <a:t>		:source = "MSU Level-1b" ;</a:t>
            </a:r>
          </a:p>
          <a:p>
            <a:r>
              <a:rPr lang="en-US" sz="1400" dirty="0" smtClean="0"/>
              <a:t>		:methodology = "Integrated Microwave Inter-Calibration Approach (IMICA), formerly known </a:t>
            </a:r>
            <a:r>
              <a:rPr lang="en-US" sz="1400" dirty="0" err="1" smtClean="0"/>
              <a:t>asSimultaneous</a:t>
            </a:r>
            <a:r>
              <a:rPr lang="en-US" sz="1400" dirty="0" smtClean="0"/>
              <a:t> Nadir Overpass (SNO) Method" ;</a:t>
            </a:r>
          </a:p>
          <a:p>
            <a:r>
              <a:rPr lang="en-US" sz="1400" dirty="0" smtClean="0"/>
              <a:t>		:references = "doi:10.1029/2005JD006798;doi:10.1175/2008JCLI2233.1;doi:10.1175/2009JTECHA1333.1" ;</a:t>
            </a:r>
          </a:p>
          <a:p>
            <a:r>
              <a:rPr lang="en-US" sz="1400" dirty="0" smtClean="0"/>
              <a:t>		:history = "None" ;</a:t>
            </a:r>
          </a:p>
          <a:p>
            <a:r>
              <a:rPr lang="en-US" sz="1400" dirty="0" smtClean="0"/>
              <a:t>		:comment = "None" ;</a:t>
            </a:r>
          </a:p>
          <a:p>
            <a:r>
              <a:rPr lang="en-US" sz="1400" dirty="0" smtClean="0"/>
              <a:t>		:</a:t>
            </a:r>
            <a:r>
              <a:rPr lang="en-US" sz="1400" dirty="0" err="1" smtClean="0"/>
              <a:t>Metadata_Conventions</a:t>
            </a:r>
            <a:r>
              <a:rPr lang="en-US" sz="1400" dirty="0" smtClean="0"/>
              <a:t> = "CF-1.6,Unidata Dataset Discovery v1.0,NOAA CDR v1.0,GDS v2.0" ;</a:t>
            </a:r>
          </a:p>
          <a:p>
            <a:r>
              <a:rPr lang="en-US" sz="1400" dirty="0" smtClean="0"/>
              <a:t>		:</a:t>
            </a:r>
            <a:r>
              <a:rPr lang="en-US" sz="1400" dirty="0" err="1" smtClean="0"/>
              <a:t>standard_name_vocabulary</a:t>
            </a:r>
            <a:r>
              <a:rPr lang="en-US" sz="1400" dirty="0" smtClean="0"/>
              <a:t> = "CF Standard Name Table (v16, 11 October 2010)" ;</a:t>
            </a:r>
          </a:p>
          <a:p>
            <a:r>
              <a:rPr lang="en-US" sz="1400" dirty="0" smtClean="0"/>
              <a:t>		:id = "W_US-NESDIS-STAR,SATCAL+OPR+IMICA,C_KNES_NOAA-10+D87003.S0102.E0256_L1C_V1.3.nc" ;</a:t>
            </a:r>
          </a:p>
          <a:p>
            <a:r>
              <a:rPr lang="en-US" sz="1400" dirty="0" smtClean="0"/>
              <a:t>		:</a:t>
            </a:r>
            <a:r>
              <a:rPr lang="en-US" sz="1400" dirty="0" err="1" smtClean="0"/>
              <a:t>naming_authority</a:t>
            </a:r>
            <a:r>
              <a:rPr lang="en-US" sz="1400" dirty="0" smtClean="0"/>
              <a:t> = "</a:t>
            </a:r>
            <a:r>
              <a:rPr lang="en-US" sz="1400" dirty="0" err="1" smtClean="0"/>
              <a:t>gov.noaa.ncdc</a:t>
            </a:r>
            <a:r>
              <a:rPr lang="en-US" sz="1400" dirty="0" smtClean="0"/>
              <a:t>" ;</a:t>
            </a:r>
          </a:p>
          <a:p>
            <a:r>
              <a:rPr lang="en-US" sz="1400" dirty="0" smtClean="0"/>
              <a:t>		:</a:t>
            </a:r>
            <a:r>
              <a:rPr lang="en-US" sz="1400" dirty="0" err="1" smtClean="0"/>
              <a:t>date_created</a:t>
            </a:r>
            <a:r>
              <a:rPr lang="en-US" sz="1400" dirty="0" smtClean="0"/>
              <a:t> = "20130515T113945Z" ;</a:t>
            </a:r>
          </a:p>
          <a:p>
            <a:r>
              <a:rPr lang="en-US" sz="1400" dirty="0" smtClean="0"/>
              <a:t>		:license = "No constraints on data access or use" ;</a:t>
            </a:r>
          </a:p>
          <a:p>
            <a:r>
              <a:rPr lang="en-US" sz="1400" dirty="0" smtClean="0"/>
              <a:t>		:summary = "Swath data of Level-1C products derived from MSU </a:t>
            </a:r>
            <a:r>
              <a:rPr lang="en-US" sz="1400" dirty="0" err="1" smtClean="0"/>
              <a:t>onboarding</a:t>
            </a:r>
            <a:r>
              <a:rPr lang="en-US" sz="1400" dirty="0" smtClean="0"/>
              <a:t> NOAA polar-orbit satellites" ;</a:t>
            </a:r>
          </a:p>
          <a:p>
            <a:r>
              <a:rPr lang="en-US" sz="1400" dirty="0" smtClean="0"/>
              <a:t>		:keywords = "EARTH SCIENCE &gt; ATMOSPHERE &gt; ATMOSPHEREIC TEMPERATURE &gt;</a:t>
            </a:r>
            <a:endParaRPr lang="en-US" dirty="0"/>
          </a:p>
        </p:txBody>
      </p:sp>
      <p:sp>
        <p:nvSpPr>
          <p:cNvPr id="5" name="Title 4"/>
          <p:cNvSpPr txBox="1">
            <a:spLocks noGrp="1"/>
          </p:cNvSpPr>
          <p:nvPr>
            <p:ph type="title"/>
          </p:nvPr>
        </p:nvSpPr>
        <p:spPr>
          <a:xfrm>
            <a:off x="0" y="225024"/>
            <a:ext cx="1457902" cy="400033"/>
          </a:xfrm>
          <a:prstGeom prst="rect">
            <a:avLst/>
          </a:prstGeom>
          <a:noFill/>
        </p:spPr>
        <p:txBody>
          <a:bodyPr wrap="square" rtlCol="0">
            <a:spAutoFit/>
          </a:bodyPr>
          <a:lstStyle/>
          <a:p>
            <a:pPr algn="l"/>
            <a:r>
              <a:rPr lang="en-US" sz="2000" dirty="0" smtClean="0">
                <a:solidFill>
                  <a:schemeClr val="tx1"/>
                </a:solidFill>
              </a:rPr>
              <a:t>Example -2 </a:t>
            </a:r>
            <a:endParaRPr lang="en-US" sz="2000" dirty="0">
              <a:solidFill>
                <a:schemeClr val="tx1"/>
              </a:solidFill>
            </a:endParaRPr>
          </a:p>
        </p:txBody>
      </p:sp>
      <p:sp>
        <p:nvSpPr>
          <p:cNvPr id="6" name="TextBox 5"/>
          <p:cNvSpPr txBox="1"/>
          <p:nvPr/>
        </p:nvSpPr>
        <p:spPr>
          <a:xfrm>
            <a:off x="1981200" y="207818"/>
            <a:ext cx="7204364" cy="338554"/>
          </a:xfrm>
          <a:prstGeom prst="rect">
            <a:avLst/>
          </a:prstGeom>
          <a:noFill/>
        </p:spPr>
        <p:txBody>
          <a:bodyPr wrap="square" rtlCol="0">
            <a:spAutoFit/>
          </a:bodyPr>
          <a:lstStyle/>
          <a:p>
            <a:r>
              <a:rPr lang="en-US" sz="1600" dirty="0" smtClean="0">
                <a:solidFill>
                  <a:schemeClr val="tx1"/>
                </a:solidFill>
              </a:rPr>
              <a:t>Global Attributes for  MW -MSU  Cross Calibration Product</a:t>
            </a:r>
            <a:endParaRPr lang="en-US" sz="1600" dirty="0"/>
          </a:p>
        </p:txBody>
      </p:sp>
      <p:sp>
        <p:nvSpPr>
          <p:cNvPr id="7" name="Rectangle 6"/>
          <p:cNvSpPr/>
          <p:nvPr/>
        </p:nvSpPr>
        <p:spPr>
          <a:xfrm>
            <a:off x="2078182" y="4724399"/>
            <a:ext cx="3616036" cy="26323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6864" y="699661"/>
            <a:ext cx="8915400" cy="4525963"/>
          </a:xfrm>
        </p:spPr>
        <p:txBody>
          <a:bodyPr/>
          <a:lstStyle/>
          <a:p>
            <a:r>
              <a:rPr lang="en-US" sz="1400" dirty="0" smtClean="0"/>
              <a:t>TEMPERATURE PROFILES" ;</a:t>
            </a:r>
          </a:p>
          <a:p>
            <a:r>
              <a:rPr lang="en-US" sz="1400" dirty="0" smtClean="0"/>
              <a:t>		:</a:t>
            </a:r>
            <a:r>
              <a:rPr lang="en-US" sz="1400" dirty="0" err="1" smtClean="0"/>
              <a:t>keywords_vocabulary</a:t>
            </a:r>
            <a:r>
              <a:rPr lang="en-US" sz="1400" dirty="0" smtClean="0"/>
              <a:t> = "NASA Global Change Master Directory (GCMD) Earth Science Keywords, Version 6.0" ;</a:t>
            </a:r>
          </a:p>
          <a:p>
            <a:r>
              <a:rPr lang="en-US" sz="1400" dirty="0" smtClean="0"/>
              <a:t>		:</a:t>
            </a:r>
            <a:r>
              <a:rPr lang="en-US" sz="1400" dirty="0" err="1" smtClean="0"/>
              <a:t>cdm_data_type</a:t>
            </a:r>
            <a:r>
              <a:rPr lang="en-US" sz="1400" dirty="0" smtClean="0"/>
              <a:t> = "Swath" ;</a:t>
            </a:r>
          </a:p>
          <a:p>
            <a:r>
              <a:rPr lang="en-US" sz="1400" dirty="0" smtClean="0"/>
              <a:t>		:</a:t>
            </a:r>
            <a:r>
              <a:rPr lang="en-US" sz="1400" dirty="0" err="1" smtClean="0"/>
              <a:t>processing_level</a:t>
            </a:r>
            <a:r>
              <a:rPr lang="en-US" sz="1400" dirty="0" smtClean="0"/>
              <a:t> = "NOAA Level 1C" ;</a:t>
            </a:r>
          </a:p>
          <a:p>
            <a:r>
              <a:rPr lang="en-US" sz="1400" dirty="0" smtClean="0"/>
              <a:t>		:</a:t>
            </a:r>
            <a:r>
              <a:rPr lang="en-US" sz="1400" dirty="0" err="1" smtClean="0"/>
              <a:t>creator_name</a:t>
            </a:r>
            <a:r>
              <a:rPr lang="en-US" sz="1400" dirty="0" smtClean="0"/>
              <a:t> = "Cheng-</a:t>
            </a:r>
            <a:r>
              <a:rPr lang="en-US" sz="1400" dirty="0" err="1" smtClean="0"/>
              <a:t>Zhi</a:t>
            </a:r>
            <a:r>
              <a:rPr lang="en-US" sz="1400" dirty="0" smtClean="0"/>
              <a:t> </a:t>
            </a:r>
            <a:r>
              <a:rPr lang="en-US" sz="1400" dirty="0" err="1" smtClean="0"/>
              <a:t>Zou</a:t>
            </a:r>
            <a:r>
              <a:rPr lang="en-US" sz="1400" dirty="0" smtClean="0"/>
              <a:t>" ;</a:t>
            </a:r>
          </a:p>
          <a:p>
            <a:r>
              <a:rPr lang="en-US" sz="1400" dirty="0" smtClean="0"/>
              <a:t>		:</a:t>
            </a:r>
            <a:r>
              <a:rPr lang="en-US" sz="1400" dirty="0" err="1" smtClean="0"/>
              <a:t>creator_url</a:t>
            </a:r>
            <a:r>
              <a:rPr lang="en-US" sz="1400" dirty="0" smtClean="0"/>
              <a:t> = "http://www.star.nesdis.noaa.gov/smcd/emb/mscat/index.php" ;</a:t>
            </a:r>
          </a:p>
          <a:p>
            <a:r>
              <a:rPr lang="en-US" sz="1400" dirty="0" smtClean="0"/>
              <a:t>		:</a:t>
            </a:r>
            <a:r>
              <a:rPr lang="en-US" sz="1400" dirty="0" err="1" smtClean="0"/>
              <a:t>creator_email</a:t>
            </a:r>
            <a:r>
              <a:rPr lang="en-US" sz="1400" dirty="0" smtClean="0"/>
              <a:t> = "cheng-zhi.zou@noaa.gov" ;</a:t>
            </a:r>
          </a:p>
          <a:p>
            <a:r>
              <a:rPr lang="en-US" sz="1400" dirty="0" smtClean="0"/>
              <a:t>		:institution = "NOAA/NESDIS/STAR" ;</a:t>
            </a:r>
          </a:p>
          <a:p>
            <a:r>
              <a:rPr lang="en-US" sz="1400" dirty="0" smtClean="0"/>
              <a:t>		:</a:t>
            </a:r>
            <a:r>
              <a:rPr lang="en-US" sz="1400" dirty="0" err="1" smtClean="0"/>
              <a:t>geospatial_lat_min</a:t>
            </a:r>
            <a:r>
              <a:rPr lang="en-US" sz="1400" dirty="0" smtClean="0"/>
              <a:t> = -89.22f ;</a:t>
            </a:r>
          </a:p>
          <a:p>
            <a:r>
              <a:rPr lang="en-US" sz="1400" dirty="0" smtClean="0"/>
              <a:t>		:</a:t>
            </a:r>
            <a:r>
              <a:rPr lang="en-US" sz="1400" dirty="0" err="1" smtClean="0"/>
              <a:t>geospatial_lat_max</a:t>
            </a:r>
            <a:r>
              <a:rPr lang="en-US" sz="1400" dirty="0" smtClean="0"/>
              <a:t> = 89.73f ;</a:t>
            </a:r>
          </a:p>
          <a:p>
            <a:r>
              <a:rPr lang="en-US" sz="1400" dirty="0" smtClean="0"/>
              <a:t>		:</a:t>
            </a:r>
            <a:r>
              <a:rPr lang="en-US" sz="1400" dirty="0" err="1" smtClean="0"/>
              <a:t>geospatial_lon_min</a:t>
            </a:r>
            <a:r>
              <a:rPr lang="en-US" sz="1400" dirty="0" smtClean="0"/>
              <a:t> = -179.52f ;</a:t>
            </a:r>
          </a:p>
          <a:p>
            <a:r>
              <a:rPr lang="en-US" sz="1400" dirty="0" smtClean="0"/>
              <a:t>		:</a:t>
            </a:r>
            <a:r>
              <a:rPr lang="en-US" sz="1400" dirty="0" err="1" smtClean="0"/>
              <a:t>geospatial_lon_max</a:t>
            </a:r>
            <a:r>
              <a:rPr lang="en-US" sz="1400" dirty="0" smtClean="0"/>
              <a:t> = 178.95f ;</a:t>
            </a:r>
          </a:p>
          <a:p>
            <a:r>
              <a:rPr lang="en-US" sz="1400" dirty="0" smtClean="0"/>
              <a:t>		:</a:t>
            </a:r>
            <a:r>
              <a:rPr lang="en-US" sz="1400" dirty="0" err="1" smtClean="0"/>
              <a:t>time_coverage_start</a:t>
            </a:r>
            <a:r>
              <a:rPr lang="en-US" sz="1400" dirty="0" smtClean="0"/>
              <a:t> = "19870103T010223Z" ;</a:t>
            </a:r>
          </a:p>
          <a:p>
            <a:r>
              <a:rPr lang="en-US" sz="1400" dirty="0" smtClean="0"/>
              <a:t>		:</a:t>
            </a:r>
            <a:r>
              <a:rPr lang="en-US" sz="1400" dirty="0" err="1" smtClean="0"/>
              <a:t>time_coverage_end</a:t>
            </a:r>
            <a:r>
              <a:rPr lang="en-US" sz="1400" dirty="0" smtClean="0"/>
              <a:t> = "19870103T025652Z" ;</a:t>
            </a:r>
          </a:p>
          <a:p>
            <a:r>
              <a:rPr lang="en-US" sz="1400" dirty="0" smtClean="0"/>
              <a:t>		:</a:t>
            </a:r>
            <a:r>
              <a:rPr lang="en-US" sz="1400" dirty="0" err="1" smtClean="0"/>
              <a:t>contributor_name</a:t>
            </a:r>
            <a:r>
              <a:rPr lang="en-US" sz="1400" dirty="0" smtClean="0"/>
              <a:t> = "Cheng-</a:t>
            </a:r>
            <a:r>
              <a:rPr lang="en-US" sz="1400" dirty="0" err="1" smtClean="0"/>
              <a:t>Zhi</a:t>
            </a:r>
            <a:r>
              <a:rPr lang="en-US" sz="1400" dirty="0" smtClean="0"/>
              <a:t> </a:t>
            </a:r>
            <a:r>
              <a:rPr lang="en-US" sz="1400" dirty="0" err="1" smtClean="0"/>
              <a:t>Zou</a:t>
            </a:r>
            <a:r>
              <a:rPr lang="en-US" sz="1400" dirty="0" smtClean="0"/>
              <a:t>, Cheng-</a:t>
            </a:r>
            <a:r>
              <a:rPr lang="en-US" sz="1400" dirty="0" err="1" smtClean="0"/>
              <a:t>Zhi</a:t>
            </a:r>
            <a:r>
              <a:rPr lang="en-US" sz="1400" dirty="0" smtClean="0"/>
              <a:t> </a:t>
            </a:r>
            <a:r>
              <a:rPr lang="en-US" sz="1400" dirty="0" err="1" smtClean="0"/>
              <a:t>Zou</a:t>
            </a:r>
            <a:r>
              <a:rPr lang="en-US" sz="1400" dirty="0" smtClean="0"/>
              <a:t>, </a:t>
            </a:r>
            <a:r>
              <a:rPr lang="en-US" sz="1400" dirty="0" err="1" smtClean="0"/>
              <a:t>Jian</a:t>
            </a:r>
            <a:r>
              <a:rPr lang="en-US" sz="1400" dirty="0" smtClean="0"/>
              <a:t> Li, Cheng-</a:t>
            </a:r>
            <a:r>
              <a:rPr lang="en-US" sz="1400" dirty="0" err="1" smtClean="0"/>
              <a:t>Zhi</a:t>
            </a:r>
            <a:r>
              <a:rPr lang="en-US" sz="1400" dirty="0" smtClean="0"/>
              <a:t> </a:t>
            </a:r>
            <a:r>
              <a:rPr lang="en-US" sz="1400" dirty="0" err="1" smtClean="0"/>
              <a:t>Zou</a:t>
            </a:r>
            <a:r>
              <a:rPr lang="en-US" sz="1400" dirty="0" smtClean="0"/>
              <a:t>, Cheng-</a:t>
            </a:r>
            <a:r>
              <a:rPr lang="en-US" sz="1400" dirty="0" err="1" smtClean="0"/>
              <a:t>Zhi</a:t>
            </a:r>
            <a:r>
              <a:rPr lang="en-US" sz="1400" dirty="0" smtClean="0"/>
              <a:t> </a:t>
            </a:r>
            <a:r>
              <a:rPr lang="en-US" sz="1400" dirty="0" err="1" smtClean="0"/>
              <a:t>Zou</a:t>
            </a:r>
            <a:r>
              <a:rPr lang="en-US" sz="1400" dirty="0" smtClean="0"/>
              <a:t>, Cheng-</a:t>
            </a:r>
            <a:r>
              <a:rPr lang="en-US" sz="1400" dirty="0" err="1" smtClean="0"/>
              <a:t>Zhi</a:t>
            </a:r>
            <a:r>
              <a:rPr lang="en-US" sz="1400" dirty="0" smtClean="0"/>
              <a:t> </a:t>
            </a:r>
            <a:r>
              <a:rPr lang="en-US" sz="1400" dirty="0" err="1" smtClean="0"/>
              <a:t>Zou</a:t>
            </a:r>
            <a:r>
              <a:rPr lang="en-US" sz="1400" dirty="0" smtClean="0"/>
              <a:t>, </a:t>
            </a:r>
            <a:r>
              <a:rPr lang="en-US" sz="1400" dirty="0" err="1" smtClean="0"/>
              <a:t>Jian</a:t>
            </a:r>
            <a:r>
              <a:rPr lang="en-US" sz="1400" dirty="0" smtClean="0"/>
              <a:t> Li" ;</a:t>
            </a:r>
          </a:p>
          <a:p>
            <a:r>
              <a:rPr lang="en-US" sz="1400" dirty="0" smtClean="0"/>
              <a:t>		:</a:t>
            </a:r>
            <a:r>
              <a:rPr lang="en-US" sz="1400" dirty="0" err="1" smtClean="0"/>
              <a:t>contributor_role</a:t>
            </a:r>
            <a:r>
              <a:rPr lang="en-US" sz="1400" dirty="0" smtClean="0"/>
              <a:t> = "</a:t>
            </a:r>
            <a:r>
              <a:rPr lang="en-US" sz="1400" dirty="0" err="1" smtClean="0"/>
              <a:t>principalInvestigator</a:t>
            </a:r>
            <a:r>
              <a:rPr lang="en-US" sz="1400" dirty="0" smtClean="0"/>
              <a:t>, </a:t>
            </a:r>
            <a:r>
              <a:rPr lang="en-US" sz="1400" dirty="0" err="1" smtClean="0"/>
              <a:t>pointOfContact</a:t>
            </a:r>
            <a:r>
              <a:rPr lang="en-US" sz="1400" dirty="0" smtClean="0"/>
              <a:t>, </a:t>
            </a:r>
            <a:r>
              <a:rPr lang="en-US" sz="1400" dirty="0" err="1" smtClean="0"/>
              <a:t>pointOfContact</a:t>
            </a:r>
            <a:r>
              <a:rPr lang="en-US" sz="1400" dirty="0" smtClean="0"/>
              <a:t>, author, originator, processor, processor" ;</a:t>
            </a:r>
          </a:p>
          <a:p>
            <a:r>
              <a:rPr lang="en-US" sz="1400" dirty="0" smtClean="0"/>
              <a:t>		:acknowledgment = "This project was supported in part by a grant from the NOAA </a:t>
            </a:r>
            <a:r>
              <a:rPr lang="en-US" sz="1400" dirty="0" err="1" smtClean="0"/>
              <a:t>ClimateData</a:t>
            </a:r>
            <a:r>
              <a:rPr lang="en-US" sz="1400" dirty="0" smtClean="0"/>
              <a:t> record (CDR) Program for satellites" ;</a:t>
            </a:r>
          </a:p>
          <a:p>
            <a:r>
              <a:rPr lang="en-US" sz="1400" dirty="0" smtClean="0"/>
              <a:t>		</a:t>
            </a:r>
            <a:endParaRPr lang="en-US" dirty="0"/>
          </a:p>
        </p:txBody>
      </p:sp>
      <p:sp>
        <p:nvSpPr>
          <p:cNvPr id="4" name="Rectangle 3"/>
          <p:cNvSpPr/>
          <p:nvPr/>
        </p:nvSpPr>
        <p:spPr>
          <a:xfrm>
            <a:off x="2244436" y="3034145"/>
            <a:ext cx="3061854" cy="102523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396835" y="4073237"/>
            <a:ext cx="3768437" cy="40178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33425" y="1391954"/>
            <a:ext cx="8915400" cy="4525963"/>
          </a:xfrm>
        </p:spPr>
        <p:txBody>
          <a:bodyPr/>
          <a:lstStyle/>
          <a:p>
            <a:r>
              <a:rPr lang="en-US" sz="1400" dirty="0" smtClean="0"/>
              <a:t>:</a:t>
            </a:r>
            <a:r>
              <a:rPr lang="en-US" sz="1400" dirty="0" err="1" smtClean="0"/>
              <a:t>cdr_program</a:t>
            </a:r>
            <a:r>
              <a:rPr lang="en-US" sz="1400" dirty="0" smtClean="0"/>
              <a:t> = "NOAA </a:t>
            </a:r>
            <a:r>
              <a:rPr lang="en-US" sz="1400" dirty="0" err="1" smtClean="0"/>
              <a:t>ClimateData</a:t>
            </a:r>
            <a:r>
              <a:rPr lang="en-US" sz="1400" dirty="0" smtClean="0"/>
              <a:t> record (CDR) Program for satellites" ;</a:t>
            </a:r>
          </a:p>
          <a:p>
            <a:r>
              <a:rPr lang="en-US" sz="1400" dirty="0" smtClean="0"/>
              <a:t>		:</a:t>
            </a:r>
            <a:r>
              <a:rPr lang="en-US" sz="1400" dirty="0" err="1" smtClean="0"/>
              <a:t>cdr_variable</a:t>
            </a:r>
            <a:r>
              <a:rPr lang="en-US" sz="1400" dirty="0" smtClean="0"/>
              <a:t> = "</a:t>
            </a:r>
            <a:r>
              <a:rPr lang="en-US" sz="1400" dirty="0" err="1" smtClean="0"/>
              <a:t>fcdr_BrightnessTemperature_IMICA</a:t>
            </a:r>
            <a:r>
              <a:rPr lang="en-US" sz="1400" dirty="0" smtClean="0"/>
              <a:t>, fcdr_BrightnessTemperature_IMICA_LimbCorrected,fcdr_BrightnessTemperature_OPR,fcdr_BrightnessTemperature_OPR_LimbCorrected" ;</a:t>
            </a:r>
          </a:p>
          <a:p>
            <a:r>
              <a:rPr lang="en-US" sz="1400" dirty="0" smtClean="0"/>
              <a:t>		:</a:t>
            </a:r>
            <a:r>
              <a:rPr lang="en-US" sz="1400" dirty="0" err="1" smtClean="0"/>
              <a:t>metadata_link</a:t>
            </a:r>
            <a:r>
              <a:rPr lang="en-US" sz="1400" dirty="0" smtClean="0"/>
              <a:t> = "</a:t>
            </a:r>
            <a:r>
              <a:rPr lang="en-US" sz="1400" dirty="0" err="1" smtClean="0"/>
              <a:t>gov.noaa.ncdc:ToBeAssigned</a:t>
            </a:r>
            <a:r>
              <a:rPr lang="en-US" sz="1400" dirty="0" smtClean="0"/>
              <a:t>" ;</a:t>
            </a:r>
          </a:p>
          <a:p>
            <a:r>
              <a:rPr lang="en-US" sz="1400" dirty="0" smtClean="0"/>
              <a:t>		:</a:t>
            </a:r>
            <a:r>
              <a:rPr lang="en-US" sz="1400" dirty="0" err="1" smtClean="0"/>
              <a:t>product_version</a:t>
            </a:r>
            <a:r>
              <a:rPr lang="en-US" sz="1400" dirty="0" smtClean="0"/>
              <a:t> = "v1r3" ;</a:t>
            </a:r>
          </a:p>
          <a:p>
            <a:r>
              <a:rPr lang="en-US" sz="1400" dirty="0" smtClean="0"/>
              <a:t>		:platform = "TIROS-N,NOAA-06,NOAA-07,NOAA-08,NOAA-09,NOAA-10,NOAA-11,NOAA-12,NOAA-14" ;</a:t>
            </a:r>
          </a:p>
          <a:p>
            <a:r>
              <a:rPr lang="en-US" sz="1400" dirty="0" smtClean="0"/>
              <a:t>		:sensor = "MSU &gt; Microwave Sounding Unit" ;</a:t>
            </a:r>
          </a:p>
          <a:p>
            <a:r>
              <a:rPr lang="en-US" sz="1400" dirty="0" smtClean="0"/>
              <a:t>		:</a:t>
            </a:r>
            <a:r>
              <a:rPr lang="en-US" sz="1400" dirty="0" err="1" smtClean="0"/>
              <a:t>spatial_resolution</a:t>
            </a:r>
            <a:r>
              <a:rPr lang="en-US" sz="1400" dirty="0" smtClean="0"/>
              <a:t> = "109.3km at nadir" ;</a:t>
            </a:r>
          </a:p>
          <a:p>
            <a:r>
              <a:rPr lang="en-US" sz="1400" dirty="0" smtClean="0"/>
              <a:t>		:uncertainty = "CH2:0.8K; CH3:0.8K; CH4:0.8K" ;</a:t>
            </a:r>
          </a:p>
          <a:p>
            <a:r>
              <a:rPr lang="en-US" sz="1400" dirty="0" smtClean="0"/>
              <a:t>		</a:t>
            </a:r>
            <a:r>
              <a:rPr lang="en-US" sz="1400" dirty="0" smtClean="0">
                <a:solidFill>
                  <a:srgbClr val="C00000"/>
                </a:solidFill>
              </a:rPr>
              <a:t>:</a:t>
            </a:r>
            <a:r>
              <a:rPr lang="en-US" sz="1400" dirty="0" err="1" smtClean="0">
                <a:solidFill>
                  <a:srgbClr val="C00000"/>
                </a:solidFill>
              </a:rPr>
              <a:t>IMICACoefficients</a:t>
            </a:r>
            <a:r>
              <a:rPr lang="en-US" sz="1400" dirty="0" smtClean="0">
                <a:solidFill>
                  <a:srgbClr val="C00000"/>
                </a:solidFill>
              </a:rPr>
              <a:t> = "CH2: </a:t>
            </a:r>
            <a:r>
              <a:rPr lang="en-US" sz="1400" dirty="0" err="1" smtClean="0">
                <a:solidFill>
                  <a:srgbClr val="C00000"/>
                </a:solidFill>
              </a:rPr>
              <a:t>deltaR</a:t>
            </a:r>
            <a:r>
              <a:rPr lang="en-US" sz="1400" dirty="0" smtClean="0">
                <a:solidFill>
                  <a:srgbClr val="C00000"/>
                </a:solidFill>
              </a:rPr>
              <a:t>=-0.0000 mu= 6.2500/r/nCH3: </a:t>
            </a:r>
            <a:r>
              <a:rPr lang="en-US" sz="1400" dirty="0" err="1" smtClean="0">
                <a:solidFill>
                  <a:srgbClr val="C00000"/>
                </a:solidFill>
              </a:rPr>
              <a:t>deltaR</a:t>
            </a:r>
            <a:r>
              <a:rPr lang="en-US" sz="1400" dirty="0" smtClean="0">
                <a:solidFill>
                  <a:srgbClr val="C00000"/>
                </a:solidFill>
              </a:rPr>
              <a:t>=-0.0000 mu= 5.6300/r/nCH4: </a:t>
            </a:r>
            <a:r>
              <a:rPr lang="en-US" sz="1400" dirty="0" err="1" smtClean="0">
                <a:solidFill>
                  <a:srgbClr val="C00000"/>
                </a:solidFill>
              </a:rPr>
              <a:t>deltaR</a:t>
            </a:r>
            <a:r>
              <a:rPr lang="en-US" sz="1400" dirty="0" smtClean="0">
                <a:solidFill>
                  <a:srgbClr val="C00000"/>
                </a:solidFill>
              </a:rPr>
              <a:t>=-0.0000 mu= 4.9500                              </a:t>
            </a:r>
            <a:r>
              <a:rPr lang="en-US" sz="1400" dirty="0" smtClean="0"/>
              <a:t>" ;</a:t>
            </a:r>
          </a:p>
          <a:p>
            <a:r>
              <a:rPr lang="en-US" sz="1400" dirty="0" smtClean="0"/>
              <a:t>}</a:t>
            </a:r>
          </a:p>
          <a:p>
            <a:endParaRPr lang="en-US" dirty="0"/>
          </a:p>
        </p:txBody>
      </p:sp>
      <p:pic>
        <p:nvPicPr>
          <p:cNvPr id="5" name="Picture 2" descr="calibration algorithm equation 1"/>
          <p:cNvPicPr>
            <a:picLocks noChangeAspect="1" noChangeArrowheads="1"/>
          </p:cNvPicPr>
          <p:nvPr/>
        </p:nvPicPr>
        <p:blipFill>
          <a:blip r:embed="rId2" cstate="print"/>
          <a:srcRect r="36158"/>
          <a:stretch>
            <a:fillRect/>
          </a:stretch>
        </p:blipFill>
        <p:spPr bwMode="auto">
          <a:xfrm>
            <a:off x="2160302" y="4937468"/>
            <a:ext cx="5768608" cy="83987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66255" y="1997618"/>
            <a:ext cx="9906000" cy="37548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100" b="0" i="0" u="none" strike="noStrike" cap="none" normalizeH="0" baseline="0" dirty="0" smtClean="0">
                <a:ln>
                  <a:noFill/>
                </a:ln>
                <a:solidFill>
                  <a:schemeClr val="tx1"/>
                </a:solidFill>
                <a:effectLst/>
                <a:latin typeface="Arial Narrow" pitchFamily="34" charset="0"/>
                <a:ea typeface="Courier New" pitchFamily="49" charset="0"/>
                <a:cs typeface="Times New Roman" pitchFamily="18" charset="0"/>
              </a:rPr>
              <a:t>	</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global attributes:</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:Conventions = "CF-1.6"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:title = "NOAA/STAR MSU Atmospheric Layer Temperature TCDR"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:source = "NOAA/</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NESDIS_MSU_Radiance_FCDR</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references =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Zou</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C.-Z. and W. Wang (2010), Stability of the MSU-derived atmospheric temperature trend, J. Atmos. Oceanic Technol., Vol. 27, 1960-1971.Zou, C.-Z., M.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Gao</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M.Goldberg</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(2009), Error structure and atmospheric temperature trends in observations from the Microwave Sounding Unit, J. Climate, 22, 1661-1681, DOI: 10.1175/2008JCLI2233.1.Zou, C.-Z., M. Goldberg, Z. Cheng, N.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Grody</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J. Sullivan, C. Cao, and D.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Tarpley</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(2006), Recalibration of microwave sounding unit for climate studies using simultaneous nadir overpasses, J. </a:t>
            </a:r>
            <a:r>
              <a:rPr kumimoji="0" lang="en-US" sz="1400" b="0"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Geophys</a:t>
            </a:r>
            <a:r>
              <a:rPr kumimoji="0" lang="en-US" sz="1400" b="0"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Res., 111, D19114, doi:10.1029/2005JD006798. </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Metadata_Conventions</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"CF-1.6,Unidata Dataset Discovery v1.0, NOAA CDR v1.0, GDS v2.0"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standard_name_vocabulary</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"CF Standard Name Table (v26, 08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Novemeber</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2013)" ;		:id = "NOAA_STAR_TCDR_MSU_channel_TMT_V01R00_197811_200609.nc"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naming_authority</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gov.noaa.ncdc</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a:t>
            </a:r>
            <a:r>
              <a:rPr kumimoji="0" lang="en-US" sz="1400" b="0" i="0" u="none" strike="noStrike" cap="none" normalizeH="0" baseline="0" dirty="0" err="1" smtClean="0">
                <a:ln>
                  <a:noFill/>
                </a:ln>
                <a:solidFill>
                  <a:schemeClr val="tx1"/>
                </a:solidFill>
                <a:effectLst/>
                <a:latin typeface="Arial Black" pitchFamily="34" charset="0"/>
                <a:ea typeface="Courier New" pitchFamily="49" charset="0"/>
                <a:cs typeface="Times New Roman" pitchFamily="18" charset="0"/>
              </a:rPr>
              <a:t>date_created</a:t>
            </a: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 "2014-02-24 20-17-07Z"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		:license = "No constraints on data access or use." ;</a:t>
            </a:r>
            <a:endParaRPr kumimoji="0" lang="en-US" sz="1000" b="0" i="0" u="none" strike="noStrike" cap="none" normalizeH="0" baseline="0" dirty="0" smtClean="0">
              <a:ln>
                <a:noFill/>
              </a:ln>
              <a:solidFill>
                <a:schemeClr val="tx1"/>
              </a:solidFill>
              <a:effectLst/>
              <a:latin typeface="Arial Narrow" pitchFamily="34" charset="0"/>
              <a:cs typeface="Arial" pitchFamily="34" charset="0"/>
            </a:endParaRPr>
          </a:p>
        </p:txBody>
      </p:sp>
      <p:sp>
        <p:nvSpPr>
          <p:cNvPr id="3" name="Rectangle 1"/>
          <p:cNvSpPr>
            <a:spLocks noChangeArrowheads="1"/>
          </p:cNvSpPr>
          <p:nvPr/>
        </p:nvSpPr>
        <p:spPr bwMode="auto">
          <a:xfrm>
            <a:off x="183210" y="694487"/>
            <a:ext cx="2920208"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dimensions:</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xDim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144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yDim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72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tDim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334 ;</a:t>
            </a:r>
            <a:endParaRPr kumimoji="0" lang="en-US" sz="1400" b="1"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a:t>
            </a:r>
            <a:r>
              <a:rPr kumimoji="0" lang="en-US" sz="1400" b="1" i="0" u="none" strike="noStrike" cap="none" normalizeH="0" baseline="0" dirty="0" err="1" smtClean="0">
                <a:ln>
                  <a:noFill/>
                </a:ln>
                <a:solidFill>
                  <a:srgbClr val="FF0000"/>
                </a:solidFill>
                <a:effectLst/>
                <a:latin typeface="Arial Black" pitchFamily="34" charset="0"/>
                <a:ea typeface="Courier New" pitchFamily="49" charset="0"/>
                <a:cs typeface="Times New Roman" pitchFamily="18" charset="0"/>
              </a:rPr>
              <a:t>bDim</a:t>
            </a:r>
            <a:r>
              <a:rPr kumimoji="0" lang="en-US" sz="1400" b="1" i="0" u="none" strike="noStrike" cap="none" normalizeH="0" baseline="0" dirty="0" smtClean="0">
                <a:ln>
                  <a:noFill/>
                </a:ln>
                <a:solidFill>
                  <a:srgbClr val="FF0000"/>
                </a:solidFill>
                <a:effectLst/>
                <a:latin typeface="Arial Black" pitchFamily="34" charset="0"/>
                <a:ea typeface="Courier New" pitchFamily="49" charset="0"/>
                <a:cs typeface="Times New Roman" pitchFamily="18" charset="0"/>
              </a:rPr>
              <a:t> = 2 </a:t>
            </a:r>
            <a:r>
              <a:rPr kumimoji="0" lang="en-US" sz="1400" b="1" i="0" u="none" strike="noStrike" cap="none" normalizeH="0" baseline="0" dirty="0" smtClean="0">
                <a:ln>
                  <a:noFill/>
                </a:ln>
                <a:solidFill>
                  <a:schemeClr val="tx1"/>
                </a:solidFill>
                <a:effectLst/>
                <a:latin typeface="Arial Black" pitchFamily="34" charset="0"/>
                <a:ea typeface="Courier New" pitchFamily="49" charset="0"/>
                <a:cs typeface="Times New Roman" pitchFamily="18" charset="0"/>
              </a:rPr>
              <a:t>;</a:t>
            </a:r>
            <a:endParaRPr kumimoji="0" lang="en-US" sz="1400" b="1" i="0" u="none" strike="noStrike" cap="none" normalizeH="0" baseline="0" dirty="0" smtClean="0">
              <a:ln>
                <a:noFill/>
              </a:ln>
              <a:solidFill>
                <a:schemeClr val="tx1"/>
              </a:solidFill>
              <a:effectLst/>
              <a:latin typeface="Arial Black" pitchFamily="34" charset="0"/>
              <a:cs typeface="Arial" pitchFamily="34" charset="0"/>
            </a:endParaRPr>
          </a:p>
        </p:txBody>
      </p:sp>
      <p:sp>
        <p:nvSpPr>
          <p:cNvPr id="4" name="TextBox 3"/>
          <p:cNvSpPr txBox="1"/>
          <p:nvPr/>
        </p:nvSpPr>
        <p:spPr>
          <a:xfrm>
            <a:off x="2369126" y="0"/>
            <a:ext cx="5929745" cy="338554"/>
          </a:xfrm>
          <a:prstGeom prst="rect">
            <a:avLst/>
          </a:prstGeom>
          <a:noFill/>
        </p:spPr>
        <p:txBody>
          <a:bodyPr wrap="square" rtlCol="0">
            <a:spAutoFit/>
          </a:bodyPr>
          <a:lstStyle/>
          <a:p>
            <a:r>
              <a:rPr lang="en-US" sz="1600" dirty="0" smtClean="0">
                <a:solidFill>
                  <a:schemeClr val="tx1"/>
                </a:solidFill>
              </a:rPr>
              <a:t>Global Attributes for AMSU Cross Calibration Product</a:t>
            </a:r>
            <a:endParaRPr lang="en-US" sz="1600" dirty="0"/>
          </a:p>
        </p:txBody>
      </p:sp>
      <p:sp>
        <p:nvSpPr>
          <p:cNvPr id="5" name="TextBox 4"/>
          <p:cNvSpPr txBox="1"/>
          <p:nvPr/>
        </p:nvSpPr>
        <p:spPr>
          <a:xfrm>
            <a:off x="0" y="0"/>
            <a:ext cx="1551709" cy="338554"/>
          </a:xfrm>
          <a:prstGeom prst="rect">
            <a:avLst/>
          </a:prstGeom>
          <a:noFill/>
        </p:spPr>
        <p:txBody>
          <a:bodyPr wrap="square" rtlCol="0">
            <a:spAutoFit/>
          </a:bodyPr>
          <a:lstStyle/>
          <a:p>
            <a:r>
              <a:rPr lang="en-US" sz="1600" dirty="0" smtClean="0">
                <a:solidFill>
                  <a:schemeClr val="tx1"/>
                </a:solidFill>
              </a:rPr>
              <a:t>Example -3 </a:t>
            </a:r>
            <a:endParaRPr lang="en-US" sz="16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045" y="242461"/>
            <a:ext cx="8915400" cy="4525963"/>
          </a:xfrm>
        </p:spPr>
        <p:txBody>
          <a:bodyPr/>
          <a:lstStyle/>
          <a:p>
            <a:r>
              <a:rPr lang="en-US" sz="1400" dirty="0" smtClean="0"/>
              <a:t>:summary = "NOAA/NESDIS/STAR Version 1.0 Advanced Microwave Sounding Unit A (AMSU-A) level 1c radiance Fundamental Climate Data Record (FCDR); inter-calibrated channels 4-14 brightness temperatures using the Integrated Microwave Inter-Calibration Approach (IMICA, formerly known as simultaneous nadir overpass method, </a:t>
            </a:r>
            <a:r>
              <a:rPr lang="en-US" sz="1400" dirty="0" err="1" smtClean="0"/>
              <a:t>Zou</a:t>
            </a:r>
            <a:r>
              <a:rPr lang="en-US" sz="1400" dirty="0" smtClean="0"/>
              <a:t> and Wang 2011) and with quality flags, from 1998 - present; NOAA operational calibrated brightness temperatures (channels 4-14), as well as limb effect corrected IMICA and operational calibrated brightness temperatures using Goldberg (2001) method, are also provided." ;</a:t>
            </a:r>
          </a:p>
          <a:p>
            <a:r>
              <a:rPr lang="en-US" sz="1400" dirty="0" smtClean="0"/>
              <a:t>		:keywords = "SPECTRAL/ENGINEERING&gt;MICROWAVE&gt;BRIGHTNESS TEMPERATURE" ;</a:t>
            </a:r>
          </a:p>
          <a:p>
            <a:r>
              <a:rPr lang="en-US" sz="1400" dirty="0" smtClean="0"/>
              <a:t>		:</a:t>
            </a:r>
            <a:r>
              <a:rPr lang="en-US" sz="1400" dirty="0" err="1" smtClean="0"/>
              <a:t>keywords_vocabulary</a:t>
            </a:r>
            <a:r>
              <a:rPr lang="en-US" sz="1400" dirty="0" smtClean="0"/>
              <a:t> = "NASA Global Change Master Directory (GCMD) Earth Science Keywords, Version 8.0" ;</a:t>
            </a:r>
          </a:p>
          <a:p>
            <a:r>
              <a:rPr lang="en-US" sz="1400" dirty="0" smtClean="0"/>
              <a:t>		:</a:t>
            </a:r>
            <a:r>
              <a:rPr lang="en-US" sz="1400" dirty="0" err="1" smtClean="0"/>
              <a:t>cdm_data_type</a:t>
            </a:r>
            <a:r>
              <a:rPr lang="en-US" sz="1400" dirty="0" smtClean="0"/>
              <a:t> = "Swath" ;</a:t>
            </a:r>
          </a:p>
          <a:p>
            <a:r>
              <a:rPr lang="en-US" sz="1400" dirty="0" smtClean="0"/>
              <a:t>		:</a:t>
            </a:r>
            <a:r>
              <a:rPr lang="en-US" sz="1400" dirty="0" err="1" smtClean="0"/>
              <a:t>creator_name</a:t>
            </a:r>
            <a:r>
              <a:rPr lang="en-US" sz="1400" dirty="0" smtClean="0"/>
              <a:t> = "Cheng-</a:t>
            </a:r>
            <a:r>
              <a:rPr lang="en-US" sz="1400" dirty="0" err="1" smtClean="0"/>
              <a:t>Zhi</a:t>
            </a:r>
            <a:r>
              <a:rPr lang="en-US" sz="1400" dirty="0" smtClean="0"/>
              <a:t> </a:t>
            </a:r>
            <a:r>
              <a:rPr lang="en-US" sz="1400" dirty="0" err="1" smtClean="0"/>
              <a:t>Zou</a:t>
            </a:r>
            <a:r>
              <a:rPr lang="en-US" sz="1400" dirty="0" smtClean="0"/>
              <a:t>" ;</a:t>
            </a:r>
          </a:p>
          <a:p>
            <a:r>
              <a:rPr lang="en-US" sz="1400" dirty="0" smtClean="0"/>
              <a:t>		:</a:t>
            </a:r>
            <a:r>
              <a:rPr lang="en-US" sz="1400" dirty="0" err="1" smtClean="0"/>
              <a:t>creator_email</a:t>
            </a:r>
            <a:r>
              <a:rPr lang="en-US" sz="1400" dirty="0" smtClean="0"/>
              <a:t> = "Cheng-Zhi.Zou@noaa.gov" ;</a:t>
            </a:r>
          </a:p>
          <a:p>
            <a:r>
              <a:rPr lang="en-US" sz="1400" dirty="0" smtClean="0"/>
              <a:t>		:institution = "NOAA/NESDIS/STAR&gt;Center for Satellite Application and Research, NESDIS, NOAA, U.S. Department of Commerce" ;</a:t>
            </a:r>
          </a:p>
          <a:p>
            <a:r>
              <a:rPr lang="en-US" sz="1400" dirty="0" smtClean="0"/>
              <a:t>		:</a:t>
            </a:r>
            <a:r>
              <a:rPr lang="en-US" sz="1400" dirty="0" err="1" smtClean="0"/>
              <a:t>geospatial_lat_min</a:t>
            </a:r>
            <a:r>
              <a:rPr lang="en-US" sz="1400" dirty="0" smtClean="0"/>
              <a:t> = -89.3761f ;</a:t>
            </a:r>
          </a:p>
          <a:p>
            <a:r>
              <a:rPr lang="en-US" sz="1400" dirty="0" smtClean="0"/>
              <a:t>		:</a:t>
            </a:r>
            <a:r>
              <a:rPr lang="en-US" sz="1400" dirty="0" err="1" smtClean="0"/>
              <a:t>geospatial_lat_max</a:t>
            </a:r>
            <a:r>
              <a:rPr lang="en-US" sz="1400" dirty="0" smtClean="0"/>
              <a:t> = 89.5457f ;</a:t>
            </a:r>
          </a:p>
          <a:p>
            <a:r>
              <a:rPr lang="en-US" sz="1400" dirty="0" smtClean="0"/>
              <a:t>		:</a:t>
            </a:r>
            <a:r>
              <a:rPr lang="en-US" sz="1400" dirty="0" err="1" smtClean="0"/>
              <a:t>geospatial_lon_min</a:t>
            </a:r>
            <a:r>
              <a:rPr lang="en-US" sz="1400" dirty="0" smtClean="0"/>
              <a:t> = -179.9412f ;</a:t>
            </a:r>
          </a:p>
          <a:p>
            <a:r>
              <a:rPr lang="en-US" sz="1400" dirty="0" smtClean="0"/>
              <a:t>		:</a:t>
            </a:r>
            <a:r>
              <a:rPr lang="en-US" sz="1400" dirty="0" err="1" smtClean="0"/>
              <a:t>geospatial_lon_max</a:t>
            </a:r>
            <a:r>
              <a:rPr lang="en-US" sz="1400" dirty="0" smtClean="0"/>
              <a:t> = 179.9771f ;</a:t>
            </a:r>
          </a:p>
          <a:p>
            <a:r>
              <a:rPr lang="en-US" sz="1400" dirty="0" smtClean="0"/>
              <a:t>		:</a:t>
            </a:r>
            <a:r>
              <a:rPr lang="en-US" sz="1400" dirty="0" err="1" smtClean="0"/>
              <a:t>time_coverage_start</a:t>
            </a:r>
            <a:r>
              <a:rPr lang="en-US" sz="1400" dirty="0" smtClean="0"/>
              <a:t> = "2013-11-30 21-11-19Z" ;</a:t>
            </a:r>
          </a:p>
          <a:p>
            <a:r>
              <a:rPr lang="en-US" sz="1400" dirty="0" smtClean="0"/>
              <a:t>		:</a:t>
            </a:r>
            <a:r>
              <a:rPr lang="en-US" sz="1400" dirty="0" err="1" smtClean="0"/>
              <a:t>time_coverage_end</a:t>
            </a:r>
            <a:r>
              <a:rPr lang="en-US" sz="1400" dirty="0" smtClean="0"/>
              <a:t> = "2013-11-30 22-31-19Z" ;</a:t>
            </a:r>
          </a:p>
          <a:p>
            <a:r>
              <a:rPr lang="en-US" sz="1400" dirty="0" smtClean="0"/>
              <a:t>		:</a:t>
            </a:r>
            <a:r>
              <a:rPr lang="en-US" sz="1400" dirty="0" err="1" smtClean="0"/>
              <a:t>contributor_name</a:t>
            </a:r>
            <a:r>
              <a:rPr lang="en-US" sz="1400" dirty="0" smtClean="0"/>
              <a:t> = "Cheng-</a:t>
            </a:r>
            <a:r>
              <a:rPr lang="en-US" sz="1400" dirty="0" err="1" smtClean="0"/>
              <a:t>Zhi.Zou</a:t>
            </a:r>
            <a:r>
              <a:rPr lang="en-US" sz="1400" dirty="0" smtClean="0"/>
              <a:t>, </a:t>
            </a:r>
            <a:r>
              <a:rPr lang="en-US" sz="1400" dirty="0" err="1" smtClean="0"/>
              <a:t>Wenhui</a:t>
            </a:r>
            <a:r>
              <a:rPr lang="en-US" sz="1400" dirty="0" smtClean="0"/>
              <a:t> Wang" ;</a:t>
            </a:r>
          </a:p>
          <a:p>
            <a:r>
              <a:rPr lang="en-US" sz="1400" dirty="0" smtClean="0"/>
              <a:t>		:</a:t>
            </a:r>
            <a:r>
              <a:rPr lang="en-US" sz="1400" dirty="0" err="1" smtClean="0"/>
              <a:t>contributor_role</a:t>
            </a:r>
            <a:r>
              <a:rPr lang="en-US" sz="1400" dirty="0" smtClean="0"/>
              <a:t> = "Principle Investigator and the architect of the IMICA approach, the author of the Java-based AMSU-A Radiance FCDR processing code and the support scientist who derived new calibration coefficients for AMSU-A channels 4-14 and helped improve the IMICA approach." ;</a:t>
            </a:r>
          </a:p>
          <a:p>
            <a:r>
              <a:rPr lang="en-US" sz="1400" dirty="0" smtClean="0"/>
              <a:t>		:</a:t>
            </a:r>
            <a:r>
              <a:rPr lang="en-US" sz="1400" dirty="0" err="1" smtClean="0"/>
              <a:t>cdr_program</a:t>
            </a:r>
            <a:r>
              <a:rPr lang="en-US" sz="1400" dirty="0" smtClean="0"/>
              <a:t> = "NOAA Climate Data Record Program for satellites, FY 2011." ;</a:t>
            </a:r>
          </a:p>
          <a:p>
            <a:r>
              <a:rPr lang="en-US" sz="1400" dirty="0" smtClean="0"/>
              <a:t>		:</a:t>
            </a:r>
            <a:r>
              <a:rPr lang="en-US" sz="1400" dirty="0" err="1" smtClean="0"/>
              <a:t>cdr_variable</a:t>
            </a:r>
            <a:r>
              <a:rPr lang="en-US" sz="1400" dirty="0" smtClean="0"/>
              <a:t> =</a:t>
            </a:r>
            <a:endParaRPr lang="en-US" sz="1400" dirty="0"/>
          </a:p>
        </p:txBody>
      </p:sp>
      <p:sp>
        <p:nvSpPr>
          <p:cNvPr id="4" name="Rectangle 3"/>
          <p:cNvSpPr/>
          <p:nvPr/>
        </p:nvSpPr>
        <p:spPr>
          <a:xfrm>
            <a:off x="2147455" y="3546763"/>
            <a:ext cx="3061854" cy="1025237"/>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175162" y="4627418"/>
            <a:ext cx="3768437" cy="49876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9045" y="0"/>
            <a:ext cx="8915400" cy="4525963"/>
          </a:xfrm>
        </p:spPr>
        <p:txBody>
          <a:bodyPr/>
          <a:lstStyle/>
          <a:p>
            <a:r>
              <a:rPr lang="en-US" sz="1400" dirty="0" smtClean="0"/>
              <a:t>fcdr_brightness_temperature_IMICA_ch4,fcdr_brightness_temperature_IMICA_ch5,fcdr_brightness_temperature_IMICA_ch6,fcdr_brightness_temperature_IMICA_ch7,fcdr_brightness_temperature_IMICA_ch8,fcdr_brightness_temperature_IMICA_ch9,fcdr_brightness_temperature_IMICA_ch10,fcdr_brightness_temperature_IMICA_ch11,fcdr_brightness_temperature_IMICA_ch12</a:t>
            </a:r>
          </a:p>
          <a:p>
            <a:r>
              <a:rPr lang="en-US" sz="1400" dirty="0" err="1" smtClean="0"/>
              <a:t>metadata_link</a:t>
            </a:r>
            <a:r>
              <a:rPr lang="en-US" sz="1400" dirty="0" smtClean="0"/>
              <a:t> = "gov.noaa.ncdc:C00787" ;</a:t>
            </a:r>
          </a:p>
          <a:p>
            <a:r>
              <a:rPr lang="en-US" sz="1400" dirty="0" smtClean="0"/>
              <a:t>		:</a:t>
            </a:r>
            <a:r>
              <a:rPr lang="en-US" sz="1400" dirty="0" err="1" smtClean="0"/>
              <a:t>product_version</a:t>
            </a:r>
            <a:r>
              <a:rPr lang="en-US" sz="1400" dirty="0" smtClean="0"/>
              <a:t> = "v01r00" ;</a:t>
            </a:r>
          </a:p>
          <a:p>
            <a:r>
              <a:rPr lang="en-US" sz="1400" dirty="0" smtClean="0"/>
              <a:t>		:platform = "NOAA-15" ;</a:t>
            </a:r>
          </a:p>
          <a:p>
            <a:r>
              <a:rPr lang="en-US" sz="1400" dirty="0" smtClean="0"/>
              <a:t>		:sensor = "AMSU-A&gt;Advanced Microwave Sounding Unit A" ;</a:t>
            </a:r>
          </a:p>
          <a:p>
            <a:r>
              <a:rPr lang="en-US" sz="1400" dirty="0" smtClean="0"/>
              <a:t>		:</a:t>
            </a:r>
            <a:r>
              <a:rPr lang="en-US" sz="1400" dirty="0" err="1" smtClean="0"/>
              <a:t>spatial_resolution</a:t>
            </a:r>
            <a:r>
              <a:rPr lang="en-US" sz="1400" dirty="0" smtClean="0"/>
              <a:t> = "50km at nadir" ;</a:t>
            </a:r>
          </a:p>
          <a:p>
            <a:r>
              <a:rPr lang="en-US" sz="1400" dirty="0" smtClean="0"/>
              <a:t>		:</a:t>
            </a:r>
            <a:r>
              <a:rPr lang="en-US" sz="1400" dirty="0" err="1" smtClean="0"/>
              <a:t>STAR_SatelliteName</a:t>
            </a:r>
            <a:r>
              <a:rPr lang="en-US" sz="1400" dirty="0" smtClean="0"/>
              <a:t> = "n15" ;</a:t>
            </a:r>
          </a:p>
          <a:p>
            <a:r>
              <a:rPr lang="en-US" sz="1400" dirty="0" smtClean="0"/>
              <a:t>		:</a:t>
            </a:r>
            <a:r>
              <a:rPr lang="en-US" sz="1400" dirty="0" err="1" smtClean="0"/>
              <a:t>STAR_SatelliteID</a:t>
            </a:r>
            <a:r>
              <a:rPr lang="en-US" sz="1400" dirty="0" smtClean="0"/>
              <a:t> = 4 ;</a:t>
            </a:r>
          </a:p>
          <a:p>
            <a:r>
              <a:rPr lang="en-US" sz="1400" dirty="0" smtClean="0"/>
              <a:t>		:</a:t>
            </a:r>
            <a:r>
              <a:rPr lang="en-US" sz="1400" dirty="0" err="1" smtClean="0"/>
              <a:t>STAR_SatelliteIDInternal</a:t>
            </a:r>
            <a:r>
              <a:rPr lang="en-US" sz="1400" dirty="0" smtClean="0"/>
              <a:t> = 9 ;</a:t>
            </a:r>
          </a:p>
          <a:p>
            <a:r>
              <a:rPr lang="en-US" sz="1400" dirty="0" smtClean="0"/>
              <a:t>		:</a:t>
            </a:r>
            <a:r>
              <a:rPr lang="en-US" sz="1400" dirty="0" err="1" smtClean="0"/>
              <a:t>uncertainty_estimate_IMICA</a:t>
            </a:r>
            <a:r>
              <a:rPr lang="en-US" sz="1400" dirty="0" smtClean="0"/>
              <a:t> = "ch4: 0.750K ch5: 0.750K ch6: 0.750K ch7: 0.750K ch8: 0.750K ch9: 0.850K ch10: 0.900K ch11: 0.900K ch12: 1.100K ch13: 1.300K ch14: 1.700K" ;</a:t>
            </a:r>
          </a:p>
          <a:p>
            <a:r>
              <a:rPr lang="en-US" sz="1400" dirty="0" smtClean="0"/>
              <a:t>		:</a:t>
            </a:r>
            <a:r>
              <a:rPr lang="en-US" sz="1400" dirty="0" err="1" smtClean="0"/>
              <a:t>STAR_nScanLines</a:t>
            </a:r>
            <a:r>
              <a:rPr lang="en-US" sz="1400" dirty="0" smtClean="0"/>
              <a:t> = 601 ;</a:t>
            </a:r>
          </a:p>
          <a:p>
            <a:r>
              <a:rPr lang="en-US" sz="1400" dirty="0" smtClean="0"/>
              <a:t>		:</a:t>
            </a:r>
            <a:r>
              <a:rPr lang="en-US" sz="1400" dirty="0" err="1" smtClean="0"/>
              <a:t>STAR_LimbCorrectionScheme</a:t>
            </a:r>
            <a:r>
              <a:rPr lang="en-US" sz="1400" dirty="0" smtClean="0"/>
              <a:t> = "Goldberg 2001" ;</a:t>
            </a:r>
          </a:p>
          <a:p>
            <a:r>
              <a:rPr lang="en-US" sz="1400" dirty="0" smtClean="0"/>
              <a:t>		:</a:t>
            </a:r>
            <a:r>
              <a:rPr lang="en-US" sz="1400" dirty="0" err="1" smtClean="0"/>
              <a:t>STAR_IMICA_coefficients</a:t>
            </a:r>
            <a:r>
              <a:rPr lang="en-US" sz="1400" dirty="0" smtClean="0"/>
              <a:t> = "\n", </a:t>
            </a:r>
            <a:r>
              <a:rPr lang="en-US" sz="1400" i="1" dirty="0" smtClean="0">
                <a:solidFill>
                  <a:srgbClr val="FF0000"/>
                </a:solidFill>
              </a:rPr>
              <a:t>Calibration Coefficients</a:t>
            </a:r>
          </a:p>
          <a:p>
            <a:r>
              <a:rPr lang="en-US" sz="1400" dirty="0" smtClean="0"/>
              <a:t>			</a:t>
            </a:r>
            <a:r>
              <a:rPr lang="en-US" sz="1400" dirty="0" smtClean="0">
                <a:solidFill>
                  <a:srgbClr val="C00000"/>
                </a:solidFill>
              </a:rPr>
              <a:t>"</a:t>
            </a:r>
            <a:r>
              <a:rPr lang="en-US" sz="1400" dirty="0" smtClean="0">
                <a:solidFill>
                  <a:srgbClr val="FF0000"/>
                </a:solidFill>
              </a:rPr>
              <a:t>ch4: Delta0=-0.0000e-5 Kappa=-0.0000e-5 Mu0=-0.2690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"ch5: Delta0=-0.0000e-5 Kappa=-0.0000e-5 Mu0=0.3000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"ch6: Delta0=1.4060e-5 Kappa=-0.6140e-5 Mu0=0.0000 </a:t>
            </a:r>
            <a:r>
              <a:rPr lang="en-US" sz="1400" dirty="0" err="1" smtClean="0">
                <a:solidFill>
                  <a:srgbClr val="FF0000"/>
                </a:solidFill>
              </a:rPr>
              <a:t>Lamda</a:t>
            </a:r>
            <a:r>
              <a:rPr lang="en-US" sz="1400" dirty="0" smtClean="0">
                <a:solidFill>
                  <a:srgbClr val="FF0000"/>
                </a:solidFill>
              </a:rPr>
              <a:t>=0.4420\n",</a:t>
            </a:r>
          </a:p>
          <a:p>
            <a:r>
              <a:rPr lang="en-US" sz="1400" dirty="0" smtClean="0">
                <a:solidFill>
                  <a:srgbClr val="FF0000"/>
                </a:solidFill>
              </a:rPr>
              <a:t>			"ch7: Delta0=-0.0000e-5 Kappa=-0.0000e-5 Mu0=0.3000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"ch8: Delta0=-0.0000e-5 Kappa=-0.0000e-5 Mu0=0.6670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"ch9: Delta0=-0.0000e-5 Kappa=-0.0000e-5 Mu0=0.0770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"ch10: Delta0=-0.0000e-5 Kappa=-0.0000e-5 Mu0=0.3460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"ch11: Delta0=0.5318e-5 Kappa=-0.0000e-5 Mu0=0.2510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"ch12: Delta0=-0.0000e-5 Kappa=-0.0000e-5 Mu0=1.1150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FF0000"/>
                </a:solidFill>
              </a:rPr>
              <a:t>			"ch13: Delta0=-0.0000e-5 Kappa=-0.0000e-5 Mu0=1.5000 </a:t>
            </a:r>
            <a:r>
              <a:rPr lang="en-US" sz="1400" dirty="0" err="1" smtClean="0">
                <a:solidFill>
                  <a:srgbClr val="FF0000"/>
                </a:solidFill>
              </a:rPr>
              <a:t>Lamda</a:t>
            </a:r>
            <a:r>
              <a:rPr lang="en-US" sz="1400" dirty="0" smtClean="0">
                <a:solidFill>
                  <a:srgbClr val="FF0000"/>
                </a:solidFill>
              </a:rPr>
              <a:t>=0.0000\n",</a:t>
            </a:r>
          </a:p>
          <a:p>
            <a:r>
              <a:rPr lang="en-US" sz="1400" dirty="0" smtClean="0">
                <a:solidFill>
                  <a:srgbClr val="C00000"/>
                </a:solidFill>
              </a:rPr>
              <a:t>			“</a:t>
            </a:r>
            <a:endParaRPr lang="en-US"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0995" y="61359"/>
            <a:ext cx="7016750" cy="533400"/>
          </a:xfrm>
        </p:spPr>
        <p:txBody>
          <a:bodyPr/>
          <a:lstStyle/>
          <a:p>
            <a:r>
              <a:rPr lang="en-US" dirty="0" smtClean="0"/>
              <a:t>Outline </a:t>
            </a:r>
            <a:endParaRPr lang="en-US" dirty="0"/>
          </a:p>
        </p:txBody>
      </p:sp>
      <p:sp>
        <p:nvSpPr>
          <p:cNvPr id="3" name="Content Placeholder 2"/>
          <p:cNvSpPr>
            <a:spLocks noGrp="1"/>
          </p:cNvSpPr>
          <p:nvPr>
            <p:ph idx="1"/>
          </p:nvPr>
        </p:nvSpPr>
        <p:spPr>
          <a:xfrm>
            <a:off x="749700" y="1499564"/>
            <a:ext cx="8869680" cy="2538849"/>
          </a:xfrm>
        </p:spPr>
        <p:txBody>
          <a:bodyPr/>
          <a:lstStyle/>
          <a:p>
            <a:r>
              <a:rPr lang="en-US" sz="3200" dirty="0" smtClean="0">
                <a:solidFill>
                  <a:srgbClr val="000000"/>
                </a:solidFill>
              </a:rPr>
              <a:t>Introduction</a:t>
            </a:r>
          </a:p>
          <a:p>
            <a:pPr lvl="4">
              <a:buFont typeface="Wingdings" pitchFamily="2" charset="2"/>
              <a:buChar char="§"/>
            </a:pPr>
            <a:r>
              <a:rPr lang="en-US" sz="1700" b="1" dirty="0" smtClean="0">
                <a:solidFill>
                  <a:srgbClr val="000000"/>
                </a:solidFill>
              </a:rPr>
              <a:t>Microwave Product -Types</a:t>
            </a:r>
          </a:p>
          <a:p>
            <a:r>
              <a:rPr lang="en-US" sz="3200" dirty="0" smtClean="0">
                <a:solidFill>
                  <a:srgbClr val="000000"/>
                </a:solidFill>
              </a:rPr>
              <a:t>Proposed MW Product File naming </a:t>
            </a:r>
            <a:r>
              <a:rPr lang="en-US" sz="3200" dirty="0" smtClean="0">
                <a:solidFill>
                  <a:srgbClr val="000000"/>
                </a:solidFill>
              </a:rPr>
              <a:t>Convention</a:t>
            </a:r>
          </a:p>
          <a:p>
            <a:r>
              <a:rPr lang="en-US" sz="3200" dirty="0" smtClean="0">
                <a:solidFill>
                  <a:srgbClr val="000000"/>
                </a:solidFill>
              </a:rPr>
              <a:t>Typical </a:t>
            </a:r>
            <a:r>
              <a:rPr lang="en-US" sz="3200" dirty="0" err="1" smtClean="0">
                <a:solidFill>
                  <a:srgbClr val="000000"/>
                </a:solidFill>
              </a:rPr>
              <a:t>NetCDF</a:t>
            </a:r>
            <a:r>
              <a:rPr lang="en-US" sz="3200" dirty="0" smtClean="0">
                <a:solidFill>
                  <a:srgbClr val="000000"/>
                </a:solidFill>
              </a:rPr>
              <a:t> </a:t>
            </a:r>
            <a:r>
              <a:rPr lang="en-US" sz="3200" dirty="0" err="1" smtClean="0">
                <a:solidFill>
                  <a:srgbClr val="000000"/>
                </a:solidFill>
              </a:rPr>
              <a:t>datafile</a:t>
            </a:r>
            <a:r>
              <a:rPr lang="en-US" sz="3200" dirty="0" smtClean="0">
                <a:solidFill>
                  <a:srgbClr val="000000"/>
                </a:solidFill>
              </a:rPr>
              <a:t> contents</a:t>
            </a:r>
            <a:endParaRPr lang="en-US" sz="3200" dirty="0" smtClean="0">
              <a:solidFill>
                <a:srgbClr val="000000"/>
              </a:solidFill>
            </a:endParaRPr>
          </a:p>
          <a:p>
            <a:r>
              <a:rPr lang="en-US" sz="3200" dirty="0" smtClean="0">
                <a:solidFill>
                  <a:srgbClr val="000000"/>
                </a:solidFill>
              </a:rPr>
              <a:t>MW Data file content  requirements</a:t>
            </a:r>
          </a:p>
          <a:p>
            <a:pPr lvl="4">
              <a:buFont typeface="Wingdings" pitchFamily="2" charset="2"/>
              <a:buChar char="§"/>
            </a:pPr>
            <a:r>
              <a:rPr lang="en-US" b="1" dirty="0" smtClean="0">
                <a:solidFill>
                  <a:srgbClr val="000000"/>
                </a:solidFill>
              </a:rPr>
              <a:t>DWD SSMI Product</a:t>
            </a:r>
          </a:p>
          <a:p>
            <a:pPr lvl="4">
              <a:buFont typeface="Wingdings" pitchFamily="2" charset="2"/>
              <a:buChar char="§"/>
            </a:pPr>
            <a:r>
              <a:rPr lang="en-US" b="1" dirty="0" smtClean="0">
                <a:solidFill>
                  <a:srgbClr val="000000"/>
                </a:solidFill>
              </a:rPr>
              <a:t>NOAA MSU AMSU Cross Calibration Products</a:t>
            </a:r>
            <a:endParaRPr lang="en-US" sz="3200" dirty="0" smtClean="0">
              <a:solidFill>
                <a:srgbClr val="000000"/>
              </a:solidFill>
            </a:endParaRPr>
          </a:p>
          <a:p>
            <a:r>
              <a:rPr lang="en-US" sz="3200" dirty="0" smtClean="0">
                <a:solidFill>
                  <a:srgbClr val="000000"/>
                </a:solidFill>
              </a:rPr>
              <a:t>Proposed MW Metadata Standards</a:t>
            </a:r>
          </a:p>
          <a:p>
            <a:r>
              <a:rPr lang="en-US" sz="3200" dirty="0" smtClean="0">
                <a:solidFill>
                  <a:srgbClr val="000000"/>
                </a:solidFill>
              </a:rPr>
              <a:t>MW products as Primary Reference Product</a:t>
            </a:r>
          </a:p>
          <a:p>
            <a:r>
              <a:rPr lang="en-US" sz="3200" dirty="0" smtClean="0">
                <a:solidFill>
                  <a:srgbClr val="000000"/>
                </a:solidFill>
              </a:rPr>
              <a:t>Conclusions</a:t>
            </a:r>
          </a:p>
          <a:p>
            <a:pPr lvl="4"/>
            <a:endParaRPr lang="en-US" sz="1400" dirty="0" smtClean="0">
              <a:solidFill>
                <a:srgbClr val="000000"/>
              </a:solidFill>
            </a:endParaRPr>
          </a:p>
          <a:p>
            <a:pPr>
              <a:buNone/>
            </a:pPr>
            <a:endParaRPr lang="en-US" sz="3200" dirty="0" smtClean="0">
              <a:solidFill>
                <a:srgbClr val="000000"/>
              </a:solidFill>
            </a:endParaRPr>
          </a:p>
        </p:txBody>
      </p:sp>
      <p:sp>
        <p:nvSpPr>
          <p:cNvPr id="4" name="Footer Placeholder 3"/>
          <p:cNvSpPr>
            <a:spLocks noGrp="1"/>
          </p:cNvSpPr>
          <p:nvPr>
            <p:ph type="ftr" sz="quarter" idx="4294967295"/>
          </p:nvPr>
        </p:nvSpPr>
        <p:spPr>
          <a:xfrm>
            <a:off x="495300" y="6400800"/>
            <a:ext cx="2971800" cy="457200"/>
          </a:xfrm>
          <a:prstGeom prst="rect">
            <a:avLst/>
          </a:prstGeom>
        </p:spPr>
        <p:txBody>
          <a:bodyPr lIns="91366" tIns="45682" rIns="91366" bIns="45682"/>
          <a:lstStyle/>
          <a:p>
            <a:r>
              <a:rPr lang="en-US" dirty="0" smtClean="0"/>
              <a:t>04/08//2013</a:t>
            </a:r>
            <a:endParaRPr lang="en-US" dirty="0"/>
          </a:p>
        </p:txBody>
      </p:sp>
      <p:sp>
        <p:nvSpPr>
          <p:cNvPr id="5" name="Slide Number Placeholder 4"/>
          <p:cNvSpPr>
            <a:spLocks noGrp="1"/>
          </p:cNvSpPr>
          <p:nvPr>
            <p:ph type="sldNum" sz="quarter" idx="4294967295"/>
          </p:nvPr>
        </p:nvSpPr>
        <p:spPr>
          <a:xfrm>
            <a:off x="7429500" y="6400800"/>
            <a:ext cx="1981200" cy="457200"/>
          </a:xfrm>
          <a:prstGeom prst="rect">
            <a:avLst/>
          </a:prstGeom>
        </p:spPr>
        <p:txBody>
          <a:bodyPr lIns="91366" tIns="45682" rIns="91366" bIns="45682"/>
          <a:lstStyle/>
          <a:p>
            <a:fld id="{E8869016-7DEB-43E2-B220-9D5667D88CC0}"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Title 1"/>
          <p:cNvSpPr txBox="1">
            <a:spLocks/>
          </p:cNvSpPr>
          <p:nvPr/>
        </p:nvSpPr>
        <p:spPr bwMode="auto">
          <a:xfrm>
            <a:off x="2241114" y="2646693"/>
            <a:ext cx="5597172" cy="1325563"/>
          </a:xfrm>
          <a:prstGeom prst="rect">
            <a:avLst/>
          </a:prstGeom>
          <a:solidFill>
            <a:srgbClr val="A2DADE"/>
          </a:solid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1200" cap="none" spc="0" normalizeH="0" baseline="0" noProof="0" dirty="0" smtClean="0">
                <a:ln>
                  <a:noFill/>
                </a:ln>
                <a:solidFill>
                  <a:schemeClr val="tx1"/>
                </a:solidFill>
                <a:effectLst/>
                <a:uLnTx/>
                <a:uFillTx/>
                <a:latin typeface="+mj-lt"/>
                <a:ea typeface="+mj-ea"/>
                <a:cs typeface="+mj-cs"/>
              </a:rPr>
              <a:t>Variables</a:t>
            </a:r>
            <a:endParaRPr kumimoji="0" lang="en-US" sz="2800" b="1" i="0" u="sng"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6863" y="1378533"/>
            <a:ext cx="8915400" cy="4525963"/>
          </a:xfrm>
        </p:spPr>
        <p:txBody>
          <a:bodyPr/>
          <a:lstStyle/>
          <a:p>
            <a:r>
              <a:rPr lang="en-US" dirty="0" smtClean="0"/>
              <a:t>The GSICS (IR) standard Variables are calibration coefficients and Uncertainty Estimates calculated from global means.</a:t>
            </a:r>
          </a:p>
          <a:p>
            <a:r>
              <a:rPr lang="en-US" dirty="0" smtClean="0"/>
              <a:t>Contemporary MW Cross Calibration products provide corrected radiances 2D fields ( Lat Lon Time)  calculated from MW observations spanning 2 Decades. </a:t>
            </a:r>
          </a:p>
          <a:p>
            <a:r>
              <a:rPr lang="en-US" dirty="0" smtClean="0"/>
              <a:t> Variables  are also pixel level Quality Flags ( way beyond what is required for acceptance in GSICS).Variables are well characterized quantities in 2-3 Dimensions.</a:t>
            </a:r>
          </a:p>
          <a:p>
            <a:pPr>
              <a:buNone/>
            </a:pP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Example-1 MW  Product Meta Data </a:t>
            </a:r>
            <a:endParaRPr lang="en-US" sz="1800" dirty="0">
              <a:solidFill>
                <a:srgbClr val="C00000"/>
              </a:solidFill>
            </a:endParaRPr>
          </a:p>
        </p:txBody>
      </p:sp>
      <p:sp>
        <p:nvSpPr>
          <p:cNvPr id="6" name="Content Placeholder 2"/>
          <p:cNvSpPr txBox="1">
            <a:spLocks/>
          </p:cNvSpPr>
          <p:nvPr/>
        </p:nvSpPr>
        <p:spPr bwMode="auto">
          <a:xfrm>
            <a:off x="2384854" y="716692"/>
            <a:ext cx="7364186" cy="5667269"/>
          </a:xfrm>
          <a:prstGeom prst="rect">
            <a:avLst/>
          </a:prstGeom>
          <a:noFill/>
          <a:ln w="9525">
            <a:noFill/>
            <a:miter lim="800000"/>
            <a:headEnd/>
            <a:tailEnd/>
          </a:ln>
        </p:spPr>
        <p:txBody>
          <a:bodyPr vert="horz" wrap="square" lIns="91366" tIns="45682" rIns="91366" bIns="45682" numCol="1" anchor="t"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float time(</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"time"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"time"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"days since 1978-1-1 00:00:00"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time:coordinates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"time"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time:valid_range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0.f, 20000.f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float latitude(</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yDim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"latitude"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"latitude"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degrees_north</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latitude:coordinates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"latitude"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latitude:valid_range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-90.f, 90.f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float longitude(</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xDim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degrees_east</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longitude:coordinates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-180.f, 180.f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float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xDim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bDim</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longitude_bounds:long_name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longitude_bounds:standard_name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"longitude"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longitude_bounds:units</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degrees_east</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longitude_bounds:_FillValue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-9999.f ;</a:t>
            </a:r>
            <a:endParaRPr kumimoji="0" lang="en-US" sz="1400" b="1" i="0" u="none" strike="noStrike" kern="1200" cap="none" spc="0" normalizeH="0" baseline="0" noProof="0" dirty="0" smtClean="0">
              <a:ln>
                <a:noFill/>
              </a:ln>
              <a:solidFill>
                <a:schemeClr val="tx1"/>
              </a:solidFill>
              <a:effectLst/>
              <a:uLnTx/>
              <a:uFillTx/>
              <a:latin typeface="Arial Black"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charset="0"/>
              <a:buNone/>
              <a:tabLst/>
              <a:defRPr/>
            </a:pP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a:t>
            </a:r>
            <a:r>
              <a:rPr kumimoji="0" lang="en-US" sz="1400" b="1" i="0" u="none" strike="noStrike" kern="1200" cap="none" spc="0" normalizeH="0" baseline="0" noProof="0" dirty="0" err="1" smtClean="0">
                <a:ln>
                  <a:noFill/>
                </a:ln>
                <a:solidFill>
                  <a:schemeClr val="tx1"/>
                </a:solidFill>
                <a:effectLst/>
                <a:uLnTx/>
                <a:uFillTx/>
                <a:latin typeface="Arial Black" pitchFamily="34" charset="0"/>
                <a:ea typeface="Courier New" pitchFamily="49" charset="0"/>
                <a:cs typeface="Times New Roman" pitchFamily="18" charset="0"/>
              </a:rPr>
              <a:t>longitude_bounds:valid_range</a:t>
            </a:r>
            <a:r>
              <a:rPr kumimoji="0" lang="en-US" sz="1400" b="1" i="0" u="none" strike="noStrike" kern="1200" cap="none" spc="0" normalizeH="0" baseline="0" noProof="0" dirty="0" smtClean="0">
                <a:ln>
                  <a:noFill/>
                </a:ln>
                <a:solidFill>
                  <a:schemeClr val="tx1"/>
                </a:solidFill>
                <a:effectLst/>
                <a:uLnTx/>
                <a:uFillTx/>
                <a:latin typeface="Arial Black" pitchFamily="34" charset="0"/>
                <a:ea typeface="Courier New" pitchFamily="49" charset="0"/>
                <a:cs typeface="Times New Roman" pitchFamily="18" charset="0"/>
              </a:rPr>
              <a:t> = -180.f, 180.f ;</a:t>
            </a:r>
            <a:endParaRPr kumimoji="0" lang="en-US" sz="1400" b="1" i="0" u="none" strike="noStrike" kern="1200" cap="none" spc="0" normalizeH="0" baseline="0" noProof="0" dirty="0">
              <a:ln>
                <a:noFill/>
              </a:ln>
              <a:solidFill>
                <a:schemeClr val="tx1"/>
              </a:solidFill>
              <a:effectLst/>
              <a:uLnTx/>
              <a:uFillTx/>
              <a:latin typeface="Arial Black" pitchFamily="34" charset="0"/>
              <a:ea typeface="+mn-ea"/>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64427" y="1474536"/>
            <a:ext cx="7372350" cy="2246769"/>
          </a:xfrm>
          <a:prstGeom prst="rect">
            <a:avLst/>
          </a:prstGeom>
        </p:spPr>
        <p:txBody>
          <a:bodyPr wrap="square">
            <a:spAutoFit/>
          </a:bodyPr>
          <a:lstStyle/>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Program for satellite"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cdr_program</a:t>
            </a:r>
            <a:r>
              <a:rPr lang="en-US" sz="1400" dirty="0" smtClean="0">
                <a:solidFill>
                  <a:schemeClr val="tx1"/>
                </a:solidFill>
                <a:latin typeface="Arial Black" pitchFamily="34" charset="0"/>
                <a:ea typeface="Courier New" pitchFamily="49" charset="0"/>
                <a:cs typeface="Times New Roman" pitchFamily="18" charset="0"/>
              </a:rPr>
              <a:t> = "NOAA Climate Data Record Program for satellites, FY 2009."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cdr_variable</a:t>
            </a:r>
            <a:r>
              <a:rPr lang="en-US" sz="1400" dirty="0" smtClean="0">
                <a:solidFill>
                  <a:schemeClr val="tx1"/>
                </a:solidFill>
                <a:latin typeface="Arial Black" pitchFamily="34" charset="0"/>
                <a:ea typeface="Courier New" pitchFamily="49" charset="0"/>
                <a:cs typeface="Times New Roman" pitchFamily="18" charset="0"/>
              </a:rPr>
              <a:t> = "</a:t>
            </a:r>
            <a:r>
              <a:rPr lang="en-US" sz="1400" dirty="0" err="1" smtClean="0">
                <a:solidFill>
                  <a:schemeClr val="tx1"/>
                </a:solidFill>
                <a:latin typeface="Arial Black" pitchFamily="34" charset="0"/>
                <a:ea typeface="Courier New" pitchFamily="49" charset="0"/>
                <a:cs typeface="Times New Roman" pitchFamily="18" charset="0"/>
              </a:rPr>
              <a:t>tcdr_MSU_channel_TMT</a:t>
            </a:r>
            <a:r>
              <a:rPr lang="en-US" sz="1400" dirty="0" smtClean="0">
                <a:solidFill>
                  <a:schemeClr val="tx1"/>
                </a:solidFill>
                <a:latin typeface="Arial Black" pitchFamily="34" charset="0"/>
                <a:ea typeface="Courier New" pitchFamily="49" charset="0"/>
                <a:cs typeface="Times New Roman" pitchFamily="18" charset="0"/>
              </a:rPr>
              <a:t>"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metadata_link</a:t>
            </a:r>
            <a:r>
              <a:rPr lang="en-US" sz="1400" dirty="0" smtClean="0">
                <a:solidFill>
                  <a:schemeClr val="tx1"/>
                </a:solidFill>
                <a:latin typeface="Arial Black" pitchFamily="34" charset="0"/>
                <a:ea typeface="Courier New" pitchFamily="49" charset="0"/>
                <a:cs typeface="Times New Roman" pitchFamily="18" charset="0"/>
              </a:rPr>
              <a:t> = "To be obtained from NCDC"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product_version</a:t>
            </a:r>
            <a:r>
              <a:rPr lang="en-US" sz="1400" dirty="0" smtClean="0">
                <a:solidFill>
                  <a:schemeClr val="tx1"/>
                </a:solidFill>
                <a:latin typeface="Arial Black" pitchFamily="34" charset="0"/>
                <a:ea typeface="Courier New" pitchFamily="49" charset="0"/>
                <a:cs typeface="Times New Roman" pitchFamily="18" charset="0"/>
              </a:rPr>
              <a:t> = "v01r00"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:platform = "TIROS-N,NOAA-06,NOAA-07,NOAA-08,NOAA-09,NOAA-10,NOAA-11,NOAA-12,NOAA-14"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:sensor = "MSU&gt;Microwave Sounding Unit" ;</a:t>
            </a:r>
            <a:endParaRPr lang="en-US" sz="1400" dirty="0" smtClean="0">
              <a:solidFill>
                <a:schemeClr val="tx1"/>
              </a:solidFill>
              <a:latin typeface="Arial Black" pitchFamily="34" charset="0"/>
              <a:cs typeface="Arial" pitchFamily="34" charset="0"/>
            </a:endParaRPr>
          </a:p>
          <a:p>
            <a:pPr lvl="0" eaLnBrk="0" fontAlgn="base" hangingPunct="0">
              <a:spcBef>
                <a:spcPct val="0"/>
              </a:spcBef>
              <a:spcAft>
                <a:spcPct val="0"/>
              </a:spcAft>
            </a:pPr>
            <a:r>
              <a:rPr lang="en-US" sz="1400" dirty="0" smtClean="0">
                <a:solidFill>
                  <a:schemeClr val="tx1"/>
                </a:solidFill>
                <a:latin typeface="Arial Black" pitchFamily="34" charset="0"/>
                <a:ea typeface="Courier New" pitchFamily="49" charset="0"/>
                <a:cs typeface="Times New Roman" pitchFamily="18" charset="0"/>
              </a:rPr>
              <a:t>		:</a:t>
            </a:r>
            <a:r>
              <a:rPr lang="en-US" sz="1400" dirty="0" err="1" smtClean="0">
                <a:solidFill>
                  <a:schemeClr val="tx1"/>
                </a:solidFill>
                <a:latin typeface="Arial Black" pitchFamily="34" charset="0"/>
                <a:ea typeface="Courier New" pitchFamily="49" charset="0"/>
                <a:cs typeface="Times New Roman" pitchFamily="18" charset="0"/>
              </a:rPr>
              <a:t>spatial_resolution</a:t>
            </a:r>
            <a:r>
              <a:rPr lang="en-US" sz="1400" dirty="0" smtClean="0">
                <a:solidFill>
                  <a:schemeClr val="tx1"/>
                </a:solidFill>
                <a:latin typeface="Arial Black" pitchFamily="34" charset="0"/>
                <a:ea typeface="Courier New" pitchFamily="49" charset="0"/>
                <a:cs typeface="Times New Roman" pitchFamily="18" charset="0"/>
              </a:rPr>
              <a:t> = "2.5</a:t>
            </a:r>
            <a:r>
              <a:rPr lang="en-US" sz="1400" baseline="30000" dirty="0" smtClean="0">
                <a:solidFill>
                  <a:schemeClr val="tx1"/>
                </a:solidFill>
                <a:latin typeface="Arial Black" pitchFamily="34" charset="0"/>
                <a:ea typeface="Courier New" pitchFamily="49" charset="0"/>
                <a:cs typeface="Times New Roman" pitchFamily="18" charset="0"/>
              </a:rPr>
              <a:t>0</a:t>
            </a:r>
            <a:r>
              <a:rPr lang="en-US" sz="1400" dirty="0" smtClean="0">
                <a:solidFill>
                  <a:schemeClr val="tx1"/>
                </a:solidFill>
                <a:latin typeface="Arial Black" pitchFamily="34" charset="0"/>
                <a:ea typeface="Courier New" pitchFamily="49" charset="0"/>
                <a:cs typeface="Times New Roman" pitchFamily="18" charset="0"/>
              </a:rPr>
              <a:t> latitude by 2.5</a:t>
            </a:r>
            <a:r>
              <a:rPr lang="en-US" sz="1400" baseline="30000" dirty="0" smtClean="0">
                <a:solidFill>
                  <a:schemeClr val="tx1"/>
                </a:solidFill>
                <a:latin typeface="Arial Black" pitchFamily="34" charset="0"/>
                <a:ea typeface="Courier New" pitchFamily="49" charset="0"/>
                <a:cs typeface="Times New Roman" pitchFamily="18" charset="0"/>
              </a:rPr>
              <a:t>0</a:t>
            </a:r>
            <a:r>
              <a:rPr lang="en-US" sz="1400" dirty="0" smtClean="0">
                <a:solidFill>
                  <a:schemeClr val="tx1"/>
                </a:solidFill>
                <a:latin typeface="Arial Black" pitchFamily="34" charset="0"/>
                <a:ea typeface="Courier New" pitchFamily="49" charset="0"/>
                <a:cs typeface="Times New Roman" pitchFamily="18" charset="0"/>
              </a:rPr>
              <a:t> longitude" ;</a:t>
            </a:r>
            <a:endParaRPr lang="en-US" sz="1400" dirty="0">
              <a:solidFill>
                <a:schemeClr val="tx1"/>
              </a:solidFill>
              <a:latin typeface="Arial Black" pitchFamily="34" charset="0"/>
            </a:endParaRPr>
          </a:p>
        </p:txBody>
      </p:sp>
      <p:sp>
        <p:nvSpPr>
          <p:cNvPr id="3" name="TextBox 2"/>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Example-1 MW  Product Meta Data </a:t>
            </a:r>
            <a:endParaRPr lang="en-US" sz="1800" dirty="0">
              <a:solidFill>
                <a:srgbClr val="C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33307"/>
            <a:ext cx="6356577" cy="4351338"/>
          </a:xfrm>
        </p:spPr>
        <p:txBody>
          <a:bodyPr>
            <a:normAutofit fontScale="25000" lnSpcReduction="20000"/>
          </a:bodyPr>
          <a:lstStyle/>
          <a:p>
            <a:pPr>
              <a:buNone/>
            </a:pPr>
            <a:r>
              <a:rPr lang="en-US" sz="5600" dirty="0" smtClean="0">
                <a:latin typeface="Arial Black" pitchFamily="34" charset="0"/>
              </a:rPr>
              <a:t>variables:</a:t>
            </a:r>
          </a:p>
          <a:p>
            <a:pPr>
              <a:buNone/>
            </a:pPr>
            <a:r>
              <a:rPr lang="en-US" sz="5600" dirty="0" smtClean="0">
                <a:latin typeface="Arial Black" pitchFamily="34" charset="0"/>
              </a:rPr>
              <a:t>	short Year(</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Year:long_name</a:t>
            </a:r>
            <a:r>
              <a:rPr lang="en-US" sz="5600" dirty="0" smtClean="0">
                <a:latin typeface="Arial Black" pitchFamily="34" charset="0"/>
              </a:rPr>
              <a:t> = "Year" ;</a:t>
            </a:r>
          </a:p>
          <a:p>
            <a:pPr>
              <a:buNone/>
            </a:pPr>
            <a:r>
              <a:rPr lang="en-US" sz="5600" dirty="0" smtClean="0">
                <a:latin typeface="Arial Black" pitchFamily="34" charset="0"/>
              </a:rPr>
              <a:t>		</a:t>
            </a:r>
            <a:r>
              <a:rPr lang="en-US" sz="5600" dirty="0" err="1" smtClean="0">
                <a:latin typeface="Arial Black" pitchFamily="34" charset="0"/>
              </a:rPr>
              <a:t>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Year:valid_max</a:t>
            </a:r>
            <a:r>
              <a:rPr lang="en-US" sz="5600" dirty="0" smtClean="0">
                <a:latin typeface="Arial Black" pitchFamily="34" charset="0"/>
              </a:rPr>
              <a:t> = 2006s ;</a:t>
            </a:r>
          </a:p>
          <a:p>
            <a:pPr>
              <a:buNone/>
            </a:pPr>
            <a:r>
              <a:rPr lang="en-US" sz="5600" dirty="0" smtClean="0">
                <a:latin typeface="Arial Black" pitchFamily="34" charset="0"/>
              </a:rPr>
              <a:t>		</a:t>
            </a:r>
            <a:r>
              <a:rPr lang="en-US" sz="5600" dirty="0" err="1" smtClean="0">
                <a:latin typeface="Arial Black" pitchFamily="34" charset="0"/>
              </a:rPr>
              <a:t>Year:valid_min</a:t>
            </a:r>
            <a:r>
              <a:rPr lang="en-US" sz="5600" dirty="0" smtClean="0">
                <a:latin typeface="Arial Black" pitchFamily="34" charset="0"/>
              </a:rPr>
              <a:t> = 1978s ;</a:t>
            </a:r>
          </a:p>
          <a:p>
            <a:pPr>
              <a:buNone/>
            </a:pPr>
            <a:r>
              <a:rPr lang="en-US" sz="5600" dirty="0" smtClean="0">
                <a:latin typeface="Arial Black" pitchFamily="34" charset="0"/>
              </a:rPr>
              <a:t>	short </a:t>
            </a:r>
            <a:r>
              <a:rPr lang="en-US" sz="5600" dirty="0" err="1" smtClean="0">
                <a:latin typeface="Arial Black" pitchFamily="34" charset="0"/>
              </a:rPr>
              <a:t>DayOfYear</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DayOfYear:long_name</a:t>
            </a:r>
            <a:r>
              <a:rPr lang="en-US" sz="5600" dirty="0" smtClean="0">
                <a:latin typeface="Arial Black" pitchFamily="34" charset="0"/>
              </a:rPr>
              <a:t> = "Day of the year" ;</a:t>
            </a:r>
          </a:p>
          <a:p>
            <a:pPr>
              <a:buNone/>
            </a:pPr>
            <a:r>
              <a:rPr lang="en-US" sz="5600" dirty="0" smtClean="0">
                <a:latin typeface="Arial Black" pitchFamily="34" charset="0"/>
              </a:rPr>
              <a:t>		</a:t>
            </a:r>
            <a:r>
              <a:rPr lang="en-US" sz="5600" dirty="0" err="1" smtClean="0">
                <a:latin typeface="Arial Black" pitchFamily="34" charset="0"/>
              </a:rPr>
              <a:t>DayOfYear:units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DayOfYear:missing_value</a:t>
            </a:r>
            <a:r>
              <a:rPr lang="en-US" sz="5600" dirty="0" smtClean="0">
                <a:latin typeface="Arial Black" pitchFamily="34" charset="0"/>
              </a:rPr>
              <a:t> = -9999s ;</a:t>
            </a:r>
          </a:p>
          <a:p>
            <a:pPr>
              <a:buNone/>
            </a:pPr>
            <a:r>
              <a:rPr lang="en-US" sz="5600" dirty="0" smtClean="0">
                <a:latin typeface="Arial Black" pitchFamily="34" charset="0"/>
              </a:rPr>
              <a:t>		</a:t>
            </a:r>
            <a:r>
              <a:rPr lang="en-US" sz="5600" dirty="0" err="1" smtClean="0">
                <a:latin typeface="Arial Black" pitchFamily="34" charset="0"/>
              </a:rPr>
              <a:t>DayOfYear:valid_max</a:t>
            </a:r>
            <a:r>
              <a:rPr lang="en-US" sz="5600" dirty="0" smtClean="0">
                <a:latin typeface="Arial Black" pitchFamily="34" charset="0"/>
              </a:rPr>
              <a:t> = 366s ;</a:t>
            </a:r>
          </a:p>
          <a:p>
            <a:pPr>
              <a:buNone/>
            </a:pPr>
            <a:r>
              <a:rPr lang="en-US" sz="5600" dirty="0" smtClean="0">
                <a:latin typeface="Arial Black" pitchFamily="34" charset="0"/>
              </a:rPr>
              <a:t>		</a:t>
            </a:r>
            <a:r>
              <a:rPr lang="en-US" sz="5600" dirty="0" err="1" smtClean="0">
                <a:latin typeface="Arial Black" pitchFamily="34" charset="0"/>
              </a:rPr>
              <a:t>DayOfYear:valid_min</a:t>
            </a:r>
            <a:r>
              <a:rPr lang="en-US" sz="5600" dirty="0" smtClean="0">
                <a:latin typeface="Arial Black" pitchFamily="34" charset="0"/>
              </a:rPr>
              <a:t> = 1s ;</a:t>
            </a:r>
          </a:p>
          <a:p>
            <a:pPr>
              <a:buNone/>
            </a:pPr>
            <a:r>
              <a:rPr lang="en-US" sz="5600" dirty="0" smtClean="0">
                <a:latin typeface="Arial Black" pitchFamily="34" charset="0"/>
              </a:rPr>
              <a:t>	</a:t>
            </a:r>
            <a:r>
              <a:rPr lang="en-US" sz="5600" dirty="0" err="1" smtClean="0">
                <a:latin typeface="Arial Black" pitchFamily="34" charset="0"/>
              </a:rPr>
              <a:t>int</a:t>
            </a:r>
            <a:r>
              <a:rPr lang="en-US" sz="5600" dirty="0" smtClean="0">
                <a:latin typeface="Arial Black" pitchFamily="34" charset="0"/>
              </a:rPr>
              <a:t> </a:t>
            </a:r>
            <a:r>
              <a:rPr lang="en-US" sz="5600" dirty="0" err="1" smtClean="0">
                <a:latin typeface="Arial Black" pitchFamily="34" charset="0"/>
              </a:rPr>
              <a:t>MillisecondOfDay</a:t>
            </a:r>
            <a:r>
              <a:rPr lang="en-US" sz="5600" dirty="0" smtClean="0">
                <a:latin typeface="Arial Black" pitchFamily="34" charset="0"/>
              </a:rPr>
              <a:t>(</a:t>
            </a:r>
            <a:r>
              <a:rPr lang="en-US" sz="5600" dirty="0" err="1" smtClean="0">
                <a:latin typeface="Arial Black" pitchFamily="34" charset="0"/>
              </a:rPr>
              <a:t>ScanLine</a:t>
            </a:r>
            <a:r>
              <a:rPr lang="en-US" sz="5600" dirty="0" smtClean="0">
                <a:latin typeface="Arial Black" pitchFamily="34" charset="0"/>
              </a:rPr>
              <a:t>) ;</a:t>
            </a:r>
          </a:p>
          <a:p>
            <a:pPr>
              <a:buNone/>
            </a:pPr>
            <a:r>
              <a:rPr lang="en-US" sz="5600" dirty="0" smtClean="0">
                <a:latin typeface="Arial Black" pitchFamily="34" charset="0"/>
              </a:rPr>
              <a:t>		</a:t>
            </a:r>
            <a:r>
              <a:rPr lang="en-US" sz="5600" dirty="0" err="1" smtClean="0">
                <a:latin typeface="Arial Black" pitchFamily="34" charset="0"/>
              </a:rPr>
              <a:t>MillisecondOfDay:long_name</a:t>
            </a:r>
            <a:r>
              <a:rPr lang="en-US" sz="5600" dirty="0" smtClean="0">
                <a:latin typeface="Arial Black" pitchFamily="34" charset="0"/>
              </a:rPr>
              <a:t> = "Millisecond of the day" ;</a:t>
            </a:r>
          </a:p>
          <a:p>
            <a:pPr>
              <a:buNone/>
            </a:pPr>
            <a:r>
              <a:rPr lang="en-US" sz="5600" dirty="0" smtClean="0">
                <a:latin typeface="Arial Black" pitchFamily="34" charset="0"/>
              </a:rPr>
              <a:t>		</a:t>
            </a:r>
            <a:r>
              <a:rPr lang="en-US" sz="5600" dirty="0" err="1" smtClean="0">
                <a:latin typeface="Arial Black" pitchFamily="34" charset="0"/>
              </a:rPr>
              <a:t>MillisecondOfDay:units</a:t>
            </a:r>
            <a:r>
              <a:rPr lang="en-US" sz="5600" dirty="0" smtClean="0">
                <a:latin typeface="Arial Black" pitchFamily="34" charset="0"/>
              </a:rPr>
              <a:t> = " " ;</a:t>
            </a:r>
          </a:p>
          <a:p>
            <a:pPr>
              <a:buNone/>
            </a:pPr>
            <a:r>
              <a:rPr lang="en-US" sz="5600" dirty="0" smtClean="0">
                <a:latin typeface="Arial Black" pitchFamily="34" charset="0"/>
              </a:rPr>
              <a:t>		</a:t>
            </a:r>
            <a:r>
              <a:rPr lang="en-US" sz="5600" dirty="0" err="1" smtClean="0">
                <a:latin typeface="Arial Black" pitchFamily="34" charset="0"/>
              </a:rPr>
              <a:t>MillisecondOfDay:missing_value</a:t>
            </a:r>
            <a:r>
              <a:rPr lang="en-US" sz="5600" dirty="0" smtClean="0">
                <a:latin typeface="Arial Black" pitchFamily="34" charset="0"/>
              </a:rPr>
              <a:t> = -9999 ;</a:t>
            </a:r>
          </a:p>
          <a:p>
            <a:pPr>
              <a:buNone/>
            </a:pPr>
            <a:r>
              <a:rPr lang="en-US" sz="5600" dirty="0" smtClean="0">
                <a:latin typeface="Arial Black" pitchFamily="34" charset="0"/>
              </a:rPr>
              <a:t>		</a:t>
            </a:r>
            <a:r>
              <a:rPr lang="en-US" sz="5600" dirty="0" err="1" smtClean="0">
                <a:latin typeface="Arial Black" pitchFamily="34" charset="0"/>
              </a:rPr>
              <a:t>MillisecondOfDay:valid_max</a:t>
            </a:r>
            <a:r>
              <a:rPr lang="en-US" sz="5600" dirty="0" smtClean="0">
                <a:latin typeface="Arial Black" pitchFamily="34" charset="0"/>
              </a:rPr>
              <a:t> = 86400000 ;</a:t>
            </a:r>
          </a:p>
          <a:p>
            <a:pPr>
              <a:buNone/>
            </a:pPr>
            <a:r>
              <a:rPr lang="en-US" sz="5600" dirty="0" smtClean="0">
                <a:latin typeface="Arial Black" pitchFamily="34" charset="0"/>
              </a:rPr>
              <a:t>		</a:t>
            </a:r>
            <a:r>
              <a:rPr lang="en-US" sz="5600" dirty="0" err="1" smtClean="0">
                <a:latin typeface="Arial Black" pitchFamily="34" charset="0"/>
              </a:rPr>
              <a:t>MillisecondOfDay:valid_min</a:t>
            </a:r>
            <a:r>
              <a:rPr lang="en-US" sz="5600" dirty="0" smtClean="0">
                <a:latin typeface="Arial Black" pitchFamily="34" charset="0"/>
              </a:rPr>
              <a:t> = 1 ;</a:t>
            </a:r>
          </a:p>
          <a:p>
            <a:pPr>
              <a:buNone/>
            </a:pPr>
            <a:r>
              <a:rPr lang="en-US" sz="5600" dirty="0" smtClean="0">
                <a:latin typeface="Arial Black" pitchFamily="34" charset="0"/>
              </a:rPr>
              <a:t>	</a:t>
            </a:r>
            <a:endParaRPr lang="en-US" dirty="0"/>
          </a:p>
        </p:txBody>
      </p:sp>
      <p:sp>
        <p:nvSpPr>
          <p:cNvPr id="1025" name="Rectangle 1"/>
          <p:cNvSpPr>
            <a:spLocks noChangeArrowheads="1"/>
          </p:cNvSpPr>
          <p:nvPr/>
        </p:nvSpPr>
        <p:spPr bwMode="auto">
          <a:xfrm>
            <a:off x="0" y="321734"/>
            <a:ext cx="3285067" cy="116955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dimensions:</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267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ScanStep</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Channel = 4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rgbClr val="FF0000"/>
                </a:solidFill>
                <a:effectLst/>
                <a:latin typeface="Arial Black" pitchFamily="34" charset="0"/>
                <a:ea typeface="Calibri" pitchFamily="34" charset="0"/>
                <a:cs typeface="Courier New" pitchFamily="49" charset="0"/>
              </a:rPr>
              <a:t>ect</a:t>
            </a:r>
            <a:r>
              <a:rPr kumimoji="0" lang="en-US" sz="1400" b="0" i="0" u="none" strike="noStrike" cap="none" normalizeH="0" baseline="0" dirty="0" smtClean="0">
                <a:ln>
                  <a:noFill/>
                </a:ln>
                <a:solidFill>
                  <a:srgbClr val="FF0000"/>
                </a:solidFill>
                <a:effectLst/>
                <a:latin typeface="Arial Black" pitchFamily="34" charset="0"/>
                <a:ea typeface="Calibri" pitchFamily="34" charset="0"/>
                <a:cs typeface="Courier New" pitchFamily="49" charset="0"/>
              </a:rPr>
              <a:t> = 1 </a:t>
            </a:r>
            <a:endParaRPr kumimoji="0" lang="en-US" sz="1400" b="0" i="0" u="none" strike="noStrike" cap="none" normalizeH="0" baseline="0" dirty="0" smtClean="0">
              <a:ln>
                <a:noFill/>
              </a:ln>
              <a:solidFill>
                <a:srgbClr val="FF0000"/>
              </a:solidFill>
              <a:effectLst/>
              <a:latin typeface="Arial Black" pitchFamily="34" charset="0"/>
              <a:cs typeface="Arial" pitchFamily="34" charset="0"/>
            </a:endParaRPr>
          </a:p>
        </p:txBody>
      </p:sp>
      <p:sp>
        <p:nvSpPr>
          <p:cNvPr id="5" name="TextBox 4"/>
          <p:cNvSpPr txBox="1"/>
          <p:nvPr/>
        </p:nvSpPr>
        <p:spPr>
          <a:xfrm>
            <a:off x="4301067" y="865414"/>
            <a:ext cx="5604933" cy="2523768"/>
          </a:xfrm>
          <a:prstGeom prst="rect">
            <a:avLst/>
          </a:prstGeom>
          <a:noFill/>
        </p:spPr>
        <p:txBody>
          <a:bodyPr wrap="square" rtlCol="0">
            <a:spAutoFit/>
          </a:bodyPr>
          <a:lstStyle/>
          <a:p>
            <a:pPr>
              <a:buNone/>
            </a:pPr>
            <a:r>
              <a:rPr lang="en-US" sz="1400" dirty="0" smtClean="0">
                <a:solidFill>
                  <a:schemeClr val="tx1"/>
                </a:solidFill>
                <a:latin typeface="Arial Black" pitchFamily="34" charset="0"/>
              </a:rPr>
              <a:t>float </a:t>
            </a:r>
            <a:r>
              <a:rPr lang="en-US" sz="1400" dirty="0" err="1" smtClean="0">
                <a:solidFill>
                  <a:schemeClr val="tx1"/>
                </a:solidFill>
                <a:latin typeface="Arial Black" pitchFamily="34" charset="0"/>
              </a:rPr>
              <a:t>ScanTime</a:t>
            </a:r>
            <a:r>
              <a:rPr lang="en-US" sz="1400" dirty="0" smtClean="0">
                <a:solidFill>
                  <a:schemeClr val="tx1"/>
                </a:solidFill>
                <a:latin typeface="Arial Black" pitchFamily="34" charset="0"/>
              </a:rPr>
              <a:t>(</a:t>
            </a:r>
            <a:r>
              <a:rPr lang="en-US" sz="1400" dirty="0" err="1" smtClean="0">
                <a:solidFill>
                  <a:schemeClr val="tx1"/>
                </a:solidFill>
                <a:latin typeface="Arial Black" pitchFamily="34" charset="0"/>
              </a:rPr>
              <a:t>ScanLine</a:t>
            </a:r>
            <a:r>
              <a:rPr lang="en-US" sz="1400" dirty="0" smtClean="0">
                <a:solidFill>
                  <a:schemeClr val="tx1"/>
                </a:solidFill>
                <a:latin typeface="Arial Black" pitchFamily="34" charset="0"/>
              </a:rPr>
              <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ScanTime:long_name</a:t>
            </a:r>
            <a:r>
              <a:rPr lang="en-US" sz="1400" dirty="0" smtClean="0">
                <a:solidFill>
                  <a:schemeClr val="tx1"/>
                </a:solidFill>
                <a:latin typeface="Arial Black" pitchFamily="34" charset="0"/>
              </a:rPr>
              <a:t> = "Scan start time (UTC) in a referenced or elapsed time format" ;</a:t>
            </a:r>
          </a:p>
          <a:p>
            <a:pPr>
              <a:buNone/>
            </a:pPr>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ScanTime:standard_name</a:t>
            </a:r>
            <a:r>
              <a:rPr lang="en-US" sz="1400" dirty="0" smtClean="0">
                <a:solidFill>
                  <a:schemeClr val="tx1"/>
                </a:solidFill>
                <a:latin typeface="Arial Black" pitchFamily="34" charset="0"/>
              </a:rPr>
              <a:t> = "time"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ScanTime:units</a:t>
            </a:r>
            <a:r>
              <a:rPr lang="en-US" sz="1400" dirty="0" smtClean="0">
                <a:solidFill>
                  <a:schemeClr val="tx1"/>
                </a:solidFill>
                <a:latin typeface="Arial Black" pitchFamily="34" charset="0"/>
              </a:rPr>
              <a:t> = "seconds since 1987-01-01T00:00:00.00Z                                                                                           "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ScanTime:missing_value</a:t>
            </a:r>
            <a:r>
              <a:rPr lang="en-US" sz="1400" dirty="0" smtClean="0">
                <a:solidFill>
                  <a:schemeClr val="tx1"/>
                </a:solidFill>
                <a:latin typeface="Arial Black" pitchFamily="34" charset="0"/>
              </a:rPr>
              <a:t> = -9999.f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ScanTime:valid_max</a:t>
            </a:r>
            <a:r>
              <a:rPr lang="en-US" sz="1400" dirty="0" smtClean="0">
                <a:solidFill>
                  <a:schemeClr val="tx1"/>
                </a:solidFill>
                <a:latin typeface="Arial Black" pitchFamily="34" charset="0"/>
              </a:rPr>
              <a:t> = 3.5e+07f ;</a:t>
            </a:r>
          </a:p>
          <a:p>
            <a:r>
              <a:rPr lang="en-US" sz="1400" dirty="0" smtClean="0">
                <a:solidFill>
                  <a:schemeClr val="tx1"/>
                </a:solidFill>
                <a:latin typeface="Arial Black" pitchFamily="34" charset="0"/>
              </a:rPr>
              <a:t>		</a:t>
            </a:r>
            <a:r>
              <a:rPr lang="en-US" sz="1400" dirty="0" err="1" smtClean="0">
                <a:solidFill>
                  <a:schemeClr val="tx1"/>
                </a:solidFill>
                <a:latin typeface="Arial Black" pitchFamily="34" charset="0"/>
              </a:rPr>
              <a:t>ScanTime:valid_min</a:t>
            </a:r>
            <a:r>
              <a:rPr lang="en-US" sz="1400" dirty="0" smtClean="0">
                <a:solidFill>
                  <a:schemeClr val="tx1"/>
                </a:solidFill>
                <a:latin typeface="Arial Black" pitchFamily="34" charset="0"/>
              </a:rPr>
              <a:t> = 0.f ;</a:t>
            </a:r>
          </a:p>
          <a:p>
            <a:endParaRPr lang="en-US" dirty="0" smtClean="0">
              <a:solidFill>
                <a:schemeClr val="tx1"/>
              </a:solidFill>
            </a:endParaRPr>
          </a:p>
          <a:p>
            <a:endParaRPr lang="en-US" dirty="0">
              <a:solidFill>
                <a:schemeClr val="tx1"/>
              </a:solidFill>
            </a:endParaRPr>
          </a:p>
        </p:txBody>
      </p:sp>
      <p:sp>
        <p:nvSpPr>
          <p:cNvPr id="6" name="TextBox 5"/>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Example-2 MW  Product Meta Data </a:t>
            </a:r>
            <a:endParaRPr lang="en-US" sz="1800" dirty="0">
              <a:solidFill>
                <a:srgbClr val="C0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1367237"/>
            <a:ext cx="9906000"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byte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QualityFlag:long_name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"Scan line quality flags based on 32-bit MSU level-1b scan flags"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QualityFlag:units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 "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QualityFlag:missing_value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-99b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QualityFlag:valid_max</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2b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QualityFlag:valid_min</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QualityFlag:flag_values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 1 2 "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QualityFlag:flag_meanings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"0=good scan; 1=good in at least one channel/pixel; 2=bad scan"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byte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ScanLine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ASDFlag:long_name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"Ascending/Descending Flag"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ASDFlag:units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 "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ASDFlag:missing_value</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-99b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ASDFlag:valid_max</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1b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ASDFlag:valid_min</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0b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ASDFlag:flag_values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 1"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a:t>
            </a:r>
            <a:r>
              <a:rPr kumimoji="0" lang="en-US" sz="1400" b="0" i="0" u="none" strike="noStrike" cap="none" normalizeH="0" baseline="0" dirty="0" err="1" smtClean="0">
                <a:ln>
                  <a:noFill/>
                </a:ln>
                <a:solidFill>
                  <a:schemeClr val="tx1"/>
                </a:solidFill>
                <a:effectLst/>
                <a:latin typeface="Arial Black" pitchFamily="34" charset="0"/>
                <a:ea typeface="Calibri" pitchFamily="34" charset="0"/>
                <a:cs typeface="Courier New" pitchFamily="49" charset="0"/>
              </a:rPr>
              <a:t>ASDFlag:flag_meanings</a:t>
            </a:r>
            <a:r>
              <a:rPr kumimoji="0" lang="en-US" sz="1400" b="0" i="0" u="none" strike="noStrike" cap="none" normalizeH="0" baseline="0" dirty="0" smtClean="0">
                <a:ln>
                  <a:noFill/>
                </a:ln>
                <a:solidFill>
                  <a:schemeClr val="tx1"/>
                </a:solidFill>
                <a:effectLst/>
                <a:latin typeface="Arial Black" pitchFamily="34" charset="0"/>
                <a:ea typeface="Calibri" pitchFamily="34" charset="0"/>
                <a:cs typeface="Courier New" pitchFamily="49" charset="0"/>
              </a:rPr>
              <a:t> = "0=Descending; 1=Ascending" </a:t>
            </a:r>
            <a:endParaRPr kumimoji="0" lang="en-US" sz="1400" b="0" i="0" u="none" strike="noStrike" cap="none" normalizeH="0" baseline="0" dirty="0" smtClean="0">
              <a:ln>
                <a:noFill/>
              </a:ln>
              <a:solidFill>
                <a:schemeClr val="tx1"/>
              </a:solidFill>
              <a:effectLst/>
              <a:latin typeface="Arial Black" pitchFamily="34" charset="0"/>
              <a:cs typeface="Arial" pitchFamily="34" charset="0"/>
            </a:endParaRPr>
          </a:p>
        </p:txBody>
      </p:sp>
      <p:sp>
        <p:nvSpPr>
          <p:cNvPr id="3" name="TextBox 2"/>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Example-2 MW  Product Meta Data </a:t>
            </a:r>
            <a:endParaRPr lang="en-US" sz="1800" dirty="0">
              <a:solidFill>
                <a:srgbClr val="C0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buNone/>
            </a:pPr>
            <a:r>
              <a:rPr lang="en-US" sz="2500" dirty="0" smtClean="0">
                <a:latin typeface="Arial Black" pitchFamily="34" charset="0"/>
              </a:rPr>
              <a:t>float Longitude(</a:t>
            </a:r>
            <a:r>
              <a:rPr lang="en-US" sz="2500" dirty="0" err="1" smtClean="0">
                <a:latin typeface="Arial Black" pitchFamily="34" charset="0"/>
              </a:rPr>
              <a:t>ScanLine</a:t>
            </a:r>
            <a:r>
              <a:rPr lang="en-US" sz="2500" dirty="0" smtClean="0">
                <a:latin typeface="Arial Black" pitchFamily="34" charset="0"/>
              </a:rPr>
              <a:t>, </a:t>
            </a:r>
            <a:r>
              <a:rPr lang="en-US" sz="2500" dirty="0" err="1" smtClean="0">
                <a:latin typeface="Arial Black" pitchFamily="34" charset="0"/>
              </a:rPr>
              <a:t>ScanStep</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Longitude:long_name</a:t>
            </a:r>
            <a:r>
              <a:rPr lang="en-US" sz="2500" dirty="0" smtClean="0">
                <a:latin typeface="Arial Black" pitchFamily="34" charset="0"/>
              </a:rPr>
              <a:t> = "Longitude" ;</a:t>
            </a:r>
          </a:p>
          <a:p>
            <a:pPr>
              <a:buNone/>
            </a:pPr>
            <a:r>
              <a:rPr lang="en-US" sz="2500" dirty="0" smtClean="0">
                <a:latin typeface="Arial Black" pitchFamily="34" charset="0"/>
              </a:rPr>
              <a:t>		</a:t>
            </a:r>
            <a:r>
              <a:rPr lang="en-US" sz="2500" dirty="0" err="1" smtClean="0">
                <a:latin typeface="Arial Black" pitchFamily="34" charset="0"/>
              </a:rPr>
              <a:t>Longitude:standard_name</a:t>
            </a:r>
            <a:r>
              <a:rPr lang="en-US" sz="2500" dirty="0" smtClean="0">
                <a:latin typeface="Arial Black" pitchFamily="34" charset="0"/>
              </a:rPr>
              <a:t> = "longitude" ;</a:t>
            </a:r>
          </a:p>
          <a:p>
            <a:pPr>
              <a:buNone/>
            </a:pPr>
            <a:r>
              <a:rPr lang="en-US" sz="2500" dirty="0" smtClean="0">
                <a:latin typeface="Arial Black" pitchFamily="34" charset="0"/>
              </a:rPr>
              <a:t>		</a:t>
            </a:r>
            <a:r>
              <a:rPr lang="en-US" sz="2500" dirty="0" err="1" smtClean="0">
                <a:latin typeface="Arial Black" pitchFamily="34" charset="0"/>
              </a:rPr>
              <a:t>Longitude:units</a:t>
            </a:r>
            <a:r>
              <a:rPr lang="en-US" sz="2500" dirty="0" smtClean="0">
                <a:latin typeface="Arial Black" pitchFamily="34" charset="0"/>
              </a:rPr>
              <a:t> = "</a:t>
            </a:r>
            <a:r>
              <a:rPr lang="en-US" sz="2500" dirty="0" err="1" smtClean="0">
                <a:latin typeface="Arial Black" pitchFamily="34" charset="0"/>
              </a:rPr>
              <a:t>degrees_east</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Longitude:missing_value</a:t>
            </a:r>
            <a:r>
              <a:rPr lang="en-US" sz="2500" dirty="0" smtClean="0">
                <a:latin typeface="Arial Black" pitchFamily="34" charset="0"/>
              </a:rPr>
              <a:t> = -9999.f ;</a:t>
            </a:r>
          </a:p>
          <a:p>
            <a:pPr>
              <a:buNone/>
            </a:pPr>
            <a:r>
              <a:rPr lang="en-US" sz="2500" dirty="0" smtClean="0">
                <a:latin typeface="Arial Black" pitchFamily="34" charset="0"/>
              </a:rPr>
              <a:t>		</a:t>
            </a:r>
            <a:r>
              <a:rPr lang="en-US" sz="2500" dirty="0" err="1" smtClean="0">
                <a:latin typeface="Arial Black" pitchFamily="34" charset="0"/>
              </a:rPr>
              <a:t>Longitude:valid_max</a:t>
            </a:r>
            <a:r>
              <a:rPr lang="en-US" sz="2500" dirty="0" smtClean="0">
                <a:latin typeface="Arial Black" pitchFamily="34" charset="0"/>
              </a:rPr>
              <a:t> = 180.f ;</a:t>
            </a:r>
          </a:p>
          <a:p>
            <a:pPr>
              <a:buNone/>
            </a:pPr>
            <a:r>
              <a:rPr lang="en-US" sz="2500" dirty="0" smtClean="0">
                <a:latin typeface="Arial Black" pitchFamily="34" charset="0"/>
              </a:rPr>
              <a:t>		</a:t>
            </a:r>
            <a:r>
              <a:rPr lang="en-US" sz="2500" dirty="0" err="1" smtClean="0">
                <a:latin typeface="Arial Black" pitchFamily="34" charset="0"/>
              </a:rPr>
              <a:t>Longitude:valid_min</a:t>
            </a:r>
            <a:r>
              <a:rPr lang="en-US" sz="2500" dirty="0" smtClean="0">
                <a:latin typeface="Arial Black" pitchFamily="34" charset="0"/>
              </a:rPr>
              <a:t> = -180.f ;</a:t>
            </a:r>
          </a:p>
          <a:p>
            <a:pPr>
              <a:buNone/>
            </a:pPr>
            <a:r>
              <a:rPr lang="en-US" sz="2500" dirty="0" smtClean="0">
                <a:latin typeface="Arial Black" pitchFamily="34" charset="0"/>
              </a:rPr>
              <a:t>float Latitude(</a:t>
            </a:r>
            <a:r>
              <a:rPr lang="en-US" sz="2500" dirty="0" err="1" smtClean="0">
                <a:latin typeface="Arial Black" pitchFamily="34" charset="0"/>
              </a:rPr>
              <a:t>ScanLine</a:t>
            </a:r>
            <a:r>
              <a:rPr lang="en-US" sz="2500" dirty="0" smtClean="0">
                <a:latin typeface="Arial Black" pitchFamily="34" charset="0"/>
              </a:rPr>
              <a:t>, </a:t>
            </a:r>
            <a:r>
              <a:rPr lang="en-US" sz="2500" dirty="0" err="1" smtClean="0">
                <a:latin typeface="Arial Black" pitchFamily="34" charset="0"/>
              </a:rPr>
              <a:t>ScanStep</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Latitude:long_name</a:t>
            </a:r>
            <a:r>
              <a:rPr lang="en-US" sz="2500" dirty="0" smtClean="0">
                <a:latin typeface="Arial Black" pitchFamily="34" charset="0"/>
              </a:rPr>
              <a:t> = "Latitude" ;</a:t>
            </a:r>
          </a:p>
          <a:p>
            <a:pPr>
              <a:buNone/>
            </a:pPr>
            <a:r>
              <a:rPr lang="en-US" sz="2500" dirty="0" smtClean="0">
                <a:latin typeface="Arial Black" pitchFamily="34" charset="0"/>
              </a:rPr>
              <a:t>		</a:t>
            </a:r>
            <a:r>
              <a:rPr lang="en-US" sz="2500" dirty="0" err="1" smtClean="0">
                <a:latin typeface="Arial Black" pitchFamily="34" charset="0"/>
              </a:rPr>
              <a:t>Latitude:standard_name</a:t>
            </a:r>
            <a:r>
              <a:rPr lang="en-US" sz="2500" dirty="0" smtClean="0">
                <a:latin typeface="Arial Black" pitchFamily="34" charset="0"/>
              </a:rPr>
              <a:t> = "latitude" ;</a:t>
            </a:r>
          </a:p>
          <a:p>
            <a:pPr>
              <a:buNone/>
            </a:pPr>
            <a:r>
              <a:rPr lang="en-US" sz="2500" dirty="0" smtClean="0">
                <a:latin typeface="Arial Black" pitchFamily="34" charset="0"/>
              </a:rPr>
              <a:t>		</a:t>
            </a:r>
            <a:r>
              <a:rPr lang="en-US" sz="2500" dirty="0" err="1" smtClean="0">
                <a:latin typeface="Arial Black" pitchFamily="34" charset="0"/>
              </a:rPr>
              <a:t>Latitude:units</a:t>
            </a:r>
            <a:r>
              <a:rPr lang="en-US" sz="2500" dirty="0" smtClean="0">
                <a:latin typeface="Arial Black" pitchFamily="34" charset="0"/>
              </a:rPr>
              <a:t> = "</a:t>
            </a:r>
            <a:r>
              <a:rPr lang="en-US" sz="2500" dirty="0" err="1" smtClean="0">
                <a:latin typeface="Arial Black" pitchFamily="34" charset="0"/>
              </a:rPr>
              <a:t>degrees_north</a:t>
            </a:r>
            <a:r>
              <a:rPr lang="en-US" sz="2500" dirty="0" smtClean="0">
                <a:latin typeface="Arial Black" pitchFamily="34" charset="0"/>
              </a:rPr>
              <a:t>" ;</a:t>
            </a:r>
          </a:p>
          <a:p>
            <a:pPr>
              <a:buNone/>
            </a:pPr>
            <a:r>
              <a:rPr lang="en-US" sz="2500" dirty="0" smtClean="0">
                <a:latin typeface="Arial Black" pitchFamily="34" charset="0"/>
              </a:rPr>
              <a:t>		</a:t>
            </a:r>
            <a:r>
              <a:rPr lang="en-US" sz="2500" dirty="0" err="1" smtClean="0">
                <a:latin typeface="Arial Black" pitchFamily="34" charset="0"/>
              </a:rPr>
              <a:t>Latitude:missing_value</a:t>
            </a:r>
            <a:r>
              <a:rPr lang="en-US" sz="2500" dirty="0" smtClean="0">
                <a:latin typeface="Arial Black" pitchFamily="34" charset="0"/>
              </a:rPr>
              <a:t> = -9999.f ;</a:t>
            </a:r>
          </a:p>
          <a:p>
            <a:pPr>
              <a:buNone/>
            </a:pPr>
            <a:r>
              <a:rPr lang="en-US" sz="2500" dirty="0" smtClean="0">
                <a:latin typeface="Arial Black" pitchFamily="34" charset="0"/>
              </a:rPr>
              <a:t>		</a:t>
            </a:r>
            <a:r>
              <a:rPr lang="en-US" sz="2500" dirty="0" err="1" smtClean="0">
                <a:latin typeface="Arial Black" pitchFamily="34" charset="0"/>
              </a:rPr>
              <a:t>Latitude:valid_max</a:t>
            </a:r>
            <a:r>
              <a:rPr lang="en-US" sz="2500" dirty="0" smtClean="0">
                <a:latin typeface="Arial Black" pitchFamily="34" charset="0"/>
              </a:rPr>
              <a:t> = 90.f ;</a:t>
            </a:r>
          </a:p>
          <a:p>
            <a:pPr>
              <a:buNone/>
            </a:pPr>
            <a:r>
              <a:rPr lang="en-US" sz="2500" dirty="0" smtClean="0">
                <a:latin typeface="Arial Black" pitchFamily="34" charset="0"/>
              </a:rPr>
              <a:t>		</a:t>
            </a:r>
            <a:r>
              <a:rPr lang="en-US" sz="2500" dirty="0" err="1" smtClean="0">
                <a:latin typeface="Arial Black" pitchFamily="34" charset="0"/>
              </a:rPr>
              <a:t>Latitude:valid_min</a:t>
            </a:r>
            <a:r>
              <a:rPr lang="en-US" sz="2500" dirty="0" smtClean="0">
                <a:latin typeface="Arial Black" pitchFamily="34" charset="0"/>
              </a:rPr>
              <a:t> = -90.f ;</a:t>
            </a:r>
          </a:p>
          <a:p>
            <a:endParaRPr lang="en-US" dirty="0"/>
          </a:p>
        </p:txBody>
      </p:sp>
      <p:sp>
        <p:nvSpPr>
          <p:cNvPr id="8" name="TextBox 7"/>
          <p:cNvSpPr txBox="1"/>
          <p:nvPr/>
        </p:nvSpPr>
        <p:spPr>
          <a:xfrm>
            <a:off x="2075936" y="185352"/>
            <a:ext cx="4819134" cy="369332"/>
          </a:xfrm>
          <a:prstGeom prst="rect">
            <a:avLst/>
          </a:prstGeom>
          <a:noFill/>
        </p:spPr>
        <p:txBody>
          <a:bodyPr wrap="square" rtlCol="0">
            <a:spAutoFit/>
          </a:bodyPr>
          <a:lstStyle/>
          <a:p>
            <a:r>
              <a:rPr lang="en-US" sz="1800" dirty="0" smtClean="0">
                <a:solidFill>
                  <a:srgbClr val="C00000"/>
                </a:solidFill>
              </a:rPr>
              <a:t>Example-2 MW  Product Meta Data </a:t>
            </a:r>
            <a:endParaRPr lang="en-US" sz="1800" dirty="0">
              <a:solidFill>
                <a:srgbClr val="C0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MW Cross Calibration Standards</a:t>
            </a:r>
            <a:endParaRPr lang="en-US" dirty="0"/>
          </a:p>
        </p:txBody>
      </p:sp>
      <p:sp>
        <p:nvSpPr>
          <p:cNvPr id="3" name="Content Placeholder 2"/>
          <p:cNvSpPr>
            <a:spLocks noGrp="1"/>
          </p:cNvSpPr>
          <p:nvPr>
            <p:ph idx="1"/>
          </p:nvPr>
        </p:nvSpPr>
        <p:spPr>
          <a:xfrm>
            <a:off x="550718" y="1918860"/>
            <a:ext cx="8915400" cy="2126667"/>
          </a:xfrm>
        </p:spPr>
        <p:txBody>
          <a:bodyPr/>
          <a:lstStyle/>
          <a:p>
            <a:r>
              <a:rPr lang="en-US" dirty="0" smtClean="0"/>
              <a:t>Product Shall follow the GSICS </a:t>
            </a:r>
            <a:r>
              <a:rPr lang="en-US" dirty="0" err="1" smtClean="0"/>
              <a:t>Filenaming</a:t>
            </a:r>
            <a:r>
              <a:rPr lang="en-US" dirty="0" smtClean="0"/>
              <a:t> convention ( strong justification needs to be given if not). </a:t>
            </a:r>
          </a:p>
          <a:p>
            <a:r>
              <a:rPr lang="en-US" dirty="0" smtClean="0"/>
              <a:t>The Global Attributes shall follow the CF-1.5  or higher standards. </a:t>
            </a:r>
            <a:r>
              <a:rPr lang="en-US" dirty="0" smtClean="0"/>
              <a:t>These attributes shall </a:t>
            </a:r>
            <a:r>
              <a:rPr lang="en-US" dirty="0" smtClean="0"/>
              <a:t>give an overview of the product, related publications references , versioning,      . </a:t>
            </a:r>
          </a:p>
          <a:p>
            <a:r>
              <a:rPr lang="en-US" dirty="0" smtClean="0"/>
              <a:t>Variables should be able to give the user complete handle on the usage of the MW product. User feedback be key evidence of this.</a:t>
            </a:r>
          </a:p>
          <a:p>
            <a:r>
              <a:rPr lang="en-US" dirty="0" smtClean="0"/>
              <a:t>Product shall have at least the following variables</a:t>
            </a:r>
          </a:p>
          <a:p>
            <a:pPr lvl="2"/>
            <a:r>
              <a:rPr lang="en-US" dirty="0" smtClean="0"/>
              <a:t>Calibration Coefficients</a:t>
            </a:r>
          </a:p>
          <a:p>
            <a:pPr lvl="2"/>
            <a:r>
              <a:rPr lang="en-US" dirty="0" smtClean="0"/>
              <a:t>Uncertainties</a:t>
            </a:r>
          </a:p>
          <a:p>
            <a:pPr lvl="2"/>
            <a:r>
              <a:rPr lang="en-US" dirty="0" smtClean="0"/>
              <a:t>Monitored and/or Reference Radiance</a:t>
            </a:r>
            <a:endParaRPr lang="en-US" dirty="0"/>
          </a:p>
        </p:txBody>
      </p:sp>
      <p:sp>
        <p:nvSpPr>
          <p:cNvPr id="5" name="TextBox 4"/>
          <p:cNvSpPr txBox="1"/>
          <p:nvPr/>
        </p:nvSpPr>
        <p:spPr>
          <a:xfrm>
            <a:off x="623455" y="845127"/>
            <a:ext cx="8021781" cy="523220"/>
          </a:xfrm>
          <a:prstGeom prst="rect">
            <a:avLst/>
          </a:prstGeom>
          <a:noFill/>
        </p:spPr>
        <p:txBody>
          <a:bodyPr wrap="square" rtlCol="0">
            <a:spAutoFit/>
          </a:bodyPr>
          <a:lstStyle/>
          <a:p>
            <a:r>
              <a:rPr lang="en-US" sz="1400" dirty="0" smtClean="0">
                <a:solidFill>
                  <a:schemeClr val="tx1"/>
                </a:solidFill>
              </a:rPr>
              <a:t>MW Products that follow within the preview of GSICS Inter-Calibration shall follow the following standards to get the GPPA stamp of acceptance.</a:t>
            </a:r>
            <a:endParaRPr lang="en-US" sz="1400" dirty="0">
              <a:solidFill>
                <a:schemeClr val="tx1"/>
              </a:solidFill>
            </a:endParaRPr>
          </a:p>
        </p:txBody>
      </p:sp>
      <p:sp>
        <p:nvSpPr>
          <p:cNvPr id="6" name="Rectangle 5"/>
          <p:cNvSpPr/>
          <p:nvPr/>
        </p:nvSpPr>
        <p:spPr>
          <a:xfrm>
            <a:off x="374073" y="4599709"/>
            <a:ext cx="7176654" cy="174567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7675419" y="5070764"/>
            <a:ext cx="817418" cy="5818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8548255" y="5056909"/>
            <a:ext cx="1191490" cy="692497"/>
          </a:xfrm>
          <a:prstGeom prst="rect">
            <a:avLst/>
          </a:prstGeom>
          <a:noFill/>
        </p:spPr>
        <p:txBody>
          <a:bodyPr wrap="square" rtlCol="0">
            <a:spAutoFit/>
          </a:bodyPr>
          <a:lstStyle/>
          <a:p>
            <a:r>
              <a:rPr lang="en-US" sz="1300" dirty="0" smtClean="0">
                <a:solidFill>
                  <a:schemeClr val="tx1"/>
                </a:solidFill>
              </a:rPr>
              <a:t>Standard GSICS Convention</a:t>
            </a:r>
            <a:endParaRPr lang="en-US" sz="1300"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043" y="0"/>
            <a:ext cx="8915400" cy="555665"/>
          </a:xfrm>
        </p:spPr>
        <p:txBody>
          <a:bodyPr/>
          <a:lstStyle/>
          <a:p>
            <a:r>
              <a:rPr lang="en-US" dirty="0" smtClean="0"/>
              <a:t>MW Products as Primary Reference product</a:t>
            </a:r>
            <a:endParaRPr lang="en-US" dirty="0"/>
          </a:p>
        </p:txBody>
      </p:sp>
      <p:sp>
        <p:nvSpPr>
          <p:cNvPr id="3" name="Content Placeholder 2"/>
          <p:cNvSpPr>
            <a:spLocks noGrp="1"/>
          </p:cNvSpPr>
          <p:nvPr>
            <p:ph idx="1"/>
          </p:nvPr>
        </p:nvSpPr>
        <p:spPr>
          <a:xfrm>
            <a:off x="199033" y="3478784"/>
            <a:ext cx="9336264" cy="1085741"/>
          </a:xfrm>
        </p:spPr>
        <p:txBody>
          <a:bodyPr>
            <a:normAutofit/>
          </a:bodyPr>
          <a:lstStyle/>
          <a:p>
            <a:pPr>
              <a:buNone/>
            </a:pPr>
            <a:r>
              <a:rPr lang="en-US" sz="1500" dirty="0" smtClean="0"/>
              <a:t>W_XX-EUMETSAT-Darmstadt,SATCAL+RAC+GEOLEOIR,MSG2+SEVIRI_C_EUMG_20110101000000_preop_01.nc</a:t>
            </a:r>
          </a:p>
          <a:p>
            <a:pPr>
              <a:buNone/>
            </a:pPr>
            <a:endParaRPr lang="en-US" sz="1400" dirty="0" smtClean="0">
              <a:latin typeface="Arial Black" pitchFamily="34" charset="0"/>
              <a:ea typeface="Courier New" pitchFamily="49" charset="0"/>
              <a:cs typeface="Times New Roman" pitchFamily="18" charset="0"/>
            </a:endParaRPr>
          </a:p>
          <a:p>
            <a:pPr>
              <a:buNone/>
            </a:pPr>
            <a:r>
              <a:rPr lang="en-US" sz="1400" dirty="0" smtClean="0">
                <a:latin typeface="Arial Black" pitchFamily="34" charset="0"/>
                <a:ea typeface="Courier New" pitchFamily="49" charset="0"/>
                <a:cs typeface="Times New Roman" pitchFamily="18" charset="0"/>
              </a:rPr>
              <a:t>NOAA_STAR_TCDR_MSU_channel_TMT_V01R00_197811_200609.nc</a:t>
            </a:r>
          </a:p>
          <a:p>
            <a:pPr>
              <a:buNone/>
            </a:pPr>
            <a:endParaRPr lang="en-US" sz="1400" dirty="0" smtClean="0">
              <a:latin typeface="Arial Black" pitchFamily="34" charset="0"/>
              <a:ea typeface="Courier New" pitchFamily="49" charset="0"/>
              <a:cs typeface="Times New Roman" pitchFamily="18" charset="0"/>
            </a:endParaRPr>
          </a:p>
          <a:p>
            <a:pPr>
              <a:buNone/>
            </a:pPr>
            <a:endParaRPr lang="en-US" sz="1400" dirty="0" smtClean="0"/>
          </a:p>
          <a:p>
            <a:pPr>
              <a:buNone/>
            </a:pPr>
            <a:endParaRPr lang="en-US" sz="1400" dirty="0"/>
          </a:p>
        </p:txBody>
      </p:sp>
      <p:pic>
        <p:nvPicPr>
          <p:cNvPr id="134146" name="Picture 2" descr="http://www.fellowshipofchristianfirefighters.com/images/shared/Site%20Images/internet%20images/food-for-thought-image.jpg"/>
          <p:cNvPicPr>
            <a:picLocks noChangeAspect="1" noChangeArrowheads="1"/>
          </p:cNvPicPr>
          <p:nvPr/>
        </p:nvPicPr>
        <p:blipFill>
          <a:blip r:embed="rId2" cstate="print"/>
          <a:srcRect/>
          <a:stretch>
            <a:fillRect/>
          </a:stretch>
        </p:blipFill>
        <p:spPr bwMode="auto">
          <a:xfrm>
            <a:off x="155575" y="868363"/>
            <a:ext cx="2857500" cy="2009776"/>
          </a:xfrm>
          <a:prstGeom prst="rect">
            <a:avLst/>
          </a:prstGeom>
          <a:noFill/>
        </p:spPr>
      </p:pic>
      <p:sp>
        <p:nvSpPr>
          <p:cNvPr id="6" name="TextBox 5"/>
          <p:cNvSpPr txBox="1"/>
          <p:nvPr/>
        </p:nvSpPr>
        <p:spPr>
          <a:xfrm>
            <a:off x="420506" y="5440716"/>
            <a:ext cx="8862039" cy="738664"/>
          </a:xfrm>
          <a:prstGeom prst="rect">
            <a:avLst/>
          </a:prstGeom>
          <a:noFill/>
        </p:spPr>
        <p:txBody>
          <a:bodyPr wrap="square" rtlCol="0">
            <a:spAutoFit/>
          </a:bodyPr>
          <a:lstStyle/>
          <a:p>
            <a:r>
              <a:rPr lang="en-US" sz="1400" dirty="0" smtClean="0">
                <a:solidFill>
                  <a:schemeClr val="tx1"/>
                </a:solidFill>
              </a:rPr>
              <a:t>The NOAA MW CDR Product or the DWD SSMI Product  Can be included as a Correction Product</a:t>
            </a:r>
          </a:p>
          <a:p>
            <a:endParaRPr lang="en-US" sz="1400" dirty="0" smtClean="0">
              <a:solidFill>
                <a:schemeClr val="tx1"/>
              </a:solidFill>
            </a:endParaRPr>
          </a:p>
          <a:p>
            <a:r>
              <a:rPr lang="en-US" sz="1400" dirty="0" smtClean="0">
                <a:solidFill>
                  <a:schemeClr val="tx1"/>
                </a:solidFill>
              </a:rPr>
              <a:t>They can also be included as a Primary Reference Product.</a:t>
            </a:r>
            <a:endParaRPr lang="en-US" sz="1400" dirty="0">
              <a:solidFill>
                <a:schemeClr val="tx1"/>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495300" y="1212279"/>
            <a:ext cx="8915400" cy="2237008"/>
          </a:xfrm>
        </p:spPr>
        <p:txBody>
          <a:bodyPr/>
          <a:lstStyle/>
          <a:p>
            <a:r>
              <a:rPr lang="en-US" dirty="0" smtClean="0"/>
              <a:t>A very flexible Metadata standard for GSICS MW cross calibration product has been presented. This allows products to be aligned with their respective satellite operators and yet be accepted by GSICS thereby allowing participation in GSICS with minimal allocation or resources.</a:t>
            </a:r>
          </a:p>
          <a:p>
            <a:r>
              <a:rPr lang="en-US" dirty="0" smtClean="0"/>
              <a:t>It is proposed that Global Attributes shall follow CF-1.5 or higher standards and shall provide to the user a complete overview of the product. </a:t>
            </a:r>
          </a:p>
          <a:p>
            <a:r>
              <a:rPr lang="en-US" dirty="0" smtClean="0"/>
              <a:t>It is proposed that Variables should be able to give complete control to users of the product and give the ability to monitor the product in NRT in the GPRC and/or bias monitoring tool.</a:t>
            </a:r>
          </a:p>
          <a:p>
            <a:r>
              <a:rPr lang="en-US" dirty="0" smtClean="0"/>
              <a:t>Examples of existing high quality MW Cross Calibration products have been presented that have users worldwide.</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1546468" y="1169844"/>
            <a:ext cx="7902333" cy="2968796"/>
          </a:xfrm>
        </p:spPr>
        <p:txBody>
          <a:bodyPr>
            <a:normAutofit fontScale="92500" lnSpcReduction="20000"/>
          </a:bodyPr>
          <a:lstStyle/>
          <a:p>
            <a:pPr marL="0" indent="0">
              <a:buNone/>
            </a:pPr>
            <a:endParaRPr lang="en-US" dirty="0"/>
          </a:p>
          <a:p>
            <a:pPr marL="0" indent="0">
              <a:buNone/>
            </a:pPr>
            <a:r>
              <a:rPr lang="en-US" sz="2600" dirty="0" smtClean="0">
                <a:solidFill>
                  <a:srgbClr val="7030A0"/>
                </a:solidFill>
              </a:rPr>
              <a:t>      </a:t>
            </a:r>
            <a:r>
              <a:rPr lang="en-US" sz="2600" dirty="0" smtClean="0">
                <a:solidFill>
                  <a:srgbClr val="7030A0"/>
                </a:solidFill>
              </a:rPr>
              <a:t>           </a:t>
            </a:r>
            <a:r>
              <a:rPr lang="en-US" sz="2600" u="sng" dirty="0" smtClean="0">
                <a:solidFill>
                  <a:srgbClr val="7030A0"/>
                </a:solidFill>
              </a:rPr>
              <a:t>Two main classes of products in GSICS</a:t>
            </a:r>
          </a:p>
          <a:p>
            <a:pPr marL="0" indent="0">
              <a:buNone/>
            </a:pPr>
            <a:r>
              <a:rPr lang="en-US" u="sng" dirty="0" smtClean="0">
                <a:solidFill>
                  <a:srgbClr val="7030A0"/>
                </a:solidFill>
              </a:rPr>
              <a:t> </a:t>
            </a:r>
          </a:p>
          <a:p>
            <a:pPr marL="0" indent="0">
              <a:buFont typeface="Wingdings" pitchFamily="2" charset="2"/>
              <a:buChar char="§"/>
            </a:pPr>
            <a:r>
              <a:rPr lang="en-US" dirty="0"/>
              <a:t> </a:t>
            </a:r>
            <a:r>
              <a:rPr lang="en-US" dirty="0" smtClean="0"/>
              <a:t>  </a:t>
            </a:r>
            <a:r>
              <a:rPr lang="en-US" sz="1800" dirty="0" smtClean="0"/>
              <a:t>Correction Products. [RAC and NRT]</a:t>
            </a:r>
          </a:p>
          <a:p>
            <a:pPr marL="0" indent="0">
              <a:buNone/>
            </a:pPr>
            <a:r>
              <a:rPr lang="en-US" sz="1800" dirty="0" smtClean="0"/>
              <a:t>                 Contain bias, offset and un-certainty estimates</a:t>
            </a:r>
          </a:p>
          <a:p>
            <a:pPr marL="0" indent="0">
              <a:buNone/>
            </a:pPr>
            <a:r>
              <a:rPr lang="en-US" sz="1800" dirty="0" smtClean="0"/>
              <a:t>                  </a:t>
            </a:r>
          </a:p>
          <a:p>
            <a:pPr marL="0" indent="0">
              <a:buFont typeface="Wingdings" pitchFamily="2" charset="2"/>
              <a:buChar char="§"/>
            </a:pPr>
            <a:r>
              <a:rPr lang="en-US" sz="1800" dirty="0" smtClean="0"/>
              <a:t>     Primary Reference Products.[Under Development]</a:t>
            </a:r>
          </a:p>
          <a:p>
            <a:pPr marL="0" indent="0">
              <a:buNone/>
            </a:pPr>
            <a:r>
              <a:rPr lang="en-US" sz="1800" dirty="0"/>
              <a:t> </a:t>
            </a:r>
            <a:r>
              <a:rPr lang="en-US" sz="1800" dirty="0" smtClean="0"/>
              <a:t>                 Delta Corrections, ability to map to a preferred reference</a:t>
            </a:r>
          </a:p>
          <a:p>
            <a:pPr marL="0" indent="0">
              <a:buNone/>
            </a:pPr>
            <a:r>
              <a:rPr lang="en-US" sz="1800" dirty="0" smtClean="0">
                <a:solidFill>
                  <a:srgbClr val="0070C0"/>
                </a:solidFill>
              </a:rPr>
              <a:t>        </a:t>
            </a:r>
            <a:r>
              <a:rPr lang="en-US" sz="1800" dirty="0" smtClean="0">
                <a:solidFill>
                  <a:srgbClr val="0070C0"/>
                </a:solidFill>
              </a:rPr>
              <a:t>         </a:t>
            </a:r>
            <a:r>
              <a:rPr lang="en-US" sz="1800" dirty="0" smtClean="0">
                <a:solidFill>
                  <a:srgbClr val="0070C0"/>
                </a:solidFill>
              </a:rPr>
              <a:t>NOAA MW-Correction [FCDR] product has the ability to back compute </a:t>
            </a:r>
          </a:p>
          <a:p>
            <a:pPr marL="0" indent="0">
              <a:buNone/>
            </a:pPr>
            <a:r>
              <a:rPr lang="en-US" sz="1800" dirty="0" smtClean="0">
                <a:solidFill>
                  <a:srgbClr val="0070C0"/>
                </a:solidFill>
              </a:rPr>
              <a:t>                  radiance of  a chosen reference.</a:t>
            </a:r>
            <a:r>
              <a:rPr lang="en-US" sz="1800" dirty="0" smtClean="0"/>
              <a:t>   ***                        </a:t>
            </a:r>
          </a:p>
          <a:p>
            <a:pPr marL="0" indent="0">
              <a:buNone/>
            </a:pPr>
            <a:endParaRPr lang="en-US" dirty="0" smtClean="0"/>
          </a:p>
        </p:txBody>
      </p:sp>
      <p:sp>
        <p:nvSpPr>
          <p:cNvPr id="4" name="TextBox 3"/>
          <p:cNvSpPr txBox="1"/>
          <p:nvPr/>
        </p:nvSpPr>
        <p:spPr>
          <a:xfrm>
            <a:off x="512618" y="5417128"/>
            <a:ext cx="8409709" cy="304800"/>
          </a:xfrm>
          <a:prstGeom prst="rect">
            <a:avLst/>
          </a:prstGeom>
          <a:noFill/>
        </p:spPr>
        <p:txBody>
          <a:bodyPr wrap="square" rtlCol="0">
            <a:spAutoFit/>
          </a:bodyPr>
          <a:lstStyle/>
          <a:p>
            <a:r>
              <a:rPr lang="en-US" sz="1400" i="1" dirty="0" smtClean="0">
                <a:solidFill>
                  <a:schemeClr val="tx1"/>
                </a:solidFill>
              </a:rPr>
              <a:t>As per EP-14 FCDR would not be GSICS products, however correction products would be</a:t>
            </a:r>
            <a:endParaRPr lang="en-US" sz="1400" i="1" dirty="0">
              <a:solidFill>
                <a:schemeClr val="tx1"/>
              </a:solidFill>
            </a:endParaRPr>
          </a:p>
        </p:txBody>
      </p:sp>
      <p:sp>
        <p:nvSpPr>
          <p:cNvPr id="5" name="TextBox 4"/>
          <p:cNvSpPr txBox="1"/>
          <p:nvPr/>
        </p:nvSpPr>
        <p:spPr>
          <a:xfrm>
            <a:off x="1306946" y="4765963"/>
            <a:ext cx="8340436" cy="369332"/>
          </a:xfrm>
          <a:prstGeom prst="rect">
            <a:avLst/>
          </a:prstGeom>
          <a:noFill/>
        </p:spPr>
        <p:txBody>
          <a:bodyPr wrap="square" rtlCol="0">
            <a:spAutoFit/>
          </a:bodyPr>
          <a:lstStyle/>
          <a:p>
            <a:r>
              <a:rPr lang="en-US" dirty="0" smtClean="0">
                <a:solidFill>
                  <a:schemeClr val="tx1"/>
                </a:solidFill>
              </a:rPr>
              <a:t>This presentation proposes  GSICS MW Product </a:t>
            </a:r>
            <a:r>
              <a:rPr lang="en-US" dirty="0" err="1" smtClean="0">
                <a:solidFill>
                  <a:schemeClr val="tx1"/>
                </a:solidFill>
              </a:rPr>
              <a:t>Filenaming</a:t>
            </a:r>
            <a:r>
              <a:rPr lang="en-US" dirty="0" smtClean="0">
                <a:solidFill>
                  <a:schemeClr val="tx1"/>
                </a:solidFill>
              </a:rPr>
              <a:t> and Metadata standards by considering the existing GSICS IR metadata standards and the MW metadata standards followed by contemporary cross calibration products to fulfill requirements</a:t>
            </a:r>
            <a:r>
              <a:rPr lang="en-US" dirty="0" smtClean="0">
                <a:solidFill>
                  <a:schemeClr val="tx1"/>
                </a:solidFill>
              </a:rPr>
              <a:t> </a:t>
            </a:r>
            <a:r>
              <a:rPr lang="en-US" dirty="0" smtClean="0">
                <a:solidFill>
                  <a:schemeClr val="tx1"/>
                </a:solidFill>
              </a:rPr>
              <a:t>of their own agencies.</a:t>
            </a:r>
            <a:endParaRPr lang="en-US" dirty="0">
              <a:solidFill>
                <a:schemeClr val="tx1"/>
              </a:solidFill>
            </a:endParaRPr>
          </a:p>
        </p:txBody>
      </p:sp>
      <p:pic>
        <p:nvPicPr>
          <p:cNvPr id="28674" name="Picture 2" descr="http://www.southmountaincrossfit.com/wp-content/uploads/2013/09/goal.gif"/>
          <p:cNvPicPr>
            <a:picLocks noChangeAspect="1" noChangeArrowheads="1"/>
          </p:cNvPicPr>
          <p:nvPr/>
        </p:nvPicPr>
        <p:blipFill>
          <a:blip r:embed="rId2" cstate="print"/>
          <a:srcRect/>
          <a:stretch>
            <a:fillRect/>
          </a:stretch>
        </p:blipFill>
        <p:spPr bwMode="auto">
          <a:xfrm>
            <a:off x="138548" y="4396509"/>
            <a:ext cx="1343888" cy="1007916"/>
          </a:xfrm>
          <a:prstGeom prst="rect">
            <a:avLst/>
          </a:prstGeom>
          <a:noFill/>
        </p:spPr>
      </p:pic>
    </p:spTree>
    <p:extLst>
      <p:ext uri="{BB962C8B-B14F-4D97-AF65-F5344CB8AC3E}">
        <p14:creationId xmlns="" xmlns:p14="http://schemas.microsoft.com/office/powerpoint/2010/main" val="28164328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4865507"/>
            <a:ext cx="4841422" cy="1569660"/>
          </a:xfrm>
          <a:prstGeom prst="rect">
            <a:avLst/>
          </a:prstGeom>
          <a:noFill/>
        </p:spPr>
        <p:txBody>
          <a:bodyPr wrap="square" rtlCol="0">
            <a:spAutoFit/>
          </a:bodyPr>
          <a:lstStyle/>
          <a:p>
            <a:pPr>
              <a:lnSpc>
                <a:spcPct val="120000"/>
              </a:lnSpc>
            </a:pPr>
            <a:r>
              <a:rPr lang="en-GB" sz="1100" dirty="0" smtClean="0">
                <a:solidFill>
                  <a:srgbClr val="FF0000"/>
                </a:solidFill>
              </a:rPr>
              <a:t>Masaya’s presentation in VIS Cal group</a:t>
            </a:r>
          </a:p>
          <a:p>
            <a:pPr>
              <a:lnSpc>
                <a:spcPct val="120000"/>
              </a:lnSpc>
            </a:pPr>
            <a:r>
              <a:rPr lang="en-GB" sz="1100" dirty="0" smtClean="0">
                <a:solidFill>
                  <a:srgbClr val="FF0000"/>
                </a:solidFill>
              </a:rPr>
              <a:t>GSICS </a:t>
            </a:r>
            <a:r>
              <a:rPr lang="en-GB" sz="1100" dirty="0">
                <a:solidFill>
                  <a:srgbClr val="FF0000"/>
                </a:solidFill>
              </a:rPr>
              <a:t>file naming convention:</a:t>
            </a:r>
          </a:p>
          <a:p>
            <a:pPr>
              <a:lnSpc>
                <a:spcPct val="120000"/>
              </a:lnSpc>
            </a:pPr>
            <a:r>
              <a:rPr lang="en-GB" sz="1100" dirty="0">
                <a:solidFill>
                  <a:srgbClr val="0C62FF"/>
                </a:solidFill>
                <a:hlinkClick r:id="rId2"/>
              </a:rPr>
              <a:t>https://gsics.nesdis.noaa.gov/wiki/Development/FilenameConvention</a:t>
            </a:r>
            <a:endParaRPr lang="en-GB" sz="1100" dirty="0">
              <a:solidFill>
                <a:srgbClr val="FF0000"/>
              </a:solidFill>
            </a:endParaRPr>
          </a:p>
          <a:p>
            <a:pPr marL="444500" indent="-269875">
              <a:lnSpc>
                <a:spcPct val="120000"/>
              </a:lnSpc>
              <a:buFont typeface="Wingdings"/>
              <a:buChar char="è"/>
            </a:pPr>
            <a:r>
              <a:rPr lang="en-IE" sz="1100" dirty="0" smtClean="0"/>
              <a:t>Follows </a:t>
            </a:r>
            <a:r>
              <a:rPr lang="en-IE" sz="1100" dirty="0"/>
              <a:t>the rules given in the General File </a:t>
            </a:r>
            <a:endParaRPr lang="en-IE" sz="1100" dirty="0" smtClean="0"/>
          </a:p>
          <a:p>
            <a:pPr marL="444500" indent="-269875">
              <a:lnSpc>
                <a:spcPct val="120000"/>
              </a:lnSpc>
              <a:buFont typeface="Wingdings"/>
              <a:buChar char="è"/>
            </a:pPr>
            <a:r>
              <a:rPr lang="en-IE" sz="1100" i="1" dirty="0" smtClean="0">
                <a:solidFill>
                  <a:srgbClr val="FF0000"/>
                </a:solidFill>
              </a:rPr>
              <a:t>W.M.O</a:t>
            </a:r>
            <a:r>
              <a:rPr lang="en-IE" sz="1100" i="1" dirty="0">
                <a:solidFill>
                  <a:srgbClr val="FF0000"/>
                </a:solidFill>
              </a:rPr>
              <a:t>. Manual on The Global Telecommunication System</a:t>
            </a:r>
            <a:r>
              <a:rPr lang="en-GB" sz="1100" dirty="0">
                <a:solidFill>
                  <a:srgbClr val="FF0000"/>
                </a:solidFill>
              </a:rPr>
              <a:t> </a:t>
            </a:r>
          </a:p>
          <a:p>
            <a:pPr>
              <a:lnSpc>
                <a:spcPct val="120000"/>
              </a:lnSpc>
            </a:pPr>
            <a:endParaRPr lang="en-GB" sz="1400" dirty="0">
              <a:solidFill>
                <a:srgbClr val="0C62FF"/>
              </a:solidFill>
            </a:endParaRPr>
          </a:p>
        </p:txBody>
      </p:sp>
      <p:sp>
        <p:nvSpPr>
          <p:cNvPr id="2" name="Title 1"/>
          <p:cNvSpPr>
            <a:spLocks noGrp="1"/>
          </p:cNvSpPr>
          <p:nvPr>
            <p:ph type="title"/>
          </p:nvPr>
        </p:nvSpPr>
        <p:spPr>
          <a:xfrm>
            <a:off x="818098" y="0"/>
            <a:ext cx="8543925" cy="812800"/>
          </a:xfrm>
        </p:spPr>
        <p:txBody>
          <a:bodyPr/>
          <a:lstStyle/>
          <a:p>
            <a:r>
              <a:rPr lang="en-GB" dirty="0" smtClean="0">
                <a:latin typeface="Calibri"/>
                <a:cs typeface="Calibri"/>
              </a:rPr>
              <a:t>Proposed MW </a:t>
            </a:r>
            <a:r>
              <a:rPr lang="en-GB" dirty="0" smtClean="0">
                <a:latin typeface="Calibri"/>
                <a:cs typeface="Calibri"/>
              </a:rPr>
              <a:t>Product File Naming convention</a:t>
            </a:r>
            <a:endParaRPr lang="en-GB" dirty="0" smtClean="0">
              <a:solidFill>
                <a:srgbClr val="0C62FF"/>
              </a:solidFill>
            </a:endParaRPr>
          </a:p>
        </p:txBody>
      </p:sp>
      <p:sp>
        <p:nvSpPr>
          <p:cNvPr id="5" name="TextBox 4"/>
          <p:cNvSpPr txBox="1"/>
          <p:nvPr/>
        </p:nvSpPr>
        <p:spPr>
          <a:xfrm>
            <a:off x="4523014" y="4637314"/>
            <a:ext cx="5382986" cy="2585323"/>
          </a:xfrm>
          <a:prstGeom prst="rect">
            <a:avLst/>
          </a:prstGeom>
          <a:noFill/>
        </p:spPr>
        <p:txBody>
          <a:bodyPr wrap="square" rtlCol="0">
            <a:spAutoFit/>
          </a:bodyPr>
          <a:lstStyle/>
          <a:p>
            <a:pPr marL="268288" indent="-93663">
              <a:lnSpc>
                <a:spcPct val="120000"/>
              </a:lnSpc>
            </a:pPr>
            <a:r>
              <a:rPr lang="en-GB" sz="1100" dirty="0">
                <a:solidFill>
                  <a:srgbClr val="FF0000"/>
                </a:solidFill>
              </a:rPr>
              <a:t>GSICS file naming convention:</a:t>
            </a:r>
          </a:p>
          <a:p>
            <a:pPr marL="268288" indent="-93663">
              <a:lnSpc>
                <a:spcPct val="120000"/>
              </a:lnSpc>
            </a:pPr>
            <a:r>
              <a:rPr lang="en-GB" sz="1100" dirty="0">
                <a:solidFill>
                  <a:srgbClr val="0C62FF"/>
                </a:solidFill>
                <a:hlinkClick r:id="rId3"/>
              </a:rPr>
              <a:t>https://gsics.nesdis.noaa.gov/wiki/Development/NetcdfConvention</a:t>
            </a:r>
            <a:endParaRPr lang="en-GB" sz="1100" dirty="0">
              <a:sym typeface="Wingdings"/>
            </a:endParaRPr>
          </a:p>
          <a:p>
            <a:pPr marL="268288">
              <a:lnSpc>
                <a:spcPct val="120000"/>
              </a:lnSpc>
            </a:pPr>
            <a:r>
              <a:rPr lang="en-GB" sz="1100" dirty="0">
                <a:solidFill>
                  <a:schemeClr val="tx1"/>
                </a:solidFill>
                <a:sym typeface="Wingdings"/>
              </a:rPr>
              <a:t> </a:t>
            </a:r>
            <a:r>
              <a:rPr lang="en-GB" sz="1100" dirty="0">
                <a:solidFill>
                  <a:schemeClr val="tx1"/>
                </a:solidFill>
              </a:rPr>
              <a:t>Relies on the following </a:t>
            </a:r>
            <a:r>
              <a:rPr lang="en-GB" sz="1100" dirty="0" err="1">
                <a:solidFill>
                  <a:schemeClr val="tx1"/>
                </a:solidFill>
              </a:rPr>
              <a:t>NetCDF</a:t>
            </a:r>
            <a:r>
              <a:rPr lang="en-GB" sz="1100" dirty="0">
                <a:solidFill>
                  <a:schemeClr val="tx1"/>
                </a:solidFill>
              </a:rPr>
              <a:t> conventions</a:t>
            </a:r>
            <a:r>
              <a:rPr lang="en-GB" sz="1100" dirty="0"/>
              <a:t>:</a:t>
            </a:r>
          </a:p>
          <a:p>
            <a:pPr>
              <a:lnSpc>
                <a:spcPct val="120000"/>
              </a:lnSpc>
            </a:pPr>
            <a:endParaRPr lang="en-GB" sz="1100" dirty="0"/>
          </a:p>
          <a:p>
            <a:pPr marL="265113" indent="182563">
              <a:lnSpc>
                <a:spcPct val="120000"/>
              </a:lnSpc>
              <a:buFont typeface="Arial" pitchFamily="34" charset="0"/>
              <a:buChar char="•"/>
            </a:pPr>
            <a:r>
              <a:rPr lang="en-GB" sz="1100" dirty="0" err="1">
                <a:solidFill>
                  <a:schemeClr val="tx1"/>
                </a:solidFill>
              </a:rPr>
              <a:t>NetCDF</a:t>
            </a:r>
            <a:r>
              <a:rPr lang="en-GB" sz="1100" dirty="0">
                <a:solidFill>
                  <a:schemeClr val="tx1"/>
                </a:solidFill>
              </a:rPr>
              <a:t> Climate and Forecast Metadata Convention</a:t>
            </a:r>
          </a:p>
          <a:p>
            <a:pPr marL="265113" indent="182563">
              <a:lnSpc>
                <a:spcPct val="120000"/>
              </a:lnSpc>
            </a:pPr>
            <a:r>
              <a:rPr lang="en-GB" sz="1100" dirty="0">
                <a:solidFill>
                  <a:srgbClr val="0C62FF"/>
                </a:solidFill>
                <a:hlinkClick r:id="rId4"/>
              </a:rPr>
              <a:t>http://cf-pcmdi.llnl.gov/documents/cf-conventions/latest-cf-conventions-document-1/</a:t>
            </a:r>
            <a:endParaRPr lang="en-GB" sz="1100" dirty="0">
              <a:solidFill>
                <a:srgbClr val="0C62FF"/>
              </a:solidFill>
            </a:endParaRPr>
          </a:p>
          <a:p>
            <a:pPr marL="265113" indent="182563">
              <a:lnSpc>
                <a:spcPct val="120000"/>
              </a:lnSpc>
            </a:pPr>
            <a:endParaRPr lang="en-GB" sz="1100" dirty="0">
              <a:solidFill>
                <a:schemeClr val="tx1"/>
              </a:solidFill>
            </a:endParaRPr>
          </a:p>
          <a:p>
            <a:pPr marL="265113" indent="182563">
              <a:lnSpc>
                <a:spcPct val="120000"/>
              </a:lnSpc>
              <a:buFont typeface="Arial" pitchFamily="34" charset="0"/>
              <a:buChar char="•"/>
            </a:pPr>
            <a:r>
              <a:rPr lang="en-GB" sz="1100" dirty="0" err="1">
                <a:solidFill>
                  <a:schemeClr val="tx1"/>
                </a:solidFill>
              </a:rPr>
              <a:t>NetCDF</a:t>
            </a:r>
            <a:r>
              <a:rPr lang="en-GB" sz="1100" dirty="0">
                <a:solidFill>
                  <a:schemeClr val="tx1"/>
                </a:solidFill>
              </a:rPr>
              <a:t> Attribute Convention for Dataset Directory</a:t>
            </a:r>
          </a:p>
          <a:p>
            <a:pPr marL="265113" indent="182563">
              <a:lnSpc>
                <a:spcPct val="120000"/>
              </a:lnSpc>
            </a:pPr>
            <a:r>
              <a:rPr lang="en-GB" sz="1100" dirty="0">
                <a:solidFill>
                  <a:srgbClr val="0C62FF"/>
                </a:solidFill>
                <a:hlinkClick r:id="rId5"/>
              </a:rPr>
              <a:t>http://www.unidata.ucar.edu/software/netcdf-java/formats/DataDiscoveryAttConvention.html</a:t>
            </a:r>
            <a:endParaRPr lang="en-GB" sz="1100" dirty="0">
              <a:solidFill>
                <a:srgbClr val="0C62FF"/>
              </a:solidFill>
            </a:endParaRPr>
          </a:p>
          <a:p>
            <a:pPr marL="265113" indent="182563">
              <a:lnSpc>
                <a:spcPct val="120000"/>
              </a:lnSpc>
            </a:pPr>
            <a:endParaRPr lang="en-GB" sz="1400" dirty="0">
              <a:solidFill>
                <a:srgbClr val="0C62FF"/>
              </a:solidFill>
            </a:endParaRPr>
          </a:p>
        </p:txBody>
      </p:sp>
      <p:sp>
        <p:nvSpPr>
          <p:cNvPr id="6" name="Rectangle 5"/>
          <p:cNvSpPr/>
          <p:nvPr/>
        </p:nvSpPr>
        <p:spPr>
          <a:xfrm>
            <a:off x="506627" y="1381285"/>
            <a:ext cx="8612659" cy="338554"/>
          </a:xfrm>
          <a:prstGeom prst="rect">
            <a:avLst/>
          </a:prstGeom>
        </p:spPr>
        <p:txBody>
          <a:bodyPr wrap="square">
            <a:spAutoFit/>
          </a:bodyPr>
          <a:lstStyle/>
          <a:p>
            <a:r>
              <a:rPr lang="en-US" sz="1600" dirty="0" err="1" smtClean="0">
                <a:solidFill>
                  <a:schemeClr val="tx1"/>
                </a:solidFill>
                <a:latin typeface="Calibri" pitchFamily="34" charset="0"/>
              </a:rPr>
              <a:t>pflag_productidentifier_oflag_originator_yyyyMMddhhmmss</a:t>
            </a:r>
            <a:r>
              <a:rPr lang="en-US" sz="1600" dirty="0" smtClean="0">
                <a:solidFill>
                  <a:schemeClr val="tx1"/>
                </a:solidFill>
                <a:latin typeface="Calibri" pitchFamily="34" charset="0"/>
              </a:rPr>
              <a:t>[_</a:t>
            </a:r>
            <a:r>
              <a:rPr lang="en-US" sz="1600" dirty="0" err="1" smtClean="0">
                <a:solidFill>
                  <a:schemeClr val="tx1"/>
                </a:solidFill>
                <a:latin typeface="Calibri" pitchFamily="34" charset="0"/>
              </a:rPr>
              <a:t>freeformat</a:t>
            </a:r>
            <a:r>
              <a:rPr lang="en-US" sz="1600" dirty="0" smtClean="0">
                <a:solidFill>
                  <a:schemeClr val="tx1"/>
                </a:solidFill>
                <a:latin typeface="Calibri" pitchFamily="34" charset="0"/>
              </a:rPr>
              <a:t>].type[.compression]</a:t>
            </a:r>
            <a:endParaRPr lang="en-US" sz="1600" dirty="0">
              <a:solidFill>
                <a:schemeClr val="tx1"/>
              </a:solidFill>
              <a:latin typeface="Calibri" pitchFamily="34" charset="0"/>
            </a:endParaRPr>
          </a:p>
        </p:txBody>
      </p:sp>
      <p:sp>
        <p:nvSpPr>
          <p:cNvPr id="7" name="TextBox 6"/>
          <p:cNvSpPr txBox="1"/>
          <p:nvPr/>
        </p:nvSpPr>
        <p:spPr>
          <a:xfrm>
            <a:off x="0" y="4531806"/>
            <a:ext cx="3094264" cy="230832"/>
          </a:xfrm>
          <a:prstGeom prst="rect">
            <a:avLst/>
          </a:prstGeom>
          <a:noFill/>
        </p:spPr>
        <p:txBody>
          <a:bodyPr wrap="square" rtlCol="0">
            <a:spAutoFit/>
          </a:bodyPr>
          <a:lstStyle/>
          <a:p>
            <a:r>
              <a:rPr lang="en-US" b="1" dirty="0" smtClean="0"/>
              <a:t>References</a:t>
            </a:r>
            <a:endParaRPr lang="en-US" b="1" dirty="0"/>
          </a:p>
        </p:txBody>
      </p:sp>
      <p:sp>
        <p:nvSpPr>
          <p:cNvPr id="9" name="TextBox 8"/>
          <p:cNvSpPr txBox="1"/>
          <p:nvPr/>
        </p:nvSpPr>
        <p:spPr>
          <a:xfrm>
            <a:off x="898072" y="2010926"/>
            <a:ext cx="8115300" cy="652486"/>
          </a:xfrm>
          <a:prstGeom prst="rect">
            <a:avLst/>
          </a:prstGeom>
          <a:noFill/>
          <a:ln>
            <a:solidFill>
              <a:schemeClr val="tx2"/>
            </a:solidFill>
          </a:ln>
        </p:spPr>
        <p:txBody>
          <a:bodyPr wrap="square" rtlCol="0">
            <a:spAutoFit/>
          </a:bodyPr>
          <a:lstStyle/>
          <a:p>
            <a:pPr lvl="1">
              <a:lnSpc>
                <a:spcPct val="130000"/>
              </a:lnSpc>
            </a:pPr>
            <a:r>
              <a:rPr lang="en-GB" sz="1400" dirty="0" smtClean="0">
                <a:solidFill>
                  <a:schemeClr val="tx1"/>
                </a:solidFill>
              </a:rPr>
              <a:t>W_XX-EUMETSAT-Darmstadt,SATCAL+RAC+</a:t>
            </a:r>
            <a:r>
              <a:rPr lang="en-GB" sz="1400" dirty="0" smtClean="0">
                <a:solidFill>
                  <a:srgbClr val="FF0000"/>
                </a:solidFill>
              </a:rPr>
              <a:t>GEOLEOVISNIR</a:t>
            </a:r>
            <a:r>
              <a:rPr lang="en-GB" sz="1400" dirty="0" smtClean="0">
                <a:solidFill>
                  <a:schemeClr val="tx1"/>
                </a:solidFill>
              </a:rPr>
              <a:t>,MSG3+SEVIRI </a:t>
            </a:r>
            <a:r>
              <a:rPr lang="en-GB" sz="1400" dirty="0" smtClean="0">
                <a:solidFill>
                  <a:srgbClr val="FF0000"/>
                </a:solidFill>
              </a:rPr>
              <a:t>Aqua+MODIS</a:t>
            </a:r>
            <a:r>
              <a:rPr lang="en-GB" sz="1400" dirty="0" smtClean="0"/>
              <a:t>_</a:t>
            </a:r>
            <a:r>
              <a:rPr lang="en-GB" sz="1400" dirty="0" smtClean="0">
                <a:solidFill>
                  <a:schemeClr val="tx1"/>
                </a:solidFill>
              </a:rPr>
              <a:t>C_EUMG_20130601000000_demo_01.nc</a:t>
            </a:r>
            <a:endParaRPr lang="en-GB" sz="1400" u="sng" dirty="0">
              <a:solidFill>
                <a:schemeClr val="tx1"/>
              </a:solidFill>
            </a:endParaRPr>
          </a:p>
        </p:txBody>
      </p:sp>
      <p:sp>
        <p:nvSpPr>
          <p:cNvPr id="8" name="TextBox 7"/>
          <p:cNvSpPr txBox="1"/>
          <p:nvPr/>
        </p:nvSpPr>
        <p:spPr>
          <a:xfrm>
            <a:off x="859361" y="2910254"/>
            <a:ext cx="8276476" cy="619337"/>
          </a:xfrm>
          <a:prstGeom prst="rect">
            <a:avLst/>
          </a:prstGeom>
          <a:noFill/>
          <a:ln>
            <a:solidFill>
              <a:schemeClr val="tx1"/>
            </a:solidFill>
          </a:ln>
        </p:spPr>
        <p:txBody>
          <a:bodyPr wrap="square" rtlCol="0">
            <a:spAutoFit/>
          </a:bodyPr>
          <a:lstStyle/>
          <a:p>
            <a:pPr lvl="1">
              <a:lnSpc>
                <a:spcPct val="130000"/>
              </a:lnSpc>
            </a:pPr>
            <a:r>
              <a:rPr lang="en-US" sz="1400" u="sng" dirty="0" smtClean="0">
                <a:solidFill>
                  <a:schemeClr val="tx1"/>
                </a:solidFill>
              </a:rPr>
              <a:t>W_US-NESDIS-STAR,SATCAL+NRTC+</a:t>
            </a:r>
            <a:r>
              <a:rPr lang="en-US" sz="1400" u="sng" dirty="0" smtClean="0">
                <a:solidFill>
                  <a:srgbClr val="FF0000"/>
                </a:solidFill>
              </a:rPr>
              <a:t>GEOLEOIR</a:t>
            </a:r>
            <a:r>
              <a:rPr lang="en-US" sz="1400" u="sng" dirty="0" smtClean="0"/>
              <a:t>,</a:t>
            </a:r>
            <a:r>
              <a:rPr lang="en-US" sz="1400" u="sng" dirty="0" smtClean="0">
                <a:solidFill>
                  <a:schemeClr val="tx1"/>
                </a:solidFill>
              </a:rPr>
              <a:t>GOES13+Imager-</a:t>
            </a:r>
            <a:r>
              <a:rPr lang="en-US" sz="1400" u="sng" dirty="0" smtClean="0">
                <a:solidFill>
                  <a:srgbClr val="FF0000"/>
                </a:solidFill>
              </a:rPr>
              <a:t>MetopA+IASI</a:t>
            </a:r>
            <a:r>
              <a:rPr lang="en-US" sz="1400" u="sng" dirty="0" smtClean="0">
                <a:solidFill>
                  <a:schemeClr val="tx1"/>
                </a:solidFill>
              </a:rPr>
              <a:t>_C_KNES_20140312120000_preop_01.nc</a:t>
            </a:r>
            <a:endParaRPr lang="en-GB" sz="1400" u="sng" dirty="0">
              <a:solidFill>
                <a:schemeClr val="tx1"/>
              </a:solidFill>
            </a:endParaRPr>
          </a:p>
        </p:txBody>
      </p:sp>
    </p:spTree>
    <p:extLst>
      <p:ext uri="{BB962C8B-B14F-4D97-AF65-F5344CB8AC3E}">
        <p14:creationId xmlns="" xmlns:p14="http://schemas.microsoft.com/office/powerpoint/2010/main" val="32070466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0" y="5491472"/>
            <a:ext cx="4841422" cy="1366528"/>
          </a:xfrm>
          <a:prstGeom prst="rect">
            <a:avLst/>
          </a:prstGeom>
          <a:noFill/>
        </p:spPr>
        <p:txBody>
          <a:bodyPr wrap="square" rtlCol="0">
            <a:spAutoFit/>
          </a:bodyPr>
          <a:lstStyle/>
          <a:p>
            <a:pPr>
              <a:lnSpc>
                <a:spcPct val="120000"/>
              </a:lnSpc>
            </a:pPr>
            <a:r>
              <a:rPr lang="en-GB" sz="1100" dirty="0">
                <a:solidFill>
                  <a:srgbClr val="FF0000"/>
                </a:solidFill>
              </a:rPr>
              <a:t>GSICS file naming convention:</a:t>
            </a:r>
          </a:p>
          <a:p>
            <a:pPr>
              <a:lnSpc>
                <a:spcPct val="120000"/>
              </a:lnSpc>
            </a:pPr>
            <a:r>
              <a:rPr lang="en-GB" sz="1100" dirty="0">
                <a:solidFill>
                  <a:srgbClr val="0C62FF"/>
                </a:solidFill>
                <a:hlinkClick r:id="rId2"/>
              </a:rPr>
              <a:t>https://gsics.nesdis.noaa.gov/wiki/Development/FilenameConvention</a:t>
            </a:r>
            <a:endParaRPr lang="en-GB" sz="1100" dirty="0">
              <a:solidFill>
                <a:srgbClr val="FF0000"/>
              </a:solidFill>
            </a:endParaRPr>
          </a:p>
          <a:p>
            <a:pPr marL="444500" indent="-269875">
              <a:lnSpc>
                <a:spcPct val="120000"/>
              </a:lnSpc>
              <a:buFont typeface="Wingdings"/>
              <a:buChar char="è"/>
            </a:pPr>
            <a:r>
              <a:rPr lang="en-IE" sz="1100" dirty="0" smtClean="0"/>
              <a:t>Follows </a:t>
            </a:r>
            <a:r>
              <a:rPr lang="en-IE" sz="1100" dirty="0"/>
              <a:t>the rules given in the General File </a:t>
            </a:r>
            <a:endParaRPr lang="en-IE" sz="1100" dirty="0" smtClean="0"/>
          </a:p>
          <a:p>
            <a:pPr marL="444500" indent="-269875">
              <a:lnSpc>
                <a:spcPct val="120000"/>
              </a:lnSpc>
              <a:buFont typeface="Wingdings"/>
              <a:buChar char="è"/>
            </a:pPr>
            <a:r>
              <a:rPr lang="en-IE" sz="1100" i="1" dirty="0" smtClean="0">
                <a:solidFill>
                  <a:srgbClr val="FF0000"/>
                </a:solidFill>
              </a:rPr>
              <a:t>W.M.O</a:t>
            </a:r>
            <a:r>
              <a:rPr lang="en-IE" sz="1100" i="1" dirty="0">
                <a:solidFill>
                  <a:srgbClr val="FF0000"/>
                </a:solidFill>
              </a:rPr>
              <a:t>. Manual on The Global Telecommunication System</a:t>
            </a:r>
            <a:r>
              <a:rPr lang="en-GB" sz="1100" dirty="0">
                <a:solidFill>
                  <a:srgbClr val="FF0000"/>
                </a:solidFill>
              </a:rPr>
              <a:t> </a:t>
            </a:r>
          </a:p>
          <a:p>
            <a:pPr>
              <a:lnSpc>
                <a:spcPct val="120000"/>
              </a:lnSpc>
            </a:pPr>
            <a:endParaRPr lang="en-GB" sz="1400" dirty="0">
              <a:solidFill>
                <a:srgbClr val="0C62FF"/>
              </a:solidFill>
            </a:endParaRPr>
          </a:p>
        </p:txBody>
      </p:sp>
      <p:sp>
        <p:nvSpPr>
          <p:cNvPr id="7" name="TextBox 6"/>
          <p:cNvSpPr txBox="1"/>
          <p:nvPr/>
        </p:nvSpPr>
        <p:spPr>
          <a:xfrm>
            <a:off x="0" y="4531806"/>
            <a:ext cx="3094264" cy="230832"/>
          </a:xfrm>
          <a:prstGeom prst="rect">
            <a:avLst/>
          </a:prstGeom>
          <a:noFill/>
        </p:spPr>
        <p:txBody>
          <a:bodyPr wrap="square" rtlCol="0">
            <a:spAutoFit/>
          </a:bodyPr>
          <a:lstStyle/>
          <a:p>
            <a:r>
              <a:rPr lang="en-US" b="1" dirty="0" smtClean="0"/>
              <a:t>References</a:t>
            </a:r>
            <a:endParaRPr lang="en-US" b="1" dirty="0"/>
          </a:p>
        </p:txBody>
      </p:sp>
      <p:sp>
        <p:nvSpPr>
          <p:cNvPr id="9" name="TextBox 8"/>
          <p:cNvSpPr txBox="1"/>
          <p:nvPr/>
        </p:nvSpPr>
        <p:spPr>
          <a:xfrm>
            <a:off x="898072" y="2010926"/>
            <a:ext cx="8115300" cy="652486"/>
          </a:xfrm>
          <a:prstGeom prst="rect">
            <a:avLst/>
          </a:prstGeom>
          <a:noFill/>
          <a:ln>
            <a:solidFill>
              <a:schemeClr val="tx2"/>
            </a:solidFill>
          </a:ln>
        </p:spPr>
        <p:txBody>
          <a:bodyPr wrap="square" rtlCol="0">
            <a:spAutoFit/>
          </a:bodyPr>
          <a:lstStyle/>
          <a:p>
            <a:pPr lvl="1">
              <a:lnSpc>
                <a:spcPct val="130000"/>
              </a:lnSpc>
            </a:pPr>
            <a:r>
              <a:rPr lang="en-GB" sz="1400" dirty="0" smtClean="0">
                <a:solidFill>
                  <a:schemeClr val="tx1"/>
                </a:solidFill>
              </a:rPr>
              <a:t>W_XX-EUMETSAT-Darmstadt,SATCAL+RAC+</a:t>
            </a:r>
            <a:r>
              <a:rPr lang="en-GB" sz="1400" dirty="0" smtClean="0">
                <a:solidFill>
                  <a:srgbClr val="FF0000"/>
                </a:solidFill>
              </a:rPr>
              <a:t>GEOLEOVISNIR</a:t>
            </a:r>
            <a:r>
              <a:rPr lang="en-GB" sz="1400" dirty="0" smtClean="0">
                <a:solidFill>
                  <a:schemeClr val="tx1"/>
                </a:solidFill>
              </a:rPr>
              <a:t>,MSG3+SEVIRI </a:t>
            </a:r>
            <a:r>
              <a:rPr lang="en-GB" sz="1400" dirty="0" smtClean="0">
                <a:solidFill>
                  <a:srgbClr val="FF0000"/>
                </a:solidFill>
              </a:rPr>
              <a:t>Aqua+MODIS</a:t>
            </a:r>
            <a:r>
              <a:rPr lang="en-GB" sz="1400" dirty="0" smtClean="0"/>
              <a:t>_</a:t>
            </a:r>
            <a:r>
              <a:rPr lang="en-GB" sz="1400" dirty="0" smtClean="0">
                <a:solidFill>
                  <a:schemeClr val="tx1"/>
                </a:solidFill>
              </a:rPr>
              <a:t>C_EUMG_20130601000000_demo_01.nc</a:t>
            </a:r>
            <a:endParaRPr lang="en-GB" sz="1400" u="sng" dirty="0">
              <a:solidFill>
                <a:schemeClr val="tx1"/>
              </a:solidFill>
            </a:endParaRPr>
          </a:p>
        </p:txBody>
      </p:sp>
      <p:sp>
        <p:nvSpPr>
          <p:cNvPr id="8" name="TextBox 7"/>
          <p:cNvSpPr txBox="1"/>
          <p:nvPr/>
        </p:nvSpPr>
        <p:spPr>
          <a:xfrm>
            <a:off x="859361" y="2910254"/>
            <a:ext cx="8276476" cy="619337"/>
          </a:xfrm>
          <a:prstGeom prst="rect">
            <a:avLst/>
          </a:prstGeom>
          <a:noFill/>
          <a:ln>
            <a:solidFill>
              <a:schemeClr val="tx1"/>
            </a:solidFill>
          </a:ln>
        </p:spPr>
        <p:txBody>
          <a:bodyPr wrap="square" rtlCol="0">
            <a:spAutoFit/>
          </a:bodyPr>
          <a:lstStyle/>
          <a:p>
            <a:pPr lvl="1">
              <a:lnSpc>
                <a:spcPct val="130000"/>
              </a:lnSpc>
            </a:pPr>
            <a:r>
              <a:rPr lang="en-US" sz="1400" u="sng" dirty="0" smtClean="0">
                <a:solidFill>
                  <a:schemeClr val="tx1"/>
                </a:solidFill>
              </a:rPr>
              <a:t>W_US-NESDIS-STAR,SATCAL+NRTC+</a:t>
            </a:r>
            <a:r>
              <a:rPr lang="en-US" sz="1400" u="sng" dirty="0" smtClean="0">
                <a:solidFill>
                  <a:srgbClr val="FF0000"/>
                </a:solidFill>
              </a:rPr>
              <a:t>GEOLEOIR</a:t>
            </a:r>
            <a:r>
              <a:rPr lang="en-US" sz="1400" u="sng" dirty="0" smtClean="0"/>
              <a:t>,</a:t>
            </a:r>
            <a:r>
              <a:rPr lang="en-US" sz="1400" u="sng" dirty="0" smtClean="0">
                <a:solidFill>
                  <a:schemeClr val="tx1"/>
                </a:solidFill>
              </a:rPr>
              <a:t>GOES13+Imager-</a:t>
            </a:r>
            <a:r>
              <a:rPr lang="en-US" sz="1400" u="sng" dirty="0" smtClean="0">
                <a:solidFill>
                  <a:srgbClr val="FF0000"/>
                </a:solidFill>
              </a:rPr>
              <a:t>MetopA+IASI</a:t>
            </a:r>
            <a:r>
              <a:rPr lang="en-US" sz="1400" u="sng" dirty="0" smtClean="0">
                <a:solidFill>
                  <a:schemeClr val="tx1"/>
                </a:solidFill>
              </a:rPr>
              <a:t>_C_KNES_20140312120000_preop_01.nc</a:t>
            </a:r>
            <a:endParaRPr lang="en-GB" sz="1400" u="sng" dirty="0">
              <a:solidFill>
                <a:schemeClr val="tx1"/>
              </a:solidFill>
            </a:endParaRPr>
          </a:p>
        </p:txBody>
      </p:sp>
      <p:sp>
        <p:nvSpPr>
          <p:cNvPr id="10" name="TextBox 9"/>
          <p:cNvSpPr txBox="1"/>
          <p:nvPr/>
        </p:nvSpPr>
        <p:spPr>
          <a:xfrm>
            <a:off x="868886" y="3767294"/>
            <a:ext cx="8276476" cy="619337"/>
          </a:xfrm>
          <a:prstGeom prst="rect">
            <a:avLst/>
          </a:prstGeom>
          <a:solidFill>
            <a:srgbClr val="FFC000"/>
          </a:solidFill>
          <a:ln>
            <a:solidFill>
              <a:schemeClr val="tx1"/>
            </a:solidFill>
          </a:ln>
        </p:spPr>
        <p:txBody>
          <a:bodyPr wrap="square" rtlCol="0">
            <a:spAutoFit/>
          </a:bodyPr>
          <a:lstStyle/>
          <a:p>
            <a:pPr lvl="1">
              <a:lnSpc>
                <a:spcPct val="130000"/>
              </a:lnSpc>
            </a:pPr>
            <a:r>
              <a:rPr lang="en-US" sz="1400" b="1" u="sng" dirty="0" smtClean="0">
                <a:solidFill>
                  <a:schemeClr val="tx1"/>
                </a:solidFill>
              </a:rPr>
              <a:t>W_US-NESDIS-STAR,SATCAL+RAC+</a:t>
            </a:r>
            <a:r>
              <a:rPr lang="en-US" sz="1400" b="1" u="sng" dirty="0" smtClean="0">
                <a:solidFill>
                  <a:srgbClr val="FF0000"/>
                </a:solidFill>
              </a:rPr>
              <a:t>LEOLEOMW</a:t>
            </a:r>
            <a:r>
              <a:rPr lang="en-US" sz="1400" b="1" u="sng" dirty="0" smtClean="0"/>
              <a:t>,</a:t>
            </a:r>
            <a:r>
              <a:rPr lang="en-US" sz="1400" b="1" u="sng" dirty="0" smtClean="0">
                <a:solidFill>
                  <a:schemeClr val="tx1"/>
                </a:solidFill>
              </a:rPr>
              <a:t>NOAA14+MSU-</a:t>
            </a:r>
            <a:r>
              <a:rPr lang="en-US" sz="1400" b="1" u="sng" dirty="0" smtClean="0">
                <a:solidFill>
                  <a:srgbClr val="FF0000"/>
                </a:solidFill>
              </a:rPr>
              <a:t>NOAA15+AMSU</a:t>
            </a:r>
            <a:r>
              <a:rPr lang="en-US" sz="1400" b="1" u="sng" dirty="0" smtClean="0"/>
              <a:t>_</a:t>
            </a:r>
            <a:r>
              <a:rPr lang="en-US" sz="1400" b="1" u="sng" dirty="0" smtClean="0">
                <a:solidFill>
                  <a:schemeClr val="tx1"/>
                </a:solidFill>
              </a:rPr>
              <a:t>C_KNES_20140312120000_preop_01.nc</a:t>
            </a:r>
            <a:endParaRPr lang="en-GB" sz="1400" b="1" u="sng" dirty="0">
              <a:solidFill>
                <a:schemeClr val="tx1"/>
              </a:solidFill>
            </a:endParaRPr>
          </a:p>
        </p:txBody>
      </p:sp>
      <p:sp>
        <p:nvSpPr>
          <p:cNvPr id="15" name="Rectangle 14"/>
          <p:cNvSpPr/>
          <p:nvPr/>
        </p:nvSpPr>
        <p:spPr>
          <a:xfrm>
            <a:off x="506627" y="1381285"/>
            <a:ext cx="8612659" cy="338554"/>
          </a:xfrm>
          <a:prstGeom prst="rect">
            <a:avLst/>
          </a:prstGeom>
        </p:spPr>
        <p:txBody>
          <a:bodyPr wrap="square">
            <a:spAutoFit/>
          </a:bodyPr>
          <a:lstStyle/>
          <a:p>
            <a:r>
              <a:rPr lang="en-US" sz="1600" dirty="0" err="1" smtClean="0">
                <a:solidFill>
                  <a:schemeClr val="tx1"/>
                </a:solidFill>
                <a:latin typeface="Calibri" pitchFamily="34" charset="0"/>
              </a:rPr>
              <a:t>pflag_productidentifier_oflag_originator_yyyyMMddhhmmss</a:t>
            </a:r>
            <a:r>
              <a:rPr lang="en-US" sz="1600" dirty="0" smtClean="0">
                <a:solidFill>
                  <a:schemeClr val="tx1"/>
                </a:solidFill>
                <a:latin typeface="Calibri" pitchFamily="34" charset="0"/>
              </a:rPr>
              <a:t>[_</a:t>
            </a:r>
            <a:r>
              <a:rPr lang="en-US" sz="1600" dirty="0" err="1" smtClean="0">
                <a:solidFill>
                  <a:schemeClr val="tx1"/>
                </a:solidFill>
                <a:latin typeface="Calibri" pitchFamily="34" charset="0"/>
              </a:rPr>
              <a:t>freeformat</a:t>
            </a:r>
            <a:r>
              <a:rPr lang="en-US" sz="1600" dirty="0" smtClean="0">
                <a:solidFill>
                  <a:schemeClr val="tx1"/>
                </a:solidFill>
                <a:latin typeface="Calibri" pitchFamily="34" charset="0"/>
              </a:rPr>
              <a:t>].type[.compression]</a:t>
            </a:r>
            <a:endParaRPr lang="en-US" sz="1600" dirty="0">
              <a:solidFill>
                <a:schemeClr val="tx1"/>
              </a:solidFill>
              <a:latin typeface="Calibri" pitchFamily="34" charset="0"/>
            </a:endParaRPr>
          </a:p>
        </p:txBody>
      </p:sp>
      <p:sp>
        <p:nvSpPr>
          <p:cNvPr id="12" name="Title 1"/>
          <p:cNvSpPr txBox="1">
            <a:spLocks/>
          </p:cNvSpPr>
          <p:nvPr/>
        </p:nvSpPr>
        <p:spPr bwMode="auto">
          <a:xfrm>
            <a:off x="818098" y="0"/>
            <a:ext cx="8543925" cy="812800"/>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Proposed MW Product File Naming convention</a:t>
            </a:r>
            <a:endParaRPr kumimoji="0" lang="en-GB" sz="2800" b="1" i="0" u="none" strike="noStrike" kern="1200" cap="none" spc="0" normalizeH="0" baseline="0" noProof="0" dirty="0" smtClean="0">
              <a:ln>
                <a:noFill/>
              </a:ln>
              <a:solidFill>
                <a:srgbClr val="0C62FF"/>
              </a:solidFill>
              <a:effectLst/>
              <a:uLnTx/>
              <a:uFillTx/>
              <a:latin typeface="+mj-lt"/>
              <a:ea typeface="+mj-ea"/>
              <a:cs typeface="+mj-cs"/>
            </a:endParaRPr>
          </a:p>
        </p:txBody>
      </p:sp>
    </p:spTree>
    <p:extLst>
      <p:ext uri="{BB962C8B-B14F-4D97-AF65-F5344CB8AC3E}">
        <p14:creationId xmlns="" xmlns:p14="http://schemas.microsoft.com/office/powerpoint/2010/main" val="32070466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23888" y="1272966"/>
            <a:ext cx="8371832" cy="4052796"/>
          </a:xfrm>
          <a:solidFill>
            <a:srgbClr val="A2DADE"/>
          </a:solidFill>
        </p:spPr>
        <p:txBody>
          <a:bodyPr>
            <a:normAutofit fontScale="77500" lnSpcReduction="20000"/>
          </a:bodyPr>
          <a:lstStyle/>
          <a:p>
            <a:r>
              <a:rPr lang="en-US" u="sng" dirty="0" smtClean="0">
                <a:solidFill>
                  <a:srgbClr val="7030A0"/>
                </a:solidFill>
              </a:rPr>
              <a:t>Cross Calibration Data files are created in </a:t>
            </a:r>
            <a:r>
              <a:rPr lang="en-US" u="sng" dirty="0" err="1" smtClean="0">
                <a:solidFill>
                  <a:srgbClr val="7030A0"/>
                </a:solidFill>
              </a:rPr>
              <a:t>NetCDF</a:t>
            </a:r>
            <a:r>
              <a:rPr lang="en-US" u="sng" dirty="0" smtClean="0">
                <a:solidFill>
                  <a:srgbClr val="7030A0"/>
                </a:solidFill>
              </a:rPr>
              <a:t> Format.</a:t>
            </a:r>
            <a:endParaRPr lang="en-US" dirty="0" smtClean="0">
              <a:solidFill>
                <a:srgbClr val="7030A0"/>
              </a:solidFill>
            </a:endParaRPr>
          </a:p>
          <a:p>
            <a:r>
              <a:rPr lang="en-US" u="sng" dirty="0" err="1" smtClean="0">
                <a:solidFill>
                  <a:srgbClr val="7030A0"/>
                </a:solidFill>
              </a:rPr>
              <a:t>Datafiles</a:t>
            </a:r>
            <a:r>
              <a:rPr lang="en-US" u="sng" dirty="0" smtClean="0">
                <a:solidFill>
                  <a:srgbClr val="7030A0"/>
                </a:solidFill>
              </a:rPr>
              <a:t> </a:t>
            </a:r>
            <a:r>
              <a:rPr lang="en-US" u="sng" dirty="0" smtClean="0">
                <a:solidFill>
                  <a:srgbClr val="7030A0"/>
                </a:solidFill>
              </a:rPr>
              <a:t>have three main </a:t>
            </a:r>
            <a:r>
              <a:rPr lang="en-US" u="sng" dirty="0" smtClean="0">
                <a:solidFill>
                  <a:srgbClr val="7030A0"/>
                </a:solidFill>
              </a:rPr>
              <a:t>sections</a:t>
            </a:r>
          </a:p>
          <a:p>
            <a:pPr>
              <a:buNone/>
            </a:pPr>
            <a:endParaRPr lang="en-US" dirty="0" smtClean="0"/>
          </a:p>
          <a:p>
            <a:pPr lvl="3"/>
            <a:r>
              <a:rPr lang="en-US" sz="2300" b="1" u="sng" dirty="0" smtClean="0">
                <a:hlinkClick r:id="rId2"/>
              </a:rPr>
              <a:t>Global Attributes</a:t>
            </a:r>
            <a:r>
              <a:rPr lang="en-US" sz="2300" b="1" u="sng" dirty="0" smtClean="0"/>
              <a:t>[ Should gives a brief overview of the product]</a:t>
            </a:r>
          </a:p>
          <a:p>
            <a:pPr lvl="4"/>
            <a:r>
              <a:rPr lang="en-US" sz="2300" b="1" u="sng" dirty="0" smtClean="0"/>
              <a:t>Info about file creation [source, filename etc], Funding Project, One line description and Usage</a:t>
            </a:r>
          </a:p>
          <a:p>
            <a:pPr lvl="4"/>
            <a:r>
              <a:rPr lang="en-US" sz="2300" b="1" u="sng" dirty="0" smtClean="0"/>
              <a:t>Time stamps [Creation, data validity] </a:t>
            </a:r>
          </a:p>
          <a:p>
            <a:pPr lvl="4"/>
            <a:r>
              <a:rPr lang="en-US" sz="2300" b="1" u="sng" dirty="0" smtClean="0"/>
              <a:t>Geospatial Information- Data Coverage [min/max lat </a:t>
            </a:r>
            <a:r>
              <a:rPr lang="en-US" sz="2300" b="1" u="sng" dirty="0" err="1" smtClean="0"/>
              <a:t>lon</a:t>
            </a:r>
            <a:r>
              <a:rPr lang="en-US" sz="2300" b="1" u="sng" dirty="0" smtClean="0"/>
              <a:t>]</a:t>
            </a:r>
          </a:p>
          <a:p>
            <a:pPr lvl="4"/>
            <a:r>
              <a:rPr lang="en-US" sz="2300" b="1" u="sng" dirty="0" smtClean="0"/>
              <a:t>References – ATBD’s/</a:t>
            </a:r>
            <a:r>
              <a:rPr lang="en-US" sz="2300" b="1" u="sng" dirty="0" err="1" smtClean="0"/>
              <a:t>doi</a:t>
            </a:r>
            <a:r>
              <a:rPr lang="en-US" sz="2300" b="1" u="sng" dirty="0" smtClean="0"/>
              <a:t> numbers/Usage/etc</a:t>
            </a:r>
            <a:endParaRPr lang="en-US" sz="2300" b="1" dirty="0" smtClean="0"/>
          </a:p>
          <a:p>
            <a:pPr lvl="3"/>
            <a:r>
              <a:rPr lang="en-US" sz="2300" b="1" u="sng" dirty="0" smtClean="0">
                <a:hlinkClick r:id="rId2"/>
              </a:rPr>
              <a:t>Dimensions</a:t>
            </a:r>
            <a:r>
              <a:rPr lang="en-US" sz="2300" b="1" u="sng" dirty="0" smtClean="0"/>
              <a:t>[</a:t>
            </a:r>
            <a:r>
              <a:rPr lang="en-US" sz="2300" b="1" u="sng" dirty="0" err="1" smtClean="0"/>
              <a:t>x,y</a:t>
            </a:r>
            <a:r>
              <a:rPr lang="en-US" sz="2300" b="1" u="sng" dirty="0" smtClean="0"/>
              <a:t> extent]</a:t>
            </a:r>
            <a:endParaRPr lang="en-US" sz="2300" b="1" dirty="0" smtClean="0"/>
          </a:p>
          <a:p>
            <a:pPr lvl="3"/>
            <a:r>
              <a:rPr lang="en-US" sz="2300" b="1" u="sng" dirty="0" smtClean="0">
                <a:hlinkClick r:id="rId2"/>
              </a:rPr>
              <a:t>Variables</a:t>
            </a:r>
            <a:r>
              <a:rPr lang="en-US" sz="2300" b="1" u="sng" dirty="0" smtClean="0"/>
              <a:t> [Used by users]</a:t>
            </a:r>
          </a:p>
          <a:p>
            <a:pPr lvl="4"/>
            <a:r>
              <a:rPr lang="en-US" sz="2300" b="1" u="sng" dirty="0" smtClean="0"/>
              <a:t> Calibration </a:t>
            </a:r>
            <a:r>
              <a:rPr lang="en-US" sz="2300" b="1" u="sng" dirty="0" err="1" smtClean="0"/>
              <a:t>Coeff</a:t>
            </a:r>
            <a:r>
              <a:rPr lang="en-US" sz="2300" b="1" u="sng" dirty="0" smtClean="0"/>
              <a:t>. For </a:t>
            </a:r>
            <a:r>
              <a:rPr lang="en-US" sz="2300" b="1" u="sng" dirty="0" err="1" smtClean="0"/>
              <a:t>eg</a:t>
            </a:r>
            <a:r>
              <a:rPr lang="en-US" sz="2300" b="1" u="sng" dirty="0" smtClean="0"/>
              <a:t>. Mon – Ref bias and offset, uncertainty and related SNO variables</a:t>
            </a:r>
            <a:endParaRPr lang="en-US" sz="2300" b="1" dirty="0" smtClean="0"/>
          </a:p>
          <a:p>
            <a:endParaRPr lang="en-US" dirty="0"/>
          </a:p>
        </p:txBody>
      </p:sp>
      <p:sp>
        <p:nvSpPr>
          <p:cNvPr id="3" name="TextBox 2"/>
          <p:cNvSpPr txBox="1"/>
          <p:nvPr/>
        </p:nvSpPr>
        <p:spPr>
          <a:xfrm>
            <a:off x="3134871" y="5611092"/>
            <a:ext cx="4637529" cy="461665"/>
          </a:xfrm>
          <a:prstGeom prst="rect">
            <a:avLst/>
          </a:prstGeom>
          <a:solidFill>
            <a:srgbClr val="A2DADE"/>
          </a:solidFill>
        </p:spPr>
        <p:txBody>
          <a:bodyPr wrap="square" rtlCol="0">
            <a:spAutoFit/>
          </a:bodyPr>
          <a:lstStyle/>
          <a:p>
            <a:r>
              <a:rPr lang="en-US" sz="1200" dirty="0" smtClean="0">
                <a:solidFill>
                  <a:schemeClr val="tx1"/>
                </a:solidFill>
              </a:rPr>
              <a:t>Need to Standardize meta data in each section </a:t>
            </a:r>
          </a:p>
          <a:p>
            <a:r>
              <a:rPr lang="en-US" sz="1200" dirty="0" smtClean="0">
                <a:solidFill>
                  <a:schemeClr val="tx1"/>
                </a:solidFill>
              </a:rPr>
              <a:t> </a:t>
            </a:r>
            <a:endParaRPr lang="en-US" sz="1200" dirty="0">
              <a:solidFill>
                <a:schemeClr val="tx1"/>
              </a:solidFill>
            </a:endParaRPr>
          </a:p>
        </p:txBody>
      </p:sp>
      <p:sp>
        <p:nvSpPr>
          <p:cNvPr id="5" name="Title 1"/>
          <p:cNvSpPr txBox="1">
            <a:spLocks/>
          </p:cNvSpPr>
          <p:nvPr/>
        </p:nvSpPr>
        <p:spPr bwMode="auto">
          <a:xfrm>
            <a:off x="775037" y="1"/>
            <a:ext cx="8543925" cy="766118"/>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algn="ctr" eaLnBrk="0" hangingPunct="0">
              <a:defRPr/>
            </a:pPr>
            <a:r>
              <a:rPr lang="en-US" sz="2800" dirty="0" smtClean="0">
                <a:solidFill>
                  <a:srgbClr val="000000"/>
                </a:solidFill>
                <a:latin typeface="Calibri" pitchFamily="34" charset="0"/>
              </a:rPr>
              <a:t>Typical </a:t>
            </a:r>
            <a:r>
              <a:rPr lang="en-US" sz="2800" dirty="0" err="1" smtClean="0">
                <a:solidFill>
                  <a:srgbClr val="000000"/>
                </a:solidFill>
                <a:latin typeface="Calibri" pitchFamily="34" charset="0"/>
              </a:rPr>
              <a:t>NetCDF</a:t>
            </a:r>
            <a:r>
              <a:rPr lang="en-US" sz="2800" dirty="0" smtClean="0">
                <a:solidFill>
                  <a:srgbClr val="000000"/>
                </a:solidFill>
                <a:latin typeface="Calibri" pitchFamily="34" charset="0"/>
              </a:rPr>
              <a:t> </a:t>
            </a:r>
            <a:r>
              <a:rPr lang="en-US" sz="2800" dirty="0" err="1" smtClean="0">
                <a:solidFill>
                  <a:srgbClr val="000000"/>
                </a:solidFill>
                <a:latin typeface="Calibri" pitchFamily="34" charset="0"/>
              </a:rPr>
              <a:t>datafile</a:t>
            </a:r>
            <a:r>
              <a:rPr lang="en-US" sz="2800" dirty="0" smtClean="0">
                <a:solidFill>
                  <a:srgbClr val="000000"/>
                </a:solidFill>
                <a:latin typeface="Calibri" pitchFamily="34" charset="0"/>
              </a:rPr>
              <a:t> </a:t>
            </a:r>
            <a:r>
              <a:rPr lang="en-US" sz="2800" dirty="0" smtClean="0">
                <a:solidFill>
                  <a:srgbClr val="000000"/>
                </a:solidFill>
                <a:latin typeface="Calibri" pitchFamily="34" charset="0"/>
              </a:rPr>
              <a:t>contents</a:t>
            </a:r>
            <a:endParaRPr lang="en-US" sz="2800" dirty="0" smtClean="0">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txBox="1">
            <a:spLocks/>
          </p:cNvSpPr>
          <p:nvPr/>
        </p:nvSpPr>
        <p:spPr bwMode="auto">
          <a:xfrm>
            <a:off x="775037" y="1"/>
            <a:ext cx="8543925" cy="766118"/>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MW </a:t>
            </a: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Data File </a:t>
            </a: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Contents requirements</a:t>
            </a:r>
            <a:endParaRPr kumimoji="0" lang="en-GB" sz="2800" b="1" i="0" u="none" strike="noStrike" kern="1200" cap="none" spc="0" normalizeH="0" baseline="0" noProof="0" dirty="0" smtClean="0">
              <a:ln>
                <a:noFill/>
              </a:ln>
              <a:solidFill>
                <a:srgbClr val="0C62FF"/>
              </a:solidFill>
              <a:effectLst/>
              <a:uLnTx/>
              <a:uFillTx/>
              <a:latin typeface="+mj-lt"/>
              <a:ea typeface="+mj-ea"/>
              <a:cs typeface="+mj-cs"/>
            </a:endParaRPr>
          </a:p>
        </p:txBody>
      </p:sp>
      <p:sp>
        <p:nvSpPr>
          <p:cNvPr id="14" name="TextBox 13"/>
          <p:cNvSpPr txBox="1"/>
          <p:nvPr/>
        </p:nvSpPr>
        <p:spPr>
          <a:xfrm>
            <a:off x="2906973" y="3368718"/>
            <a:ext cx="3036627" cy="1015663"/>
          </a:xfrm>
          <a:prstGeom prst="rect">
            <a:avLst/>
          </a:prstGeom>
          <a:solidFill>
            <a:srgbClr val="EE2D24"/>
          </a:solidFill>
        </p:spPr>
        <p:txBody>
          <a:bodyPr wrap="square" rtlCol="0">
            <a:spAutoFit/>
          </a:bodyPr>
          <a:lstStyle/>
          <a:p>
            <a:r>
              <a:rPr lang="en-US" sz="2000" dirty="0" smtClean="0"/>
              <a:t>User Friendly format, easy to read and use  Content</a:t>
            </a:r>
            <a:endParaRPr lang="en-US" sz="2000" dirty="0">
              <a:solidFill>
                <a:schemeClr val="tx1"/>
              </a:solidFill>
            </a:endParaRPr>
          </a:p>
        </p:txBody>
      </p:sp>
      <p:sp>
        <p:nvSpPr>
          <p:cNvPr id="21" name="TextBox 20"/>
          <p:cNvSpPr txBox="1"/>
          <p:nvPr/>
        </p:nvSpPr>
        <p:spPr>
          <a:xfrm>
            <a:off x="444725" y="4555763"/>
            <a:ext cx="4182693" cy="461665"/>
          </a:xfrm>
          <a:prstGeom prst="rect">
            <a:avLst/>
          </a:prstGeom>
          <a:solidFill>
            <a:srgbClr val="FFC000"/>
          </a:solidFill>
        </p:spPr>
        <p:txBody>
          <a:bodyPr wrap="square" rtlCol="0">
            <a:spAutoFit/>
          </a:bodyPr>
          <a:lstStyle/>
          <a:p>
            <a:r>
              <a:rPr lang="en-US" sz="1200" i="1" dirty="0" smtClean="0">
                <a:solidFill>
                  <a:schemeClr val="tx1"/>
                </a:solidFill>
              </a:rPr>
              <a:t>Aligned with Meta data Standards </a:t>
            </a:r>
            <a:r>
              <a:rPr lang="en-US" sz="1200" i="1" dirty="0" smtClean="0">
                <a:solidFill>
                  <a:schemeClr val="tx1"/>
                </a:solidFill>
              </a:rPr>
              <a:t>of  producer </a:t>
            </a:r>
            <a:r>
              <a:rPr lang="en-US" sz="1200" b="1" i="1" dirty="0" smtClean="0">
                <a:solidFill>
                  <a:schemeClr val="tx1"/>
                </a:solidFill>
              </a:rPr>
              <a:t>Satellite </a:t>
            </a:r>
            <a:r>
              <a:rPr lang="en-US" sz="1200" b="1" i="1" dirty="0" smtClean="0">
                <a:solidFill>
                  <a:schemeClr val="tx1"/>
                </a:solidFill>
              </a:rPr>
              <a:t>agency</a:t>
            </a:r>
            <a:endParaRPr lang="en-US" sz="1200" b="1" i="1" dirty="0">
              <a:solidFill>
                <a:schemeClr val="tx1"/>
              </a:solidFill>
            </a:endParaRPr>
          </a:p>
        </p:txBody>
      </p:sp>
      <p:sp>
        <p:nvSpPr>
          <p:cNvPr id="22" name="TextBox 21"/>
          <p:cNvSpPr txBox="1"/>
          <p:nvPr/>
        </p:nvSpPr>
        <p:spPr>
          <a:xfrm>
            <a:off x="5044434" y="4541909"/>
            <a:ext cx="4182693" cy="646331"/>
          </a:xfrm>
          <a:prstGeom prst="rect">
            <a:avLst/>
          </a:prstGeom>
          <a:solidFill>
            <a:srgbClr val="FFC000"/>
          </a:solidFill>
        </p:spPr>
        <p:txBody>
          <a:bodyPr wrap="square" rtlCol="0">
            <a:spAutoFit/>
          </a:bodyPr>
          <a:lstStyle/>
          <a:p>
            <a:r>
              <a:rPr lang="en-US" sz="1200" i="1" dirty="0" smtClean="0">
                <a:solidFill>
                  <a:schemeClr val="tx1"/>
                </a:solidFill>
              </a:rPr>
              <a:t>Product  contents shall support GSICS bias Monitoring tool or the  bias monitoring at GPRC in NRT/RAC .</a:t>
            </a:r>
            <a:endParaRPr lang="en-US" sz="1200" b="1" i="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45453" y="2821765"/>
            <a:ext cx="2347415" cy="492443"/>
          </a:xfrm>
          <a:prstGeom prst="rect">
            <a:avLst/>
          </a:prstGeom>
          <a:solidFill>
            <a:srgbClr val="FFFF00"/>
          </a:solidFill>
        </p:spPr>
        <p:txBody>
          <a:bodyPr wrap="square" rtlCol="0">
            <a:spAutoFit/>
          </a:bodyPr>
          <a:lstStyle/>
          <a:p>
            <a:r>
              <a:rPr lang="en-US" sz="1300" dirty="0" smtClean="0">
                <a:solidFill>
                  <a:schemeClr val="tx1"/>
                </a:solidFill>
              </a:rPr>
              <a:t>Harmonized with existing  GSICS Standards</a:t>
            </a:r>
          </a:p>
        </p:txBody>
      </p:sp>
      <p:sp>
        <p:nvSpPr>
          <p:cNvPr id="14" name="TextBox 13"/>
          <p:cNvSpPr txBox="1"/>
          <p:nvPr/>
        </p:nvSpPr>
        <p:spPr>
          <a:xfrm>
            <a:off x="2906973" y="3368718"/>
            <a:ext cx="3036627" cy="1015663"/>
          </a:xfrm>
          <a:prstGeom prst="rect">
            <a:avLst/>
          </a:prstGeom>
          <a:solidFill>
            <a:srgbClr val="EE2D24"/>
          </a:solidFill>
        </p:spPr>
        <p:txBody>
          <a:bodyPr wrap="square" rtlCol="0">
            <a:spAutoFit/>
          </a:bodyPr>
          <a:lstStyle/>
          <a:p>
            <a:r>
              <a:rPr lang="en-US" sz="2000" dirty="0" smtClean="0"/>
              <a:t>User Friendly format, easy to read and use  Content</a:t>
            </a:r>
            <a:endParaRPr lang="en-US" sz="2000" dirty="0">
              <a:solidFill>
                <a:schemeClr val="tx1"/>
              </a:solidFill>
            </a:endParaRPr>
          </a:p>
        </p:txBody>
      </p:sp>
      <p:sp>
        <p:nvSpPr>
          <p:cNvPr id="16" name="TextBox 15"/>
          <p:cNvSpPr txBox="1"/>
          <p:nvPr/>
        </p:nvSpPr>
        <p:spPr>
          <a:xfrm>
            <a:off x="6665485" y="2731826"/>
            <a:ext cx="2110853" cy="692497"/>
          </a:xfrm>
          <a:prstGeom prst="rect">
            <a:avLst/>
          </a:prstGeom>
          <a:solidFill>
            <a:srgbClr val="FFFF00"/>
          </a:solidFill>
        </p:spPr>
        <p:txBody>
          <a:bodyPr wrap="square" rtlCol="0">
            <a:spAutoFit/>
          </a:bodyPr>
          <a:lstStyle/>
          <a:p>
            <a:r>
              <a:rPr lang="en-US" sz="1300" dirty="0" smtClean="0">
                <a:solidFill>
                  <a:schemeClr val="tx1"/>
                </a:solidFill>
              </a:rPr>
              <a:t>Harmonized with Contemporary Cross Calibration Products</a:t>
            </a:r>
          </a:p>
        </p:txBody>
      </p:sp>
      <p:sp>
        <p:nvSpPr>
          <p:cNvPr id="17" name="TextBox 16"/>
          <p:cNvSpPr txBox="1"/>
          <p:nvPr/>
        </p:nvSpPr>
        <p:spPr>
          <a:xfrm>
            <a:off x="278470" y="5276200"/>
            <a:ext cx="8674100" cy="461665"/>
          </a:xfrm>
          <a:prstGeom prst="rect">
            <a:avLst/>
          </a:prstGeom>
          <a:solidFill>
            <a:srgbClr val="FFFF00"/>
          </a:solidFill>
        </p:spPr>
        <p:txBody>
          <a:bodyPr wrap="square" rtlCol="0">
            <a:spAutoFit/>
          </a:bodyPr>
          <a:lstStyle/>
          <a:p>
            <a:r>
              <a:rPr lang="en-US" sz="1200" b="1" i="1" dirty="0" smtClean="0">
                <a:solidFill>
                  <a:schemeClr val="tx1"/>
                </a:solidFill>
              </a:rPr>
              <a:t>Requirements </a:t>
            </a:r>
            <a:r>
              <a:rPr lang="en-US" sz="1200" i="1" dirty="0" smtClean="0">
                <a:solidFill>
                  <a:schemeClr val="tx1"/>
                </a:solidFill>
              </a:rPr>
              <a:t>should be </a:t>
            </a:r>
            <a:r>
              <a:rPr lang="en-US" sz="1200" b="1" i="1" dirty="0" smtClean="0">
                <a:solidFill>
                  <a:schemeClr val="tx1"/>
                </a:solidFill>
              </a:rPr>
              <a:t> general not very stringent so that it allows easy submission and acceptance of products. </a:t>
            </a:r>
            <a:endParaRPr lang="en-US" sz="1200" b="1" i="1" dirty="0">
              <a:solidFill>
                <a:schemeClr val="tx1"/>
              </a:solidFill>
            </a:endParaRPr>
          </a:p>
        </p:txBody>
      </p:sp>
      <p:sp>
        <p:nvSpPr>
          <p:cNvPr id="18" name="TextBox 17"/>
          <p:cNvSpPr txBox="1"/>
          <p:nvPr/>
        </p:nvSpPr>
        <p:spPr>
          <a:xfrm>
            <a:off x="280538" y="5821698"/>
            <a:ext cx="6597934" cy="276999"/>
          </a:xfrm>
          <a:prstGeom prst="rect">
            <a:avLst/>
          </a:prstGeom>
          <a:solidFill>
            <a:srgbClr val="FFFF00"/>
          </a:solidFill>
        </p:spPr>
        <p:txBody>
          <a:bodyPr wrap="square" rtlCol="0">
            <a:spAutoFit/>
          </a:bodyPr>
          <a:lstStyle/>
          <a:p>
            <a:r>
              <a:rPr lang="en-US" sz="1200" b="1" i="1" dirty="0" smtClean="0">
                <a:solidFill>
                  <a:schemeClr val="tx1"/>
                </a:solidFill>
              </a:rPr>
              <a:t>Should  be backed with strong technical support by the authors.</a:t>
            </a:r>
            <a:endParaRPr lang="en-US" sz="1200" b="1" i="1" dirty="0">
              <a:solidFill>
                <a:schemeClr val="tx1"/>
              </a:solidFill>
            </a:endParaRPr>
          </a:p>
        </p:txBody>
      </p:sp>
      <p:sp>
        <p:nvSpPr>
          <p:cNvPr id="19" name="TextBox 18"/>
          <p:cNvSpPr txBox="1"/>
          <p:nvPr/>
        </p:nvSpPr>
        <p:spPr>
          <a:xfrm>
            <a:off x="269165" y="6230097"/>
            <a:ext cx="6597934" cy="461665"/>
          </a:xfrm>
          <a:prstGeom prst="rect">
            <a:avLst/>
          </a:prstGeom>
          <a:solidFill>
            <a:srgbClr val="FFFF00"/>
          </a:solidFill>
        </p:spPr>
        <p:txBody>
          <a:bodyPr wrap="square" rtlCol="0">
            <a:spAutoFit/>
          </a:bodyPr>
          <a:lstStyle/>
          <a:p>
            <a:r>
              <a:rPr lang="en-US" sz="1200" b="1" i="1" dirty="0" smtClean="0">
                <a:solidFill>
                  <a:schemeClr val="tx1"/>
                </a:solidFill>
              </a:rPr>
              <a:t>Should take into account budgetary constraints of satellite operators and long term maintenance   and dissemination of the product.</a:t>
            </a:r>
            <a:endParaRPr lang="en-US" sz="1200" b="1" i="1" dirty="0">
              <a:solidFill>
                <a:schemeClr val="tx1"/>
              </a:solidFill>
            </a:endParaRPr>
          </a:p>
        </p:txBody>
      </p:sp>
      <p:sp>
        <p:nvSpPr>
          <p:cNvPr id="21" name="TextBox 20"/>
          <p:cNvSpPr txBox="1"/>
          <p:nvPr/>
        </p:nvSpPr>
        <p:spPr>
          <a:xfrm>
            <a:off x="444725" y="4555763"/>
            <a:ext cx="4182693" cy="461665"/>
          </a:xfrm>
          <a:prstGeom prst="rect">
            <a:avLst/>
          </a:prstGeom>
          <a:solidFill>
            <a:srgbClr val="FFC000"/>
          </a:solidFill>
        </p:spPr>
        <p:txBody>
          <a:bodyPr wrap="square" rtlCol="0">
            <a:spAutoFit/>
          </a:bodyPr>
          <a:lstStyle/>
          <a:p>
            <a:r>
              <a:rPr lang="en-US" sz="1200" i="1" dirty="0" smtClean="0">
                <a:solidFill>
                  <a:schemeClr val="tx1"/>
                </a:solidFill>
              </a:rPr>
              <a:t>Standards of  producer </a:t>
            </a:r>
            <a:r>
              <a:rPr lang="en-US" sz="1200" b="1" i="1" dirty="0" smtClean="0">
                <a:solidFill>
                  <a:schemeClr val="tx1"/>
                </a:solidFill>
              </a:rPr>
              <a:t>Satellite agency standards shall  be  acceptable in  GSICS/GPPA</a:t>
            </a:r>
            <a:endParaRPr lang="en-US" sz="1200" b="1" i="1" dirty="0">
              <a:solidFill>
                <a:schemeClr val="tx1"/>
              </a:solidFill>
            </a:endParaRPr>
          </a:p>
        </p:txBody>
      </p:sp>
      <p:sp>
        <p:nvSpPr>
          <p:cNvPr id="22" name="TextBox 21"/>
          <p:cNvSpPr txBox="1"/>
          <p:nvPr/>
        </p:nvSpPr>
        <p:spPr>
          <a:xfrm>
            <a:off x="5044434" y="4541909"/>
            <a:ext cx="4182693" cy="461665"/>
          </a:xfrm>
          <a:prstGeom prst="rect">
            <a:avLst/>
          </a:prstGeom>
          <a:solidFill>
            <a:srgbClr val="FFC000"/>
          </a:solidFill>
        </p:spPr>
        <p:txBody>
          <a:bodyPr wrap="square" rtlCol="0">
            <a:spAutoFit/>
          </a:bodyPr>
          <a:lstStyle/>
          <a:p>
            <a:r>
              <a:rPr lang="en-US" sz="1200" i="1" dirty="0" smtClean="0">
                <a:solidFill>
                  <a:schemeClr val="tx1"/>
                </a:solidFill>
              </a:rPr>
              <a:t>Product should be monitored  in bias Monitoring tool or the member satellite agency</a:t>
            </a:r>
            <a:endParaRPr lang="en-US" sz="1200" b="1" i="1" dirty="0">
              <a:solidFill>
                <a:schemeClr val="tx1"/>
              </a:solidFill>
            </a:endParaRPr>
          </a:p>
        </p:txBody>
      </p:sp>
      <p:sp>
        <p:nvSpPr>
          <p:cNvPr id="15" name="Title 1"/>
          <p:cNvSpPr txBox="1">
            <a:spLocks/>
          </p:cNvSpPr>
          <p:nvPr/>
        </p:nvSpPr>
        <p:spPr bwMode="auto">
          <a:xfrm>
            <a:off x="775037" y="1"/>
            <a:ext cx="8543925" cy="766118"/>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MW </a:t>
            </a: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Data File </a:t>
            </a: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Contents requirements</a:t>
            </a:r>
            <a:endParaRPr kumimoji="0" lang="en-GB" sz="2800" b="1" i="0" u="none" strike="noStrike" kern="1200" cap="none" spc="0" normalizeH="0" baseline="0" noProof="0" dirty="0" smtClean="0">
              <a:ln>
                <a:noFill/>
              </a:ln>
              <a:solidFill>
                <a:srgbClr val="0C62FF"/>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16581" y="4093862"/>
            <a:ext cx="6303319" cy="646331"/>
          </a:xfrm>
          <a:prstGeom prst="rect">
            <a:avLst/>
          </a:prstGeom>
          <a:solidFill>
            <a:srgbClr val="A2DADE"/>
          </a:solidFill>
        </p:spPr>
        <p:txBody>
          <a:bodyPr wrap="square" rtlCol="0">
            <a:spAutoFit/>
          </a:bodyPr>
          <a:lstStyle/>
          <a:p>
            <a:r>
              <a:rPr lang="en-US" sz="1200" dirty="0" smtClean="0">
                <a:solidFill>
                  <a:schemeClr val="tx1"/>
                </a:solidFill>
              </a:rPr>
              <a:t>GSICS  IR Metadata Conventions</a:t>
            </a:r>
          </a:p>
          <a:p>
            <a:r>
              <a:rPr lang="en-GB" sz="1200" dirty="0" smtClean="0">
                <a:solidFill>
                  <a:srgbClr val="0C62FF"/>
                </a:solidFill>
                <a:hlinkClick r:id="rId2"/>
              </a:rPr>
              <a:t>https://gsics.nesdis.noaa.gov/wiki/Development/NetcdfConvention</a:t>
            </a:r>
            <a:endParaRPr lang="en-GB" sz="1200" dirty="0" smtClean="0">
              <a:sym typeface="Wingdings"/>
            </a:endParaRPr>
          </a:p>
          <a:p>
            <a:endParaRPr lang="en-US" sz="1200" dirty="0">
              <a:solidFill>
                <a:schemeClr val="tx1"/>
              </a:solidFill>
            </a:endParaRPr>
          </a:p>
        </p:txBody>
      </p:sp>
      <p:sp>
        <p:nvSpPr>
          <p:cNvPr id="7" name="TextBox 6"/>
          <p:cNvSpPr txBox="1"/>
          <p:nvPr/>
        </p:nvSpPr>
        <p:spPr>
          <a:xfrm>
            <a:off x="543698" y="4818106"/>
            <a:ext cx="8077199" cy="461665"/>
          </a:xfrm>
          <a:prstGeom prst="rect">
            <a:avLst/>
          </a:prstGeom>
          <a:solidFill>
            <a:srgbClr val="A2DADE"/>
          </a:solidFill>
        </p:spPr>
        <p:txBody>
          <a:bodyPr wrap="square" rtlCol="0">
            <a:spAutoFit/>
          </a:bodyPr>
          <a:lstStyle/>
          <a:p>
            <a:r>
              <a:rPr lang="en-US" sz="1200" dirty="0" smtClean="0">
                <a:solidFill>
                  <a:schemeClr val="tx1"/>
                </a:solidFill>
              </a:rPr>
              <a:t>NCDC Guidelines for CDR</a:t>
            </a:r>
          </a:p>
          <a:p>
            <a:r>
              <a:rPr lang="en-GB" sz="1200" dirty="0" smtClean="0">
                <a:solidFill>
                  <a:srgbClr val="0C62FF"/>
                </a:solidFill>
                <a:hlinkClick r:id="rId3"/>
              </a:rPr>
              <a:t>http://cf-pcmdi.llnl.gov/documents/cf-conventions/latest-cf-conventions-document-1/</a:t>
            </a:r>
            <a:endParaRPr lang="en-US" sz="1200" dirty="0">
              <a:solidFill>
                <a:schemeClr val="tx1"/>
              </a:solidFill>
            </a:endParaRPr>
          </a:p>
        </p:txBody>
      </p:sp>
      <p:sp>
        <p:nvSpPr>
          <p:cNvPr id="10" name="TextBox 9"/>
          <p:cNvSpPr txBox="1"/>
          <p:nvPr/>
        </p:nvSpPr>
        <p:spPr>
          <a:xfrm>
            <a:off x="520700" y="5448300"/>
            <a:ext cx="8953500" cy="674031"/>
          </a:xfrm>
          <a:prstGeom prst="rect">
            <a:avLst/>
          </a:prstGeom>
          <a:solidFill>
            <a:srgbClr val="A2DADE"/>
          </a:solidFill>
        </p:spPr>
        <p:txBody>
          <a:bodyPr wrap="square" rtlCol="0">
            <a:spAutoFit/>
          </a:bodyPr>
          <a:lstStyle/>
          <a:p>
            <a:pPr marL="265113" indent="182563">
              <a:lnSpc>
                <a:spcPct val="120000"/>
              </a:lnSpc>
            </a:pPr>
            <a:r>
              <a:rPr lang="en-GB" sz="1200" dirty="0" err="1" smtClean="0">
                <a:solidFill>
                  <a:schemeClr val="tx1"/>
                </a:solidFill>
              </a:rPr>
              <a:t>NetCDF</a:t>
            </a:r>
            <a:r>
              <a:rPr lang="en-GB" sz="1200" dirty="0" smtClean="0">
                <a:solidFill>
                  <a:schemeClr val="tx1"/>
                </a:solidFill>
              </a:rPr>
              <a:t> Attribute Convention for Dataset Directory</a:t>
            </a:r>
          </a:p>
          <a:p>
            <a:pPr marL="265113" indent="182563">
              <a:lnSpc>
                <a:spcPct val="120000"/>
              </a:lnSpc>
            </a:pPr>
            <a:r>
              <a:rPr lang="en-GB" sz="1200" dirty="0" smtClean="0">
                <a:solidFill>
                  <a:srgbClr val="0C62FF"/>
                </a:solidFill>
                <a:hlinkClick r:id="rId4"/>
              </a:rPr>
              <a:t>http://www.unidata.ucar.edu/software/netcdf-java/formats/DataDiscoveryAttConvention.html</a:t>
            </a:r>
            <a:endParaRPr lang="en-GB" sz="1200" dirty="0" smtClean="0">
              <a:solidFill>
                <a:srgbClr val="0C62FF"/>
              </a:solidFill>
            </a:endParaRPr>
          </a:p>
          <a:p>
            <a:endParaRPr lang="en-US" dirty="0"/>
          </a:p>
        </p:txBody>
      </p:sp>
      <p:sp>
        <p:nvSpPr>
          <p:cNvPr id="11" name="TextBox 10"/>
          <p:cNvSpPr txBox="1"/>
          <p:nvPr/>
        </p:nvSpPr>
        <p:spPr>
          <a:xfrm>
            <a:off x="432487" y="3744098"/>
            <a:ext cx="2755556" cy="323165"/>
          </a:xfrm>
          <a:prstGeom prst="rect">
            <a:avLst/>
          </a:prstGeom>
          <a:noFill/>
        </p:spPr>
        <p:txBody>
          <a:bodyPr wrap="square" rtlCol="0">
            <a:spAutoFit/>
          </a:bodyPr>
          <a:lstStyle/>
          <a:p>
            <a:r>
              <a:rPr lang="en-US" sz="1500" u="sng" dirty="0" smtClean="0">
                <a:solidFill>
                  <a:srgbClr val="FF0000"/>
                </a:solidFill>
              </a:rPr>
              <a:t>Reference Documents</a:t>
            </a:r>
            <a:endParaRPr lang="en-US" sz="1500" u="sng" dirty="0">
              <a:solidFill>
                <a:srgbClr val="FF0000"/>
              </a:solidFill>
            </a:endParaRPr>
          </a:p>
        </p:txBody>
      </p:sp>
      <p:sp>
        <p:nvSpPr>
          <p:cNvPr id="9" name="Content Placeholder 2"/>
          <p:cNvSpPr>
            <a:spLocks noGrp="1"/>
          </p:cNvSpPr>
          <p:nvPr>
            <p:ph idx="1"/>
          </p:nvPr>
        </p:nvSpPr>
        <p:spPr>
          <a:xfrm>
            <a:off x="517772" y="1871371"/>
            <a:ext cx="8915400" cy="1684629"/>
          </a:xfrm>
        </p:spPr>
        <p:txBody>
          <a:bodyPr/>
          <a:lstStyle/>
          <a:p>
            <a:r>
              <a:rPr lang="en-US" dirty="0" smtClean="0"/>
              <a:t>Existing GSICS Products ( IR )</a:t>
            </a:r>
          </a:p>
          <a:p>
            <a:r>
              <a:rPr lang="en-US" dirty="0" smtClean="0"/>
              <a:t>Contents of contemporary  MW Cross Calibration Products</a:t>
            </a:r>
          </a:p>
          <a:p>
            <a:pPr lvl="2"/>
            <a:r>
              <a:rPr lang="en-US" sz="1800" dirty="0" smtClean="0"/>
              <a:t>2 NOAA Products  ( MSU/AMSU,  </a:t>
            </a:r>
            <a:r>
              <a:rPr lang="en-US" sz="1800" b="1" i="1" dirty="0" smtClean="0"/>
              <a:t>NCDC Maturity Level-6</a:t>
            </a:r>
            <a:r>
              <a:rPr lang="en-US" sz="1800" dirty="0" smtClean="0"/>
              <a:t>, Author: Cheng-</a:t>
            </a:r>
            <a:r>
              <a:rPr lang="en-US" sz="1800" dirty="0" err="1" smtClean="0"/>
              <a:t>Zhi</a:t>
            </a:r>
            <a:r>
              <a:rPr lang="en-US" sz="1800" dirty="0" smtClean="0"/>
              <a:t> </a:t>
            </a:r>
            <a:r>
              <a:rPr lang="en-US" sz="1800" dirty="0" err="1" smtClean="0"/>
              <a:t>Zou</a:t>
            </a:r>
            <a:r>
              <a:rPr lang="en-US" sz="1800" dirty="0" smtClean="0"/>
              <a:t>), </a:t>
            </a:r>
            <a:endParaRPr lang="en-US" sz="1800" b="1" i="1" dirty="0" smtClean="0">
              <a:solidFill>
                <a:srgbClr val="C00000"/>
              </a:solidFill>
            </a:endParaRPr>
          </a:p>
          <a:p>
            <a:pPr lvl="2"/>
            <a:r>
              <a:rPr lang="en-US" sz="1800" dirty="0" smtClean="0"/>
              <a:t>DWD FCDR ( SSMI, Author: </a:t>
            </a:r>
            <a:r>
              <a:rPr lang="en-US" sz="1800" dirty="0" err="1" smtClean="0"/>
              <a:t>Fennig</a:t>
            </a:r>
            <a:r>
              <a:rPr lang="en-US" sz="1800" dirty="0" smtClean="0"/>
              <a:t> </a:t>
            </a:r>
            <a:r>
              <a:rPr lang="en-US" sz="1800" dirty="0" err="1" smtClean="0"/>
              <a:t>Karsten</a:t>
            </a:r>
            <a:r>
              <a:rPr lang="en-US" sz="1800" dirty="0" smtClean="0"/>
              <a:t>)</a:t>
            </a:r>
            <a:endParaRPr lang="en-US" sz="1800" dirty="0"/>
          </a:p>
        </p:txBody>
      </p:sp>
      <p:sp>
        <p:nvSpPr>
          <p:cNvPr id="13" name="TextBox 12"/>
          <p:cNvSpPr txBox="1"/>
          <p:nvPr/>
        </p:nvSpPr>
        <p:spPr>
          <a:xfrm>
            <a:off x="625416" y="1416535"/>
            <a:ext cx="2755556" cy="323165"/>
          </a:xfrm>
          <a:prstGeom prst="rect">
            <a:avLst/>
          </a:prstGeom>
          <a:noFill/>
        </p:spPr>
        <p:txBody>
          <a:bodyPr wrap="square" rtlCol="0">
            <a:spAutoFit/>
          </a:bodyPr>
          <a:lstStyle/>
          <a:p>
            <a:r>
              <a:rPr lang="en-US" sz="1500" u="sng" dirty="0" smtClean="0">
                <a:solidFill>
                  <a:srgbClr val="FF0000"/>
                </a:solidFill>
              </a:rPr>
              <a:t>Reference Datasets</a:t>
            </a:r>
            <a:endParaRPr lang="en-US" sz="1500" u="sng" dirty="0">
              <a:solidFill>
                <a:srgbClr val="FF0000"/>
              </a:solidFill>
            </a:endParaRPr>
          </a:p>
        </p:txBody>
      </p:sp>
      <p:sp>
        <p:nvSpPr>
          <p:cNvPr id="14" name="Title 1"/>
          <p:cNvSpPr txBox="1">
            <a:spLocks/>
          </p:cNvSpPr>
          <p:nvPr/>
        </p:nvSpPr>
        <p:spPr bwMode="auto">
          <a:xfrm>
            <a:off x="775037" y="1"/>
            <a:ext cx="8543925" cy="766118"/>
          </a:xfrm>
          <a:prstGeom prst="rect">
            <a:avLst/>
          </a:prstGeom>
          <a:noFill/>
          <a:ln w="9525">
            <a:noFill/>
            <a:miter lim="800000"/>
            <a:headEnd/>
            <a:tailEnd/>
          </a:ln>
        </p:spPr>
        <p:txBody>
          <a:bodyPr vert="horz" wrap="square" lIns="91366" tIns="45682" rIns="91366" bIns="45682"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MW </a:t>
            </a: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Data File </a:t>
            </a:r>
            <a:r>
              <a:rPr kumimoji="0" lang="en-GB" sz="2800" b="1" i="0" u="none" strike="noStrike" kern="1200" cap="none" spc="0" normalizeH="0" baseline="0" noProof="0" dirty="0" smtClean="0">
                <a:ln>
                  <a:noFill/>
                </a:ln>
                <a:solidFill>
                  <a:schemeClr val="tx1"/>
                </a:solidFill>
                <a:effectLst/>
                <a:uLnTx/>
                <a:uFillTx/>
                <a:latin typeface="Calibri"/>
                <a:ea typeface="+mj-ea"/>
                <a:cs typeface="Calibri"/>
              </a:rPr>
              <a:t>Contents requirements</a:t>
            </a:r>
            <a:endParaRPr kumimoji="0" lang="en-GB" sz="2800" b="1" i="0" u="none" strike="noStrike" kern="1200" cap="none" spc="0" normalizeH="0" baseline="0" noProof="0" dirty="0" smtClean="0">
              <a:ln>
                <a:noFill/>
              </a:ln>
              <a:solidFill>
                <a:srgbClr val="0C62FF"/>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160360</TotalTime>
  <Words>1700</Words>
  <Application>Microsoft Office PowerPoint</Application>
  <PresentationFormat>A4 Paper (210x297 mm)</PresentationFormat>
  <Paragraphs>384</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Microwave Product Filenaming and Metadata standards </vt:lpstr>
      <vt:lpstr>Outline </vt:lpstr>
      <vt:lpstr>Introduction</vt:lpstr>
      <vt:lpstr>Proposed MW Product File Naming convention</vt:lpstr>
      <vt:lpstr>Slide 5</vt:lpstr>
      <vt:lpstr>Slide 6</vt:lpstr>
      <vt:lpstr>Slide 7</vt:lpstr>
      <vt:lpstr>Slide 8</vt:lpstr>
      <vt:lpstr>Slide 9</vt:lpstr>
      <vt:lpstr>Slide 10</vt:lpstr>
      <vt:lpstr>Slide 11</vt:lpstr>
      <vt:lpstr>Slide 12</vt:lpstr>
      <vt:lpstr>Slide 13</vt:lpstr>
      <vt:lpstr>Example -2 </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Proposed MW Cross Calibration Standards</vt:lpstr>
      <vt:lpstr>MW Products as Primary Reference product</vt:lpstr>
      <vt:lpstr>Conclusions</vt:lpstr>
    </vt:vector>
  </TitlesOfParts>
  <Company>Eumetsat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Thomas Staudte</dc:creator>
  <cp:lastModifiedBy>mbali</cp:lastModifiedBy>
  <cp:revision>5299</cp:revision>
  <cp:lastPrinted>2006-03-06T14:11:17Z</cp:lastPrinted>
  <dcterms:created xsi:type="dcterms:W3CDTF">2010-09-10T00:53:07Z</dcterms:created>
  <dcterms:modified xsi:type="dcterms:W3CDTF">2015-01-12T18:43:44Z</dcterms:modified>
</cp:coreProperties>
</file>