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5" r:id="rId3"/>
    <p:sldId id="394" r:id="rId4"/>
    <p:sldId id="395" r:id="rId5"/>
    <p:sldId id="396" r:id="rId6"/>
    <p:sldId id="398" r:id="rId7"/>
    <p:sldId id="397" r:id="rId8"/>
    <p:sldId id="391" r:id="rId9"/>
    <p:sldId id="39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66"/>
    <a:srgbClr val="FF33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7" autoAdjust="0"/>
    <p:restoredTop sz="94599" autoAdjust="0"/>
  </p:normalViewPr>
  <p:slideViewPr>
    <p:cSldViewPr>
      <p:cViewPr varScale="1">
        <p:scale>
          <a:sx n="80" d="100"/>
          <a:sy n="80" d="100"/>
        </p:scale>
        <p:origin x="9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007E44E0-C599-4A07-A489-F68D651A5802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418B9E0E-ABCF-46EE-BA7A-4176BB027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5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0A0E0DE2-A12E-4324-B1B2-7C8E1B996DA2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C979B444-3A4B-4DFC-BD82-2599FBB985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85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79328-DA57-476E-8963-A6A70C0DF9D2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5-8 March 2012 GSICS Joint Working Groups Meeting, Beijing,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94BF451E-BFFC-4362-AA09-A2E7037058D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ARShield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  <p:pic>
        <p:nvPicPr>
          <p:cNvPr id="8" name="Picture 2" descr="D:\Home\ajelenak\Desktop\GSICS30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77000" y="-76200"/>
            <a:ext cx="2698229" cy="109728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924800" cy="1447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9144000" cy="175260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ct val="170000"/>
              </a:lnSpc>
            </a:pPr>
            <a:r>
              <a:rPr lang="en-US" sz="9600" b="1" i="1" dirty="0" smtClean="0">
                <a:solidFill>
                  <a:srgbClr val="C00000"/>
                </a:solidFill>
              </a:rPr>
              <a:t>Manik Bali, Larry Flynn  </a:t>
            </a:r>
          </a:p>
          <a:p>
            <a:pPr algn="r">
              <a:lnSpc>
                <a:spcPct val="170000"/>
              </a:lnSpc>
            </a:pPr>
            <a:r>
              <a:rPr lang="en-US" sz="6400" b="1" dirty="0" smtClean="0">
                <a:solidFill>
                  <a:srgbClr val="002060"/>
                </a:solidFill>
              </a:rPr>
              <a:t>NOAA/STAR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1927761"/>
            <a:ext cx="630332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Planning GCC Topics for </a:t>
            </a:r>
          </a:p>
          <a:p>
            <a:r>
              <a:rPr lang="en-US" sz="4800" b="1" dirty="0" smtClean="0">
                <a:solidFill>
                  <a:schemeClr val="bg1"/>
                </a:solidFill>
              </a:rPr>
              <a:t>Annual Meeting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029200" cy="685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Possible Topics we can cover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GCC Operations during the year 2014.</a:t>
            </a:r>
          </a:p>
          <a:p>
            <a:r>
              <a:rPr lang="en-US" dirty="0" smtClean="0"/>
              <a:t>GPPA:</a:t>
            </a:r>
          </a:p>
          <a:p>
            <a:pPr lvl="1"/>
            <a:r>
              <a:rPr lang="en-US" dirty="0" smtClean="0"/>
              <a:t>Timeliness</a:t>
            </a:r>
            <a:endParaRPr lang="en-US" dirty="0"/>
          </a:p>
          <a:p>
            <a:r>
              <a:rPr lang="en-US" dirty="0"/>
              <a:t>What are GSICS Products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GSICS Roster, Do we need </a:t>
            </a:r>
            <a:r>
              <a:rPr lang="en-US" dirty="0" smtClean="0"/>
              <a:t>update the roster ?</a:t>
            </a:r>
          </a:p>
          <a:p>
            <a:r>
              <a:rPr lang="en-US" dirty="0" smtClean="0"/>
              <a:t>GSICS Newsletter</a:t>
            </a:r>
          </a:p>
          <a:p>
            <a:pPr lvl="1"/>
            <a:r>
              <a:rPr lang="en-US" dirty="0" smtClean="0"/>
              <a:t>Future Editions, Ideas for Special Issues</a:t>
            </a:r>
            <a:endParaRPr lang="en-US" dirty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GSICS Product Promotion</a:t>
            </a:r>
          </a:p>
          <a:p>
            <a:pPr lvl="1"/>
            <a:r>
              <a:rPr lang="en-US" dirty="0" smtClean="0"/>
              <a:t>What could be the bar for promoting Pre-Op products to Op products.</a:t>
            </a:r>
          </a:p>
          <a:p>
            <a:pPr lvl="1"/>
            <a:r>
              <a:rPr lang="en-US" dirty="0" smtClean="0"/>
              <a:t>Introduction of GSICS-affiliated products </a:t>
            </a:r>
          </a:p>
          <a:p>
            <a:r>
              <a:rPr lang="en-US" dirty="0" smtClean="0"/>
              <a:t>Status of upcoming products [Can be covered in the plenary ].</a:t>
            </a:r>
          </a:p>
          <a:p>
            <a:r>
              <a:rPr lang="en-US" dirty="0" smtClean="0"/>
              <a:t>Traceability document for VIS products.</a:t>
            </a:r>
          </a:p>
          <a:p>
            <a:r>
              <a:rPr lang="en-US" dirty="0" smtClean="0"/>
              <a:t>Plan for product acceptance and promotion for VIS, KMA, CMA, ISRO [GCC Role]</a:t>
            </a:r>
          </a:p>
          <a:p>
            <a:r>
              <a:rPr lang="en-US" dirty="0" smtClean="0"/>
              <a:t>GCC User </a:t>
            </a:r>
            <a:r>
              <a:rPr lang="en-US" dirty="0" smtClean="0"/>
              <a:t>Interaction</a:t>
            </a:r>
          </a:p>
          <a:p>
            <a:r>
              <a:rPr lang="en-US" dirty="0" smtClean="0"/>
              <a:t>Engaging users-GPPA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228600"/>
            <a:ext cx="5029200" cy="685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mtClean="0">
                <a:solidFill>
                  <a:schemeClr val="bg1"/>
                </a:solidFill>
              </a:rPr>
              <a:t>Possible Topics we can cover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3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905000"/>
            <a:ext cx="7924800" cy="1447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for GSICS Data Working Group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Topics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162"/>
            <a:ext cx="8382000" cy="5289838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Establish GSICS standards for </a:t>
            </a:r>
            <a:r>
              <a:rPr lang="en-US" dirty="0" smtClean="0"/>
              <a:t>datasets       ( VIS- JMA, MW-NOAA) </a:t>
            </a:r>
            <a:endParaRPr lang="en-US" dirty="0"/>
          </a:p>
          <a:p>
            <a:r>
              <a:rPr lang="en-US" dirty="0"/>
              <a:t>Repository for archiving datasets (e.g. SRFs</a:t>
            </a:r>
            <a:r>
              <a:rPr lang="en-US" dirty="0" smtClean="0"/>
              <a:t>)    ( NOAA )</a:t>
            </a:r>
            <a:endParaRPr lang="en-US" dirty="0"/>
          </a:p>
          <a:p>
            <a:r>
              <a:rPr lang="en-US" dirty="0"/>
              <a:t>Repository for sharing codes (</a:t>
            </a:r>
            <a:r>
              <a:rPr lang="en-US" dirty="0" err="1"/>
              <a:t>Github</a:t>
            </a:r>
            <a:r>
              <a:rPr lang="en-US" dirty="0" smtClean="0"/>
              <a:t>),               (NOAA ) </a:t>
            </a:r>
            <a:endParaRPr lang="en-US" dirty="0"/>
          </a:p>
          <a:p>
            <a:r>
              <a:rPr lang="en-US" dirty="0"/>
              <a:t>Repository for sharing tools (e.g. SBAF), </a:t>
            </a:r>
            <a:r>
              <a:rPr lang="en-US" dirty="0" smtClean="0"/>
              <a:t>...         ( JMA ) </a:t>
            </a:r>
            <a:endParaRPr lang="en-US" dirty="0"/>
          </a:p>
          <a:p>
            <a:r>
              <a:rPr lang="en-US" dirty="0" err="1"/>
              <a:t>netCDF</a:t>
            </a:r>
            <a:r>
              <a:rPr lang="en-US" dirty="0"/>
              <a:t> formats for combined </a:t>
            </a:r>
            <a:r>
              <a:rPr lang="en-US" dirty="0" smtClean="0"/>
              <a:t>products               (NOAA, JMA )</a:t>
            </a:r>
            <a:endParaRPr lang="en-US" dirty="0"/>
          </a:p>
          <a:p>
            <a:r>
              <a:rPr lang="en-US" dirty="0"/>
              <a:t>Plotting Tool - Enhancement for CMA IR </a:t>
            </a:r>
            <a:r>
              <a:rPr lang="en-US" dirty="0" smtClean="0"/>
              <a:t>products   ( EUMETSAT )  </a:t>
            </a:r>
            <a:endParaRPr lang="en-US" dirty="0"/>
          </a:p>
          <a:p>
            <a:r>
              <a:rPr lang="en-US" dirty="0"/>
              <a:t>Plotting Tool - Extension to DCC &amp; Lunar </a:t>
            </a:r>
            <a:r>
              <a:rPr lang="en-US" dirty="0" smtClean="0"/>
              <a:t>results      (EUMETSAT,  JMA  )  </a:t>
            </a:r>
            <a:endParaRPr lang="en-US" dirty="0"/>
          </a:p>
          <a:p>
            <a:r>
              <a:rPr lang="en-US" dirty="0"/>
              <a:t>Role of GSICS Coordination </a:t>
            </a:r>
            <a:r>
              <a:rPr lang="en-US" dirty="0" smtClean="0"/>
              <a:t>Center                             (NOAA ) </a:t>
            </a:r>
            <a:endParaRPr lang="en-US" dirty="0"/>
          </a:p>
          <a:p>
            <a:r>
              <a:rPr lang="en-US" dirty="0"/>
              <a:t>Event logging (Rob</a:t>
            </a:r>
            <a:r>
              <a:rPr lang="en-US" dirty="0" smtClean="0"/>
              <a:t>)                                                       ( EUMETSAT, NOAA )</a:t>
            </a:r>
            <a:endParaRPr lang="en-US" dirty="0"/>
          </a:p>
          <a:p>
            <a:r>
              <a:rPr lang="en-US" b="1" dirty="0"/>
              <a:t>GPPA automation (Pete</a:t>
            </a:r>
            <a:r>
              <a:rPr lang="en-US" b="1" dirty="0" smtClean="0"/>
              <a:t>)                                              (EUMETSAT )  </a:t>
            </a:r>
            <a:endParaRPr lang="en-US" dirty="0"/>
          </a:p>
          <a:p>
            <a:r>
              <a:rPr lang="en-US" b="1" dirty="0"/>
              <a:t>GSICS Server - THREDDS configuration, directory restructuring and </a:t>
            </a:r>
            <a:r>
              <a:rPr lang="en-US" b="1" dirty="0" smtClean="0"/>
              <a:t>upgrades  ( ALL  ) </a:t>
            </a:r>
            <a:endParaRPr lang="en-US" dirty="0"/>
          </a:p>
          <a:p>
            <a:r>
              <a:rPr lang="en-US" dirty="0"/>
              <a:t>Notification of product updates - through GSICS User Messaging </a:t>
            </a:r>
            <a:r>
              <a:rPr lang="en-US" dirty="0" smtClean="0"/>
              <a:t>Service      ( NOAA, Discuss) </a:t>
            </a:r>
            <a:endParaRPr lang="en-US" dirty="0"/>
          </a:p>
          <a:p>
            <a:r>
              <a:rPr lang="en-US" dirty="0"/>
              <a:t>DOIs for products (raise in plenary first</a:t>
            </a:r>
            <a:r>
              <a:rPr lang="en-US" dirty="0" smtClean="0"/>
              <a:t>)                      ( NOAA ) </a:t>
            </a:r>
            <a:endParaRPr lang="en-US" dirty="0"/>
          </a:p>
          <a:p>
            <a:r>
              <a:rPr lang="en-US" dirty="0"/>
              <a:t>GSICS File Conventions - Review process for </a:t>
            </a:r>
            <a:r>
              <a:rPr lang="en-US" dirty="0" smtClean="0"/>
              <a:t>updates   ( NOAA, To be connected with GPPA on a separate thread ) </a:t>
            </a:r>
            <a:endParaRPr lang="en-US" dirty="0"/>
          </a:p>
          <a:p>
            <a:r>
              <a:rPr lang="en-US" dirty="0"/>
              <a:t>Combining VIS/NIR+IR products - one product per instrument! (Joint with GRWG</a:t>
            </a:r>
            <a:r>
              <a:rPr lang="en-US" dirty="0" smtClean="0"/>
              <a:t>)  ( EUMETSAT ALL ) </a:t>
            </a:r>
            <a:endParaRPr lang="en-US" dirty="0"/>
          </a:p>
          <a:p>
            <a:r>
              <a:rPr lang="en-US" dirty="0"/>
              <a:t>Requirements for L1 source data to be shared on GSICS </a:t>
            </a:r>
            <a:r>
              <a:rPr lang="en-US" dirty="0" smtClean="0"/>
              <a:t>Servers   ( Discussion and consensus, ALL )</a:t>
            </a:r>
            <a:endParaRPr lang="en-US" dirty="0"/>
          </a:p>
          <a:p>
            <a:r>
              <a:rPr lang="en-US" dirty="0"/>
              <a:t>Requirements for cropping L1 source data for </a:t>
            </a:r>
            <a:r>
              <a:rPr lang="en-US" dirty="0" smtClean="0"/>
              <a:t>LEO-LEO       (Discussion )</a:t>
            </a:r>
            <a:endParaRPr lang="en-US" dirty="0"/>
          </a:p>
          <a:p>
            <a:r>
              <a:rPr lang="en-US" dirty="0"/>
              <a:t>Requirements for L1 source data from other </a:t>
            </a:r>
            <a:r>
              <a:rPr lang="en-US" dirty="0" smtClean="0"/>
              <a:t>GPRCs            (Discussion  ) </a:t>
            </a:r>
            <a:endParaRPr lang="en-US" dirty="0"/>
          </a:p>
          <a:p>
            <a:r>
              <a:rPr lang="en-US" b="1" dirty="0">
                <a:solidFill>
                  <a:srgbClr val="CC00CC"/>
                </a:solidFill>
              </a:rPr>
              <a:t>Report from GPRC’s </a:t>
            </a:r>
          </a:p>
          <a:p>
            <a:r>
              <a:rPr lang="en-US" b="1" dirty="0">
                <a:solidFill>
                  <a:srgbClr val="CC00CC"/>
                </a:solidFill>
              </a:rPr>
              <a:t>Support to IMD Data Center and ISRO, CMA </a:t>
            </a:r>
            <a:r>
              <a:rPr lang="en-US" b="1" dirty="0" smtClean="0">
                <a:solidFill>
                  <a:srgbClr val="CC00CC"/>
                </a:solidFill>
              </a:rPr>
              <a:t>KMA</a:t>
            </a:r>
            <a:endParaRPr lang="en-US" b="1" dirty="0">
              <a:solidFill>
                <a:srgbClr val="CC00CC"/>
              </a:solidFill>
            </a:endParaRPr>
          </a:p>
          <a:p>
            <a:r>
              <a:rPr lang="en-US" b="1" dirty="0">
                <a:solidFill>
                  <a:srgbClr val="CC00CC"/>
                </a:solidFill>
              </a:rPr>
              <a:t>OSCAR WMO Landing Pages  ( EUMETSAT , NOAA </a:t>
            </a:r>
            <a:r>
              <a:rPr lang="en-US" b="1" dirty="0" smtClean="0">
                <a:solidFill>
                  <a:srgbClr val="CC00CC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6063962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Action </a:t>
            </a:r>
            <a:r>
              <a:rPr lang="en-US" sz="3200" b="1" dirty="0" smtClean="0"/>
              <a:t>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4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Slots Available</a:t>
            </a:r>
          </a:p>
          <a:p>
            <a:pPr marL="0" indent="0">
              <a:buNone/>
            </a:pPr>
            <a:r>
              <a:rPr lang="en-US" dirty="0" smtClean="0"/>
              <a:t>Wednesday </a:t>
            </a:r>
            <a:r>
              <a:rPr lang="en-US" dirty="0" smtClean="0"/>
              <a:t>3 half sessions can be organized </a:t>
            </a:r>
          </a:p>
          <a:p>
            <a:pPr marL="0" indent="0">
              <a:buNone/>
            </a:pPr>
            <a:r>
              <a:rPr lang="en-US" dirty="0" smtClean="0"/>
              <a:t>Thursday</a:t>
            </a:r>
            <a:r>
              <a:rPr lang="en-US" dirty="0" smtClean="0"/>
              <a:t> </a:t>
            </a:r>
            <a:r>
              <a:rPr lang="en-US" dirty="0" smtClean="0"/>
              <a:t>3 half session </a:t>
            </a:r>
          </a:p>
          <a:p>
            <a:pPr marL="0" indent="0">
              <a:buNone/>
            </a:pPr>
            <a:r>
              <a:rPr lang="en-US" smtClean="0"/>
              <a:t>Friday </a:t>
            </a:r>
            <a:r>
              <a:rPr lang="en-US" smtClean="0"/>
              <a:t>GDWG/GRWG </a:t>
            </a:r>
            <a:r>
              <a:rPr lang="en-US" dirty="0" err="1" smtClean="0"/>
              <a:t>Wrapup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bg1"/>
                </a:solidFill>
              </a:rPr>
              <a:t>Proposed  GDWG Sessions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342107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Proposed </a:t>
            </a:r>
            <a:r>
              <a:rPr lang="en-US" dirty="0" smtClean="0">
                <a:solidFill>
                  <a:schemeClr val="bg1"/>
                </a:solidFill>
              </a:rPr>
              <a:t> GDWG Sessions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GDWG Activities KMA, CMA, ISRO, IMD, NOAA, EUMETSAT, JMA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File naming Meta Data standardizations.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Event logging, calibration chain alerts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Data/code Sharing ( Wiki, </a:t>
            </a:r>
            <a:r>
              <a:rPr lang="en-US" dirty="0" err="1" smtClean="0"/>
              <a:t>Github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Plotting tools and </a:t>
            </a:r>
            <a:r>
              <a:rPr lang="en-US" dirty="0" err="1" smtClean="0"/>
              <a:t>thredds</a:t>
            </a:r>
            <a:r>
              <a:rPr lang="en-US" dirty="0" smtClean="0"/>
              <a:t>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GDWG Action Items &amp; Preparation for </a:t>
            </a:r>
            <a:r>
              <a:rPr lang="en-US" dirty="0" smtClean="0"/>
              <a:t>2015 </a:t>
            </a:r>
            <a:r>
              <a:rPr lang="en-US" dirty="0" smtClean="0"/>
              <a:t>UW and Roadmap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1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14800"/>
            <a:ext cx="31813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30956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200" y="5943600"/>
            <a:ext cx="3169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Align GSICS goals with agencies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3048000"/>
            <a:ext cx="3084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Good   but unrealistic scenario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990600"/>
            <a:ext cx="101572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Option 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3657600"/>
            <a:ext cx="101572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Option 2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44958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  GSICS respects the goals of the agency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  Get shared resources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  Avoids delays in product submission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1752600"/>
            <a:ext cx="4191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 Asking agencies to strictly follow GSICS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38200" y="6400800"/>
            <a:ext cx="7772400" cy="3385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Will changing the chair of a group or subgroup bring in resources ??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67600" y="4267200"/>
            <a:ext cx="167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Pete and Simon requested to chair GDWG meetings only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Masaya and I  contributed towards products.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14800" y="3886200"/>
            <a:ext cx="2895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Option adhered to in GDWG</a:t>
            </a:r>
            <a:endParaRPr lang="en-US" b="1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295400" y="304800"/>
            <a:ext cx="5334000" cy="609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Resources/Contributions</a:t>
            </a:r>
            <a:r>
              <a:rPr lang="en-US" sz="2000" dirty="0" smtClean="0"/>
              <a:t> </a:t>
            </a:r>
            <a:r>
              <a:rPr lang="en-US" sz="2000" b="1" dirty="0" smtClean="0"/>
              <a:t>&amp; </a:t>
            </a:r>
            <a:r>
              <a:rPr lang="en-US" sz="2800" b="1" dirty="0" smtClean="0"/>
              <a:t> </a:t>
            </a:r>
            <a:r>
              <a:rPr lang="en-US" sz="2000" b="1" dirty="0" smtClean="0"/>
              <a:t>Proposed Solutions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3048000"/>
            <a:ext cx="2819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41612</TotalTime>
  <Words>528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 </vt:lpstr>
      <vt:lpstr>Possible Topics we can cover</vt:lpstr>
      <vt:lpstr>PowerPoint Presentation</vt:lpstr>
      <vt:lpstr>PowerPoint Presentation</vt:lpstr>
      <vt:lpstr>Topics </vt:lpstr>
      <vt:lpstr>PowerPoint Presentation</vt:lpstr>
      <vt:lpstr>Proposed  GDWG Sessions</vt:lpstr>
      <vt:lpstr>PowerPoint Presentation</vt:lpstr>
      <vt:lpstr>PowerPoint Presentation</vt:lpstr>
    </vt:vector>
  </TitlesOfParts>
  <Company>NOAA / NESDIS / STAR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Jelenak</dc:creator>
  <cp:lastModifiedBy>Richa</cp:lastModifiedBy>
  <cp:revision>2406</cp:revision>
  <dcterms:created xsi:type="dcterms:W3CDTF">2012-01-15T23:52:16Z</dcterms:created>
  <dcterms:modified xsi:type="dcterms:W3CDTF">2015-02-03T13:08:16Z</dcterms:modified>
</cp:coreProperties>
</file>