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70" r:id="rId1"/>
  </p:sldMasterIdLst>
  <p:notesMasterIdLst>
    <p:notesMasterId r:id="rId11"/>
  </p:notesMasterIdLst>
  <p:handoutMasterIdLst>
    <p:handoutMasterId r:id="rId12"/>
  </p:handoutMasterIdLst>
  <p:sldIdLst>
    <p:sldId id="339" r:id="rId2"/>
    <p:sldId id="256" r:id="rId3"/>
    <p:sldId id="336" r:id="rId4"/>
    <p:sldId id="340" r:id="rId5"/>
    <p:sldId id="337" r:id="rId6"/>
    <p:sldId id="333" r:id="rId7"/>
    <p:sldId id="338" r:id="rId8"/>
    <p:sldId id="335" r:id="rId9"/>
    <p:sldId id="334" r:id="rId10"/>
  </p:sldIdLst>
  <p:sldSz cx="9906000" cy="6858000" type="A4"/>
  <p:notesSz cx="6669088" cy="9928225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  <p:clrMru>
    <a:srgbClr val="A2DADE"/>
    <a:srgbClr val="3333FF"/>
    <a:srgbClr val="4E0B55"/>
    <a:srgbClr val="EE2D24"/>
    <a:srgbClr val="C7A775"/>
    <a:srgbClr val="00B5EF"/>
    <a:srgbClr val="CDE3A0"/>
    <a:srgbClr val="EFC8D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873" autoAdjust="0"/>
    <p:restoredTop sz="88511" autoAdjust="0"/>
  </p:normalViewPr>
  <p:slideViewPr>
    <p:cSldViewPr snapToGrid="0">
      <p:cViewPr>
        <p:scale>
          <a:sx n="80" d="100"/>
          <a:sy n="80" d="100"/>
        </p:scale>
        <p:origin x="-780" y="204"/>
      </p:cViewPr>
      <p:guideLst>
        <p:guide orient="horz" pos="1164"/>
        <p:guide orient="horz" pos="1410"/>
        <p:guide orient="horz" pos="2715"/>
        <p:guide orient="horz" pos="2389"/>
        <p:guide orient="horz" pos="2064"/>
        <p:guide orient="horz" pos="1735"/>
        <p:guide orient="horz" pos="3369"/>
        <p:guide orient="horz" pos="3698"/>
        <p:guide pos="4214"/>
        <p:guide pos="358"/>
        <p:guide pos="912"/>
        <p:guide pos="4879"/>
        <p:guide pos="5556"/>
        <p:guide pos="1424"/>
        <p:guide pos="402"/>
        <p:guide pos="179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notesViewPr>
    <p:cSldViewPr snapToGrid="0">
      <p:cViewPr varScale="1">
        <p:scale>
          <a:sx n="52" d="100"/>
          <a:sy n="52" d="100"/>
        </p:scale>
        <p:origin x="-1848" y="-78"/>
      </p:cViewPr>
      <p:guideLst>
        <p:guide orient="horz" pos="3127"/>
        <p:guide pos="2100"/>
      </p:guideLst>
    </p:cSldViewPr>
  </p:notesViewPr>
  <p:gridSpacing cx="92171838" cy="9217183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defTabSz="919163" eaLnBrk="0" hangingPunct="0">
              <a:spcBef>
                <a:spcPct val="0"/>
              </a:spcBef>
              <a:defRPr sz="1200" b="0">
                <a:solidFill>
                  <a:srgbClr val="000000"/>
                </a:solidFill>
                <a:latin typeface="Helvetica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704013" y="0"/>
            <a:ext cx="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19163" eaLnBrk="0" hangingPunct="0">
              <a:spcBef>
                <a:spcPct val="0"/>
              </a:spcBef>
              <a:defRPr sz="1200" b="0">
                <a:solidFill>
                  <a:srgbClr val="000000"/>
                </a:solidFill>
                <a:latin typeface="Helvetica" pitchFamily="34" charset="0"/>
              </a:defRPr>
            </a:lvl1pPr>
          </a:lstStyle>
          <a:p>
            <a:pPr>
              <a:defRPr/>
            </a:pPr>
            <a:fld id="{E4EEF07B-51DE-4201-8CCF-20C10C04D12D}" type="datetime4">
              <a:rPr lang="en-GB"/>
              <a:pPr>
                <a:defRPr/>
              </a:pPr>
              <a:t>09 March 2015</a:t>
            </a:fld>
            <a:endParaRPr lang="de-DE"/>
          </a:p>
        </p:txBody>
      </p:sp>
      <p:sp>
        <p:nvSpPr>
          <p:cNvPr id="1269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36138"/>
            <a:ext cx="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19163" eaLnBrk="0" hangingPunct="0">
              <a:spcBef>
                <a:spcPct val="0"/>
              </a:spcBef>
              <a:defRPr sz="1200" b="0">
                <a:solidFill>
                  <a:srgbClr val="000000"/>
                </a:solidFill>
                <a:latin typeface="Helvetica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269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6515100" y="9736138"/>
            <a:ext cx="18891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19163" eaLnBrk="0" hangingPunct="0">
              <a:spcBef>
                <a:spcPct val="0"/>
              </a:spcBef>
              <a:defRPr sz="1200" b="0">
                <a:solidFill>
                  <a:srgbClr val="000000"/>
                </a:solidFill>
                <a:latin typeface="Helvetica" pitchFamily="34" charset="0"/>
              </a:defRPr>
            </a:lvl1pPr>
          </a:lstStyle>
          <a:p>
            <a:pPr>
              <a:defRPr/>
            </a:pPr>
            <a:fld id="{BA05D423-9087-49C9-96CB-255EA4FB52C2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51" tIns="45926" rIns="91851" bIns="45926" numCol="1" anchor="t" anchorCtr="0" compatLnSpc="1">
            <a:prstTxWarp prst="textNoShape">
              <a:avLst/>
            </a:prstTxWarp>
          </a:bodyPr>
          <a:lstStyle>
            <a:lvl1pPr defTabSz="919163" eaLnBrk="0" hangingPunct="0">
              <a:spcBef>
                <a:spcPct val="0"/>
              </a:spcBef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9838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51" tIns="45926" rIns="91851" bIns="45926" numCol="1" anchor="t" anchorCtr="0" compatLnSpc="1">
            <a:prstTxWarp prst="textNoShape">
              <a:avLst/>
            </a:prstTxWarp>
          </a:bodyPr>
          <a:lstStyle>
            <a:lvl1pPr algn="r" defTabSz="919163" eaLnBrk="0" hangingPunct="0">
              <a:spcBef>
                <a:spcPct val="0"/>
              </a:spcBef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156B6EBD-0252-48E9-9459-449BC2F074D7}" type="datetime4">
              <a:rPr lang="en-GB"/>
              <a:pPr>
                <a:defRPr/>
              </a:pPr>
              <a:t>09 March 2015</a:t>
            </a:fld>
            <a:endParaRPr lang="de-DE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46113" y="742950"/>
            <a:ext cx="5376862" cy="37226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7413" y="4714875"/>
            <a:ext cx="4894262" cy="447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51" tIns="45926" rIns="91851" bIns="4592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88925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51" tIns="45926" rIns="91851" bIns="45926" numCol="1" anchor="b" anchorCtr="0" compatLnSpc="1">
            <a:prstTxWarp prst="textNoShape">
              <a:avLst/>
            </a:prstTxWarp>
          </a:bodyPr>
          <a:lstStyle>
            <a:lvl1pPr defTabSz="919163" eaLnBrk="0" hangingPunct="0">
              <a:spcBef>
                <a:spcPct val="0"/>
              </a:spcBef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9838" y="9431338"/>
            <a:ext cx="288925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51" tIns="45926" rIns="91851" bIns="45926" numCol="1" anchor="b" anchorCtr="0" compatLnSpc="1">
            <a:prstTxWarp prst="textNoShape">
              <a:avLst/>
            </a:prstTxWarp>
          </a:bodyPr>
          <a:lstStyle>
            <a:lvl1pPr algn="r" defTabSz="919163" eaLnBrk="0" hangingPunct="0">
              <a:spcBef>
                <a:spcPct val="0"/>
              </a:spcBef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26BC23AE-E8F4-48C3-8980-9CBD96E29847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2BC7522-87BD-4DAC-97DA-A393404D2F52}" type="slidenum">
              <a:rPr lang="de-DE" smtClean="0"/>
              <a:pPr/>
              <a:t>2</a:t>
            </a:fld>
            <a:endParaRPr lang="de-DE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/>
          </a:p>
        </p:txBody>
      </p:sp>
      <p:sp>
        <p:nvSpPr>
          <p:cNvPr id="33797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F2E66FA4-673E-4CDC-B085-D69FA40E3940}" type="datetime4">
              <a:rPr lang="en-GB" smtClean="0"/>
              <a:pPr/>
              <a:t>09 March 2015</a:t>
            </a:fld>
            <a:endParaRPr lang="de-DE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fld id="{A42F737B-C8E3-45D0-A216-4600EBA8B23D}" type="datetime1">
              <a:rPr lang="en-GB"/>
              <a:pPr/>
              <a:t>09/03/2015</a:t>
            </a:fld>
            <a:endParaRPr lang="en-GB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E10D23F-A7B1-4C06-81D9-50D64F4DE154}" type="slidenum">
              <a:rPr lang="de-DE"/>
              <a:pPr/>
              <a:t>3</a:t>
            </a:fld>
            <a:endParaRPr lang="de-DE"/>
          </a:p>
        </p:txBody>
      </p:sp>
      <p:sp>
        <p:nvSpPr>
          <p:cNvPr id="450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646113" y="742950"/>
            <a:ext cx="5375275" cy="3722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887202" y="4714875"/>
            <a:ext cx="4893098" cy="4470400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fld id="{A42F737B-C8E3-45D0-A216-4600EBA8B23D}" type="datetime1">
              <a:rPr lang="en-GB"/>
              <a:pPr/>
              <a:t>09/03/2015</a:t>
            </a:fld>
            <a:endParaRPr lang="en-GB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E10D23F-A7B1-4C06-81D9-50D64F4DE154}" type="slidenum">
              <a:rPr lang="de-DE"/>
              <a:pPr/>
              <a:t>5</a:t>
            </a:fld>
            <a:endParaRPr lang="de-DE"/>
          </a:p>
        </p:txBody>
      </p:sp>
      <p:sp>
        <p:nvSpPr>
          <p:cNvPr id="450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646113" y="742950"/>
            <a:ext cx="5375275" cy="3722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887202" y="4714875"/>
            <a:ext cx="4893098" cy="4470400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fld id="{A42F737B-C8E3-45D0-A216-4600EBA8B23D}" type="datetime1">
              <a:rPr lang="en-GB"/>
              <a:pPr/>
              <a:t>09/03/2015</a:t>
            </a:fld>
            <a:endParaRPr lang="en-GB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E10D23F-A7B1-4C06-81D9-50D64F4DE154}" type="slidenum">
              <a:rPr lang="de-DE"/>
              <a:pPr/>
              <a:t>6</a:t>
            </a:fld>
            <a:endParaRPr lang="de-DE"/>
          </a:p>
        </p:txBody>
      </p:sp>
      <p:sp>
        <p:nvSpPr>
          <p:cNvPr id="450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646113" y="742950"/>
            <a:ext cx="5375275" cy="3722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887202" y="4714875"/>
            <a:ext cx="4893098" cy="4470400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fld id="{A42F737B-C8E3-45D0-A216-4600EBA8B23D}" type="datetime1">
              <a:rPr lang="en-GB"/>
              <a:pPr/>
              <a:t>09/03/2015</a:t>
            </a:fld>
            <a:endParaRPr lang="en-GB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E10D23F-A7B1-4C06-81D9-50D64F4DE154}" type="slidenum">
              <a:rPr lang="de-DE"/>
              <a:pPr/>
              <a:t>7</a:t>
            </a:fld>
            <a:endParaRPr lang="de-DE"/>
          </a:p>
        </p:txBody>
      </p:sp>
      <p:sp>
        <p:nvSpPr>
          <p:cNvPr id="450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646113" y="742950"/>
            <a:ext cx="5375275" cy="3722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887202" y="4714875"/>
            <a:ext cx="4893098" cy="4470400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fld id="{A42F737B-C8E3-45D0-A216-4600EBA8B23D}" type="datetime1">
              <a:rPr lang="en-GB"/>
              <a:pPr/>
              <a:t>09/03/2015</a:t>
            </a:fld>
            <a:endParaRPr lang="en-GB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E10D23F-A7B1-4C06-81D9-50D64F4DE154}" type="slidenum">
              <a:rPr lang="de-DE"/>
              <a:pPr/>
              <a:t>8</a:t>
            </a:fld>
            <a:endParaRPr lang="de-DE"/>
          </a:p>
        </p:txBody>
      </p:sp>
      <p:sp>
        <p:nvSpPr>
          <p:cNvPr id="450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646113" y="742950"/>
            <a:ext cx="5375275" cy="3722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887202" y="4714875"/>
            <a:ext cx="4893098" cy="4470400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fld id="{A42F737B-C8E3-45D0-A216-4600EBA8B23D}" type="datetime1">
              <a:rPr lang="en-GB"/>
              <a:pPr/>
              <a:t>09/03/2015</a:t>
            </a:fld>
            <a:endParaRPr lang="en-GB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E10D23F-A7B1-4C06-81D9-50D64F4DE154}" type="slidenum">
              <a:rPr lang="de-DE"/>
              <a:pPr/>
              <a:t>9</a:t>
            </a:fld>
            <a:endParaRPr lang="de-DE"/>
          </a:p>
        </p:txBody>
      </p:sp>
      <p:sp>
        <p:nvSpPr>
          <p:cNvPr id="450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646113" y="742950"/>
            <a:ext cx="5375275" cy="3722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887202" y="4714875"/>
            <a:ext cx="4893098" cy="4470400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:\MY DOCUMENTS\GSICS\logo\GSICS500px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71750" y="185738"/>
            <a:ext cx="4762500" cy="193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32"/>
            <a:ext cx="84201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</p:cSld>
  <p:clrMapOvr>
    <a:masterClrMapping/>
  </p:clrMapOvr>
  <p:hf hdr="0" ft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80337" y="274645"/>
            <a:ext cx="2414588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6578" y="274645"/>
            <a:ext cx="7078663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325438" y="128588"/>
            <a:ext cx="8986837" cy="109061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20675" y="1606550"/>
            <a:ext cx="4419600" cy="21621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892675" y="1606550"/>
            <a:ext cx="4419600" cy="21621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320675" y="3921125"/>
            <a:ext cx="4419600" cy="2163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92675" y="3921125"/>
            <a:ext cx="4419600" cy="2163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52"/>
          <p:cNvGrpSpPr>
            <a:grpSpLocks/>
          </p:cNvGrpSpPr>
          <p:nvPr userDrawn="1"/>
        </p:nvGrpSpPr>
        <p:grpSpPr bwMode="auto">
          <a:xfrm>
            <a:off x="4763" y="1090613"/>
            <a:ext cx="9901237" cy="128587"/>
            <a:chOff x="3" y="2044"/>
            <a:chExt cx="6237" cy="179"/>
          </a:xfrm>
        </p:grpSpPr>
        <p:sp>
          <p:nvSpPr>
            <p:cNvPr id="5" name="Rectangle 53"/>
            <p:cNvSpPr>
              <a:spLocks noChangeArrowheads="1"/>
            </p:cNvSpPr>
            <p:nvPr userDrawn="1"/>
          </p:nvSpPr>
          <p:spPr bwMode="auto">
            <a:xfrm>
              <a:off x="3" y="2044"/>
              <a:ext cx="2433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6" name="Rectangle 54"/>
            <p:cNvSpPr>
              <a:spLocks noChangeArrowheads="1"/>
            </p:cNvSpPr>
            <p:nvPr userDrawn="1"/>
          </p:nvSpPr>
          <p:spPr bwMode="auto">
            <a:xfrm>
              <a:off x="2557" y="2044"/>
              <a:ext cx="445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7" name="Rectangle 55"/>
            <p:cNvSpPr>
              <a:spLocks noChangeArrowheads="1"/>
            </p:cNvSpPr>
            <p:nvPr userDrawn="1"/>
          </p:nvSpPr>
          <p:spPr bwMode="auto">
            <a:xfrm>
              <a:off x="3149" y="2044"/>
              <a:ext cx="149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8" name="Rectangle 56"/>
            <p:cNvSpPr>
              <a:spLocks noChangeArrowheads="1"/>
            </p:cNvSpPr>
            <p:nvPr userDrawn="1"/>
          </p:nvSpPr>
          <p:spPr bwMode="auto">
            <a:xfrm>
              <a:off x="3476" y="2044"/>
              <a:ext cx="89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9" name="Rectangle 57"/>
            <p:cNvSpPr>
              <a:spLocks noChangeArrowheads="1"/>
            </p:cNvSpPr>
            <p:nvPr userDrawn="1"/>
          </p:nvSpPr>
          <p:spPr bwMode="auto">
            <a:xfrm>
              <a:off x="4398" y="2044"/>
              <a:ext cx="1842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7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95408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4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4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6575" y="1600206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48300" y="1600206"/>
            <a:ext cx="39719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52"/>
          <p:cNvGrpSpPr>
            <a:grpSpLocks/>
          </p:cNvGrpSpPr>
          <p:nvPr userDrawn="1"/>
        </p:nvGrpSpPr>
        <p:grpSpPr bwMode="auto">
          <a:xfrm>
            <a:off x="4763" y="1090613"/>
            <a:ext cx="9901237" cy="128587"/>
            <a:chOff x="3" y="2044"/>
            <a:chExt cx="6237" cy="179"/>
          </a:xfrm>
        </p:grpSpPr>
        <p:sp>
          <p:nvSpPr>
            <p:cNvPr id="4" name="Rectangle 53"/>
            <p:cNvSpPr>
              <a:spLocks noChangeArrowheads="1"/>
            </p:cNvSpPr>
            <p:nvPr userDrawn="1"/>
          </p:nvSpPr>
          <p:spPr bwMode="auto">
            <a:xfrm>
              <a:off x="3" y="2044"/>
              <a:ext cx="2433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5" name="Rectangle 54"/>
            <p:cNvSpPr>
              <a:spLocks noChangeArrowheads="1"/>
            </p:cNvSpPr>
            <p:nvPr userDrawn="1"/>
          </p:nvSpPr>
          <p:spPr bwMode="auto">
            <a:xfrm>
              <a:off x="2557" y="2044"/>
              <a:ext cx="445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6" name="Rectangle 55"/>
            <p:cNvSpPr>
              <a:spLocks noChangeArrowheads="1"/>
            </p:cNvSpPr>
            <p:nvPr userDrawn="1"/>
          </p:nvSpPr>
          <p:spPr bwMode="auto">
            <a:xfrm>
              <a:off x="3149" y="2044"/>
              <a:ext cx="149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7" name="Rectangle 56"/>
            <p:cNvSpPr>
              <a:spLocks noChangeArrowheads="1"/>
            </p:cNvSpPr>
            <p:nvPr userDrawn="1"/>
          </p:nvSpPr>
          <p:spPr bwMode="auto">
            <a:xfrm>
              <a:off x="3476" y="2044"/>
              <a:ext cx="89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8" name="Rectangle 57"/>
            <p:cNvSpPr>
              <a:spLocks noChangeArrowheads="1"/>
            </p:cNvSpPr>
            <p:nvPr userDrawn="1"/>
          </p:nvSpPr>
          <p:spPr bwMode="auto">
            <a:xfrm>
              <a:off x="4398" y="2044"/>
              <a:ext cx="1842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2"/>
          <p:cNvGrpSpPr>
            <a:grpSpLocks/>
          </p:cNvGrpSpPr>
          <p:nvPr userDrawn="1"/>
        </p:nvGrpSpPr>
        <p:grpSpPr bwMode="auto">
          <a:xfrm>
            <a:off x="4763" y="1090613"/>
            <a:ext cx="9901237" cy="128587"/>
            <a:chOff x="3" y="2044"/>
            <a:chExt cx="6237" cy="179"/>
          </a:xfrm>
        </p:grpSpPr>
        <p:sp>
          <p:nvSpPr>
            <p:cNvPr id="3" name="Rectangle 53"/>
            <p:cNvSpPr>
              <a:spLocks noChangeArrowheads="1"/>
            </p:cNvSpPr>
            <p:nvPr userDrawn="1"/>
          </p:nvSpPr>
          <p:spPr bwMode="auto">
            <a:xfrm>
              <a:off x="3" y="2044"/>
              <a:ext cx="2433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4" name="Rectangle 54"/>
            <p:cNvSpPr>
              <a:spLocks noChangeArrowheads="1"/>
            </p:cNvSpPr>
            <p:nvPr userDrawn="1"/>
          </p:nvSpPr>
          <p:spPr bwMode="auto">
            <a:xfrm>
              <a:off x="2557" y="2044"/>
              <a:ext cx="445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5" name="Rectangle 55"/>
            <p:cNvSpPr>
              <a:spLocks noChangeArrowheads="1"/>
            </p:cNvSpPr>
            <p:nvPr userDrawn="1"/>
          </p:nvSpPr>
          <p:spPr bwMode="auto">
            <a:xfrm>
              <a:off x="3149" y="2044"/>
              <a:ext cx="149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6" name="Rectangle 56"/>
            <p:cNvSpPr>
              <a:spLocks noChangeArrowheads="1"/>
            </p:cNvSpPr>
            <p:nvPr userDrawn="1"/>
          </p:nvSpPr>
          <p:spPr bwMode="auto">
            <a:xfrm>
              <a:off x="3476" y="2044"/>
              <a:ext cx="89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7" name="Rectangle 57"/>
            <p:cNvSpPr>
              <a:spLocks noChangeArrowheads="1"/>
            </p:cNvSpPr>
            <p:nvPr userDrawn="1"/>
          </p:nvSpPr>
          <p:spPr bwMode="auto">
            <a:xfrm>
              <a:off x="4398" y="2044"/>
              <a:ext cx="1842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</p:grp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2" y="273057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3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95300" y="274638"/>
            <a:ext cx="8915400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95300" y="1600200"/>
            <a:ext cx="8915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18" name="TextBox 17"/>
          <p:cNvSpPr txBox="1"/>
          <p:nvPr userDrawn="1"/>
        </p:nvSpPr>
        <p:spPr>
          <a:xfrm>
            <a:off x="0" y="6488113"/>
            <a:ext cx="6272213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fld id="{85C8A98A-0D5C-476A-ACDA-54820DD7185A}" type="datetime4">
              <a:rPr lang="en-GB">
                <a:solidFill>
                  <a:schemeClr val="tx1"/>
                </a:solidFill>
              </a:rPr>
              <a:pPr>
                <a:defRPr/>
              </a:pPr>
              <a:t>09 March 2015</a:t>
            </a:fld>
            <a:endParaRPr lang="en-GB" dirty="0">
              <a:solidFill>
                <a:schemeClr val="tx1"/>
              </a:solidFill>
            </a:endParaRPr>
          </a:p>
          <a:p>
            <a:pPr>
              <a:defRPr/>
            </a:pPr>
            <a:r>
              <a:rPr lang="en-GB" dirty="0">
                <a:solidFill>
                  <a:schemeClr val="tx1"/>
                </a:solidFill>
              </a:rPr>
              <a:t>Slide: </a:t>
            </a:r>
            <a:fld id="{46609B84-6F9F-42AA-AC09-69CEFB7C0A02}" type="slidenum">
              <a:rPr lang="en-GB">
                <a:solidFill>
                  <a:schemeClr val="tx1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9" name="Line 8"/>
          <p:cNvSpPr>
            <a:spLocks noChangeShapeType="1"/>
          </p:cNvSpPr>
          <p:nvPr userDrawn="1"/>
        </p:nvSpPr>
        <p:spPr bwMode="auto">
          <a:xfrm>
            <a:off x="571500" y="1206500"/>
            <a:ext cx="8839200" cy="0"/>
          </a:xfrm>
          <a:prstGeom prst="line">
            <a:avLst/>
          </a:prstGeom>
          <a:noFill/>
          <a:ln w="57150" cmpd="thinThick">
            <a:solidFill>
              <a:srgbClr val="3333FF"/>
            </a:solidFill>
            <a:round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endParaRPr lang="en-US"/>
          </a:p>
        </p:txBody>
      </p:sp>
      <p:pic>
        <p:nvPicPr>
          <p:cNvPr id="1030" name="Picture 8" descr="H:\MY DOCUMENTS\GSICS\logo\GSICS180px.png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191500" y="6162675"/>
            <a:ext cx="1714500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460" r:id="rId1"/>
    <p:sldLayoutId id="2147484461" r:id="rId2"/>
    <p:sldLayoutId id="2147484452" r:id="rId3"/>
    <p:sldLayoutId id="2147484453" r:id="rId4"/>
    <p:sldLayoutId id="2147484454" r:id="rId5"/>
    <p:sldLayoutId id="2147484462" r:id="rId6"/>
    <p:sldLayoutId id="2147484463" r:id="rId7"/>
    <p:sldLayoutId id="2147484455" r:id="rId8"/>
    <p:sldLayoutId id="2147484456" r:id="rId9"/>
    <p:sldLayoutId id="2147484457" r:id="rId10"/>
    <p:sldLayoutId id="2147484458" r:id="rId11"/>
    <p:sldLayoutId id="2147484459" r:id="rId12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onedrive.live.com/redir?resid=A3160061748CB9AF!996&amp;authkey=!APFvvqEJ6zU-0C0&amp;ithint=file%2cxlsx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gsics.nesdis.noaa.gov/wiki/Development/20150316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Announcements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Welcome back!</a:t>
            </a:r>
          </a:p>
          <a:p>
            <a:r>
              <a:rPr lang="en-GB" dirty="0" smtClean="0"/>
              <a:t>Please sign participants list (if you haven’t already)</a:t>
            </a:r>
          </a:p>
          <a:p>
            <a:r>
              <a:rPr lang="en-GB" dirty="0" smtClean="0"/>
              <a:t>Please Take an agenda</a:t>
            </a:r>
          </a:p>
          <a:p>
            <a:r>
              <a:rPr lang="en-GB" dirty="0" smtClean="0"/>
              <a:t>First: Round-table Introductions</a:t>
            </a:r>
          </a:p>
          <a:p>
            <a:pPr lvl="1"/>
            <a:r>
              <a:rPr lang="en-GB" dirty="0" smtClean="0"/>
              <a:t>30s each</a:t>
            </a:r>
          </a:p>
          <a:p>
            <a:r>
              <a:rPr lang="en-GB" dirty="0" smtClean="0"/>
              <a:t>Photo </a:t>
            </a:r>
            <a:r>
              <a:rPr lang="en-GB" dirty="0" smtClean="0"/>
              <a:t>?</a:t>
            </a:r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4"/>
          <p:cNvSpPr>
            <a:spLocks noGrp="1" noChangeArrowheads="1"/>
          </p:cNvSpPr>
          <p:nvPr>
            <p:ph type="ctrTitle"/>
          </p:nvPr>
        </p:nvSpPr>
        <p:spPr>
          <a:xfrm>
            <a:off x="733425" y="2225675"/>
            <a:ext cx="8420100" cy="2892425"/>
          </a:xfrm>
        </p:spPr>
        <p:txBody>
          <a:bodyPr/>
          <a:lstStyle/>
          <a:p>
            <a:r>
              <a:rPr lang="en-IE" sz="4000" dirty="0" smtClean="0"/>
              <a:t>Agree Agenda</a:t>
            </a:r>
            <a:br>
              <a:rPr lang="en-IE" sz="4000" dirty="0" smtClean="0"/>
            </a:br>
            <a:r>
              <a:rPr lang="en-IE" sz="4000" dirty="0" smtClean="0"/>
              <a:t>Minute Taking</a:t>
            </a:r>
            <a:endParaRPr lang="en-GB" sz="4000" b="1" dirty="0" smtClean="0"/>
          </a:p>
        </p:txBody>
      </p:sp>
      <p:sp>
        <p:nvSpPr>
          <p:cNvPr id="7171" name="Rectangle 43"/>
          <p:cNvSpPr>
            <a:spLocks noGrp="1" noChangeArrowheads="1"/>
          </p:cNvSpPr>
          <p:nvPr>
            <p:ph type="subTitle" idx="1"/>
          </p:nvPr>
        </p:nvSpPr>
        <p:spPr>
          <a:xfrm>
            <a:off x="447675" y="5133975"/>
            <a:ext cx="9144000" cy="600075"/>
          </a:xfrm>
        </p:spPr>
        <p:txBody>
          <a:bodyPr/>
          <a:lstStyle/>
          <a:p>
            <a:r>
              <a:rPr lang="en-GB" sz="2400" b="1" dirty="0" smtClean="0">
                <a:solidFill>
                  <a:schemeClr val="tx1"/>
                </a:solidFill>
              </a:rPr>
              <a:t>Tim Hewison</a:t>
            </a:r>
          </a:p>
          <a:p>
            <a:r>
              <a:rPr lang="en-GB" sz="2400" b="1" dirty="0" smtClean="0">
                <a:solidFill>
                  <a:schemeClr val="tx1"/>
                </a:solidFill>
              </a:rPr>
              <a:t>(EUMETSAT)</a:t>
            </a:r>
            <a:br>
              <a:rPr lang="en-GB" sz="2400" b="1" dirty="0" smtClean="0">
                <a:solidFill>
                  <a:schemeClr val="tx1"/>
                </a:solidFill>
              </a:rPr>
            </a:br>
            <a:r>
              <a:rPr lang="en-GB" sz="2400" b="1" dirty="0" smtClean="0">
                <a:solidFill>
                  <a:schemeClr val="tx1"/>
                </a:solidFill>
              </a:rPr>
              <a:t>(GRWG Chair)</a:t>
            </a:r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0" y="0"/>
            <a:ext cx="990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just" eaLnBrk="0" hangingPunct="0"/>
            <a:r>
              <a:rPr lang="en-US" sz="1200" u="sng">
                <a:latin typeface="Arial" charset="0"/>
                <a:ea typeface="Times New Roman" pitchFamily="18" charset="0"/>
                <a:cs typeface="Arial" charset="0"/>
              </a:rPr>
              <a:t>Special Issue of the IEEE TGRS on </a:t>
            </a:r>
            <a:r>
              <a:rPr lang="en-US" sz="1200" u="sng">
                <a:ea typeface="Times New Roman" pitchFamily="18" charset="0"/>
                <a:cs typeface="Arial" charset="0"/>
              </a:rPr>
              <a:t>“</a:t>
            </a:r>
            <a:r>
              <a:rPr lang="en-US" sz="1200" u="sng">
                <a:latin typeface="Arial" charset="0"/>
                <a:ea typeface="Times New Roman" pitchFamily="18" charset="0"/>
                <a:cs typeface="Arial" charset="0"/>
              </a:rPr>
              <a:t>Inter-Calibration of Satellite Instruments</a:t>
            </a:r>
            <a:r>
              <a:rPr lang="en-US" sz="1200" u="sng">
                <a:ea typeface="Times New Roman" pitchFamily="18" charset="0"/>
                <a:cs typeface="Arial" charset="0"/>
              </a:rPr>
              <a:t>”</a:t>
            </a:r>
            <a:r>
              <a:rPr lang="en-US" sz="1200" u="sng">
                <a:latin typeface="Arial" charset="0"/>
                <a:ea typeface="Times New Roman" pitchFamily="18" charset="0"/>
                <a:cs typeface="Arial" charset="0"/>
              </a:rPr>
              <a:t>:</a:t>
            </a:r>
            <a:r>
              <a:rPr lang="en-US" sz="1200">
                <a:latin typeface="Arial" charset="0"/>
                <a:ea typeface="Times New Roman" pitchFamily="18" charset="0"/>
                <a:cs typeface="Arial" charset="0"/>
              </a:rPr>
              <a:t> </a:t>
            </a:r>
            <a:endParaRPr lang="en-US">
              <a:ea typeface="Times New Roman" pitchFamily="18" charset="0"/>
              <a:cs typeface="Arial" charset="0"/>
            </a:endParaRPr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0" y="0"/>
            <a:ext cx="990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just" eaLnBrk="0" hangingPunct="0"/>
            <a:r>
              <a:rPr lang="en-US" sz="1200" u="sng">
                <a:latin typeface="Arial" charset="0"/>
                <a:ea typeface="Times New Roman" pitchFamily="18" charset="0"/>
                <a:cs typeface="Arial" charset="0"/>
              </a:rPr>
              <a:t>Special Issue of the IEEE TGRS on </a:t>
            </a:r>
            <a:r>
              <a:rPr lang="en-US" sz="1200" u="sng">
                <a:ea typeface="Times New Roman" pitchFamily="18" charset="0"/>
                <a:cs typeface="Arial" charset="0"/>
              </a:rPr>
              <a:t>“</a:t>
            </a:r>
            <a:r>
              <a:rPr lang="en-US" sz="1200" u="sng">
                <a:latin typeface="Arial" charset="0"/>
                <a:ea typeface="Times New Roman" pitchFamily="18" charset="0"/>
                <a:cs typeface="Arial" charset="0"/>
              </a:rPr>
              <a:t>Inter-Calibration of Satellite Instruments</a:t>
            </a:r>
            <a:r>
              <a:rPr lang="en-US" sz="1200" u="sng">
                <a:ea typeface="Times New Roman" pitchFamily="18" charset="0"/>
                <a:cs typeface="Arial" charset="0"/>
              </a:rPr>
              <a:t>”</a:t>
            </a:r>
            <a:r>
              <a:rPr lang="en-US" sz="1200" u="sng">
                <a:latin typeface="Arial" charset="0"/>
                <a:ea typeface="Times New Roman" pitchFamily="18" charset="0"/>
                <a:cs typeface="Arial" charset="0"/>
              </a:rPr>
              <a:t>:</a:t>
            </a:r>
            <a:r>
              <a:rPr lang="en-US" sz="1200">
                <a:latin typeface="Arial" charset="0"/>
                <a:ea typeface="Times New Roman" pitchFamily="18" charset="0"/>
                <a:cs typeface="Arial" charset="0"/>
              </a:rPr>
              <a:t> </a:t>
            </a:r>
            <a:endParaRPr lang="en-US">
              <a:ea typeface="Times New Roman" pitchFamily="18" charset="0"/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ext Box 1"/>
          <p:cNvSpPr txBox="1">
            <a:spLocks noChangeArrowheads="1"/>
          </p:cNvSpPr>
          <p:nvPr/>
        </p:nvSpPr>
        <p:spPr bwMode="auto">
          <a:xfrm>
            <a:off x="495221" y="274639"/>
            <a:ext cx="8913971" cy="954087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4000" dirty="0" smtClean="0">
                <a:solidFill>
                  <a:srgbClr val="000000"/>
                </a:solidFill>
                <a:latin typeface="Calibri" pitchFamily="32" charset="0"/>
              </a:rPr>
              <a:t>Welcome!</a:t>
            </a:r>
            <a:endParaRPr lang="en-US" sz="4000" dirty="0">
              <a:solidFill>
                <a:srgbClr val="000000"/>
              </a:solidFill>
              <a:latin typeface="Calibri" pitchFamily="32" charset="0"/>
            </a:endParaRPr>
          </a:p>
        </p:txBody>
      </p:sp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471471" y="1294123"/>
            <a:ext cx="8923495" cy="452596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/>
          <a:lstStyle/>
          <a:p>
            <a:pPr marL="341313" indent="-341313">
              <a:spcBef>
                <a:spcPts val="45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dirty="0" smtClean="0">
                <a:solidFill>
                  <a:srgbClr val="000000"/>
                </a:solidFill>
                <a:latin typeface="Calibri" pitchFamily="32" charset="0"/>
              </a:rPr>
              <a:t>Now down to the </a:t>
            </a:r>
            <a:r>
              <a:rPr lang="en-GB" sz="2400" i="1" dirty="0" smtClean="0">
                <a:solidFill>
                  <a:srgbClr val="000000"/>
                </a:solidFill>
                <a:latin typeface="Calibri" pitchFamily="32" charset="0"/>
              </a:rPr>
              <a:t>Work </a:t>
            </a:r>
            <a:r>
              <a:rPr lang="en-GB" sz="2400" dirty="0" smtClean="0">
                <a:solidFill>
                  <a:srgbClr val="000000"/>
                </a:solidFill>
                <a:latin typeface="Calibri" pitchFamily="32" charset="0"/>
              </a:rPr>
              <a:t>part of the Working Group meeting!</a:t>
            </a:r>
          </a:p>
          <a:p>
            <a:pPr marL="341313" indent="-341313">
              <a:spcBef>
                <a:spcPts val="45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2400" dirty="0" smtClean="0">
              <a:solidFill>
                <a:srgbClr val="000000"/>
              </a:solidFill>
              <a:latin typeface="Calibri" pitchFamily="32" charset="0"/>
            </a:endParaRPr>
          </a:p>
          <a:p>
            <a:pPr marL="341313" indent="-341313">
              <a:spcBef>
                <a:spcPts val="45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dirty="0" smtClean="0">
                <a:solidFill>
                  <a:srgbClr val="000000"/>
                </a:solidFill>
                <a:latin typeface="Calibri" pitchFamily="32" charset="0"/>
              </a:rPr>
              <a:t>Focus on the development of GSICS Products</a:t>
            </a:r>
          </a:p>
          <a:p>
            <a:pPr marL="341313" indent="-341313">
              <a:spcBef>
                <a:spcPts val="45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2400" dirty="0" smtClean="0">
              <a:solidFill>
                <a:srgbClr val="000000"/>
              </a:solidFill>
              <a:latin typeface="Calibri" pitchFamily="32" charset="0"/>
            </a:endParaRPr>
          </a:p>
          <a:p>
            <a:pPr marL="341313" indent="-341313">
              <a:spcBef>
                <a:spcPts val="45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dirty="0" smtClean="0">
                <a:solidFill>
                  <a:srgbClr val="000000"/>
                </a:solidFill>
                <a:latin typeface="Calibri" pitchFamily="32" charset="0"/>
              </a:rPr>
              <a:t>Mostly items assigned 20 minute slots</a:t>
            </a:r>
          </a:p>
          <a:p>
            <a:pPr marL="798513" lvl="1" indent="-341313">
              <a:spcBef>
                <a:spcPts val="45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dirty="0" smtClean="0">
                <a:solidFill>
                  <a:srgbClr val="000000"/>
                </a:solidFill>
                <a:latin typeface="Calibri" pitchFamily="32" charset="0"/>
              </a:rPr>
              <a:t>But this includes discussion time!</a:t>
            </a:r>
          </a:p>
          <a:p>
            <a:pPr marL="798513" lvl="1" indent="-341313">
              <a:spcBef>
                <a:spcPts val="45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dirty="0" smtClean="0">
                <a:solidFill>
                  <a:srgbClr val="000000"/>
                </a:solidFill>
                <a:latin typeface="Calibri" pitchFamily="32" charset="0"/>
              </a:rPr>
              <a:t>So please keep presentations brief and to the point</a:t>
            </a:r>
          </a:p>
          <a:p>
            <a:pPr marL="798513" lvl="1" indent="-341313">
              <a:spcBef>
                <a:spcPts val="45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dirty="0" smtClean="0">
                <a:solidFill>
                  <a:srgbClr val="000000"/>
                </a:solidFill>
                <a:latin typeface="Calibri" pitchFamily="32" charset="0"/>
              </a:rPr>
              <a:t>Presentations will be uploaded to the GSICS Wiki</a:t>
            </a:r>
          </a:p>
          <a:p>
            <a:pPr marL="1255713" lvl="2" indent="-341313">
              <a:spcBef>
                <a:spcPts val="45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dirty="0" smtClean="0">
                <a:solidFill>
                  <a:srgbClr val="000000"/>
                </a:solidFill>
                <a:latin typeface="Calibri" pitchFamily="32" charset="0"/>
              </a:rPr>
              <a:t>Unless you tell me not to</a:t>
            </a:r>
          </a:p>
          <a:p>
            <a:pPr marL="1255713" lvl="2" indent="-341313">
              <a:spcBef>
                <a:spcPts val="45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dirty="0" smtClean="0">
                <a:solidFill>
                  <a:srgbClr val="000000"/>
                </a:solidFill>
                <a:latin typeface="Calibri" pitchFamily="32" charset="0"/>
              </a:rPr>
              <a:t>Can include more background information</a:t>
            </a:r>
          </a:p>
          <a:p>
            <a:pPr marL="341313" indent="-341313">
              <a:spcBef>
                <a:spcPts val="45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dirty="0" smtClean="0">
                <a:solidFill>
                  <a:srgbClr val="000000"/>
                </a:solidFill>
                <a:latin typeface="Calibri" pitchFamily="32" charset="0"/>
              </a:rPr>
              <a:t>Please follow file naming convention:</a:t>
            </a:r>
            <a:br>
              <a:rPr lang="en-GB" sz="2400" dirty="0" smtClean="0">
                <a:solidFill>
                  <a:srgbClr val="000000"/>
                </a:solidFill>
                <a:latin typeface="Calibri" pitchFamily="32" charset="0"/>
              </a:rPr>
            </a:br>
            <a:r>
              <a:rPr lang="en-GB" sz="2400" dirty="0" smtClean="0">
                <a:solidFill>
                  <a:srgbClr val="000000"/>
                </a:solidFill>
                <a:latin typeface="Calibri" pitchFamily="32" charset="0"/>
              </a:rPr>
              <a:t>	1a_Hewison_Introduction.pptx/</a:t>
            </a:r>
            <a:r>
              <a:rPr lang="en-GB" sz="2400" dirty="0" err="1" smtClean="0">
                <a:solidFill>
                  <a:srgbClr val="000000"/>
                </a:solidFill>
                <a:latin typeface="Calibri" pitchFamily="32" charset="0"/>
              </a:rPr>
              <a:t>pdf</a:t>
            </a:r>
            <a:r>
              <a:rPr lang="en-GB" sz="2400" dirty="0" smtClean="0">
                <a:solidFill>
                  <a:srgbClr val="000000"/>
                </a:solidFill>
                <a:latin typeface="Calibri" pitchFamily="32" charset="0"/>
              </a:rPr>
              <a:t>/</a:t>
            </a:r>
            <a:r>
              <a:rPr lang="en-GB" sz="2400" dirty="0" err="1" smtClean="0">
                <a:solidFill>
                  <a:srgbClr val="000000"/>
                </a:solidFill>
                <a:latin typeface="Calibri" pitchFamily="32" charset="0"/>
              </a:rPr>
              <a:t>ppt</a:t>
            </a:r>
            <a:endParaRPr lang="en-GB" sz="2400" dirty="0" smtClean="0">
              <a:solidFill>
                <a:srgbClr val="000000"/>
              </a:solidFill>
              <a:latin typeface="Calibri" pitchFamily="32" charset="0"/>
            </a:endParaRPr>
          </a:p>
        </p:txBody>
      </p:sp>
      <p:pic>
        <p:nvPicPr>
          <p:cNvPr id="11266" name="Picture 2" descr="http://rosenblumtv.files.wordpress.com/2008/08/men_at_work_sign2.gif?w=50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39135" y="1959427"/>
            <a:ext cx="2064340" cy="1823501"/>
          </a:xfrm>
          <a:prstGeom prst="rect">
            <a:avLst/>
          </a:prstGeom>
          <a:noFill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New ways of working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327068"/>
            <a:ext cx="8915400" cy="4525963"/>
          </a:xfrm>
        </p:spPr>
        <p:txBody>
          <a:bodyPr/>
          <a:lstStyle/>
          <a:p>
            <a:r>
              <a:rPr lang="en-GB" sz="2800" dirty="0" smtClean="0"/>
              <a:t>Presenters have been asked to follow this format:</a:t>
            </a:r>
          </a:p>
          <a:p>
            <a:pPr marL="914400" lvl="1" indent="-457200">
              <a:buFont typeface="+mj-lt"/>
              <a:buAutoNum type="alphaLcParenR"/>
            </a:pPr>
            <a:r>
              <a:rPr lang="en-IE" sz="2400" dirty="0" smtClean="0"/>
              <a:t>An overview of the task you have been asked to discuss</a:t>
            </a:r>
          </a:p>
          <a:p>
            <a:pPr marL="914400" lvl="1" indent="-457200">
              <a:buFont typeface="+mj-lt"/>
              <a:buAutoNum type="alphaLcParenR"/>
            </a:pPr>
            <a:r>
              <a:rPr lang="en-IE" sz="2400" dirty="0" smtClean="0"/>
              <a:t>The purpose of the presentation</a:t>
            </a:r>
          </a:p>
          <a:p>
            <a:pPr marL="914400" lvl="1" indent="-457200">
              <a:buFont typeface="+mj-lt"/>
              <a:buAutoNum type="alphaLcParenR"/>
            </a:pPr>
            <a:r>
              <a:rPr lang="en-IE" sz="2400" dirty="0" smtClean="0"/>
              <a:t>Some example requirements</a:t>
            </a:r>
          </a:p>
          <a:p>
            <a:pPr marL="914400" lvl="1" indent="-457200">
              <a:buFont typeface="+mj-lt"/>
              <a:buAutoNum type="alphaLcParenR"/>
            </a:pPr>
            <a:r>
              <a:rPr lang="en-IE" sz="2400" dirty="0" smtClean="0"/>
              <a:t>Propose 1 or 2 </a:t>
            </a:r>
            <a:r>
              <a:rPr lang="en-IE" sz="2400" dirty="0" err="1" smtClean="0"/>
              <a:t>strawman</a:t>
            </a:r>
            <a:r>
              <a:rPr lang="en-IE" sz="2400" dirty="0" smtClean="0"/>
              <a:t> solutions, outlining pros and cons</a:t>
            </a:r>
          </a:p>
          <a:p>
            <a:pPr marL="914400" lvl="1" indent="-457200">
              <a:buFont typeface="+mj-lt"/>
              <a:buAutoNum type="alphaLcParenR"/>
            </a:pPr>
            <a:r>
              <a:rPr lang="en-IE" sz="2400" dirty="0" smtClean="0"/>
              <a:t>A draft deliverable with your assessment of the priority, timescale and resources needed</a:t>
            </a:r>
          </a:p>
          <a:p>
            <a:pPr>
              <a:buNone/>
            </a:pPr>
            <a:r>
              <a:rPr lang="en-IE" sz="2800" dirty="0" smtClean="0"/>
              <a:t> Each presentation will lead directly into a discussion.</a:t>
            </a:r>
          </a:p>
          <a:p>
            <a:r>
              <a:rPr lang="en-IE" sz="2800" dirty="0" smtClean="0"/>
              <a:t>Items c), d) and e) will then be edited on the fly by the chair during the discussion.</a:t>
            </a:r>
          </a:p>
          <a:p>
            <a:r>
              <a:rPr lang="en-IE" sz="2800" dirty="0" smtClean="0"/>
              <a:t>Please keep presentations short </a:t>
            </a:r>
            <a:r>
              <a:rPr lang="en-IE" sz="2800" smtClean="0"/>
              <a:t>- slots </a:t>
            </a:r>
            <a:r>
              <a:rPr lang="en-IE" sz="2800" dirty="0" smtClean="0"/>
              <a:t>only 20 minutes, and we need to ensure plenty of time for discussion.</a:t>
            </a:r>
          </a:p>
          <a:p>
            <a:endParaRPr lang="en-GB"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ext Box 1"/>
          <p:cNvSpPr txBox="1">
            <a:spLocks noChangeArrowheads="1"/>
          </p:cNvSpPr>
          <p:nvPr/>
        </p:nvSpPr>
        <p:spPr bwMode="auto">
          <a:xfrm>
            <a:off x="495221" y="274639"/>
            <a:ext cx="8913971" cy="954087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4000" dirty="0" smtClean="0">
                <a:solidFill>
                  <a:srgbClr val="000000"/>
                </a:solidFill>
                <a:latin typeface="Calibri" pitchFamily="32" charset="0"/>
              </a:rPr>
              <a:t>Minute Taking</a:t>
            </a:r>
            <a:endParaRPr lang="en-US" sz="4000" dirty="0">
              <a:solidFill>
                <a:srgbClr val="000000"/>
              </a:solidFill>
              <a:latin typeface="Calibri" pitchFamily="32" charset="0"/>
            </a:endParaRPr>
          </a:p>
        </p:txBody>
      </p:sp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495221" y="1412876"/>
            <a:ext cx="8923495" cy="452596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/>
          <a:lstStyle/>
          <a:p>
            <a:pPr marL="341313" indent="-341313">
              <a:spcBef>
                <a:spcPts val="45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2400" dirty="0" smtClean="0">
              <a:solidFill>
                <a:srgbClr val="000000"/>
              </a:solidFill>
              <a:latin typeface="Calibri" pitchFamily="32" charset="0"/>
            </a:endParaRPr>
          </a:p>
          <a:p>
            <a:pPr marL="341313" indent="-341313">
              <a:spcBef>
                <a:spcPts val="45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dirty="0" smtClean="0">
                <a:solidFill>
                  <a:srgbClr val="000000"/>
                </a:solidFill>
                <a:latin typeface="Calibri" pitchFamily="32" charset="0"/>
              </a:rPr>
              <a:t>Need volunteers to take minutes</a:t>
            </a:r>
          </a:p>
          <a:p>
            <a:pPr marL="341313" indent="-341313">
              <a:spcBef>
                <a:spcPts val="45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dirty="0" smtClean="0">
                <a:solidFill>
                  <a:srgbClr val="000000"/>
                </a:solidFill>
                <a:latin typeface="Calibri" pitchFamily="32" charset="0"/>
              </a:rPr>
              <a:t>For each session</a:t>
            </a:r>
          </a:p>
          <a:p>
            <a:pPr marL="341313" indent="-341313">
              <a:spcBef>
                <a:spcPts val="45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i="1" dirty="0" smtClean="0">
                <a:solidFill>
                  <a:srgbClr val="000000"/>
                </a:solidFill>
                <a:latin typeface="Calibri" pitchFamily="32" charset="0"/>
              </a:rPr>
              <a:t>Must</a:t>
            </a:r>
            <a:r>
              <a:rPr lang="en-GB" sz="2400" dirty="0" smtClean="0">
                <a:solidFill>
                  <a:srgbClr val="000000"/>
                </a:solidFill>
                <a:latin typeface="Calibri" pitchFamily="32" charset="0"/>
              </a:rPr>
              <a:t> be there for full session</a:t>
            </a:r>
          </a:p>
          <a:p>
            <a:pPr marL="341313" indent="-341313">
              <a:spcBef>
                <a:spcPts val="45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dirty="0" smtClean="0">
                <a:solidFill>
                  <a:srgbClr val="000000"/>
                </a:solidFill>
                <a:latin typeface="Calibri" pitchFamily="32" charset="0"/>
              </a:rPr>
              <a:t>Should not be talking too much!</a:t>
            </a:r>
            <a:endParaRPr lang="en-GB" sz="2400" dirty="0">
              <a:solidFill>
                <a:srgbClr val="000000"/>
              </a:solidFill>
              <a:latin typeface="Calibri" pitchFamily="32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ext Box 1"/>
          <p:cNvSpPr txBox="1">
            <a:spLocks noChangeArrowheads="1"/>
          </p:cNvSpPr>
          <p:nvPr/>
        </p:nvSpPr>
        <p:spPr bwMode="auto">
          <a:xfrm>
            <a:off x="495221" y="274639"/>
            <a:ext cx="8913971" cy="954087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4000" dirty="0" smtClean="0">
                <a:solidFill>
                  <a:srgbClr val="000000"/>
                </a:solidFill>
                <a:latin typeface="Calibri" pitchFamily="32" charset="0"/>
              </a:rPr>
              <a:t>Agenda</a:t>
            </a:r>
            <a:endParaRPr lang="en-US" sz="4000" dirty="0">
              <a:solidFill>
                <a:srgbClr val="000000"/>
              </a:solidFill>
              <a:latin typeface="Calibri" pitchFamily="32" charset="0"/>
            </a:endParaRPr>
          </a:p>
        </p:txBody>
      </p:sp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495221" y="1412876"/>
            <a:ext cx="8923495" cy="452596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/>
          <a:lstStyle/>
          <a:p>
            <a:pPr marL="341313" indent="-341313">
              <a:spcBef>
                <a:spcPts val="45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IE" sz="2400" b="0" dirty="0" smtClean="0">
                <a:solidFill>
                  <a:schemeClr val="tx1"/>
                </a:solidFill>
              </a:rPr>
              <a:t>The Detailed Agenda was prepared using </a:t>
            </a:r>
            <a:r>
              <a:rPr lang="en-IE" sz="2400" b="0" dirty="0" smtClean="0">
                <a:solidFill>
                  <a:schemeClr val="tx1"/>
                </a:solidFill>
                <a:hlinkClick r:id="rId3"/>
              </a:rPr>
              <a:t>Microsoft </a:t>
            </a:r>
            <a:r>
              <a:rPr lang="en-IE" sz="2400" b="0" dirty="0" err="1" smtClean="0">
                <a:solidFill>
                  <a:schemeClr val="tx1"/>
                </a:solidFill>
                <a:hlinkClick r:id="rId3"/>
              </a:rPr>
              <a:t>OneDrive</a:t>
            </a:r>
            <a:r>
              <a:rPr lang="en-IE" sz="2400" b="0" dirty="0" smtClean="0">
                <a:solidFill>
                  <a:schemeClr val="tx1"/>
                </a:solidFill>
              </a:rPr>
              <a:t>.</a:t>
            </a:r>
            <a:endParaRPr lang="en-IE" sz="2400" b="0" dirty="0" smtClean="0">
              <a:solidFill>
                <a:schemeClr val="tx1"/>
              </a:solidFill>
            </a:endParaRPr>
          </a:p>
          <a:p>
            <a:pPr marL="341313" indent="-341313">
              <a:spcBef>
                <a:spcPts val="45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IE" sz="2400" b="0" dirty="0" smtClean="0">
                <a:solidFill>
                  <a:schemeClr val="tx1"/>
                </a:solidFill>
                <a:latin typeface="Calibri" pitchFamily="32" charset="0"/>
              </a:rPr>
              <a:t>Accessible worldwide</a:t>
            </a:r>
            <a:endParaRPr lang="en-IE" sz="2400" b="0" dirty="0" smtClean="0">
              <a:solidFill>
                <a:schemeClr val="tx1"/>
              </a:solidFill>
              <a:latin typeface="Calibri" pitchFamily="32" charset="0"/>
            </a:endParaRPr>
          </a:p>
          <a:p>
            <a:pPr marL="341313" indent="-341313">
              <a:spcBef>
                <a:spcPts val="45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IE" sz="2400" b="0" dirty="0" smtClean="0">
                <a:solidFill>
                  <a:schemeClr val="tx1"/>
                </a:solidFill>
                <a:latin typeface="Calibri" pitchFamily="32" charset="0"/>
              </a:rPr>
              <a:t>With </a:t>
            </a:r>
            <a:r>
              <a:rPr lang="en-IE" sz="2400" b="0" dirty="0" smtClean="0">
                <a:solidFill>
                  <a:schemeClr val="tx1"/>
                </a:solidFill>
                <a:latin typeface="Calibri" pitchFamily="32" charset="0"/>
              </a:rPr>
              <a:t>hyperlinks added to presentations uploaded on Wiki</a:t>
            </a:r>
          </a:p>
          <a:p>
            <a:pPr marL="341313" indent="-341313">
              <a:spcBef>
                <a:spcPts val="45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IE" sz="2400" b="0" dirty="0" smtClean="0">
                <a:solidFill>
                  <a:schemeClr val="tx1"/>
                </a:solidFill>
                <a:latin typeface="Calibri" pitchFamily="32" charset="0"/>
              </a:rPr>
              <a:t>Exported as </a:t>
            </a:r>
            <a:r>
              <a:rPr lang="en-IE" sz="2400" b="0" dirty="0" smtClean="0">
                <a:solidFill>
                  <a:schemeClr val="tx1"/>
                </a:solidFill>
                <a:latin typeface="Calibri" pitchFamily="32" charset="0"/>
              </a:rPr>
              <a:t>HTML (via Excel-&gt;Google Drive)</a:t>
            </a:r>
            <a:endParaRPr lang="en-IE" sz="2400" b="0" dirty="0" smtClean="0">
              <a:solidFill>
                <a:schemeClr val="tx1"/>
              </a:solidFill>
              <a:latin typeface="Calibri" pitchFamily="32" charset="0"/>
            </a:endParaRPr>
          </a:p>
          <a:p>
            <a:pPr marL="341313" indent="-341313">
              <a:spcBef>
                <a:spcPts val="45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IE" sz="2400" b="0" dirty="0" smtClean="0">
                <a:solidFill>
                  <a:schemeClr val="tx1"/>
                </a:solidFill>
                <a:latin typeface="Calibri" pitchFamily="32" charset="0"/>
              </a:rPr>
              <a:t>Embedded into GSICS </a:t>
            </a:r>
            <a:r>
              <a:rPr lang="en-IE" sz="2400" b="0" dirty="0" smtClean="0">
                <a:solidFill>
                  <a:schemeClr val="tx1"/>
                </a:solidFill>
                <a:latin typeface="Calibri" pitchFamily="32" charset="0"/>
              </a:rPr>
              <a:t>Wiki:</a:t>
            </a:r>
            <a:br>
              <a:rPr lang="en-IE" sz="2400" b="0" dirty="0" smtClean="0">
                <a:solidFill>
                  <a:schemeClr val="tx1"/>
                </a:solidFill>
                <a:latin typeface="Calibri" pitchFamily="32" charset="0"/>
              </a:rPr>
            </a:br>
            <a:r>
              <a:rPr lang="en-IE" sz="2400" b="0" dirty="0" smtClean="0">
                <a:solidFill>
                  <a:schemeClr val="tx1"/>
                </a:solidFill>
                <a:latin typeface="Calibri" pitchFamily="32" charset="0"/>
                <a:hlinkClick r:id="rId4"/>
              </a:rPr>
              <a:t>https</a:t>
            </a:r>
            <a:r>
              <a:rPr lang="en-IE" sz="2400" b="0" dirty="0" smtClean="0">
                <a:solidFill>
                  <a:schemeClr val="tx1"/>
                </a:solidFill>
                <a:latin typeface="Calibri" pitchFamily="32" charset="0"/>
                <a:hlinkClick r:id="rId4"/>
              </a:rPr>
              <a:t>://</a:t>
            </a:r>
            <a:r>
              <a:rPr lang="en-IE" sz="2400" b="0" dirty="0" smtClean="0">
                <a:solidFill>
                  <a:schemeClr val="tx1"/>
                </a:solidFill>
                <a:latin typeface="Calibri" pitchFamily="32" charset="0"/>
                <a:hlinkClick r:id="rId4"/>
              </a:rPr>
              <a:t>gsics.nesdis.noaa.gov/wiki/Development/20150316</a:t>
            </a:r>
            <a:endParaRPr lang="en-IE" sz="2400" b="0" dirty="0" smtClean="0">
              <a:solidFill>
                <a:schemeClr val="tx1"/>
              </a:solidFill>
              <a:latin typeface="Calibri" pitchFamily="32" charset="0"/>
            </a:endParaRPr>
          </a:p>
          <a:p>
            <a:pPr marL="341313" indent="-341313">
              <a:spcBef>
                <a:spcPts val="45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IE" sz="2400" b="0" dirty="0" smtClean="0">
              <a:solidFill>
                <a:schemeClr val="tx1"/>
              </a:solidFill>
              <a:latin typeface="Calibri" pitchFamily="32" charset="0"/>
            </a:endParaRPr>
          </a:p>
          <a:p>
            <a:pPr marL="341313" indent="-341313">
              <a:spcBef>
                <a:spcPts val="45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IE" sz="2400" b="0" dirty="0" smtClean="0">
              <a:solidFill>
                <a:schemeClr val="tx1"/>
              </a:solidFill>
              <a:latin typeface="Calibri" pitchFamily="32" charset="0"/>
            </a:endParaRPr>
          </a:p>
          <a:p>
            <a:pPr marL="341313" indent="-341313">
              <a:spcBef>
                <a:spcPts val="45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2400" dirty="0">
              <a:solidFill>
                <a:schemeClr val="tx1"/>
              </a:solidFill>
              <a:latin typeface="Calibri" pitchFamily="32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ext Box 1"/>
          <p:cNvSpPr txBox="1">
            <a:spLocks noChangeArrowheads="1"/>
          </p:cNvSpPr>
          <p:nvPr/>
        </p:nvSpPr>
        <p:spPr bwMode="auto">
          <a:xfrm>
            <a:off x="495221" y="274639"/>
            <a:ext cx="8913971" cy="954087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4000" dirty="0" smtClean="0">
                <a:solidFill>
                  <a:srgbClr val="000000"/>
                </a:solidFill>
                <a:latin typeface="Calibri" pitchFamily="32" charset="0"/>
              </a:rPr>
              <a:t>Any Other Business?</a:t>
            </a:r>
            <a:endParaRPr lang="en-US" sz="4000" dirty="0">
              <a:solidFill>
                <a:srgbClr val="000000"/>
              </a:solidFill>
              <a:latin typeface="Calibri" pitchFamily="32" charset="0"/>
            </a:endParaRPr>
          </a:p>
        </p:txBody>
      </p:sp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495221" y="1412876"/>
            <a:ext cx="8923495" cy="452596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/>
          <a:lstStyle/>
          <a:p>
            <a:pPr marL="341313" indent="-341313">
              <a:spcBef>
                <a:spcPts val="45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2400" dirty="0">
              <a:solidFill>
                <a:srgbClr val="000000"/>
              </a:solidFill>
              <a:latin typeface="Calibri" pitchFamily="32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ext Box 1"/>
          <p:cNvSpPr txBox="1">
            <a:spLocks noChangeArrowheads="1"/>
          </p:cNvSpPr>
          <p:nvPr/>
        </p:nvSpPr>
        <p:spPr bwMode="auto">
          <a:xfrm>
            <a:off x="495221" y="274639"/>
            <a:ext cx="8913971" cy="954087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4000" dirty="0" smtClean="0">
                <a:solidFill>
                  <a:srgbClr val="000000"/>
                </a:solidFill>
                <a:latin typeface="Calibri" pitchFamily="32" charset="0"/>
              </a:rPr>
              <a:t>Minute Taking</a:t>
            </a:r>
            <a:endParaRPr lang="en-US" sz="4000" dirty="0">
              <a:solidFill>
                <a:srgbClr val="000000"/>
              </a:solidFill>
              <a:latin typeface="Calibri" pitchFamily="32" charset="0"/>
            </a:endParaRPr>
          </a:p>
        </p:txBody>
      </p:sp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495221" y="1412876"/>
            <a:ext cx="8923495" cy="452596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/>
          <a:lstStyle/>
          <a:p>
            <a:pPr marL="341313" indent="-341313">
              <a:spcBef>
                <a:spcPts val="45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2400" b="0" dirty="0" smtClean="0">
              <a:solidFill>
                <a:srgbClr val="000000"/>
              </a:solidFill>
              <a:latin typeface="Calibri" pitchFamily="32" charset="0"/>
            </a:endParaRPr>
          </a:p>
          <a:p>
            <a:pPr marL="341313" indent="-341313">
              <a:spcBef>
                <a:spcPts val="45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b="0" dirty="0" smtClean="0">
                <a:solidFill>
                  <a:srgbClr val="000000"/>
                </a:solidFill>
                <a:latin typeface="Calibri" pitchFamily="32" charset="0"/>
              </a:rPr>
              <a:t>Propose using Microsoft </a:t>
            </a:r>
            <a:r>
              <a:rPr lang="en-GB" sz="2400" b="0" dirty="0" err="1" smtClean="0">
                <a:solidFill>
                  <a:srgbClr val="000000"/>
                </a:solidFill>
                <a:latin typeface="Calibri" pitchFamily="32" charset="0"/>
              </a:rPr>
              <a:t>OneDrive</a:t>
            </a:r>
            <a:r>
              <a:rPr lang="en-GB" sz="2400" b="0" dirty="0" smtClean="0">
                <a:solidFill>
                  <a:srgbClr val="000000"/>
                </a:solidFill>
                <a:latin typeface="Calibri" pitchFamily="32" charset="0"/>
              </a:rPr>
              <a:t> – </a:t>
            </a:r>
            <a:br>
              <a:rPr lang="en-GB" sz="2400" b="0" dirty="0" smtClean="0">
                <a:solidFill>
                  <a:srgbClr val="000000"/>
                </a:solidFill>
                <a:latin typeface="Calibri" pitchFamily="32" charset="0"/>
              </a:rPr>
            </a:br>
            <a:r>
              <a:rPr lang="en-GB" sz="2400" b="0" dirty="0" smtClean="0">
                <a:solidFill>
                  <a:srgbClr val="000000"/>
                </a:solidFill>
                <a:latin typeface="Calibri" pitchFamily="32" charset="0"/>
              </a:rPr>
              <a:t>ADD LINK!</a:t>
            </a:r>
            <a:endParaRPr lang="en-GB" sz="2400" b="0" dirty="0" smtClean="0">
              <a:solidFill>
                <a:srgbClr val="000000"/>
              </a:solidFill>
              <a:latin typeface="Calibri" pitchFamily="32" charset="0"/>
            </a:endParaRPr>
          </a:p>
          <a:p>
            <a:pPr marL="341313" indent="-341313">
              <a:spcBef>
                <a:spcPts val="45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b="0" dirty="0" smtClean="0">
                <a:solidFill>
                  <a:srgbClr val="000000"/>
                </a:solidFill>
                <a:latin typeface="Calibri" pitchFamily="32" charset="0"/>
              </a:rPr>
              <a:t>Template – Agenda pasted </a:t>
            </a:r>
            <a:r>
              <a:rPr lang="en-GB" sz="2400" b="0" dirty="0" smtClean="0">
                <a:solidFill>
                  <a:srgbClr val="000000"/>
                </a:solidFill>
                <a:latin typeface="Calibri" pitchFamily="32" charset="0"/>
              </a:rPr>
              <a:t>in</a:t>
            </a:r>
            <a:endParaRPr lang="en-GB" sz="2400" b="0" dirty="0" smtClean="0">
              <a:solidFill>
                <a:srgbClr val="000000"/>
              </a:solidFill>
              <a:latin typeface="Calibri" pitchFamily="32" charset="0"/>
            </a:endParaRPr>
          </a:p>
          <a:p>
            <a:pPr marL="341313" indent="-341313">
              <a:spcBef>
                <a:spcPts val="45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b="0" dirty="0" smtClean="0">
                <a:solidFill>
                  <a:srgbClr val="000000"/>
                </a:solidFill>
                <a:latin typeface="Calibri" pitchFamily="32" charset="0"/>
              </a:rPr>
              <a:t>Anyone with link can add short summary of their presentation</a:t>
            </a:r>
          </a:p>
          <a:p>
            <a:pPr marL="341313" indent="-341313">
              <a:spcBef>
                <a:spcPts val="45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b="0" dirty="0" smtClean="0">
                <a:solidFill>
                  <a:srgbClr val="000000"/>
                </a:solidFill>
                <a:latin typeface="Calibri" pitchFamily="32" charset="0"/>
              </a:rPr>
              <a:t>Minute Taker should write Actions in Bold, </a:t>
            </a:r>
          </a:p>
          <a:p>
            <a:pPr marL="798513" lvl="1" indent="-341313">
              <a:spcBef>
                <a:spcPts val="45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b="0" dirty="0" smtClean="0">
                <a:solidFill>
                  <a:srgbClr val="000000"/>
                </a:solidFill>
                <a:latin typeface="Calibri" pitchFamily="32" charset="0"/>
              </a:rPr>
              <a:t>precede with word </a:t>
            </a:r>
            <a:r>
              <a:rPr lang="en-GB" sz="2400" dirty="0" smtClean="0">
                <a:solidFill>
                  <a:srgbClr val="000000"/>
                </a:solidFill>
                <a:latin typeface="Calibri" pitchFamily="32" charset="0"/>
              </a:rPr>
              <a:t>ACTION:</a:t>
            </a:r>
          </a:p>
          <a:p>
            <a:pPr marL="798513" lvl="1" indent="-341313">
              <a:spcBef>
                <a:spcPts val="45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b="0" dirty="0" smtClean="0">
                <a:solidFill>
                  <a:srgbClr val="000000"/>
                </a:solidFill>
                <a:latin typeface="Calibri" pitchFamily="32" charset="0"/>
              </a:rPr>
              <a:t>Will number later</a:t>
            </a:r>
          </a:p>
          <a:p>
            <a:pPr marL="341313" indent="-341313">
              <a:spcBef>
                <a:spcPts val="45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b="0" dirty="0" smtClean="0">
                <a:solidFill>
                  <a:srgbClr val="000000"/>
                </a:solidFill>
                <a:latin typeface="Calibri" pitchFamily="32" charset="0"/>
              </a:rPr>
              <a:t>Will review new actions on Friday morning</a:t>
            </a:r>
          </a:p>
          <a:p>
            <a:pPr marL="341313" indent="-341313">
              <a:spcBef>
                <a:spcPts val="45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b="0" dirty="0" smtClean="0">
                <a:solidFill>
                  <a:srgbClr val="000000"/>
                </a:solidFill>
                <a:latin typeface="Calibri" pitchFamily="32" charset="0"/>
              </a:rPr>
              <a:t>GCC to enter into action tracking tool (GSICS Operations </a:t>
            </a:r>
            <a:r>
              <a:rPr lang="en-GB" sz="2400" b="0" dirty="0" smtClean="0">
                <a:solidFill>
                  <a:srgbClr val="000000"/>
                </a:solidFill>
                <a:latin typeface="Calibri" pitchFamily="32" charset="0"/>
              </a:rPr>
              <a:t>Plan)</a:t>
            </a:r>
            <a:endParaRPr lang="en-GB" sz="2400" b="0" dirty="0">
              <a:solidFill>
                <a:srgbClr val="000000"/>
              </a:solidFill>
              <a:latin typeface="Calibri" pitchFamily="32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ext Box 1"/>
          <p:cNvSpPr txBox="1">
            <a:spLocks noChangeArrowheads="1"/>
          </p:cNvSpPr>
          <p:nvPr/>
        </p:nvSpPr>
        <p:spPr bwMode="auto">
          <a:xfrm>
            <a:off x="495221" y="274639"/>
            <a:ext cx="8913971" cy="954087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4000" dirty="0" smtClean="0">
                <a:solidFill>
                  <a:srgbClr val="000000"/>
                </a:solidFill>
                <a:latin typeface="Calibri" pitchFamily="32" charset="0"/>
              </a:rPr>
              <a:t>Minute Takers</a:t>
            </a:r>
            <a:endParaRPr lang="en-US" sz="4000" dirty="0">
              <a:solidFill>
                <a:srgbClr val="000000"/>
              </a:solidFill>
              <a:latin typeface="Calibri" pitchFamily="32" charset="0"/>
            </a:endParaRPr>
          </a:p>
        </p:txBody>
      </p:sp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495221" y="1412876"/>
            <a:ext cx="8923495" cy="452596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/>
          <a:lstStyle/>
          <a:p>
            <a:pPr marL="341313" indent="-341313">
              <a:spcBef>
                <a:spcPts val="45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z="2400" dirty="0" smtClean="0">
              <a:solidFill>
                <a:srgbClr val="000000"/>
              </a:solidFill>
              <a:latin typeface="Calibri" pitchFamily="32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93766" y="1548300"/>
          <a:ext cx="8787741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91346"/>
                <a:gridCol w="2367148"/>
                <a:gridCol w="2929247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Session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Chair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Minute Taker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>
                          <a:solidFill>
                            <a:srgbClr val="000000"/>
                          </a:solidFill>
                          <a:latin typeface="Calibri" pitchFamily="32" charset="0"/>
                        </a:rPr>
                        <a:t>1: Plenary – Mini Conference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Tim Hewison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>
                          <a:solidFill>
                            <a:srgbClr val="000000"/>
                          </a:solidFill>
                          <a:latin typeface="Calibri" pitchFamily="32" charset="0"/>
                        </a:rPr>
                        <a:t>2: Plenary – Briefs &amp; Reports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Tim Hewison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Jerome?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>
                          <a:solidFill>
                            <a:srgbClr val="000000"/>
                          </a:solidFill>
                          <a:latin typeface="Calibri" pitchFamily="32" charset="0"/>
                        </a:rPr>
                        <a:t>3: GRWG – VIS/NIR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Dave Doelling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Tim </a:t>
                      </a:r>
                      <a:r>
                        <a:rPr lang="en-GB" dirty="0" smtClean="0"/>
                        <a:t>Hewison?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>
                          <a:solidFill>
                            <a:srgbClr val="000000"/>
                          </a:solidFill>
                          <a:latin typeface="Calibri" pitchFamily="32" charset="0"/>
                        </a:rPr>
                        <a:t>4: GDWG – Activities at GPRCs</a:t>
                      </a:r>
                      <a:endParaRPr lang="en-GB" sz="1800" dirty="0" smtClean="0">
                        <a:solidFill>
                          <a:srgbClr val="000000"/>
                        </a:solidFill>
                        <a:latin typeface="Calibri" pitchFamily="3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Peter/Masaya</a:t>
                      </a:r>
                      <a:endParaRPr lang="en-GB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>
                          <a:solidFill>
                            <a:srgbClr val="000000"/>
                          </a:solidFill>
                          <a:latin typeface="Calibri" pitchFamily="32" charset="0"/>
                        </a:rPr>
                        <a:t>5: GRWG – GEO-LEO IR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Tim Hewison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am: Sebastien?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>
                          <a:solidFill>
                            <a:srgbClr val="000000"/>
                          </a:solidFill>
                          <a:latin typeface="Calibri" pitchFamily="32" charset="0"/>
                        </a:rPr>
                        <a:t>6: GDWG</a:t>
                      </a:r>
                      <a:endParaRPr lang="en-GB" sz="1800" dirty="0" smtClean="0">
                        <a:solidFill>
                          <a:srgbClr val="000000"/>
                        </a:solidFill>
                        <a:latin typeface="Calibri" pitchFamily="3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Peter/Masaya</a:t>
                      </a:r>
                      <a:endParaRPr lang="en-GB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>
                          <a:solidFill>
                            <a:srgbClr val="000000"/>
                          </a:solidFill>
                          <a:latin typeface="Calibri" pitchFamily="32" charset="0"/>
                        </a:rPr>
                        <a:t>7: GRWG – </a:t>
                      </a:r>
                      <a:r>
                        <a:rPr lang="en-GB" sz="1800" dirty="0" smtClean="0">
                          <a:solidFill>
                            <a:srgbClr val="000000"/>
                          </a:solidFill>
                          <a:latin typeface="Calibri" pitchFamily="32" charset="0"/>
                        </a:rPr>
                        <a:t>Cross-cutting</a:t>
                      </a:r>
                      <a:endParaRPr lang="en-GB" sz="1800" dirty="0" smtClean="0">
                        <a:solidFill>
                          <a:srgbClr val="000000"/>
                        </a:solidFill>
                        <a:latin typeface="Calibri" pitchFamily="3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Tim Hewison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>
                          <a:solidFill>
                            <a:srgbClr val="000000"/>
                          </a:solidFill>
                          <a:latin typeface="Calibri" pitchFamily="32" charset="0"/>
                        </a:rPr>
                        <a:t>8: GDWG – </a:t>
                      </a:r>
                      <a:r>
                        <a:rPr lang="en-GB" sz="1800" dirty="0" smtClean="0">
                          <a:solidFill>
                            <a:srgbClr val="000000"/>
                          </a:solidFill>
                          <a:latin typeface="Calibri" pitchFamily="32" charset="0"/>
                        </a:rPr>
                        <a:t>Friday am </a:t>
                      </a:r>
                      <a:r>
                        <a:rPr lang="en-GB" sz="1800" baseline="0" dirty="0" smtClean="0">
                          <a:solidFill>
                            <a:srgbClr val="000000"/>
                          </a:solidFill>
                          <a:latin typeface="Calibri" pitchFamily="32" charset="0"/>
                        </a:rPr>
                        <a:t>session</a:t>
                      </a:r>
                      <a:endParaRPr lang="en-GB" sz="1800" baseline="0" dirty="0" smtClean="0">
                        <a:solidFill>
                          <a:srgbClr val="000000"/>
                        </a:solidFill>
                        <a:latin typeface="Calibri" pitchFamily="3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Masaya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>
                          <a:solidFill>
                            <a:srgbClr val="000000"/>
                          </a:solidFill>
                          <a:latin typeface="Calibri" pitchFamily="32" charset="0"/>
                        </a:rPr>
                        <a:t>9: Plenary – Wrap-up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Tim Hewison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Sebastien?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</TotalTime>
  <Words>321</Words>
  <Application>Microsoft Office PowerPoint</Application>
  <PresentationFormat>A4 Paper (210x297 mm)</PresentationFormat>
  <Paragraphs>99</Paragraphs>
  <Slides>9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Announcements</vt:lpstr>
      <vt:lpstr>Agree Agenda Minute Taking</vt:lpstr>
      <vt:lpstr>Slide 3</vt:lpstr>
      <vt:lpstr>New ways of working</vt:lpstr>
      <vt:lpstr>Slide 5</vt:lpstr>
      <vt:lpstr>Slide 6</vt:lpstr>
      <vt:lpstr>Slide 7</vt:lpstr>
      <vt:lpstr>Slide 8</vt:lpstr>
      <vt:lpstr>Slide 9</vt:lpstr>
    </vt:vector>
  </TitlesOfParts>
  <Company>Eumetsat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Thomas Staudte</dc:creator>
  <cp:lastModifiedBy>HewisonT</cp:lastModifiedBy>
  <cp:revision>1037</cp:revision>
  <cp:lastPrinted>2006-03-06T14:11:17Z</cp:lastPrinted>
  <dcterms:created xsi:type="dcterms:W3CDTF">1997-07-23T08:21:02Z</dcterms:created>
  <dcterms:modified xsi:type="dcterms:W3CDTF">2015-03-09T14:32:53Z</dcterms:modified>
</cp:coreProperties>
</file>