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4" r:id="rId3"/>
    <p:sldId id="347" r:id="rId4"/>
    <p:sldId id="325" r:id="rId5"/>
    <p:sldId id="326" r:id="rId6"/>
    <p:sldId id="329" r:id="rId7"/>
    <p:sldId id="361" r:id="rId8"/>
    <p:sldId id="330" r:id="rId9"/>
    <p:sldId id="332" r:id="rId10"/>
    <p:sldId id="333" r:id="rId11"/>
    <p:sldId id="360" r:id="rId12"/>
    <p:sldId id="339" r:id="rId13"/>
    <p:sldId id="341" r:id="rId14"/>
    <p:sldId id="362" r:id="rId15"/>
    <p:sldId id="363" r:id="rId16"/>
    <p:sldId id="340" r:id="rId17"/>
    <p:sldId id="346" r:id="rId18"/>
    <p:sldId id="371" r:id="rId19"/>
    <p:sldId id="365" r:id="rId20"/>
    <p:sldId id="348" r:id="rId21"/>
    <p:sldId id="358" r:id="rId22"/>
    <p:sldId id="364" r:id="rId23"/>
    <p:sldId id="353" r:id="rId24"/>
    <p:sldId id="370" r:id="rId25"/>
    <p:sldId id="366" r:id="rId26"/>
    <p:sldId id="367" r:id="rId27"/>
    <p:sldId id="368" r:id="rId28"/>
    <p:sldId id="369" r:id="rId29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2454" y="-82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093D0514-1200-4972-92AD-ED9D808E7E75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E13EDCAE-7844-4C91-834F-5EF39C91BEF4}" type="parTrans" cxnId="{B60FA27A-A115-4A3D-BA97-19C289EFF433}">
      <dgm:prSet/>
      <dgm:spPr/>
      <dgm:t>
        <a:bodyPr/>
        <a:lstStyle/>
        <a:p>
          <a:endParaRPr lang="en-GB"/>
        </a:p>
      </dgm:t>
    </dgm:pt>
    <dgm:pt modelId="{C3F58771-7FA7-44C8-A905-6D7592C26AB1}" type="sibTrans" cxnId="{B60FA27A-A115-4A3D-BA97-19C289EFF433}">
      <dgm:prSet/>
      <dgm:spPr/>
      <dgm:t>
        <a:bodyPr/>
        <a:lstStyle/>
        <a:p>
          <a:endParaRPr lang="en-GB"/>
        </a:p>
      </dgm:t>
    </dgm:pt>
    <dgm:pt modelId="{575264D4-1B3A-4778-9E5C-192E94D3850A}">
      <dgm:prSet phldrT="[Text]"/>
      <dgm:spPr>
        <a:solidFill>
          <a:srgbClr val="EFC8DF"/>
        </a:solidFill>
      </dgm:spPr>
      <dgm:t>
        <a:bodyPr/>
        <a:lstStyle/>
        <a:p>
          <a:r>
            <a:rPr lang="en-GB" dirty="0" smtClean="0"/>
            <a:t>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781E86D2-5164-4083-8EFE-D72117B0EBBF}" type="parTrans" cxnId="{03BBF1C2-126D-4CCB-A195-81E79D8BD740}">
      <dgm:prSet/>
      <dgm:spPr/>
      <dgm:t>
        <a:bodyPr/>
        <a:lstStyle/>
        <a:p>
          <a:endParaRPr lang="en-GB"/>
        </a:p>
      </dgm:t>
    </dgm:pt>
    <dgm:pt modelId="{D7A3D46A-9C68-44FD-B574-8EACFF9D57DB}" type="sibTrans" cxnId="{03BBF1C2-126D-4CCB-A195-81E79D8BD740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/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/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/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2B26E254-DF5B-4ED8-B7DB-75D0F0C67EC1}">
      <dgm:prSet phldrT="[Text]"/>
      <dgm:spPr/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9F91FADF-8E86-4923-B0C7-983D9AE7A413}" type="parTrans" cxnId="{BAC8C561-07DA-4A68-9D60-F2364B5A5E7C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E0F85C8-9FED-49E9-B4CB-0C3C21F6FA9C}" type="sibTrans" cxnId="{BAC8C561-07DA-4A68-9D60-F2364B5A5E7C}">
      <dgm:prSet/>
      <dgm:spPr/>
      <dgm:t>
        <a:bodyPr/>
        <a:lstStyle/>
        <a:p>
          <a:endParaRPr lang="en-GB"/>
        </a:p>
      </dgm:t>
    </dgm:pt>
    <dgm:pt modelId="{0B1749E4-5E44-4DA7-A7B5-0B575B536B08}">
      <dgm:prSet phldrT="[Text]"/>
      <dgm:spPr/>
      <dgm:t>
        <a:bodyPr/>
        <a:lstStyle/>
        <a:p>
          <a:r>
            <a:rPr lang="en-GB" dirty="0" smtClean="0"/>
            <a:t>CEOS ACC</a:t>
          </a:r>
          <a:endParaRPr lang="en-GB" dirty="0"/>
        </a:p>
      </dgm:t>
    </dgm:pt>
    <dgm:pt modelId="{6D8E3FD4-DEC3-479C-BC4D-F75A4CCCCA93}" type="parTrans" cxnId="{5B86F404-C8F2-4BCB-9763-52B9AEF67454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BD0F13D4-5BA4-40D7-94C9-398D68F2BEE5}" type="sibTrans" cxnId="{5B86F404-C8F2-4BCB-9763-52B9AEF67454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0" presStyleCnt="5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0" presStyleCnt="5" custLinFactNeighborX="56680" custLinFactNeighborY="-1371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1" presStyleCnt="4" custLinFactNeighborX="71308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1" presStyleCnt="5" custLinFactNeighborX="67650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2" presStyleCnt="5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2" presStyleCnt="5" custLinFactNeighborX="6765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8E1D26FB-7490-4FFB-82E0-8D459EF000E7}" type="pres">
      <dgm:prSet presAssocID="{E13EDCAE-7844-4C91-834F-5EF39C91BEF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D4989191-71F2-4DDA-A443-DB8AD4D8CDFF}" type="pres">
      <dgm:prSet presAssocID="{093D0514-1200-4972-92AD-ED9D808E7E75}" presName="Name21" presStyleCnt="0"/>
      <dgm:spPr/>
    </dgm:pt>
    <dgm:pt modelId="{4BC1EC1C-38D6-4990-8725-473097D854BE}" type="pres">
      <dgm:prSet presAssocID="{093D0514-1200-4972-92AD-ED9D808E7E75}" presName="level2Shape" presStyleLbl="node3" presStyleIdx="2" presStyleCnt="4" custLinFactNeighborX="70393" custLinFactNeighborY="0"/>
      <dgm:spPr/>
      <dgm:t>
        <a:bodyPr/>
        <a:lstStyle/>
        <a:p>
          <a:endParaRPr lang="en-GB"/>
        </a:p>
      </dgm:t>
    </dgm:pt>
    <dgm:pt modelId="{E7FB3B81-1F69-4FFA-A999-2E9E9F5AA013}" type="pres">
      <dgm:prSet presAssocID="{093D0514-1200-4972-92AD-ED9D808E7E75}" presName="hierChild3" presStyleCnt="0"/>
      <dgm:spPr/>
    </dgm:pt>
    <dgm:pt modelId="{A52E0677-47C3-4776-86B1-E6F71D5C147C}" type="pres">
      <dgm:prSet presAssocID="{9F91FADF-8E86-4923-B0C7-983D9AE7A413}" presName="Name19" presStyleLbl="parChTrans1D4" presStyleIdx="3" presStyleCnt="5"/>
      <dgm:spPr/>
      <dgm:t>
        <a:bodyPr/>
        <a:lstStyle/>
        <a:p>
          <a:endParaRPr lang="en-GB"/>
        </a:p>
      </dgm:t>
    </dgm:pt>
    <dgm:pt modelId="{BBB23FDE-D647-490C-BA69-C32330F85387}" type="pres">
      <dgm:prSet presAssocID="{2B26E254-DF5B-4ED8-B7DB-75D0F0C67EC1}" presName="Name21" presStyleCnt="0"/>
      <dgm:spPr/>
    </dgm:pt>
    <dgm:pt modelId="{4446C758-CC3B-4302-BC01-1EC2E79C9AA4}" type="pres">
      <dgm:prSet presAssocID="{2B26E254-DF5B-4ED8-B7DB-75D0F0C67EC1}" presName="level2Shape" presStyleLbl="node4" presStyleIdx="3" presStyleCnt="5" custLinFactNeighborX="64908" custLinFactNeighborY="-1371"/>
      <dgm:spPr/>
      <dgm:t>
        <a:bodyPr/>
        <a:lstStyle/>
        <a:p>
          <a:endParaRPr lang="en-GB"/>
        </a:p>
      </dgm:t>
    </dgm:pt>
    <dgm:pt modelId="{0F8CD321-BBA6-4A1F-BE0D-339514040834}" type="pres">
      <dgm:prSet presAssocID="{2B26E254-DF5B-4ED8-B7DB-75D0F0C67EC1}" presName="hierChild3" presStyleCnt="0"/>
      <dgm:spPr/>
    </dgm:pt>
    <dgm:pt modelId="{900C827D-97B2-40C5-BE74-A11E49A0FA96}" type="pres">
      <dgm:prSet presAssocID="{6D8E3FD4-DEC3-479C-BC4D-F75A4CCCCA93}" presName="Name19" presStyleLbl="parChTrans1D4" presStyleIdx="4" presStyleCnt="5"/>
      <dgm:spPr/>
      <dgm:t>
        <a:bodyPr/>
        <a:lstStyle/>
        <a:p>
          <a:endParaRPr lang="en-GB"/>
        </a:p>
      </dgm:t>
    </dgm:pt>
    <dgm:pt modelId="{CC27ECBD-F9A5-4A40-9AC2-9E97B1B0C3D5}" type="pres">
      <dgm:prSet presAssocID="{0B1749E4-5E44-4DA7-A7B5-0B575B536B08}" presName="Name21" presStyleCnt="0"/>
      <dgm:spPr/>
    </dgm:pt>
    <dgm:pt modelId="{2F63C9E1-2FC6-4CAE-8D3A-406D37CF7DCE}" type="pres">
      <dgm:prSet presAssocID="{0B1749E4-5E44-4DA7-A7B5-0B575B536B08}" presName="level2Shape" presStyleLbl="node4" presStyleIdx="4" presStyleCnt="5" custLinFactNeighborX="64908" custLinFactNeighborY="-1371"/>
      <dgm:spPr/>
      <dgm:t>
        <a:bodyPr/>
        <a:lstStyle/>
        <a:p>
          <a:endParaRPr lang="en-GB"/>
        </a:p>
      </dgm:t>
    </dgm:pt>
    <dgm:pt modelId="{4345DE52-864F-4BDC-8013-F261C68EDAA8}" type="pres">
      <dgm:prSet presAssocID="{0B1749E4-5E44-4DA7-A7B5-0B575B536B08}" presName="hierChild3" presStyleCnt="0"/>
      <dgm:spPr/>
    </dgm:pt>
    <dgm:pt modelId="{B08380C2-C12B-4754-BF0F-EE80883083F3}" type="pres">
      <dgm:prSet presAssocID="{781E86D2-5164-4083-8EFE-D72117B0EBBF}" presName="Name19" presStyleLbl="parChTrans1D3" presStyleIdx="3" presStyleCnt="4"/>
      <dgm:spPr/>
      <dgm:t>
        <a:bodyPr/>
        <a:lstStyle/>
        <a:p>
          <a:endParaRPr lang="en-GB"/>
        </a:p>
      </dgm:t>
    </dgm:pt>
    <dgm:pt modelId="{B43A9A18-C4A2-46FD-B8B2-FFD5C209EA74}" type="pres">
      <dgm:prSet presAssocID="{575264D4-1B3A-4778-9E5C-192E94D3850A}" presName="Name21" presStyleCnt="0"/>
      <dgm:spPr/>
    </dgm:pt>
    <dgm:pt modelId="{5C35A32B-B539-4E26-864C-55A9E3E17CE1}" type="pres">
      <dgm:prSet presAssocID="{575264D4-1B3A-4778-9E5C-192E94D3850A}" presName="level2Shape" presStyleLbl="node3" presStyleIdx="3" presStyleCnt="4" custLinFactX="-200000" custLinFactNeighborX="-270447" custLinFactNeighborY="-1371"/>
      <dgm:spPr/>
      <dgm:t>
        <a:bodyPr/>
        <a:lstStyle/>
        <a:p>
          <a:endParaRPr lang="en-GB"/>
        </a:p>
      </dgm:t>
    </dgm:pt>
    <dgm:pt modelId="{8822A261-7160-4126-86A3-43EE91CC68CA}" type="pres">
      <dgm:prSet presAssocID="{575264D4-1B3A-4778-9E5C-192E94D3850A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FDC142CE-AE25-4E86-806E-90E2C27FEEF2}" type="presOf" srcId="{F62CF2BB-A131-4A46-A38D-4EE427A3C154}" destId="{1CC7C8D6-8083-4C5B-8849-4524C3E7309C}" srcOrd="0" destOrd="0" presId="urn:microsoft.com/office/officeart/2005/8/layout/hierarchy6"/>
    <dgm:cxn modelId="{31DA8A1C-49B4-4C7F-93D2-F2325B2C481A}" type="presOf" srcId="{2B26E254-DF5B-4ED8-B7DB-75D0F0C67EC1}" destId="{4446C758-CC3B-4302-BC01-1EC2E79C9AA4}" srcOrd="0" destOrd="0" presId="urn:microsoft.com/office/officeart/2005/8/layout/hierarchy6"/>
    <dgm:cxn modelId="{4D0285FE-809C-437E-85A2-C2AE98F7B5F4}" type="presOf" srcId="{13880C4C-DC77-42DB-B27A-8CA0EBECDB36}" destId="{E043E564-3957-43F0-B8C0-6B1B470DD2B9}" srcOrd="0" destOrd="0" presId="urn:microsoft.com/office/officeart/2005/8/layout/hierarchy6"/>
    <dgm:cxn modelId="{05E065AA-572A-4057-846D-45A05B2A054A}" type="presOf" srcId="{58B5E815-58A2-434E-981F-5BD8E0B73075}" destId="{F0490445-FAA9-4DAE-9916-17C19E5B6967}" srcOrd="0" destOrd="0" presId="urn:microsoft.com/office/officeart/2005/8/layout/hierarchy6"/>
    <dgm:cxn modelId="{E3A988DC-9FC7-42E8-9DC6-814C660B430F}" type="presOf" srcId="{2E378717-0A05-4F46-B6C9-734786EC54B4}" destId="{1ECA76A4-3769-45B6-9FC9-2F65D7A33A80}" srcOrd="0" destOrd="0" presId="urn:microsoft.com/office/officeart/2005/8/layout/hierarchy6"/>
    <dgm:cxn modelId="{30B8B57A-51DC-48BE-B706-6038CE1E227F}" type="presOf" srcId="{31FCE2A7-13E8-457A-8A11-F26C808B746B}" destId="{A0540E16-FED4-421A-B323-308DA2729327}" srcOrd="0" destOrd="0" presId="urn:microsoft.com/office/officeart/2005/8/layout/hierarchy6"/>
    <dgm:cxn modelId="{D4FBDA79-D877-4442-960F-C53488554553}" srcId="{557CE354-969C-498D-86A0-8683AADBA258}" destId="{BAD0FAE7-F439-48FE-8D56-48A564937B10}" srcOrd="1" destOrd="0" parTransId="{13880C4C-DC77-42DB-B27A-8CA0EBECDB36}" sibTransId="{BD5758B2-8261-490C-8137-109917B3C8FD}"/>
    <dgm:cxn modelId="{B1501E9F-90E8-4A88-96BD-2F2B6BC5B38C}" type="presOf" srcId="{557CE354-969C-498D-86A0-8683AADBA258}" destId="{EDA5A753-27DD-421F-BC45-07333D70FAE9}" srcOrd="0" destOrd="0" presId="urn:microsoft.com/office/officeart/2005/8/layout/hierarchy6"/>
    <dgm:cxn modelId="{B03CC348-EC7F-480C-AF1D-D14612DA3BC6}" type="presOf" srcId="{34BCF48E-3B12-4B53-B38E-7546C8C0223D}" destId="{10418786-886F-4630-B966-1315BFC79BBB}" srcOrd="0" destOrd="0" presId="urn:microsoft.com/office/officeart/2005/8/layout/hierarchy6"/>
    <dgm:cxn modelId="{09B0C4ED-52CE-4EC5-806D-0105B90AAD44}" type="presOf" srcId="{B6FE41D9-2071-4A18-B0AA-BB6277BDD8DC}" destId="{58ED0F4A-ACB6-4D52-B857-1E2275A94F7D}" srcOrd="0" destOrd="0" presId="urn:microsoft.com/office/officeart/2005/8/layout/hierarchy6"/>
    <dgm:cxn modelId="{239D0E62-EA42-4524-ACE5-6959D4B20288}" type="presOf" srcId="{9F91FADF-8E86-4923-B0C7-983D9AE7A413}" destId="{A52E0677-47C3-4776-86B1-E6F71D5C147C}" srcOrd="0" destOrd="0" presId="urn:microsoft.com/office/officeart/2005/8/layout/hierarchy6"/>
    <dgm:cxn modelId="{5B86F404-C8F2-4BCB-9763-52B9AEF67454}" srcId="{093D0514-1200-4972-92AD-ED9D808E7E75}" destId="{0B1749E4-5E44-4DA7-A7B5-0B575B536B08}" srcOrd="1" destOrd="0" parTransId="{6D8E3FD4-DEC3-479C-BC4D-F75A4CCCCA93}" sibTransId="{BD0F13D4-5BA4-40D7-94C9-398D68F2BEE5}"/>
    <dgm:cxn modelId="{4137B66A-B6CE-422D-938B-67947B67389B}" type="presOf" srcId="{6D8E3FD4-DEC3-479C-BC4D-F75A4CCCCA93}" destId="{900C827D-97B2-40C5-BE74-A11E49A0FA96}" srcOrd="0" destOrd="0" presId="urn:microsoft.com/office/officeart/2005/8/layout/hierarchy6"/>
    <dgm:cxn modelId="{52F784F1-A540-4C5D-A897-706ACFFCB303}" type="presOf" srcId="{1D931AE9-B218-413B-9CE4-4FEFF5FCD25E}" destId="{785E11EE-5A08-41F1-BB0F-024A0F91D569}" srcOrd="0" destOrd="0" presId="urn:microsoft.com/office/officeart/2005/8/layout/hierarchy6"/>
    <dgm:cxn modelId="{7CB68085-D390-449B-B532-71158FCDD439}" type="presOf" srcId="{745F9827-BD5B-4BFD-B04A-2B09C1201DCF}" destId="{31BB0742-3710-46C3-9530-D11D16964A7B}" srcOrd="0" destOrd="0" presId="urn:microsoft.com/office/officeart/2005/8/layout/hierarchy6"/>
    <dgm:cxn modelId="{B60FA27A-A115-4A3D-BA97-19C289EFF433}" srcId="{557CE354-969C-498D-86A0-8683AADBA258}" destId="{093D0514-1200-4972-92AD-ED9D808E7E75}" srcOrd="2" destOrd="0" parTransId="{E13EDCAE-7844-4C91-834F-5EF39C91BEF4}" sibTransId="{C3F58771-7FA7-44C8-A905-6D7592C26AB1}"/>
    <dgm:cxn modelId="{CED82561-95E7-4BF0-89CB-B44C03DD61A9}" type="presOf" srcId="{27782684-790B-4760-9B0A-9D107594E2AC}" destId="{EB556181-2A91-461C-9FE9-2023DFCFF01D}" srcOrd="0" destOrd="0" presId="urn:microsoft.com/office/officeart/2005/8/layout/hierarchy6"/>
    <dgm:cxn modelId="{CB803872-A070-46F1-950D-5CB480DD35A6}" srcId="{745F9827-BD5B-4BFD-B04A-2B09C1201DCF}" destId="{4598A3B3-3901-4828-9374-036AFA1FEE7F}" srcOrd="0" destOrd="0" parTransId="{31FCE2A7-13E8-457A-8A11-F26C808B746B}" sibTransId="{0A640B1D-9034-4A79-9A67-75B3977B0C11}"/>
    <dgm:cxn modelId="{20EC5D55-B319-48DB-9A05-04C49DA6B110}" type="presOf" srcId="{311A8585-A2AB-4AC2-8487-1A4864E3A5CA}" destId="{848E9E0F-C9B3-4EED-8F8C-99C51DB9EA4E}" srcOrd="0" destOrd="0" presId="urn:microsoft.com/office/officeart/2005/8/layout/hierarchy6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CD8F8F16-0ACA-4406-AACB-86BA0A8754DE}" type="presOf" srcId="{12AC806E-ED55-4D77-8EDB-566FC2DFCB98}" destId="{380322F4-57BE-4816-807F-E12D5241257A}" srcOrd="0" destOrd="0" presId="urn:microsoft.com/office/officeart/2005/8/layout/hierarchy6"/>
    <dgm:cxn modelId="{1A908F4B-A9CF-4DEC-AF41-95483EDF9C4C}" type="presOf" srcId="{9CAFCFD9-41DC-4BCA-A2DB-4FE12B7EB1C1}" destId="{A1CEFBCF-63D4-4002-BA6C-5041D5A27720}" srcOrd="0" destOrd="0" presId="urn:microsoft.com/office/officeart/2005/8/layout/hierarchy6"/>
    <dgm:cxn modelId="{6F8DAD8B-8982-43DF-BD05-6B38F6234CCB}" type="presOf" srcId="{781E86D2-5164-4083-8EFE-D72117B0EBBF}" destId="{B08380C2-C12B-4754-BF0F-EE80883083F3}" srcOrd="0" destOrd="0" presId="urn:microsoft.com/office/officeart/2005/8/layout/hierarchy6"/>
    <dgm:cxn modelId="{40990A9A-FF86-478C-A4CC-2D145F3BF420}" type="presOf" srcId="{E13EDCAE-7844-4C91-834F-5EF39C91BEF4}" destId="{8E1D26FB-7490-4FFB-82E0-8D459EF000E7}" srcOrd="0" destOrd="0" presId="urn:microsoft.com/office/officeart/2005/8/layout/hierarchy6"/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F87EF945-5661-4689-A913-9D82E7E2F591}" srcId="{BAD0FAE7-F439-48FE-8D56-48A564937B10}" destId="{34BCF48E-3B12-4B53-B38E-7546C8C0223D}" srcOrd="1" destOrd="0" parTransId="{DC2DF1FD-2AC3-44F7-926C-E0DE510EDE67}" sibTransId="{95DD8AE3-77A3-48FF-B615-842323F07751}"/>
    <dgm:cxn modelId="{8E0BEF82-25CA-4E76-8960-DBCD07382E8B}" type="presOf" srcId="{4598A3B3-3901-4828-9374-036AFA1FEE7F}" destId="{22B14F6D-8617-49B8-8BA6-479706863532}" srcOrd="0" destOrd="0" presId="urn:microsoft.com/office/officeart/2005/8/layout/hierarchy6"/>
    <dgm:cxn modelId="{03BBF1C2-126D-4CCB-A195-81E79D8BD740}" srcId="{557CE354-969C-498D-86A0-8683AADBA258}" destId="{575264D4-1B3A-4778-9E5C-192E94D3850A}" srcOrd="3" destOrd="0" parTransId="{781E86D2-5164-4083-8EFE-D72117B0EBBF}" sibTransId="{D7A3D46A-9C68-44FD-B574-8EACFF9D57DB}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9F080CFB-9176-4F0A-92A5-4B795262CBA9}" type="presOf" srcId="{DC2DF1FD-2AC3-44F7-926C-E0DE510EDE67}" destId="{1C2DEEE1-D32B-4856-AABA-718129D8D787}" srcOrd="0" destOrd="0" presId="urn:microsoft.com/office/officeart/2005/8/layout/hierarchy6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4DB2F197-ABCF-4028-8039-D3DA3B416E7D}" type="presOf" srcId="{27E2980F-552B-4A1A-B9B6-FA6C23A3AF4C}" destId="{ED1A0A91-3915-412D-AA76-2610BDBCC4A9}" srcOrd="0" destOrd="0" presId="urn:microsoft.com/office/officeart/2005/8/layout/hierarchy6"/>
    <dgm:cxn modelId="{D87C6A19-3470-4C5B-9B39-781CF8901E95}" type="presOf" srcId="{BAD0FAE7-F439-48FE-8D56-48A564937B10}" destId="{862827D9-C3DD-4DE0-A79A-E8B96C207F19}" srcOrd="0" destOrd="0" presId="urn:microsoft.com/office/officeart/2005/8/layout/hierarchy6"/>
    <dgm:cxn modelId="{980C5D82-A956-4DE0-B1AA-2290C7F66FD7}" type="presOf" srcId="{575264D4-1B3A-4778-9E5C-192E94D3850A}" destId="{5C35A32B-B539-4E26-864C-55A9E3E17CE1}" srcOrd="0" destOrd="0" presId="urn:microsoft.com/office/officeart/2005/8/layout/hierarchy6"/>
    <dgm:cxn modelId="{BAC8C561-07DA-4A68-9D60-F2364B5A5E7C}" srcId="{093D0514-1200-4972-92AD-ED9D808E7E75}" destId="{2B26E254-DF5B-4ED8-B7DB-75D0F0C67EC1}" srcOrd="0" destOrd="0" parTransId="{9F91FADF-8E86-4923-B0C7-983D9AE7A413}" sibTransId="{4E0F85C8-9FED-49E9-B4CB-0C3C21F6FA9C}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53A85788-B69B-488C-8669-CD112C726E46}" srcId="{BAD0FAE7-F439-48FE-8D56-48A564937B10}" destId="{58B5E815-58A2-434E-981F-5BD8E0B73075}" srcOrd="0" destOrd="0" parTransId="{2E378717-0A05-4F46-B6C9-734786EC54B4}" sibTransId="{4AEFE9CA-35D0-48B7-91DC-547103D21C10}"/>
    <dgm:cxn modelId="{0C4CE8B8-1A2B-4FE0-91F4-A49C5D10F97C}" type="presOf" srcId="{0B1749E4-5E44-4DA7-A7B5-0B575B536B08}" destId="{2F63C9E1-2FC6-4CAE-8D3A-406D37CF7DCE}" srcOrd="0" destOrd="0" presId="urn:microsoft.com/office/officeart/2005/8/layout/hierarchy6"/>
    <dgm:cxn modelId="{3CFEE9BC-AABC-4CA0-B3CA-413025479138}" type="presOf" srcId="{093D0514-1200-4972-92AD-ED9D808E7E75}" destId="{4BC1EC1C-38D6-4990-8725-473097D854BE}" srcOrd="0" destOrd="0" presId="urn:microsoft.com/office/officeart/2005/8/layout/hierarchy6"/>
    <dgm:cxn modelId="{22731098-E2B3-4982-A485-0A793F000D67}" type="presParOf" srcId="{ED1A0A91-3915-412D-AA76-2610BDBCC4A9}" destId="{9919A597-6EB8-443B-9666-B773DA58BD40}" srcOrd="0" destOrd="0" presId="urn:microsoft.com/office/officeart/2005/8/layout/hierarchy6"/>
    <dgm:cxn modelId="{645E519D-E771-4043-B353-5027543E05FA}" type="presParOf" srcId="{9919A597-6EB8-443B-9666-B773DA58BD40}" destId="{87A97B68-CDA3-49B9-B5D1-BD3B9565FF9C}" srcOrd="0" destOrd="0" presId="urn:microsoft.com/office/officeart/2005/8/layout/hierarchy6"/>
    <dgm:cxn modelId="{D5406FB8-061B-44CB-907D-724534E8DF66}" type="presParOf" srcId="{87A97B68-CDA3-49B9-B5D1-BD3B9565FF9C}" destId="{A1F3A9A8-5A97-438B-8E24-D06BE2B80E73}" srcOrd="0" destOrd="0" presId="urn:microsoft.com/office/officeart/2005/8/layout/hierarchy6"/>
    <dgm:cxn modelId="{D1C572B8-B18D-4597-AA1D-79656A47DF96}" type="presParOf" srcId="{A1F3A9A8-5A97-438B-8E24-D06BE2B80E73}" destId="{EB556181-2A91-461C-9FE9-2023DFCFF01D}" srcOrd="0" destOrd="0" presId="urn:microsoft.com/office/officeart/2005/8/layout/hierarchy6"/>
    <dgm:cxn modelId="{F235C30D-9BAA-4CDE-B938-738D7A3A6977}" type="presParOf" srcId="{A1F3A9A8-5A97-438B-8E24-D06BE2B80E73}" destId="{5758F0C4-D11F-46E3-A44A-E8F8BBF704BF}" srcOrd="1" destOrd="0" presId="urn:microsoft.com/office/officeart/2005/8/layout/hierarchy6"/>
    <dgm:cxn modelId="{1E9E6190-B16B-4A1C-B922-4CD7A8F755FB}" type="presParOf" srcId="{5758F0C4-D11F-46E3-A44A-E8F8BBF704BF}" destId="{A1CEFBCF-63D4-4002-BA6C-5041D5A27720}" srcOrd="0" destOrd="0" presId="urn:microsoft.com/office/officeart/2005/8/layout/hierarchy6"/>
    <dgm:cxn modelId="{454A5C8E-2E11-4265-B3C3-61F1E52CBB14}" type="presParOf" srcId="{5758F0C4-D11F-46E3-A44A-E8F8BBF704BF}" destId="{45BE5800-E0B3-4162-BBD3-8AD55ABC0ADF}" srcOrd="1" destOrd="0" presId="urn:microsoft.com/office/officeart/2005/8/layout/hierarchy6"/>
    <dgm:cxn modelId="{13B5BB64-4665-4210-B30D-45E07B5DD71A}" type="presParOf" srcId="{45BE5800-E0B3-4162-BBD3-8AD55ABC0ADF}" destId="{1CC7C8D6-8083-4C5B-8849-4524C3E7309C}" srcOrd="0" destOrd="0" presId="urn:microsoft.com/office/officeart/2005/8/layout/hierarchy6"/>
    <dgm:cxn modelId="{1827B514-5D88-40D8-BD84-1CBC7CAC8B3D}" type="presParOf" srcId="{45BE5800-E0B3-4162-BBD3-8AD55ABC0ADF}" destId="{2CE72C24-2240-46E7-B517-F46BDED6E586}" srcOrd="1" destOrd="0" presId="urn:microsoft.com/office/officeart/2005/8/layout/hierarchy6"/>
    <dgm:cxn modelId="{5D9F2ED8-B854-4F6B-A7DD-49A821D79C21}" type="presParOf" srcId="{5758F0C4-D11F-46E3-A44A-E8F8BBF704BF}" destId="{848E9E0F-C9B3-4EED-8F8C-99C51DB9EA4E}" srcOrd="2" destOrd="0" presId="urn:microsoft.com/office/officeart/2005/8/layout/hierarchy6"/>
    <dgm:cxn modelId="{8BAAE237-5219-44E0-9E99-2F8D50B12628}" type="presParOf" srcId="{5758F0C4-D11F-46E3-A44A-E8F8BBF704BF}" destId="{E4FF675F-3802-493F-B028-623C11D0EC05}" srcOrd="3" destOrd="0" presId="urn:microsoft.com/office/officeart/2005/8/layout/hierarchy6"/>
    <dgm:cxn modelId="{C3215777-6EF5-490B-B0E6-F3A4D27C7F27}" type="presParOf" srcId="{E4FF675F-3802-493F-B028-623C11D0EC05}" destId="{EDA5A753-27DD-421F-BC45-07333D70FAE9}" srcOrd="0" destOrd="0" presId="urn:microsoft.com/office/officeart/2005/8/layout/hierarchy6"/>
    <dgm:cxn modelId="{1A7F21A2-1E11-4D87-9E1E-524994D52541}" type="presParOf" srcId="{E4FF675F-3802-493F-B028-623C11D0EC05}" destId="{C0D2D671-91CA-4B17-B99F-6540DB2FDF83}" srcOrd="1" destOrd="0" presId="urn:microsoft.com/office/officeart/2005/8/layout/hierarchy6"/>
    <dgm:cxn modelId="{A197A194-63D4-433A-8247-06E78F7C8741}" type="presParOf" srcId="{C0D2D671-91CA-4B17-B99F-6540DB2FDF83}" destId="{380322F4-57BE-4816-807F-E12D5241257A}" srcOrd="0" destOrd="0" presId="urn:microsoft.com/office/officeart/2005/8/layout/hierarchy6"/>
    <dgm:cxn modelId="{B4943D65-3A02-43AB-A4C9-647565F1BBC0}" type="presParOf" srcId="{C0D2D671-91CA-4B17-B99F-6540DB2FDF83}" destId="{5419D13B-D457-49C3-9097-4B5C614644EF}" srcOrd="1" destOrd="0" presId="urn:microsoft.com/office/officeart/2005/8/layout/hierarchy6"/>
    <dgm:cxn modelId="{B79D184A-FF1E-46E0-BCE0-400EF71C1A4C}" type="presParOf" srcId="{5419D13B-D457-49C3-9097-4B5C614644EF}" destId="{31BB0742-3710-46C3-9530-D11D16964A7B}" srcOrd="0" destOrd="0" presId="urn:microsoft.com/office/officeart/2005/8/layout/hierarchy6"/>
    <dgm:cxn modelId="{AD4349C2-5BBC-47F4-A481-648D6255962E}" type="presParOf" srcId="{5419D13B-D457-49C3-9097-4B5C614644EF}" destId="{BC892C50-D5AC-408A-8B04-DB81A7716D81}" srcOrd="1" destOrd="0" presId="urn:microsoft.com/office/officeart/2005/8/layout/hierarchy6"/>
    <dgm:cxn modelId="{BB291D68-1124-492D-A66E-E7BAAB6098DB}" type="presParOf" srcId="{BC892C50-D5AC-408A-8B04-DB81A7716D81}" destId="{A0540E16-FED4-421A-B323-308DA2729327}" srcOrd="0" destOrd="0" presId="urn:microsoft.com/office/officeart/2005/8/layout/hierarchy6"/>
    <dgm:cxn modelId="{4EF09C1B-6061-4F67-8569-0EAEFBCEB86D}" type="presParOf" srcId="{BC892C50-D5AC-408A-8B04-DB81A7716D81}" destId="{B5FB8191-9167-4A6F-9285-40ECDB5FB6CA}" srcOrd="1" destOrd="0" presId="urn:microsoft.com/office/officeart/2005/8/layout/hierarchy6"/>
    <dgm:cxn modelId="{C5502C1C-444D-4B1E-9771-BEE3BFCB5F7D}" type="presParOf" srcId="{B5FB8191-9167-4A6F-9285-40ECDB5FB6CA}" destId="{22B14F6D-8617-49B8-8BA6-479706863532}" srcOrd="0" destOrd="0" presId="urn:microsoft.com/office/officeart/2005/8/layout/hierarchy6"/>
    <dgm:cxn modelId="{DD02CD9C-AE01-4395-A6AD-892C3E57AED6}" type="presParOf" srcId="{B5FB8191-9167-4A6F-9285-40ECDB5FB6CA}" destId="{735040D2-52E9-4D4B-8A61-3784299714D7}" srcOrd="1" destOrd="0" presId="urn:microsoft.com/office/officeart/2005/8/layout/hierarchy6"/>
    <dgm:cxn modelId="{08F62352-5544-47C4-9EAE-78FFF761628C}" type="presParOf" srcId="{C0D2D671-91CA-4B17-B99F-6540DB2FDF83}" destId="{E043E564-3957-43F0-B8C0-6B1B470DD2B9}" srcOrd="2" destOrd="0" presId="urn:microsoft.com/office/officeart/2005/8/layout/hierarchy6"/>
    <dgm:cxn modelId="{26AA244C-956C-442D-9C0C-7602EE85757D}" type="presParOf" srcId="{C0D2D671-91CA-4B17-B99F-6540DB2FDF83}" destId="{9FD7B1B6-E391-4086-AC48-E9CECD1AEA1F}" srcOrd="3" destOrd="0" presId="urn:microsoft.com/office/officeart/2005/8/layout/hierarchy6"/>
    <dgm:cxn modelId="{CEB83186-39AD-401E-8498-D5CF4E4053A9}" type="presParOf" srcId="{9FD7B1B6-E391-4086-AC48-E9CECD1AEA1F}" destId="{862827D9-C3DD-4DE0-A79A-E8B96C207F19}" srcOrd="0" destOrd="0" presId="urn:microsoft.com/office/officeart/2005/8/layout/hierarchy6"/>
    <dgm:cxn modelId="{F87CF15D-9BB0-4EDC-821B-F498D84F10A3}" type="presParOf" srcId="{9FD7B1B6-E391-4086-AC48-E9CECD1AEA1F}" destId="{EF482B81-4862-415B-91AA-9DCF00C924D6}" srcOrd="1" destOrd="0" presId="urn:microsoft.com/office/officeart/2005/8/layout/hierarchy6"/>
    <dgm:cxn modelId="{99FF3999-B601-49A5-AF02-EDE434A040B6}" type="presParOf" srcId="{EF482B81-4862-415B-91AA-9DCF00C924D6}" destId="{1ECA76A4-3769-45B6-9FC9-2F65D7A33A80}" srcOrd="0" destOrd="0" presId="urn:microsoft.com/office/officeart/2005/8/layout/hierarchy6"/>
    <dgm:cxn modelId="{4938BA8D-18AD-40C9-AF8A-F3721E056E42}" type="presParOf" srcId="{EF482B81-4862-415B-91AA-9DCF00C924D6}" destId="{50F1EFEC-9C1A-4741-8905-491BEA4C6378}" srcOrd="1" destOrd="0" presId="urn:microsoft.com/office/officeart/2005/8/layout/hierarchy6"/>
    <dgm:cxn modelId="{054C6540-449F-488C-91B3-EE467D9BDA4E}" type="presParOf" srcId="{50F1EFEC-9C1A-4741-8905-491BEA4C6378}" destId="{F0490445-FAA9-4DAE-9916-17C19E5B6967}" srcOrd="0" destOrd="0" presId="urn:microsoft.com/office/officeart/2005/8/layout/hierarchy6"/>
    <dgm:cxn modelId="{4F88B2E9-4733-4782-BC9A-69F09AA3C22D}" type="presParOf" srcId="{50F1EFEC-9C1A-4741-8905-491BEA4C6378}" destId="{8F6C218C-BEA0-41D4-9018-A814E2FE0C18}" srcOrd="1" destOrd="0" presId="urn:microsoft.com/office/officeart/2005/8/layout/hierarchy6"/>
    <dgm:cxn modelId="{C7BE33EE-40F8-4DCF-9F79-B4011D5EA159}" type="presParOf" srcId="{EF482B81-4862-415B-91AA-9DCF00C924D6}" destId="{1C2DEEE1-D32B-4856-AABA-718129D8D787}" srcOrd="2" destOrd="0" presId="urn:microsoft.com/office/officeart/2005/8/layout/hierarchy6"/>
    <dgm:cxn modelId="{52665F7B-B223-4230-8078-7089A14FC149}" type="presParOf" srcId="{EF482B81-4862-415B-91AA-9DCF00C924D6}" destId="{39C6A64C-2835-41AF-A62C-09420C3930D3}" srcOrd="3" destOrd="0" presId="urn:microsoft.com/office/officeart/2005/8/layout/hierarchy6"/>
    <dgm:cxn modelId="{35D10E2C-B0A4-4517-8523-D31318B84D43}" type="presParOf" srcId="{39C6A64C-2835-41AF-A62C-09420C3930D3}" destId="{10418786-886F-4630-B966-1315BFC79BBB}" srcOrd="0" destOrd="0" presId="urn:microsoft.com/office/officeart/2005/8/layout/hierarchy6"/>
    <dgm:cxn modelId="{423586D7-015E-4A29-9F47-AB545B0EEB05}" type="presParOf" srcId="{39C6A64C-2835-41AF-A62C-09420C3930D3}" destId="{DC93BBB2-0882-4C29-84DB-F18888F85BC8}" srcOrd="1" destOrd="0" presId="urn:microsoft.com/office/officeart/2005/8/layout/hierarchy6"/>
    <dgm:cxn modelId="{9687169E-B7EF-4BA9-80C9-C3909A6445AF}" type="presParOf" srcId="{C0D2D671-91CA-4B17-B99F-6540DB2FDF83}" destId="{8E1D26FB-7490-4FFB-82E0-8D459EF000E7}" srcOrd="4" destOrd="0" presId="urn:microsoft.com/office/officeart/2005/8/layout/hierarchy6"/>
    <dgm:cxn modelId="{065ACDE7-867F-495D-8049-0BB0087DCFB7}" type="presParOf" srcId="{C0D2D671-91CA-4B17-B99F-6540DB2FDF83}" destId="{D4989191-71F2-4DDA-A443-DB8AD4D8CDFF}" srcOrd="5" destOrd="0" presId="urn:microsoft.com/office/officeart/2005/8/layout/hierarchy6"/>
    <dgm:cxn modelId="{8F45AD06-9093-4EA4-B55C-7BC1D1FBD0B7}" type="presParOf" srcId="{D4989191-71F2-4DDA-A443-DB8AD4D8CDFF}" destId="{4BC1EC1C-38D6-4990-8725-473097D854BE}" srcOrd="0" destOrd="0" presId="urn:microsoft.com/office/officeart/2005/8/layout/hierarchy6"/>
    <dgm:cxn modelId="{E9B2A5CF-8E94-49C1-8DA2-40BDC5B4DE35}" type="presParOf" srcId="{D4989191-71F2-4DDA-A443-DB8AD4D8CDFF}" destId="{E7FB3B81-1F69-4FFA-A999-2E9E9F5AA013}" srcOrd="1" destOrd="0" presId="urn:microsoft.com/office/officeart/2005/8/layout/hierarchy6"/>
    <dgm:cxn modelId="{52A01494-0124-4053-8C28-7D5109C06BE0}" type="presParOf" srcId="{E7FB3B81-1F69-4FFA-A999-2E9E9F5AA013}" destId="{A52E0677-47C3-4776-86B1-E6F71D5C147C}" srcOrd="0" destOrd="0" presId="urn:microsoft.com/office/officeart/2005/8/layout/hierarchy6"/>
    <dgm:cxn modelId="{3753327A-2C4C-4EA9-86C4-8AB018651D4C}" type="presParOf" srcId="{E7FB3B81-1F69-4FFA-A999-2E9E9F5AA013}" destId="{BBB23FDE-D647-490C-BA69-C32330F85387}" srcOrd="1" destOrd="0" presId="urn:microsoft.com/office/officeart/2005/8/layout/hierarchy6"/>
    <dgm:cxn modelId="{92B4AC88-B895-4D5E-91B9-495155D2893D}" type="presParOf" srcId="{BBB23FDE-D647-490C-BA69-C32330F85387}" destId="{4446C758-CC3B-4302-BC01-1EC2E79C9AA4}" srcOrd="0" destOrd="0" presId="urn:microsoft.com/office/officeart/2005/8/layout/hierarchy6"/>
    <dgm:cxn modelId="{A499E744-CF86-44AB-80AE-32C5543CA61C}" type="presParOf" srcId="{BBB23FDE-D647-490C-BA69-C32330F85387}" destId="{0F8CD321-BBA6-4A1F-BE0D-339514040834}" srcOrd="1" destOrd="0" presId="urn:microsoft.com/office/officeart/2005/8/layout/hierarchy6"/>
    <dgm:cxn modelId="{43DCF3F3-93DC-4D9B-B502-955C3ACA6A70}" type="presParOf" srcId="{E7FB3B81-1F69-4FFA-A999-2E9E9F5AA013}" destId="{900C827D-97B2-40C5-BE74-A11E49A0FA96}" srcOrd="2" destOrd="0" presId="urn:microsoft.com/office/officeart/2005/8/layout/hierarchy6"/>
    <dgm:cxn modelId="{C465FCA0-9FCF-43F6-90E9-40C936BA4184}" type="presParOf" srcId="{E7FB3B81-1F69-4FFA-A999-2E9E9F5AA013}" destId="{CC27ECBD-F9A5-4A40-9AC2-9E97B1B0C3D5}" srcOrd="3" destOrd="0" presId="urn:microsoft.com/office/officeart/2005/8/layout/hierarchy6"/>
    <dgm:cxn modelId="{3A6B4D58-9EB7-49A9-A974-91440EE77C57}" type="presParOf" srcId="{CC27ECBD-F9A5-4A40-9AC2-9E97B1B0C3D5}" destId="{2F63C9E1-2FC6-4CAE-8D3A-406D37CF7DCE}" srcOrd="0" destOrd="0" presId="urn:microsoft.com/office/officeart/2005/8/layout/hierarchy6"/>
    <dgm:cxn modelId="{A4FE706A-A099-4982-9A44-8175635F73D6}" type="presParOf" srcId="{CC27ECBD-F9A5-4A40-9AC2-9E97B1B0C3D5}" destId="{4345DE52-864F-4BDC-8013-F261C68EDAA8}" srcOrd="1" destOrd="0" presId="urn:microsoft.com/office/officeart/2005/8/layout/hierarchy6"/>
    <dgm:cxn modelId="{C84A752D-DA60-48D3-98D9-1CE6C77A3F59}" type="presParOf" srcId="{C0D2D671-91CA-4B17-B99F-6540DB2FDF83}" destId="{B08380C2-C12B-4754-BF0F-EE80883083F3}" srcOrd="6" destOrd="0" presId="urn:microsoft.com/office/officeart/2005/8/layout/hierarchy6"/>
    <dgm:cxn modelId="{4CA8307E-C9CE-4CEA-BB8C-125E847A966A}" type="presParOf" srcId="{C0D2D671-91CA-4B17-B99F-6540DB2FDF83}" destId="{B43A9A18-C4A2-46FD-B8B2-FFD5C209EA74}" srcOrd="7" destOrd="0" presId="urn:microsoft.com/office/officeart/2005/8/layout/hierarchy6"/>
    <dgm:cxn modelId="{C58522F6-A7AD-4392-99BB-9FD1E1EAB63F}" type="presParOf" srcId="{B43A9A18-C4A2-46FD-B8B2-FFD5C209EA74}" destId="{5C35A32B-B539-4E26-864C-55A9E3E17CE1}" srcOrd="0" destOrd="0" presId="urn:microsoft.com/office/officeart/2005/8/layout/hierarchy6"/>
    <dgm:cxn modelId="{8E5BFD5A-792C-412A-9E58-CBADD3C4342E}" type="presParOf" srcId="{B43A9A18-C4A2-46FD-B8B2-FFD5C209EA74}" destId="{8822A261-7160-4126-86A3-43EE91CC68CA}" srcOrd="1" destOrd="0" presId="urn:microsoft.com/office/officeart/2005/8/layout/hierarchy6"/>
    <dgm:cxn modelId="{C8520FE3-3C25-47FA-BE30-30ADFBBA67B6}" type="presParOf" srcId="{5758F0C4-D11F-46E3-A44A-E8F8BBF704BF}" destId="{785E11EE-5A08-41F1-BB0F-024A0F91D569}" srcOrd="4" destOrd="0" presId="urn:microsoft.com/office/officeart/2005/8/layout/hierarchy6"/>
    <dgm:cxn modelId="{ACE27CF3-7A12-4879-BCB0-70E3F1B41E92}" type="presParOf" srcId="{5758F0C4-D11F-46E3-A44A-E8F8BBF704BF}" destId="{B479CA27-A218-4C40-8912-6464AACF6AE9}" srcOrd="5" destOrd="0" presId="urn:microsoft.com/office/officeart/2005/8/layout/hierarchy6"/>
    <dgm:cxn modelId="{C823851C-5785-4703-948B-8C1B9F81F79D}" type="presParOf" srcId="{B479CA27-A218-4C40-8912-6464AACF6AE9}" destId="{58ED0F4A-ACB6-4D52-B857-1E2275A94F7D}" srcOrd="0" destOrd="0" presId="urn:microsoft.com/office/officeart/2005/8/layout/hierarchy6"/>
    <dgm:cxn modelId="{CA8C0CA9-2385-4EEC-8727-AAD80AB4381F}" type="presParOf" srcId="{B479CA27-A218-4C40-8912-6464AACF6AE9}" destId="{23541813-CF2D-4E5A-B3CF-3D2CD02AB065}" srcOrd="1" destOrd="0" presId="urn:microsoft.com/office/officeart/2005/8/layout/hierarchy6"/>
    <dgm:cxn modelId="{6B60BC3D-801E-41C1-BD67-2F191E150E75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3806693" y="10592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Exec Panel</a:t>
          </a:r>
          <a:endParaRPr lang="en-GB" sz="1400" b="1" kern="1200" dirty="0"/>
        </a:p>
      </dsp:txBody>
      <dsp:txXfrm>
        <a:off x="3806693" y="10592"/>
        <a:ext cx="1298997" cy="865998"/>
      </dsp:txXfrm>
    </dsp:sp>
    <dsp:sp modelId="{A1CEFBCF-63D4-4002-BA6C-5041D5A27720}">
      <dsp:nvSpPr>
        <dsp:cNvPr id="0" name=""/>
        <dsp:cNvSpPr/>
      </dsp:nvSpPr>
      <dsp:spPr>
        <a:xfrm>
          <a:off x="2767495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1688696" y="0"/>
              </a:moveTo>
              <a:lnTo>
                <a:pt x="1688696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117996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Coordination </a:t>
          </a:r>
          <a:r>
            <a:rPr lang="en-GB" sz="1400" b="1" kern="1200" dirty="0" err="1" smtClean="0"/>
            <a:t>Center</a:t>
          </a:r>
          <a:endParaRPr lang="en-GB" sz="1400" b="1" kern="1200" dirty="0"/>
        </a:p>
      </dsp:txBody>
      <dsp:txXfrm>
        <a:off x="2117996" y="1222989"/>
        <a:ext cx="1298997" cy="865998"/>
      </dsp:txXfrm>
    </dsp:sp>
    <dsp:sp modelId="{848E9E0F-C9B3-4EED-8F8C-99C51DB9EA4E}">
      <dsp:nvSpPr>
        <dsp:cNvPr id="0" name=""/>
        <dsp:cNvSpPr/>
      </dsp:nvSpPr>
      <dsp:spPr>
        <a:xfrm>
          <a:off x="4410472" y="876590"/>
          <a:ext cx="91440" cy="3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3806693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Research Working Group</a:t>
          </a:r>
          <a:endParaRPr lang="en-GB" sz="1400" b="1" kern="1200" dirty="0"/>
        </a:p>
      </dsp:txBody>
      <dsp:txXfrm>
        <a:off x="3806693" y="1222989"/>
        <a:ext cx="1298997" cy="865998"/>
      </dsp:txXfrm>
    </dsp:sp>
    <dsp:sp modelId="{380322F4-57BE-4816-807F-E12D5241257A}">
      <dsp:nvSpPr>
        <dsp:cNvPr id="0" name=""/>
        <dsp:cNvSpPr/>
      </dsp:nvSpPr>
      <dsp:spPr>
        <a:xfrm>
          <a:off x="656624" y="2088987"/>
          <a:ext cx="3799567" cy="346399"/>
        </a:xfrm>
        <a:custGeom>
          <a:avLst/>
          <a:gdLst/>
          <a:ahLst/>
          <a:cxnLst/>
          <a:rect l="0" t="0" r="0" b="0"/>
          <a:pathLst>
            <a:path>
              <a:moveTo>
                <a:pt x="3799567" y="0"/>
              </a:moveTo>
              <a:lnTo>
                <a:pt x="3799567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7125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VIS/NIR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7125" y="2435387"/>
        <a:ext cx="1298997" cy="865998"/>
      </dsp:txXfrm>
    </dsp:sp>
    <dsp:sp modelId="{A0540E16-FED4-421A-B323-308DA2729327}">
      <dsp:nvSpPr>
        <dsp:cNvPr id="0" name=""/>
        <dsp:cNvSpPr/>
      </dsp:nvSpPr>
      <dsp:spPr>
        <a:xfrm>
          <a:off x="656624" y="3301385"/>
          <a:ext cx="736271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36271" y="167263"/>
              </a:lnTo>
              <a:lnTo>
                <a:pt x="736271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743397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IVOS</a:t>
          </a:r>
          <a:endParaRPr lang="en-GB" sz="1400" kern="1200" dirty="0"/>
        </a:p>
      </dsp:txBody>
      <dsp:txXfrm>
        <a:off x="743397" y="3635911"/>
        <a:ext cx="1298997" cy="865998"/>
      </dsp:txXfrm>
    </dsp:sp>
    <dsp:sp modelId="{E043E564-3957-43F0-B8C0-6B1B470DD2B9}">
      <dsp:nvSpPr>
        <dsp:cNvPr id="0" name=""/>
        <dsp:cNvSpPr/>
      </dsp:nvSpPr>
      <dsp:spPr>
        <a:xfrm>
          <a:off x="4115958" y="2088987"/>
          <a:ext cx="340233" cy="346390"/>
        </a:xfrm>
        <a:custGeom>
          <a:avLst/>
          <a:gdLst/>
          <a:ahLst/>
          <a:cxnLst/>
          <a:rect l="0" t="0" r="0" b="0"/>
          <a:pathLst>
            <a:path>
              <a:moveTo>
                <a:pt x="340233" y="0"/>
              </a:moveTo>
              <a:lnTo>
                <a:pt x="340233" y="173195"/>
              </a:lnTo>
              <a:lnTo>
                <a:pt x="0" y="173195"/>
              </a:lnTo>
              <a:lnTo>
                <a:pt x="0" y="346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3466459" y="2435378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Microwave Sub-Group</a:t>
          </a:r>
          <a:endParaRPr lang="en-GB" sz="1400" kern="1200" dirty="0"/>
        </a:p>
      </dsp:txBody>
      <dsp:txXfrm>
        <a:off x="3466459" y="2435378"/>
        <a:ext cx="1298997" cy="865998"/>
      </dsp:txXfrm>
    </dsp:sp>
    <dsp:sp modelId="{1ECA76A4-3769-45B6-9FC9-2F65D7A33A80}">
      <dsp:nvSpPr>
        <dsp:cNvPr id="0" name=""/>
        <dsp:cNvSpPr/>
      </dsp:nvSpPr>
      <dsp:spPr>
        <a:xfrm>
          <a:off x="3224092" y="3301376"/>
          <a:ext cx="891865" cy="346407"/>
        </a:xfrm>
        <a:custGeom>
          <a:avLst/>
          <a:gdLst/>
          <a:ahLst/>
          <a:cxnLst/>
          <a:rect l="0" t="0" r="0" b="0"/>
          <a:pathLst>
            <a:path>
              <a:moveTo>
                <a:pt x="891865" y="0"/>
              </a:moveTo>
              <a:lnTo>
                <a:pt x="891865" y="173203"/>
              </a:lnTo>
              <a:lnTo>
                <a:pt x="0" y="173203"/>
              </a:lnTo>
              <a:lnTo>
                <a:pt x="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2574594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MWSG</a:t>
          </a:r>
          <a:endParaRPr lang="en-GB" sz="1400" kern="1200" dirty="0"/>
        </a:p>
      </dsp:txBody>
      <dsp:txXfrm>
        <a:off x="2574594" y="3647784"/>
        <a:ext cx="1298997" cy="865998"/>
      </dsp:txXfrm>
    </dsp:sp>
    <dsp:sp modelId="{1C2DEEE1-D32B-4856-AABA-718129D8D787}">
      <dsp:nvSpPr>
        <dsp:cNvPr id="0" name=""/>
        <dsp:cNvSpPr/>
      </dsp:nvSpPr>
      <dsp:spPr>
        <a:xfrm>
          <a:off x="4115958" y="3301376"/>
          <a:ext cx="796830" cy="346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03"/>
              </a:lnTo>
              <a:lnTo>
                <a:pt x="796830" y="173203"/>
              </a:lnTo>
              <a:lnTo>
                <a:pt x="79683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4263290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GPM X-CAL</a:t>
          </a:r>
          <a:endParaRPr lang="en-GB" sz="1400" kern="1200" dirty="0"/>
        </a:p>
      </dsp:txBody>
      <dsp:txXfrm>
        <a:off x="4263290" y="3647784"/>
        <a:ext cx="1298997" cy="865998"/>
      </dsp:txXfrm>
    </dsp:sp>
    <dsp:sp modelId="{8E1D26FB-7490-4FFB-82E0-8D459EF000E7}">
      <dsp:nvSpPr>
        <dsp:cNvPr id="0" name=""/>
        <dsp:cNvSpPr/>
      </dsp:nvSpPr>
      <dsp:spPr>
        <a:xfrm>
          <a:off x="4456192" y="2088987"/>
          <a:ext cx="3025273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3025273" y="173199"/>
              </a:lnTo>
              <a:lnTo>
                <a:pt x="3025273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EC1C-38D6-4990-8725-473097D854BE}">
      <dsp:nvSpPr>
        <dsp:cNvPr id="0" name=""/>
        <dsp:cNvSpPr/>
      </dsp:nvSpPr>
      <dsp:spPr>
        <a:xfrm>
          <a:off x="6831967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UV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6831967" y="2435387"/>
        <a:ext cx="1298997" cy="865998"/>
      </dsp:txXfrm>
    </dsp:sp>
    <dsp:sp modelId="{A52E0677-47C3-4776-86B1-E6F71D5C147C}">
      <dsp:nvSpPr>
        <dsp:cNvPr id="0" name=""/>
        <dsp:cNvSpPr/>
      </dsp:nvSpPr>
      <dsp:spPr>
        <a:xfrm>
          <a:off x="6565867" y="3301385"/>
          <a:ext cx="915598" cy="334526"/>
        </a:xfrm>
        <a:custGeom>
          <a:avLst/>
          <a:gdLst/>
          <a:ahLst/>
          <a:cxnLst/>
          <a:rect l="0" t="0" r="0" b="0"/>
          <a:pathLst>
            <a:path>
              <a:moveTo>
                <a:pt x="915598" y="0"/>
              </a:moveTo>
              <a:lnTo>
                <a:pt x="915598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6C758-CC3B-4302-BC01-1EC2E79C9AA4}">
      <dsp:nvSpPr>
        <dsp:cNvPr id="0" name=""/>
        <dsp:cNvSpPr/>
      </dsp:nvSpPr>
      <dsp:spPr>
        <a:xfrm>
          <a:off x="5916368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ACSG</a:t>
          </a:r>
          <a:endParaRPr lang="en-GB" sz="1400" kern="1200" dirty="0"/>
        </a:p>
      </dsp:txBody>
      <dsp:txXfrm>
        <a:off x="5916368" y="3635911"/>
        <a:ext cx="1298997" cy="865998"/>
      </dsp:txXfrm>
    </dsp:sp>
    <dsp:sp modelId="{900C827D-97B2-40C5-BE74-A11E49A0FA96}">
      <dsp:nvSpPr>
        <dsp:cNvPr id="0" name=""/>
        <dsp:cNvSpPr/>
      </dsp:nvSpPr>
      <dsp:spPr>
        <a:xfrm>
          <a:off x="7481465" y="3301385"/>
          <a:ext cx="773098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73098" y="167263"/>
              </a:lnTo>
              <a:lnTo>
                <a:pt x="773098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3C9E1-2FC6-4CAE-8D3A-406D37CF7DCE}">
      <dsp:nvSpPr>
        <dsp:cNvPr id="0" name=""/>
        <dsp:cNvSpPr/>
      </dsp:nvSpPr>
      <dsp:spPr>
        <a:xfrm>
          <a:off x="7605065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CEOS ACC</a:t>
          </a:r>
          <a:endParaRPr lang="en-GB" sz="1400" kern="1200" dirty="0"/>
        </a:p>
      </dsp:txBody>
      <dsp:txXfrm>
        <a:off x="7605065" y="3635911"/>
        <a:ext cx="1298997" cy="865998"/>
      </dsp:txXfrm>
    </dsp:sp>
    <dsp:sp modelId="{B08380C2-C12B-4754-BF0F-EE80883083F3}">
      <dsp:nvSpPr>
        <dsp:cNvPr id="0" name=""/>
        <dsp:cNvSpPr/>
      </dsp:nvSpPr>
      <dsp:spPr>
        <a:xfrm>
          <a:off x="2144665" y="2088987"/>
          <a:ext cx="2311526" cy="334526"/>
        </a:xfrm>
        <a:custGeom>
          <a:avLst/>
          <a:gdLst/>
          <a:ahLst/>
          <a:cxnLst/>
          <a:rect l="0" t="0" r="0" b="0"/>
          <a:pathLst>
            <a:path>
              <a:moveTo>
                <a:pt x="2311526" y="0"/>
              </a:moveTo>
              <a:lnTo>
                <a:pt x="2311526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5A32B-B539-4E26-864C-55A9E3E17CE1}">
      <dsp:nvSpPr>
        <dsp:cNvPr id="0" name=""/>
        <dsp:cNvSpPr/>
      </dsp:nvSpPr>
      <dsp:spPr>
        <a:xfrm>
          <a:off x="1495166" y="2423514"/>
          <a:ext cx="1298997" cy="865998"/>
        </a:xfrm>
        <a:prstGeom prst="roundRect">
          <a:avLst>
            <a:gd name="adj" fmla="val 10000"/>
          </a:avLst>
        </a:prstGeom>
        <a:solidFill>
          <a:srgbClr val="EFC8D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1495166" y="2423514"/>
        <a:ext cx="1298997" cy="865998"/>
      </dsp:txXfrm>
    </dsp:sp>
    <dsp:sp modelId="{785E11EE-5A08-41F1-BB0F-024A0F91D569}">
      <dsp:nvSpPr>
        <dsp:cNvPr id="0" name=""/>
        <dsp:cNvSpPr/>
      </dsp:nvSpPr>
      <dsp:spPr>
        <a:xfrm>
          <a:off x="4456192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1688696" y="173199"/>
              </a:lnTo>
              <a:lnTo>
                <a:pt x="1688696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5495389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Data Working Group</a:t>
          </a:r>
          <a:endParaRPr lang="en-GB" sz="1400" b="1" kern="1200" dirty="0"/>
        </a:p>
      </dsp:txBody>
      <dsp:txXfrm>
        <a:off x="5495389" y="1222989"/>
        <a:ext cx="1298997" cy="86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09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09 March 2015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09 March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</p:spPr>
        <p:txBody>
          <a:bodyPr/>
          <a:lstStyle/>
          <a:p>
            <a:fld id="{8F18DA27-B3A0-4D83-B30E-B06E198A3390}" type="datetime1">
              <a:rPr lang="en-GB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09/03/2015</a:t>
            </a:fld>
            <a:endParaRPr lang="en-GB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777F4B-C175-4CCA-A610-A90DED55FB7B}" type="slidenum">
              <a:rPr lang="de-DE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4</a:t>
            </a:fld>
            <a:endParaRPr lang="de-DE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5275" cy="3722688"/>
          </a:xfrm>
          <a:solidFill>
            <a:srgbClr val="FFFFFF"/>
          </a:solidFill>
          <a:ln/>
        </p:spPr>
      </p:sp>
      <p:sp>
        <p:nvSpPr>
          <p:cNvPr id="430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887202" y="4714875"/>
            <a:ext cx="4893098" cy="44704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24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09 March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09 March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bin/view/Main/TimHewis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bin/view/Main/TimHewis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wmo.int/pages/prog/sat/meetings/GSICS-EP-15.php" TargetMode="External"/><Relationship Id="rId5" Type="http://schemas.openxmlformats.org/officeDocument/2006/relationships/hyperlink" Target="https://www.surveymonkey.com/results/SM-V8LJPMKV/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RolesAndResponsibilitie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RolesAndResponsibiliti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ProductCatalog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gsics.nesdis.noaa.gov/wiki/bin/view/Development/LunarCalibrationWorkshop" TargetMode="External"/><Relationship Id="rId13" Type="http://schemas.openxmlformats.org/officeDocument/2006/relationships/hyperlink" Target="https://gsics.nesdis.noaa.gov/wiki/bin/view/Development/20140723" TargetMode="External"/><Relationship Id="rId3" Type="http://schemas.openxmlformats.org/officeDocument/2006/relationships/hyperlink" Target="https://gsics.nesdis.noaa.gov/wiki/Development/20150120" TargetMode="External"/><Relationship Id="rId7" Type="http://schemas.openxmlformats.org/officeDocument/2006/relationships/hyperlink" Target="https://gsics.nesdis.noaa.gov/wiki/bin/view/Development/20141216" TargetMode="External"/><Relationship Id="rId12" Type="http://schemas.openxmlformats.org/officeDocument/2006/relationships/hyperlink" Target="https://gsics.nesdis.noaa.gov/wiki/bin/view/Development/20140826" TargetMode="External"/><Relationship Id="rId2" Type="http://schemas.openxmlformats.org/officeDocument/2006/relationships/hyperlink" Target="https://gsics.nesdis.noaa.gov/wiki/bin/view/Development/201502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sics.nesdis.noaa.gov/wiki/bin/view/Development/UVSubGroup" TargetMode="External"/><Relationship Id="rId11" Type="http://schemas.openxmlformats.org/officeDocument/2006/relationships/hyperlink" Target="https://gsics.nesdis.noaa.gov/wiki/bin/view/Development/20140916" TargetMode="External"/><Relationship Id="rId5" Type="http://schemas.openxmlformats.org/officeDocument/2006/relationships/hyperlink" Target="https://gsics.nesdis.noaa.gov/wiki/bin/view/Development/20150113" TargetMode="External"/><Relationship Id="rId10" Type="http://schemas.openxmlformats.org/officeDocument/2006/relationships/hyperlink" Target="https://gsics.nesdis.noaa.gov/wiki/bin/view/Development/20141022" TargetMode="External"/><Relationship Id="rId4" Type="http://schemas.openxmlformats.org/officeDocument/2006/relationships/hyperlink" Target="https://gsics.nesdis.noaa.gov/wiki/bin/view/Development/MicrowaveSubGroup" TargetMode="External"/><Relationship Id="rId9" Type="http://schemas.openxmlformats.org/officeDocument/2006/relationships/hyperlink" Target="https://gsics.nesdis.noaa.gov/wiki/bin/view/Development/20141113" TargetMode="External"/><Relationship Id="rId14" Type="http://schemas.openxmlformats.org/officeDocument/2006/relationships/hyperlink" Target="https://gsics.nesdis.noaa.gov/wiki/bin/view/Development/2014062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bin/view/Development/20130703" TargetMode="External"/><Relationship Id="rId2" Type="http://schemas.openxmlformats.org/officeDocument/2006/relationships/hyperlink" Target="https://gsics.nesdis.noaa.gov/wiki/bin/view/Development/LunarCalibrationWorksho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GRWG Report and Briefing</a:t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Tim Hewison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dirty="0" smtClean="0"/>
              <a:t>Microwave Sub-Group Report</a:t>
            </a:r>
            <a:br>
              <a:rPr lang="en-GB" sz="4000" dirty="0" smtClean="0"/>
            </a:br>
            <a:r>
              <a:rPr lang="en-GB" sz="3200" dirty="0" smtClean="0"/>
              <a:t>on behalf of </a:t>
            </a:r>
            <a:r>
              <a:rPr lang="en-GB" sz="3200" b="1" dirty="0" smtClean="0">
                <a:solidFill>
                  <a:schemeClr val="tx1"/>
                </a:solidFill>
              </a:rPr>
              <a:t>Ralph Ferraro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Outstanding Actions on GRWG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23875" y="1276350"/>
            <a:ext cx="8915400" cy="4525963"/>
          </a:xfrm>
        </p:spPr>
        <p:txBody>
          <a:bodyPr/>
          <a:lstStyle/>
          <a:p>
            <a:endParaRPr lang="en-US" sz="20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95325" y="1276350"/>
          <a:ext cx="8762999" cy="3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7"/>
                <a:gridCol w="4177556"/>
                <a:gridCol w="1460500"/>
                <a:gridCol w="892527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GRWG06_04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Outline ATBD for the sun-glint method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NOAA (</a:t>
                      </a:r>
                      <a:r>
                        <a:rPr lang="en-US" sz="1500" dirty="0" err="1" smtClean="0"/>
                        <a:t>Heidinger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Mar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GRWG06_08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Outline ATBD for the desert method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CNES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Jun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GRWG06_17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Find out time overlaps between geostationary satellites (commissioning</a:t>
                      </a:r>
                      <a:r>
                        <a:rPr lang="en-US" sz="1500" baseline="0" dirty="0" smtClean="0"/>
                        <a:t> and operational periods), find out about the availability of such data and publish this information on GSICS wiki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 GPRCs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01 Dec 2011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GWG_13.13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IE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GRWG Chair to set up web meeting to define Best Practice for Process of defining SBAF and uncertainties by 1 June 2013.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TimHewison</a:t>
                      </a:r>
                      <a:endParaRPr lang="en-GB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 Jun 2013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endParaRPr lang="en-US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Outstanding Actions on GRWG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3875" y="1276350"/>
            <a:ext cx="8915400" cy="4525963"/>
          </a:xfrm>
        </p:spPr>
        <p:txBody>
          <a:bodyPr/>
          <a:lstStyle/>
          <a:p>
            <a:endParaRPr lang="en-US" sz="200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95325" y="1104900"/>
          <a:ext cx="8762999" cy="31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7"/>
                <a:gridCol w="4177556"/>
                <a:gridCol w="1460500"/>
                <a:gridCol w="892527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Extract the tropical DCCs from the MODIS archive and make that data available to all GPRCs, data issues to be discussed with GDWG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- Will discuss in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DCC session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NASA(</a:t>
                      </a:r>
                      <a:r>
                        <a:rPr lang="en-US" sz="1600" dirty="0" err="1" smtClean="0"/>
                        <a:t>Doelling</a:t>
                      </a:r>
                      <a:r>
                        <a:rPr lang="en-US" sz="1600" dirty="0" smtClean="0"/>
                        <a:t>)+</a:t>
                      </a:r>
                      <a:r>
                        <a:rPr lang="en-US" sz="1600" dirty="0" err="1" smtClean="0"/>
                        <a:t>GDWGChair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Jelenak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GRWG_14.14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XingMing Liang to report the requirement from GSICS to support MICROS.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NOAA (Liang)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GRWG_14.15</a:t>
                      </a:r>
                      <a:endParaRPr lang="en-GB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IE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GRWG Chair to investigate the possibility to form a sub-group to develop inter-calibration products based on double </a:t>
                      </a:r>
                      <a:r>
                        <a:rPr lang="en-IE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</a:t>
                      </a:r>
                      <a:r>
                        <a:rPr lang="en-IE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rence</a:t>
                      </a:r>
                      <a:r>
                        <a:rPr lang="en-IE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comparisons with model data (NWP/RAOB+RTM).</a:t>
                      </a:r>
                      <a:endParaRPr lang="en-IE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TimHewison</a:t>
                      </a:r>
                      <a:endParaRPr lang="en-GB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May 2015</a:t>
                      </a:r>
                      <a:endParaRPr lang="en-GB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endParaRPr lang="en-US" sz="15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9040586" cy="954087"/>
          </a:xfrm>
        </p:spPr>
        <p:txBody>
          <a:bodyPr/>
          <a:lstStyle/>
          <a:p>
            <a:r>
              <a:rPr lang="en-GB" dirty="0" smtClean="0"/>
              <a:t>Where do we want to be in the future?</a:t>
            </a:r>
          </a:p>
        </p:txBody>
      </p:sp>
      <p:pic>
        <p:nvPicPr>
          <p:cNvPr id="64516" name="Picture 4" descr="http://thumbs.dreamstime.com/x/finger-pointing-destination-target-map-19686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605" y="1535875"/>
            <a:ext cx="5080000" cy="3390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95647" y="5165766"/>
            <a:ext cx="84552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chemeClr val="tx1"/>
                </a:solidFill>
              </a:rPr>
              <a:t>Not just where to host the next GRWG/GDWG meeting...</a:t>
            </a:r>
          </a:p>
          <a:p>
            <a:pPr algn="ctr">
              <a:buFont typeface="Arial" pitchFamily="34" charset="0"/>
              <a:buChar char="•"/>
            </a:pPr>
            <a:endParaRPr lang="en-IE" sz="1600" b="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</a:rPr>
              <a:t> Roll-out GSICS products currently in development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</a:rPr>
              <a:t> Simplify GSICS products for users: One product per instrument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</a:rPr>
              <a:t> Extension of GSICS to new application areas</a:t>
            </a:r>
            <a:endParaRPr lang="en-GB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191513"/>
            <a:ext cx="8915400" cy="954087"/>
          </a:xfrm>
        </p:spPr>
        <p:txBody>
          <a:bodyPr/>
          <a:lstStyle/>
          <a:p>
            <a:r>
              <a:rPr lang="en-GB" sz="3600" dirty="0" smtClean="0"/>
              <a:t>Where do we want to be in 1yr?</a:t>
            </a:r>
            <a:br>
              <a:rPr lang="en-GB" sz="3600" dirty="0" smtClean="0"/>
            </a:br>
            <a:r>
              <a:rPr lang="en-GB" sz="3600" dirty="0" smtClean="0"/>
              <a:t>- Target Status for Current Products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255825"/>
            <a:ext cx="8915400" cy="5358731"/>
          </a:xfrm>
        </p:spPr>
        <p:txBody>
          <a:bodyPr/>
          <a:lstStyle/>
          <a:p>
            <a:r>
              <a:rPr lang="en-GB" dirty="0" smtClean="0"/>
              <a:t>GEO-LEO IR hyperspectral: </a:t>
            </a:r>
            <a:r>
              <a:rPr lang="en-GB" dirty="0" smtClean="0">
                <a:solidFill>
                  <a:srgbClr val="FF0000"/>
                </a:solidFill>
              </a:rPr>
              <a:t>(Thursday am)</a:t>
            </a:r>
          </a:p>
          <a:p>
            <a:pPr lvl="1"/>
            <a:r>
              <a:rPr lang="en-GB" dirty="0" smtClean="0"/>
              <a:t>Operational!! + Demo</a:t>
            </a:r>
          </a:p>
          <a:p>
            <a:pPr lvl="1"/>
            <a:r>
              <a:rPr lang="en-GB" dirty="0" smtClean="0"/>
              <a:t>Prime GSICS (with embedded Delta Corrections)</a:t>
            </a:r>
          </a:p>
          <a:p>
            <a:r>
              <a:rPr lang="en-GB" dirty="0" smtClean="0"/>
              <a:t>GEO-LEO VIS DCC: </a:t>
            </a:r>
            <a:r>
              <a:rPr lang="en-GB" dirty="0" smtClean="0">
                <a:solidFill>
                  <a:srgbClr val="FF0000"/>
                </a:solidFill>
              </a:rPr>
              <a:t>(Wednesday am)</a:t>
            </a:r>
          </a:p>
          <a:p>
            <a:pPr lvl="1"/>
            <a:r>
              <a:rPr lang="en-GB" dirty="0" smtClean="0"/>
              <a:t>First Demo products</a:t>
            </a:r>
          </a:p>
          <a:p>
            <a:r>
              <a:rPr lang="en-GB" dirty="0" smtClean="0"/>
              <a:t>GEO-LEO/ROLO VIS/NIR Moon: </a:t>
            </a:r>
            <a:r>
              <a:rPr lang="en-GB" dirty="0" smtClean="0">
                <a:solidFill>
                  <a:srgbClr val="FF0000"/>
                </a:solidFill>
              </a:rPr>
              <a:t>(Wednesday pm)</a:t>
            </a:r>
          </a:p>
          <a:p>
            <a:pPr lvl="1"/>
            <a:r>
              <a:rPr lang="en-GB" dirty="0" smtClean="0"/>
              <a:t>Define potential GSICS Products</a:t>
            </a:r>
          </a:p>
          <a:p>
            <a:pPr lvl="1"/>
            <a:r>
              <a:rPr lang="en-GB" dirty="0" smtClean="0"/>
              <a:t>Generate prototype products</a:t>
            </a:r>
          </a:p>
          <a:p>
            <a:r>
              <a:rPr lang="en-GB" dirty="0" smtClean="0"/>
              <a:t>Bias Monitoring Plotting tool: </a:t>
            </a:r>
            <a:r>
              <a:rPr lang="en-GB" dirty="0" smtClean="0">
                <a:solidFill>
                  <a:srgbClr val="FF0000"/>
                </a:solidFill>
              </a:rPr>
              <a:t>(GDWG)</a:t>
            </a:r>
          </a:p>
          <a:p>
            <a:pPr lvl="1"/>
            <a:r>
              <a:rPr lang="en-GB" dirty="0" smtClean="0"/>
              <a:t>Functional for all above</a:t>
            </a:r>
            <a:endParaRPr lang="en-GB" sz="2400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191513"/>
            <a:ext cx="8915400" cy="954087"/>
          </a:xfrm>
        </p:spPr>
        <p:txBody>
          <a:bodyPr/>
          <a:lstStyle/>
          <a:p>
            <a:r>
              <a:rPr lang="en-GB" sz="3600" dirty="0" smtClean="0"/>
              <a:t>Where do we want to be in 1yr? </a:t>
            </a:r>
            <a:br>
              <a:rPr lang="en-GB" sz="3600" dirty="0" smtClean="0"/>
            </a:br>
            <a:r>
              <a:rPr lang="en-IE" sz="3600" dirty="0" smtClean="0"/>
              <a:t>Simplify GSICS products for users</a:t>
            </a:r>
            <a:endParaRPr lang="en-GB" sz="36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255825"/>
            <a:ext cx="8915400" cy="5358731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Extension of Prime GSICS Correction Concept</a:t>
            </a:r>
          </a:p>
          <a:p>
            <a:r>
              <a:rPr lang="en-GB" sz="2800" dirty="0" smtClean="0"/>
              <a:t>Combine results from multiple methods into one file</a:t>
            </a:r>
          </a:p>
          <a:p>
            <a:pPr lvl="1"/>
            <a:r>
              <a:rPr lang="en-GB" sz="2400" dirty="0" smtClean="0"/>
              <a:t>Using the same reference(s)</a:t>
            </a:r>
          </a:p>
          <a:p>
            <a:pPr lvl="1"/>
            <a:r>
              <a:rPr lang="en-GB" sz="2400" dirty="0" smtClean="0"/>
              <a:t>As a weighted average, based on uncertainty</a:t>
            </a:r>
          </a:p>
          <a:p>
            <a:r>
              <a:rPr lang="en-GB" sz="2800" dirty="0" smtClean="0"/>
              <a:t>Users would only need 1 file for each instrument</a:t>
            </a:r>
          </a:p>
          <a:p>
            <a:r>
              <a:rPr lang="en-GB" sz="2800" dirty="0" smtClean="0"/>
              <a:t>Challenge for GDWG to define </a:t>
            </a:r>
            <a:r>
              <a:rPr lang="en-GB" sz="2800" dirty="0" err="1" smtClean="0"/>
              <a:t>netCDF</a:t>
            </a:r>
            <a:r>
              <a:rPr lang="en-GB" sz="2800" dirty="0" smtClean="0"/>
              <a:t> conventions!</a:t>
            </a:r>
          </a:p>
          <a:p>
            <a:r>
              <a:rPr lang="en-GB" sz="2800" dirty="0" smtClean="0"/>
              <a:t>Combining algorithms: </a:t>
            </a:r>
            <a:r>
              <a:rPr lang="en-GB" sz="2800" dirty="0" err="1" smtClean="0"/>
              <a:t>DCC+Lunar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(Wed, 3e+3t)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191513"/>
            <a:ext cx="8915400" cy="954087"/>
          </a:xfrm>
        </p:spPr>
        <p:txBody>
          <a:bodyPr/>
          <a:lstStyle/>
          <a:p>
            <a:r>
              <a:rPr lang="en-GB" sz="3600" dirty="0" smtClean="0"/>
              <a:t>Where do we want to be in 1yr? </a:t>
            </a:r>
            <a:br>
              <a:rPr lang="en-GB" sz="3600" dirty="0" smtClean="0"/>
            </a:br>
            <a:r>
              <a:rPr lang="en-IE" sz="3600" dirty="0" smtClean="0"/>
              <a:t> Extension of GSICS to new application areas</a:t>
            </a:r>
            <a:endParaRPr lang="en-GB" sz="36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255825"/>
            <a:ext cx="8915400" cy="5358731"/>
          </a:xfrm>
        </p:spPr>
        <p:txBody>
          <a:bodyPr/>
          <a:lstStyle/>
          <a:p>
            <a:r>
              <a:rPr lang="en-GB" sz="2800" dirty="0" smtClean="0"/>
              <a:t>Inter-channel correlations</a:t>
            </a:r>
          </a:p>
          <a:p>
            <a:pPr lvl="1"/>
            <a:r>
              <a:rPr lang="en-GB" sz="2400" dirty="0" smtClean="0"/>
              <a:t>GSICS methods are independent for different channels</a:t>
            </a:r>
          </a:p>
          <a:p>
            <a:pPr lvl="1"/>
            <a:r>
              <a:rPr lang="en-GB" sz="2400" dirty="0" smtClean="0"/>
              <a:t>Many applications sensitive to inter-channel correlation</a:t>
            </a:r>
          </a:p>
          <a:p>
            <a:pPr lvl="2"/>
            <a:r>
              <a:rPr lang="en-GB" sz="2000" dirty="0" smtClean="0"/>
              <a:t>NWP, split window, RGBs</a:t>
            </a:r>
          </a:p>
          <a:p>
            <a:pPr lvl="1"/>
            <a:r>
              <a:rPr lang="en-GB" sz="2400" dirty="0" smtClean="0"/>
              <a:t>Implications for </a:t>
            </a:r>
            <a:r>
              <a:rPr lang="en-GB" sz="2400" dirty="0" err="1" smtClean="0"/>
              <a:t>netCDF</a:t>
            </a:r>
            <a:r>
              <a:rPr lang="en-GB" sz="2400" dirty="0" smtClean="0"/>
              <a:t> format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Friday (Wu, 7b)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Requirements for GSICS product types</a:t>
            </a:r>
          </a:p>
          <a:p>
            <a:pPr lvl="1"/>
            <a:r>
              <a:rPr lang="en-IE" sz="2400" dirty="0" smtClean="0"/>
              <a:t>NRTC/RAC/ARC (Archive Re-Calibration)</a:t>
            </a:r>
          </a:p>
          <a:p>
            <a:pPr lvl="1"/>
            <a:r>
              <a:rPr lang="en-IE" sz="2400" dirty="0" smtClean="0"/>
              <a:t>So if we have ARC, do we still need RAC products?</a:t>
            </a:r>
          </a:p>
          <a:p>
            <a:pPr lvl="1"/>
            <a:r>
              <a:rPr lang="en-GB" sz="2400" dirty="0" smtClean="0"/>
              <a:t>Support FCDR generation from multiple monitored instruments</a:t>
            </a:r>
          </a:p>
          <a:p>
            <a:pPr lvl="1"/>
            <a:r>
              <a:rPr lang="en-GB" sz="2400" dirty="0" smtClean="0"/>
              <a:t>“GSICS-Affiliated Products”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Tuesday (Flynn, 2r + Roebeling, 2s)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5300" y="203388"/>
            <a:ext cx="8915400" cy="954087"/>
          </a:xfrm>
        </p:spPr>
        <p:txBody>
          <a:bodyPr/>
          <a:lstStyle/>
          <a:p>
            <a:r>
              <a:rPr lang="en-GB" sz="3600" dirty="0" smtClean="0"/>
              <a:t>Where do we want to be in 1yr?</a:t>
            </a:r>
            <a:br>
              <a:rPr lang="en-GB" sz="3600" dirty="0" smtClean="0"/>
            </a:br>
            <a:r>
              <a:rPr lang="en-GB" sz="3600" dirty="0" smtClean="0"/>
              <a:t>- Target for New Product Developments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386450"/>
            <a:ext cx="8915400" cy="4525963"/>
          </a:xfrm>
        </p:spPr>
        <p:txBody>
          <a:bodyPr/>
          <a:lstStyle/>
          <a:p>
            <a:r>
              <a:rPr lang="en-GB" sz="2800" dirty="0" smtClean="0"/>
              <a:t>Definition of Potential Future Products:</a:t>
            </a:r>
          </a:p>
          <a:p>
            <a:pPr lvl="1"/>
            <a:r>
              <a:rPr lang="en-GB" sz="2400" dirty="0" smtClean="0"/>
              <a:t>NWP-based Inter-calibration</a:t>
            </a:r>
          </a:p>
          <a:p>
            <a:pPr lvl="1"/>
            <a:r>
              <a:rPr lang="en-GB" sz="2400" dirty="0" smtClean="0"/>
              <a:t>Microwave Sounders/Imagers:</a:t>
            </a:r>
          </a:p>
          <a:p>
            <a:pPr lvl="2"/>
            <a:r>
              <a:rPr lang="en-GB" sz="2000" dirty="0" smtClean="0"/>
              <a:t>Temperature Channels</a:t>
            </a:r>
          </a:p>
          <a:p>
            <a:pPr lvl="2"/>
            <a:r>
              <a:rPr lang="en-GB" sz="2000" dirty="0" smtClean="0"/>
              <a:t>Humidity Channels</a:t>
            </a:r>
          </a:p>
          <a:p>
            <a:pPr lvl="2"/>
            <a:r>
              <a:rPr lang="en-GB" sz="2000" dirty="0" smtClean="0"/>
              <a:t>Window Channels</a:t>
            </a:r>
          </a:p>
          <a:p>
            <a:pPr lvl="1"/>
            <a:r>
              <a:rPr lang="en-GB" sz="2400" dirty="0" smtClean="0"/>
              <a:t>UV instruments</a:t>
            </a:r>
          </a:p>
          <a:p>
            <a:pPr lvl="2"/>
            <a:r>
              <a:rPr lang="en-GB" sz="2000" dirty="0" smtClean="0"/>
              <a:t>Hyperspectral UV/VIS</a:t>
            </a:r>
          </a:p>
          <a:p>
            <a:r>
              <a:rPr lang="en-GB" dirty="0" smtClean="0"/>
              <a:t>To be covered by Microwave and UV Sub-Groups</a:t>
            </a:r>
          </a:p>
          <a:p>
            <a:pPr lvl="1"/>
            <a:r>
              <a:rPr lang="en-GB" dirty="0" smtClean="0"/>
              <a:t>Now chaired by Ralph Ferraro and Rose Munro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get there?</a:t>
            </a:r>
          </a:p>
        </p:txBody>
      </p:sp>
      <p:pic>
        <p:nvPicPr>
          <p:cNvPr id="64514" name="Picture 2" descr="NAESP roadmap to rigor rub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1091" y="1417616"/>
            <a:ext cx="5715000" cy="42862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64624" y="5826757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 Request minimum contributions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 Management restructuring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 Plan 2014/15 Web Meetings</a:t>
            </a:r>
            <a:endParaRPr lang="en-GB" sz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7068"/>
            <a:ext cx="8915400" cy="4525963"/>
          </a:xfrm>
        </p:spPr>
        <p:txBody>
          <a:bodyPr/>
          <a:lstStyle/>
          <a:p>
            <a:r>
              <a:rPr lang="en-GB" sz="2800" dirty="0" smtClean="0"/>
              <a:t>Presenters have been asked to follow this format: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An </a:t>
            </a:r>
            <a:r>
              <a:rPr lang="en-IE" sz="2400" dirty="0" smtClean="0"/>
              <a:t>overview of the task you have been asked to discuss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The </a:t>
            </a:r>
            <a:r>
              <a:rPr lang="en-IE" sz="2400" dirty="0" smtClean="0"/>
              <a:t>purpose of the presentation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Some </a:t>
            </a:r>
            <a:r>
              <a:rPr lang="en-IE" sz="2400" dirty="0" smtClean="0"/>
              <a:t>example requirements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Propose 1 or 2 </a:t>
            </a:r>
            <a:r>
              <a:rPr lang="en-IE" sz="2400" dirty="0" err="1" smtClean="0"/>
              <a:t>strawman</a:t>
            </a:r>
            <a:r>
              <a:rPr lang="en-IE" sz="2400" dirty="0" smtClean="0"/>
              <a:t> </a:t>
            </a:r>
            <a:r>
              <a:rPr lang="en-IE" sz="2400" dirty="0" smtClean="0"/>
              <a:t>solutions, outlining </a:t>
            </a:r>
            <a:r>
              <a:rPr lang="en-IE" sz="2400" dirty="0" smtClean="0"/>
              <a:t>pros </a:t>
            </a:r>
            <a:r>
              <a:rPr lang="en-IE" sz="2400" dirty="0" smtClean="0"/>
              <a:t>and </a:t>
            </a:r>
            <a:r>
              <a:rPr lang="en-IE" sz="2400" dirty="0" smtClean="0"/>
              <a:t>cons</a:t>
            </a:r>
            <a:endParaRPr lang="en-IE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A </a:t>
            </a:r>
            <a:r>
              <a:rPr lang="en-IE" sz="2400" dirty="0" smtClean="0"/>
              <a:t>draft deliverable with your assessment of the priority, timescale and resources needed</a:t>
            </a:r>
          </a:p>
          <a:p>
            <a:pPr>
              <a:buNone/>
            </a:pPr>
            <a:r>
              <a:rPr lang="en-IE" sz="2800" dirty="0" smtClean="0"/>
              <a:t> </a:t>
            </a:r>
            <a:r>
              <a:rPr lang="en-IE" sz="2800" dirty="0" smtClean="0"/>
              <a:t>Each </a:t>
            </a:r>
            <a:r>
              <a:rPr lang="en-IE" sz="2800" dirty="0" smtClean="0"/>
              <a:t>presentation will lead directly into a discussion.</a:t>
            </a:r>
          </a:p>
          <a:p>
            <a:r>
              <a:rPr lang="en-IE" sz="2800" dirty="0" smtClean="0"/>
              <a:t>Items c), d) and e) will then be edited on the fly by the chair during the discussion.</a:t>
            </a:r>
          </a:p>
          <a:p>
            <a:r>
              <a:rPr lang="en-IE" sz="2800" dirty="0" smtClean="0"/>
              <a:t>Please </a:t>
            </a:r>
            <a:r>
              <a:rPr lang="en-IE" sz="2800" dirty="0" smtClean="0"/>
              <a:t>keep </a:t>
            </a:r>
            <a:r>
              <a:rPr lang="en-IE" sz="2800" dirty="0" smtClean="0"/>
              <a:t>presentations short </a:t>
            </a:r>
            <a:r>
              <a:rPr lang="en-IE" sz="2800" smtClean="0"/>
              <a:t>- slots </a:t>
            </a:r>
            <a:r>
              <a:rPr lang="en-IE" sz="2800" dirty="0" smtClean="0"/>
              <a:t>only </a:t>
            </a:r>
            <a:r>
              <a:rPr lang="en-IE" sz="2800" dirty="0" smtClean="0"/>
              <a:t>20 minutes, and we need to ensure plenty of time for discussion.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262" t="43405" r="10481" b="3954"/>
          <a:stretch>
            <a:fillRect/>
          </a:stretch>
        </p:blipFill>
        <p:spPr bwMode="auto">
          <a:xfrm>
            <a:off x="4994353" y="1430234"/>
            <a:ext cx="4911647" cy="4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5509" t="25440" r="9815" b="23766"/>
          <a:stretch>
            <a:fillRect/>
          </a:stretch>
        </p:blipFill>
        <p:spPr bwMode="auto">
          <a:xfrm>
            <a:off x="4956422" y="1531175"/>
            <a:ext cx="4949578" cy="418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35577" t="23550" r="10062" b="27042"/>
          <a:stretch>
            <a:fillRect/>
          </a:stretch>
        </p:blipFill>
        <p:spPr bwMode="auto">
          <a:xfrm>
            <a:off x="4984938" y="1507424"/>
            <a:ext cx="4921062" cy="40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159375" y="1324353"/>
            <a:ext cx="4746625" cy="4525963"/>
          </a:xfrm>
          <a:solidFill>
            <a:schemeClr val="bg1"/>
          </a:solidFill>
        </p:spPr>
        <p:txBody>
          <a:bodyPr/>
          <a:lstStyle/>
          <a:p>
            <a:r>
              <a:rPr lang="en-GB" sz="2000" dirty="0" smtClean="0"/>
              <a:t>To Summarise:</a:t>
            </a:r>
          </a:p>
          <a:p>
            <a:pPr lvl="1"/>
            <a:r>
              <a:rPr lang="en-GB" sz="1600" dirty="0" smtClean="0"/>
              <a:t>Vast majority (&gt;90%) favoured specifying minimum commitments for both members and chairs of GSICS working groups.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Most respondents (&gt;65%) suggested a minimum of 20 d/yr for members &amp;  chairs. </a:t>
            </a:r>
          </a:p>
          <a:p>
            <a:pPr lvl="2"/>
            <a:r>
              <a:rPr lang="en-GB" sz="1600" dirty="0" smtClean="0"/>
              <a:t>A slim majority of respondents favoured at least 30 d/yr for chairs.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Most respondents (&gt;90%) favoured fixed terms for working group chairs </a:t>
            </a:r>
          </a:p>
          <a:p>
            <a:pPr lvl="2"/>
            <a:r>
              <a:rPr lang="en-GB" sz="1600" dirty="0" smtClean="0"/>
              <a:t>Although opinion was divided fairly evenly on the length of the fixed terms </a:t>
            </a:r>
          </a:p>
          <a:p>
            <a:pPr lvl="2"/>
            <a:r>
              <a:rPr lang="en-GB" sz="1600" dirty="0" smtClean="0"/>
              <a:t>between 2 or 3 years.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on Minimum Contributions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314456"/>
            <a:ext cx="4746625" cy="4525963"/>
          </a:xfrm>
        </p:spPr>
        <p:txBody>
          <a:bodyPr/>
          <a:lstStyle/>
          <a:p>
            <a:r>
              <a:rPr lang="en-GB" sz="2000" dirty="0" smtClean="0">
                <a:hlinkClick r:id="rId5"/>
              </a:rPr>
              <a:t>Survey</a:t>
            </a:r>
            <a:r>
              <a:rPr lang="en-GB" sz="2000" dirty="0" smtClean="0"/>
              <a:t> WG members, ask their opinion:</a:t>
            </a:r>
          </a:p>
          <a:p>
            <a:pPr lvl="1"/>
            <a:r>
              <a:rPr lang="en-GB" sz="1800" dirty="0" smtClean="0"/>
              <a:t>How much commitment we ask members and chairs of GSICS Working Groups to commit to GSICS activities per year. </a:t>
            </a:r>
          </a:p>
          <a:p>
            <a:pPr lvl="1"/>
            <a:r>
              <a:rPr lang="en-GB" sz="1800" dirty="0" smtClean="0"/>
              <a:t>Includes attending annual meeting </a:t>
            </a:r>
          </a:p>
          <a:p>
            <a:pPr lvl="1"/>
            <a:r>
              <a:rPr lang="en-GB" sz="1800" dirty="0" smtClean="0"/>
              <a:t>and appropriate web meetings, </a:t>
            </a:r>
          </a:p>
          <a:p>
            <a:pPr lvl="1"/>
            <a:r>
              <a:rPr lang="en-GB" sz="1800" dirty="0" smtClean="0"/>
              <a:t>developing, implementing and operating GSICS products, </a:t>
            </a:r>
          </a:p>
          <a:p>
            <a:pPr lvl="1"/>
            <a:r>
              <a:rPr lang="en-GB" sz="1800" dirty="0" smtClean="0"/>
              <a:t>in addition to your other commitments. </a:t>
            </a:r>
          </a:p>
          <a:p>
            <a:pPr lvl="1"/>
            <a:r>
              <a:rPr lang="en-GB" sz="1800" dirty="0" smtClean="0"/>
              <a:t>For chairs, it would also include planning meetings, writing minutes and representing GSICS in various forums. </a:t>
            </a:r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50032"/>
            <a:ext cx="9512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C00000"/>
                </a:solidFill>
              </a:rPr>
              <a:t>I encouraged Executive Panel to revise </a:t>
            </a:r>
            <a:r>
              <a:rPr lang="en-GB" sz="1800" dirty="0" smtClean="0">
                <a:solidFill>
                  <a:srgbClr val="C00000"/>
                </a:solidFill>
                <a:hlinkClick r:id="rId6"/>
              </a:rPr>
              <a:t>Terms of Reference</a:t>
            </a:r>
            <a:r>
              <a:rPr lang="en-GB" sz="1800" dirty="0" smtClean="0">
                <a:solidFill>
                  <a:srgbClr val="C00000"/>
                </a:solidFill>
              </a:rPr>
              <a:t> of GRWG and GDWG to request minimum contribution expected of GSICS member organisations. </a:t>
            </a:r>
          </a:p>
          <a:p>
            <a:r>
              <a:rPr lang="en-GB" sz="1800" dirty="0" smtClean="0">
                <a:solidFill>
                  <a:srgbClr val="C00000"/>
                </a:solidFill>
              </a:rPr>
              <a:t>I hope that this will allow us to fulfil the objectives of GSICS.</a:t>
            </a:r>
            <a:endParaRPr lang="en-GB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386450"/>
            <a:ext cx="8915400" cy="4525963"/>
          </a:xfrm>
        </p:spPr>
        <p:txBody>
          <a:bodyPr/>
          <a:lstStyle/>
          <a:p>
            <a:r>
              <a:rPr lang="en-GB" sz="2400" dirty="0" smtClean="0"/>
              <a:t>Where are we now?</a:t>
            </a:r>
          </a:p>
          <a:p>
            <a:pPr lvl="1"/>
            <a:r>
              <a:rPr lang="en-GB" sz="2000" dirty="0" smtClean="0"/>
              <a:t>Review of GSICS Products status</a:t>
            </a:r>
          </a:p>
          <a:p>
            <a:pPr lvl="1"/>
            <a:r>
              <a:rPr lang="en-GB" sz="2000" dirty="0" smtClean="0"/>
              <a:t>Summary of 2014/15 Web Meetings </a:t>
            </a:r>
          </a:p>
          <a:p>
            <a:pPr lvl="1"/>
            <a:r>
              <a:rPr lang="en-GB" sz="2000" dirty="0" smtClean="0"/>
              <a:t>Review of Actions closed during 2014/15</a:t>
            </a:r>
          </a:p>
          <a:p>
            <a:r>
              <a:rPr lang="en-GB" sz="2400" dirty="0" smtClean="0"/>
              <a:t>Where do we want to be in the future?</a:t>
            </a:r>
          </a:p>
          <a:p>
            <a:pPr lvl="1"/>
            <a:r>
              <a:rPr lang="en-GB" sz="2000" dirty="0" smtClean="0"/>
              <a:t>Roll-out GSICS products currently in development</a:t>
            </a:r>
          </a:p>
          <a:p>
            <a:pPr lvl="1"/>
            <a:r>
              <a:rPr lang="en-GB" sz="2000" dirty="0" smtClean="0"/>
              <a:t>Simplify GSICS products for users: One product per instrument</a:t>
            </a:r>
          </a:p>
          <a:p>
            <a:pPr lvl="1"/>
            <a:r>
              <a:rPr lang="en-GB" sz="2000" dirty="0" smtClean="0"/>
              <a:t>Extension of GSICS to new application areas</a:t>
            </a:r>
          </a:p>
          <a:p>
            <a:r>
              <a:rPr lang="en-GB" sz="2400" dirty="0" smtClean="0"/>
              <a:t>How do we get there?</a:t>
            </a:r>
          </a:p>
          <a:p>
            <a:pPr lvl="1"/>
            <a:r>
              <a:rPr lang="en-GB" sz="2000" dirty="0" smtClean="0"/>
              <a:t>Review of Open Actions</a:t>
            </a:r>
          </a:p>
          <a:p>
            <a:pPr lvl="1"/>
            <a:r>
              <a:rPr lang="en-GB" sz="2000" dirty="0" smtClean="0"/>
              <a:t>Management restructuring</a:t>
            </a:r>
          </a:p>
          <a:p>
            <a:pPr lvl="1"/>
            <a:r>
              <a:rPr lang="en-GB" sz="2000" dirty="0" smtClean="0"/>
              <a:t>New way of working in meetings</a:t>
            </a:r>
          </a:p>
          <a:p>
            <a:pPr lvl="1"/>
            <a:r>
              <a:rPr lang="en-GB" sz="2000" dirty="0" smtClean="0"/>
              <a:t>Review of Product types</a:t>
            </a:r>
          </a:p>
          <a:p>
            <a:pPr lvl="1"/>
            <a:r>
              <a:rPr lang="en-GB" sz="2000" dirty="0" smtClean="0"/>
              <a:t>Plan 2015/16 Web Meetings</a:t>
            </a:r>
          </a:p>
          <a:p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 Chairing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800" dirty="0" smtClean="0"/>
              <a:t>Defined </a:t>
            </a:r>
            <a:r>
              <a:rPr lang="en-US" sz="2800" dirty="0" smtClean="0">
                <a:hlinkClick r:id="rId2"/>
              </a:rPr>
              <a:t>Roles &amp; Responsibilities</a:t>
            </a:r>
            <a:r>
              <a:rPr lang="en-US" sz="2800" dirty="0" smtClean="0"/>
              <a:t> of GRWG+GDWG chairs</a:t>
            </a:r>
          </a:p>
          <a:p>
            <a:endParaRPr lang="en-US" sz="2800" dirty="0" smtClean="0"/>
          </a:p>
          <a:p>
            <a:r>
              <a:rPr lang="en-US" sz="2800" dirty="0" smtClean="0"/>
              <a:t>WMO announced support to GRWG + GDWG  chairs:</a:t>
            </a:r>
          </a:p>
          <a:p>
            <a:pPr lvl="1"/>
            <a:r>
              <a:rPr lang="en-US" sz="2400" dirty="0" smtClean="0"/>
              <a:t>Fund travel to WG/Exec Panel meetings!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GDWG Chair</a:t>
            </a:r>
          </a:p>
          <a:p>
            <a:pPr lvl="1"/>
            <a:r>
              <a:rPr lang="en-US" sz="2400" dirty="0" smtClean="0"/>
              <a:t>Joint Proposal from JMA and EUMETSAT</a:t>
            </a:r>
          </a:p>
          <a:p>
            <a:pPr lvl="1"/>
            <a:r>
              <a:rPr lang="en-US" sz="2400" dirty="0" smtClean="0"/>
              <a:t>Masaya Takahashi and Peter Miu to co-chair with defined responsibilities</a:t>
            </a:r>
          </a:p>
          <a:p>
            <a:pPr lvl="1"/>
            <a:r>
              <a:rPr lang="en-US" sz="2400" dirty="0" smtClean="0"/>
              <a:t>Proposal accepted by Exec Panel</a:t>
            </a:r>
          </a:p>
          <a:p>
            <a:pPr lvl="1"/>
            <a:r>
              <a:rPr lang="en-US" sz="2400" dirty="0" smtClean="0"/>
              <a:t>With affect from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Organisation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221" y="1600201"/>
          <a:ext cx="891238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92119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CGMS</a:t>
              </a:r>
              <a:endParaRPr lang="en-GB" sz="1400" kern="1200" dirty="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783285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WMO</a:t>
              </a:r>
              <a:endParaRPr lang="en-GB" sz="1400" kern="1200" dirty="0"/>
            </a:p>
          </p:txBody>
        </p:sp>
      </p:grp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>
            <a:off x="2220195" y="1917854"/>
            <a:ext cx="2084837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1"/>
          </p:cNvCxnSpPr>
          <p:nvPr/>
        </p:nvCxnSpPr>
        <p:spPr bwMode="auto">
          <a:xfrm flipH="1">
            <a:off x="5600968" y="1917854"/>
            <a:ext cx="2231890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traight Connector 3"/>
          <p:cNvSpPr/>
          <p:nvPr/>
        </p:nvSpPr>
        <p:spPr>
          <a:xfrm flipH="1">
            <a:off x="1901041" y="4900532"/>
            <a:ext cx="736271" cy="3345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7263"/>
                </a:lnTo>
                <a:lnTo>
                  <a:pt x="736271" y="167263"/>
                </a:lnTo>
                <a:lnTo>
                  <a:pt x="736271" y="334526"/>
                </a:lnTo>
              </a:path>
            </a:pathLst>
          </a:custGeom>
          <a:noFill/>
          <a:ln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 Chairing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800" dirty="0" smtClean="0"/>
              <a:t>Defined </a:t>
            </a:r>
            <a:r>
              <a:rPr lang="en-US" sz="2800" dirty="0" smtClean="0">
                <a:hlinkClick r:id="rId2"/>
              </a:rPr>
              <a:t>Roles &amp; Responsibilities</a:t>
            </a:r>
            <a:r>
              <a:rPr lang="en-US" sz="2800" dirty="0" smtClean="0"/>
              <a:t> of GRWG+GDWG chairs</a:t>
            </a:r>
          </a:p>
          <a:p>
            <a:r>
              <a:rPr lang="en-US" sz="2800" dirty="0" smtClean="0"/>
              <a:t>GRWG Chair</a:t>
            </a:r>
          </a:p>
          <a:p>
            <a:pPr lvl="1"/>
            <a:r>
              <a:rPr lang="en-US" sz="2400" dirty="0" smtClean="0"/>
              <a:t>Tim Hewison has chaired GRWG since 2010</a:t>
            </a:r>
          </a:p>
          <a:p>
            <a:pPr lvl="1"/>
            <a:r>
              <a:rPr lang="en-US" sz="2400" dirty="0" smtClean="0"/>
              <a:t>To step down at chair in 2016</a:t>
            </a:r>
          </a:p>
          <a:p>
            <a:pPr lvl="1"/>
            <a:r>
              <a:rPr lang="en-US" sz="2400" dirty="0" smtClean="0"/>
              <a:t>Set up new IR Sub-Group</a:t>
            </a:r>
          </a:p>
          <a:p>
            <a:pPr lvl="2"/>
            <a:r>
              <a:rPr lang="en-US" sz="2000" dirty="0" smtClean="0"/>
              <a:t>To share workload more evenly</a:t>
            </a:r>
          </a:p>
          <a:p>
            <a:pPr lvl="1"/>
            <a:r>
              <a:rPr lang="en-US" sz="2400" dirty="0" smtClean="0"/>
              <a:t>Now urgently need to nominate Vice-Chair of GRWG </a:t>
            </a:r>
          </a:p>
          <a:p>
            <a:pPr lvl="2"/>
            <a:r>
              <a:rPr lang="en-US" sz="2000" dirty="0" smtClean="0"/>
              <a:t>to take over in 2016</a:t>
            </a:r>
          </a:p>
          <a:p>
            <a:pPr lvl="1"/>
            <a:r>
              <a:rPr lang="en-US" sz="2400" dirty="0" smtClean="0"/>
              <a:t>Requested Exec Panel to pre-</a:t>
            </a:r>
            <a:r>
              <a:rPr lang="en-US" sz="2400" dirty="0" err="1" smtClean="0"/>
              <a:t>authorise</a:t>
            </a:r>
            <a:r>
              <a:rPr lang="en-US" sz="2400" dirty="0" smtClean="0"/>
              <a:t> GRWG members to stand</a:t>
            </a:r>
          </a:p>
          <a:p>
            <a:pPr lvl="1"/>
            <a:r>
              <a:rPr lang="en-US" sz="2400" dirty="0" smtClean="0"/>
              <a:t>Offers to take over?</a:t>
            </a:r>
          </a:p>
          <a:p>
            <a:pPr lvl="1"/>
            <a:r>
              <a:rPr lang="en-IE" sz="2400" dirty="0" smtClean="0"/>
              <a:t>Nomination of GRWG Vice-Chair </a:t>
            </a:r>
            <a:r>
              <a:rPr lang="en-IE" sz="2400" dirty="0" smtClean="0">
                <a:solidFill>
                  <a:srgbClr val="FF0000"/>
                </a:solidFill>
              </a:rPr>
              <a:t>(Friday, 9d)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Web Meetings 2015/16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6750" y="1444625"/>
          <a:ext cx="8686800" cy="4841924"/>
        </p:xfrm>
        <a:graphic>
          <a:graphicData uri="http://schemas.openxmlformats.org/drawingml/2006/table">
            <a:tbl>
              <a:tblPr/>
              <a:tblGrid>
                <a:gridCol w="1138299"/>
                <a:gridCol w="2185926"/>
                <a:gridCol w="5362575"/>
              </a:tblGrid>
              <a:tr h="132145">
                <a:tc>
                  <a:txBody>
                    <a:bodyPr/>
                    <a:lstStyle/>
                    <a:p>
                      <a:r>
                        <a:rPr lang="en-GB" sz="1800" dirty="0"/>
                        <a:t>Date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Group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Topics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/>
                        <a:t>GRWG - T. Hewison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800"/>
                        <a:t>Best Practice for Process of defining SBAF and uncertainties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80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 sz="180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r-FR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580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Identify potential topics</a:t>
                      </a:r>
                      <a:r>
                        <a:rPr lang="en-GB" sz="1800" baseline="0" dirty="0" smtClean="0"/>
                        <a:t> for web meetings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Will review list on Friday morning</a:t>
                      </a:r>
                    </a:p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dirty="0" smtClean="0"/>
              <a:t>Microwave Sub-Group Report</a:t>
            </a:r>
            <a:br>
              <a:rPr lang="en-GB" sz="4000" dirty="0" smtClean="0"/>
            </a:br>
            <a:r>
              <a:rPr lang="en-GB" sz="3200" dirty="0" smtClean="0"/>
              <a:t>on behalf of </a:t>
            </a:r>
            <a:r>
              <a:rPr lang="en-GB" sz="3200" b="1" dirty="0" smtClean="0">
                <a:solidFill>
                  <a:schemeClr val="tx1"/>
                </a:solidFill>
              </a:rPr>
              <a:t>Ralph Ferraro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>
                <a:latin typeface="Arial" charset="0"/>
              </a:rPr>
              <a:t>Scope of Microwave Sub-Group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2469" y="1417638"/>
            <a:ext cx="9586065" cy="5206717"/>
          </a:xfrm>
        </p:spPr>
        <p:txBody>
          <a:bodyPr/>
          <a:lstStyle/>
          <a:p>
            <a:r>
              <a:rPr lang="en-GB" altLang="en-US" sz="2000" dirty="0" smtClean="0">
                <a:latin typeface="Arial" charset="0"/>
              </a:rPr>
              <a:t>Understanding the users’ requirements for inter-calibration products for microwave instruments </a:t>
            </a:r>
          </a:p>
          <a:p>
            <a:pPr lvl="1"/>
            <a:r>
              <a:rPr lang="en-GB" altLang="en-US" sz="1600" dirty="0" smtClean="0">
                <a:latin typeface="Arial" charset="0"/>
              </a:rPr>
              <a:t>Imagers + sounders – passive only, initially?</a:t>
            </a:r>
          </a:p>
          <a:p>
            <a:pPr lvl="1"/>
            <a:r>
              <a:rPr lang="en-GB" altLang="en-US" sz="1600" dirty="0" smtClean="0">
                <a:latin typeface="Arial" charset="0"/>
              </a:rPr>
              <a:t>Retrospective calibration</a:t>
            </a:r>
          </a:p>
          <a:p>
            <a:pPr lvl="1"/>
            <a:r>
              <a:rPr lang="en-GB" altLang="en-US" sz="1600" dirty="0" smtClean="0">
                <a:latin typeface="Arial" charset="0"/>
              </a:rPr>
              <a:t>Forward looking calibration</a:t>
            </a:r>
          </a:p>
          <a:p>
            <a:r>
              <a:rPr lang="en-GB" altLang="en-US" sz="2000" dirty="0" smtClean="0">
                <a:latin typeface="Arial" charset="0"/>
              </a:rPr>
              <a:t>Identifying existing products that could meet those requirements, but first….</a:t>
            </a:r>
          </a:p>
          <a:p>
            <a:pPr lvl="1"/>
            <a:r>
              <a:rPr lang="en-GB" altLang="en-US" sz="1600" dirty="0">
                <a:latin typeface="Arial" charset="0"/>
              </a:rPr>
              <a:t>N</a:t>
            </a:r>
            <a:r>
              <a:rPr lang="en-GB" altLang="en-US" sz="1600" dirty="0" smtClean="0">
                <a:latin typeface="Arial" charset="0"/>
              </a:rPr>
              <a:t>eed to define criteria…Reference standards (sensor(s), models, calibration methodologies….)</a:t>
            </a:r>
          </a:p>
          <a:p>
            <a:pPr lvl="1"/>
            <a:r>
              <a:rPr lang="en-GB" altLang="en-US" sz="1600" dirty="0" smtClean="0">
                <a:latin typeface="Arial" charset="0"/>
              </a:rPr>
              <a:t>And then a process that adheres to GSICS principles</a:t>
            </a:r>
          </a:p>
          <a:p>
            <a:r>
              <a:rPr lang="en-GB" altLang="en-US" sz="2000" dirty="0" smtClean="0">
                <a:latin typeface="Arial" charset="0"/>
              </a:rPr>
              <a:t>Define data standards (jointly with GDWG)</a:t>
            </a:r>
          </a:p>
          <a:p>
            <a:r>
              <a:rPr lang="en-GB" altLang="en-US" sz="2000" dirty="0" smtClean="0">
                <a:latin typeface="Arial" charset="0"/>
              </a:rPr>
              <a:t>Encourage the creators of those products to submit them to the GSICS Procedure for Product Acceptance (</a:t>
            </a:r>
            <a:r>
              <a:rPr lang="en-GB" altLang="en-US" sz="2000" dirty="0" smtClean="0">
                <a:latin typeface="Arial" charset="0"/>
                <a:hlinkClick r:id="rId2"/>
              </a:rPr>
              <a:t>GPPA</a:t>
            </a:r>
            <a:r>
              <a:rPr lang="en-GB" altLang="en-US" sz="2000" dirty="0" smtClean="0">
                <a:latin typeface="Arial" charset="0"/>
              </a:rPr>
              <a:t>), once its defined for MW</a:t>
            </a:r>
          </a:p>
          <a:p>
            <a:pPr lvl="1"/>
            <a:r>
              <a:rPr lang="en-GB" altLang="en-US" sz="1600" dirty="0" smtClean="0">
                <a:latin typeface="Arial" charset="0"/>
              </a:rPr>
              <a:t>Candidates include Cheng-</a:t>
            </a:r>
            <a:r>
              <a:rPr lang="en-GB" altLang="en-US" sz="1600" dirty="0" err="1" smtClean="0">
                <a:latin typeface="Arial" charset="0"/>
              </a:rPr>
              <a:t>Zhi</a:t>
            </a:r>
            <a:r>
              <a:rPr lang="en-GB" altLang="en-US" sz="1600" dirty="0" smtClean="0">
                <a:latin typeface="Arial" charset="0"/>
              </a:rPr>
              <a:t> Zou (MSU-AMSU), </a:t>
            </a:r>
            <a:r>
              <a:rPr lang="en-GB" altLang="en-US" sz="1600" dirty="0" err="1" smtClean="0">
                <a:latin typeface="Arial" charset="0"/>
              </a:rPr>
              <a:t>Karsten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Fennig</a:t>
            </a:r>
            <a:r>
              <a:rPr lang="en-GB" altLang="en-US" sz="1600" dirty="0" smtClean="0">
                <a:latin typeface="Arial" charset="0"/>
              </a:rPr>
              <a:t> (SSMI)</a:t>
            </a:r>
          </a:p>
          <a:p>
            <a:r>
              <a:rPr lang="en-GB" altLang="en-US" sz="2000" dirty="0" smtClean="0">
                <a:latin typeface="Arial" charset="0"/>
              </a:rPr>
              <a:t>GSICS Products could be developed within the Microwave Sub-Group. </a:t>
            </a:r>
          </a:p>
          <a:p>
            <a:r>
              <a:rPr lang="en-GB" altLang="en-US" sz="2000" dirty="0" smtClean="0">
                <a:latin typeface="Arial" charset="0"/>
              </a:rPr>
              <a:t>Coordination with other groups (such as the CEOS Microwave Sub-Group) would also be required to generate standards and best practices for microwave radiometer calibration.</a:t>
            </a:r>
          </a:p>
          <a:p>
            <a:endParaRPr lang="en-GB" alt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>
                <a:latin typeface="Arial" charset="0"/>
              </a:rPr>
              <a:t>Recent Meetings of Microwave Sub-Group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</a:rPr>
              <a:t>Mostly web meetings</a:t>
            </a:r>
          </a:p>
          <a:p>
            <a:pPr lvl="1"/>
            <a:r>
              <a:rPr lang="en-GB" altLang="en-US" dirty="0" smtClean="0">
                <a:latin typeface="Arial" charset="0"/>
              </a:rPr>
              <a:t>Max 2.5hr: </a:t>
            </a:r>
          </a:p>
          <a:p>
            <a:pPr lvl="2"/>
            <a:r>
              <a:rPr lang="en-GB" altLang="en-US" dirty="0" smtClean="0">
                <a:latin typeface="Arial" charset="0"/>
              </a:rPr>
              <a:t>11:00-13:30 UTC in summer </a:t>
            </a:r>
          </a:p>
          <a:p>
            <a:pPr lvl="2"/>
            <a:r>
              <a:rPr lang="en-GB" altLang="en-US" dirty="0" smtClean="0">
                <a:latin typeface="Arial" charset="0"/>
              </a:rPr>
              <a:t>11:30-14:00 UTC in winter</a:t>
            </a:r>
          </a:p>
          <a:p>
            <a:r>
              <a:rPr lang="en-GB" altLang="en-US" dirty="0" smtClean="0">
                <a:latin typeface="Arial" charset="0"/>
              </a:rPr>
              <a:t>24-28 March 2014 @ EUMETSAT, Germany</a:t>
            </a:r>
          </a:p>
          <a:p>
            <a:r>
              <a:rPr lang="en-GB" altLang="en-US" dirty="0" smtClean="0">
                <a:latin typeface="Arial" charset="0"/>
              </a:rPr>
              <a:t>26 August 2014 (</a:t>
            </a:r>
            <a:r>
              <a:rPr lang="en-GB" altLang="en-US" dirty="0" err="1" smtClean="0">
                <a:latin typeface="Arial" charset="0"/>
              </a:rPr>
              <a:t>Telecon</a:t>
            </a:r>
            <a:r>
              <a:rPr lang="en-GB" altLang="en-US" dirty="0" smtClean="0">
                <a:latin typeface="Arial" charset="0"/>
              </a:rPr>
              <a:t>)</a:t>
            </a:r>
          </a:p>
          <a:p>
            <a:r>
              <a:rPr lang="en-GB" altLang="en-US" dirty="0" smtClean="0">
                <a:latin typeface="Arial" charset="0"/>
              </a:rPr>
              <a:t>13 January 2015 (</a:t>
            </a:r>
            <a:r>
              <a:rPr lang="en-GB" altLang="en-US" dirty="0" err="1" smtClean="0">
                <a:latin typeface="Arial" charset="0"/>
              </a:rPr>
              <a:t>Telecon</a:t>
            </a:r>
            <a:r>
              <a:rPr lang="en-GB" altLang="en-US" dirty="0" smtClean="0">
                <a:latin typeface="Arial" charset="0"/>
              </a:rPr>
              <a:t>)</a:t>
            </a:r>
          </a:p>
          <a:p>
            <a:r>
              <a:rPr lang="en-GB" altLang="en-US" dirty="0" smtClean="0">
                <a:latin typeface="Arial" charset="0"/>
              </a:rPr>
              <a:t>April 2015 (TBD)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95300" y="98425"/>
            <a:ext cx="8915400" cy="1143000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Members</a:t>
            </a:r>
            <a:br>
              <a:rPr lang="en-GB" altLang="en-US" dirty="0" smtClean="0">
                <a:latin typeface="Arial" charset="0"/>
              </a:rPr>
            </a:br>
            <a:r>
              <a:rPr lang="en-GB" altLang="en-US" sz="1800" dirty="0" smtClean="0">
                <a:latin typeface="Arial" charset="0"/>
              </a:rPr>
              <a:t>Signed up as at 2014-11-6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95299" y="1279525"/>
            <a:ext cx="9093215" cy="4525963"/>
          </a:xfrm>
        </p:spPr>
        <p:txBody>
          <a:bodyPr/>
          <a:lstStyle/>
          <a:p>
            <a:r>
              <a:rPr lang="en-GB" altLang="en-US" sz="1600" dirty="0" smtClean="0">
                <a:latin typeface="Arial" charset="0"/>
              </a:rPr>
              <a:t>Ralph Ferraro (NOAA) – Chair</a:t>
            </a:r>
          </a:p>
          <a:p>
            <a:r>
              <a:rPr lang="en-GB" altLang="en-US" sz="1600" dirty="0" smtClean="0">
                <a:latin typeface="Arial" charset="0"/>
              </a:rPr>
              <a:t>David Walker (NIST)</a:t>
            </a:r>
          </a:p>
          <a:p>
            <a:r>
              <a:rPr lang="en-GB" altLang="en-US" sz="1600" dirty="0" smtClean="0">
                <a:latin typeface="Arial" charset="0"/>
              </a:rPr>
              <a:t>Isaac Moradi (</a:t>
            </a:r>
            <a:r>
              <a:rPr lang="en-GB" altLang="en-US" sz="1600" dirty="0" err="1" smtClean="0">
                <a:latin typeface="Arial" charset="0"/>
              </a:rPr>
              <a:t>Uni</a:t>
            </a:r>
            <a:r>
              <a:rPr lang="en-GB" altLang="en-US" sz="1600" dirty="0" smtClean="0">
                <a:latin typeface="Arial" charset="0"/>
              </a:rPr>
              <a:t> Maryland/NOAA)</a:t>
            </a:r>
          </a:p>
          <a:p>
            <a:r>
              <a:rPr lang="en-GB" altLang="en-US" sz="1600" dirty="0" err="1" smtClean="0">
                <a:latin typeface="Arial" charset="0"/>
              </a:rPr>
              <a:t>Wenze</a:t>
            </a:r>
            <a:r>
              <a:rPr lang="en-GB" altLang="en-US" sz="1600" dirty="0" smtClean="0">
                <a:latin typeface="Arial" charset="0"/>
              </a:rPr>
              <a:t> Yang (</a:t>
            </a:r>
            <a:r>
              <a:rPr lang="en-GB" altLang="en-US" sz="1600" dirty="0" err="1" smtClean="0">
                <a:latin typeface="Arial" charset="0"/>
              </a:rPr>
              <a:t>Uni</a:t>
            </a:r>
            <a:r>
              <a:rPr lang="en-GB" altLang="en-US" sz="1600" dirty="0" smtClean="0">
                <a:latin typeface="Arial" charset="0"/>
              </a:rPr>
              <a:t> Maryland)</a:t>
            </a:r>
          </a:p>
          <a:p>
            <a:r>
              <a:rPr lang="en-GB" altLang="en-US" sz="1600" dirty="0" smtClean="0">
                <a:latin typeface="Arial" charset="0"/>
              </a:rPr>
              <a:t>Linwood Jones (</a:t>
            </a:r>
            <a:r>
              <a:rPr lang="en-GB" altLang="en-US" sz="1600" dirty="0" err="1" smtClean="0">
                <a:latin typeface="Arial" charset="0"/>
              </a:rPr>
              <a:t>Uni</a:t>
            </a:r>
            <a:r>
              <a:rPr lang="en-GB" altLang="en-US" sz="1600" dirty="0" smtClean="0">
                <a:latin typeface="Arial" charset="0"/>
              </a:rPr>
              <a:t> Central Florida)</a:t>
            </a:r>
          </a:p>
          <a:p>
            <a:r>
              <a:rPr lang="en-GB" altLang="en-US" sz="1600" dirty="0" err="1" smtClean="0">
                <a:latin typeface="Arial" charset="0"/>
              </a:rPr>
              <a:t>Huan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Meng</a:t>
            </a:r>
            <a:r>
              <a:rPr lang="en-GB" altLang="en-US" sz="1600" dirty="0" smtClean="0">
                <a:latin typeface="Arial" charset="0"/>
              </a:rPr>
              <a:t> (NOAA)</a:t>
            </a:r>
          </a:p>
          <a:p>
            <a:r>
              <a:rPr lang="en-GB" altLang="en-US" sz="1600" dirty="0" smtClean="0">
                <a:latin typeface="Arial" charset="0"/>
              </a:rPr>
              <a:t>Hu ("Tiger") Yang (CMA)</a:t>
            </a:r>
          </a:p>
          <a:p>
            <a:r>
              <a:rPr lang="en-GB" altLang="en-US" sz="1600" dirty="0" smtClean="0">
                <a:latin typeface="Arial" charset="0"/>
              </a:rPr>
              <a:t>Cheng-</a:t>
            </a:r>
            <a:r>
              <a:rPr lang="en-GB" altLang="en-US" sz="1600" dirty="0" err="1" smtClean="0">
                <a:latin typeface="Arial" charset="0"/>
              </a:rPr>
              <a:t>Zhi</a:t>
            </a:r>
            <a:r>
              <a:rPr lang="en-GB" altLang="en-US" sz="1600" dirty="0" smtClean="0">
                <a:latin typeface="Arial" charset="0"/>
              </a:rPr>
              <a:t> Zou (NOAA)</a:t>
            </a:r>
          </a:p>
          <a:p>
            <a:r>
              <a:rPr lang="en-GB" altLang="en-US" sz="1600" dirty="0" err="1" smtClean="0">
                <a:latin typeface="Arial" charset="0"/>
              </a:rPr>
              <a:t>Songyan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Gu</a:t>
            </a:r>
            <a:r>
              <a:rPr lang="en-GB" altLang="en-US" sz="1600" dirty="0" smtClean="0">
                <a:latin typeface="Arial" charset="0"/>
              </a:rPr>
              <a:t> (CMA)</a:t>
            </a:r>
          </a:p>
          <a:p>
            <a:r>
              <a:rPr lang="en-GB" altLang="en-US" sz="1600" dirty="0" err="1" smtClean="0">
                <a:latin typeface="Arial" charset="0"/>
              </a:rPr>
              <a:t>Qifeng</a:t>
            </a:r>
            <a:r>
              <a:rPr lang="en-GB" altLang="en-US" sz="1600" dirty="0" smtClean="0">
                <a:latin typeface="Arial" charset="0"/>
              </a:rPr>
              <a:t> Lu (CMA)</a:t>
            </a:r>
          </a:p>
          <a:p>
            <a:r>
              <a:rPr lang="en-GB" altLang="en-US" sz="1600" dirty="0" err="1" smtClean="0">
                <a:latin typeface="Arial" charset="0"/>
              </a:rPr>
              <a:t>Jörg</a:t>
            </a:r>
            <a:r>
              <a:rPr lang="en-GB" altLang="en-US" sz="1600" dirty="0" smtClean="0">
                <a:latin typeface="Arial" charset="0"/>
              </a:rPr>
              <a:t> Ackermann (EUMETSAT)</a:t>
            </a:r>
          </a:p>
          <a:p>
            <a:r>
              <a:rPr lang="en-GB" altLang="en-US" sz="1600" dirty="0" smtClean="0">
                <a:latin typeface="Arial" charset="0"/>
              </a:rPr>
              <a:t>Wes Berg (Colorado State University)</a:t>
            </a:r>
          </a:p>
          <a:p>
            <a:r>
              <a:rPr lang="en-GB" altLang="en-US" sz="1600" dirty="0" smtClean="0">
                <a:latin typeface="Arial" charset="0"/>
              </a:rPr>
              <a:t>Ed Kim (NASA-GSFC)</a:t>
            </a:r>
          </a:p>
          <a:p>
            <a:r>
              <a:rPr lang="en-GB" altLang="en-US" sz="1600" dirty="0" smtClean="0">
                <a:latin typeface="Arial" charset="0"/>
              </a:rPr>
              <a:t>Dong-Bin Shin (</a:t>
            </a:r>
            <a:r>
              <a:rPr lang="en-GB" altLang="en-US" sz="1600" dirty="0" err="1" smtClean="0">
                <a:latin typeface="Arial" charset="0"/>
              </a:rPr>
              <a:t>Yonsei</a:t>
            </a:r>
            <a:r>
              <a:rPr lang="en-GB" altLang="en-US" sz="1600" dirty="0" smtClean="0">
                <a:latin typeface="Arial" charset="0"/>
              </a:rPr>
              <a:t> University, South Korea)</a:t>
            </a:r>
          </a:p>
          <a:p>
            <a:r>
              <a:rPr lang="en-GB" altLang="en-US" sz="1600" dirty="0" err="1" smtClean="0">
                <a:latin typeface="Arial" charset="0"/>
              </a:rPr>
              <a:t>Keiji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Imaoka</a:t>
            </a:r>
            <a:r>
              <a:rPr lang="en-GB" altLang="en-US" sz="1600" dirty="0" smtClean="0">
                <a:latin typeface="Arial" charset="0"/>
              </a:rPr>
              <a:t> (JAXA)</a:t>
            </a:r>
          </a:p>
          <a:p>
            <a:r>
              <a:rPr lang="en-GB" altLang="en-US" sz="1600" dirty="0" smtClean="0">
                <a:latin typeface="Arial" charset="0"/>
              </a:rPr>
              <a:t>Misako </a:t>
            </a:r>
            <a:r>
              <a:rPr lang="en-GB" altLang="en-US" sz="1600" dirty="0" err="1" smtClean="0">
                <a:latin typeface="Arial" charset="0"/>
              </a:rPr>
              <a:t>Kachi</a:t>
            </a:r>
            <a:r>
              <a:rPr lang="en-GB" altLang="en-US" sz="1600" dirty="0" smtClean="0">
                <a:latin typeface="Arial" charset="0"/>
              </a:rPr>
              <a:t> (JAXA)</a:t>
            </a:r>
          </a:p>
          <a:p>
            <a:r>
              <a:rPr lang="en-GB" altLang="en-US" sz="1600" dirty="0" err="1" smtClean="0">
                <a:latin typeface="Arial" charset="0"/>
              </a:rPr>
              <a:t>Karsten</a:t>
            </a:r>
            <a:r>
              <a:rPr lang="en-GB" altLang="en-US" sz="1600" dirty="0" smtClean="0">
                <a:latin typeface="Arial" charset="0"/>
              </a:rPr>
              <a:t> </a:t>
            </a:r>
            <a:r>
              <a:rPr lang="en-GB" altLang="en-US" sz="1600" dirty="0" err="1" smtClean="0">
                <a:latin typeface="Arial" charset="0"/>
              </a:rPr>
              <a:t>Fennig</a:t>
            </a:r>
            <a:r>
              <a:rPr lang="en-GB" altLang="en-US" sz="1600" dirty="0" smtClean="0">
                <a:latin typeface="Arial" charset="0"/>
              </a:rPr>
              <a:t> (DWD for EUMETSAT Climate Monitoring Satellite Application Facility)</a:t>
            </a:r>
          </a:p>
          <a:p>
            <a:r>
              <a:rPr lang="en-GB" altLang="en-US" sz="1600" dirty="0" smtClean="0">
                <a:latin typeface="Arial" charset="0"/>
              </a:rPr>
              <a:t>Tim </a:t>
            </a:r>
            <a:r>
              <a:rPr lang="en-GB" altLang="en-US" sz="1600" dirty="0" err="1" smtClean="0">
                <a:latin typeface="Arial" charset="0"/>
              </a:rPr>
              <a:t>Hewison</a:t>
            </a:r>
            <a:r>
              <a:rPr lang="en-GB" altLang="en-US" sz="1600" dirty="0" smtClean="0">
                <a:latin typeface="Arial" charset="0"/>
              </a:rPr>
              <a:t> (EUMETSAT)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58045" y="2074194"/>
            <a:ext cx="4953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Ralph Ferraro (NOAA) - Chair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Arial" charset="0"/>
              </a:rPr>
              <a:t>Anticipated Focus Topics for Upcoming Year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265585"/>
          </a:xfrm>
        </p:spPr>
        <p:txBody>
          <a:bodyPr/>
          <a:lstStyle/>
          <a:p>
            <a:r>
              <a:rPr lang="en-US" sz="1800" dirty="0"/>
              <a:t> </a:t>
            </a:r>
            <a:r>
              <a:rPr lang="en-US" sz="1800" b="1" dirty="0" smtClean="0"/>
              <a:t>Moving </a:t>
            </a:r>
            <a:r>
              <a:rPr lang="en-US" sz="1800" b="1" dirty="0"/>
              <a:t>ahead with GSICS MW products/new opportunities:</a:t>
            </a:r>
            <a:endParaRPr lang="en-US" sz="1800" dirty="0"/>
          </a:p>
          <a:p>
            <a:pPr lvl="1"/>
            <a:r>
              <a:rPr lang="en-US" sz="1400" dirty="0" smtClean="0"/>
              <a:t>Define the requirements and standards for MW products</a:t>
            </a:r>
          </a:p>
          <a:p>
            <a:pPr lvl="2"/>
            <a:r>
              <a:rPr lang="en-US" sz="1000" dirty="0" smtClean="0"/>
              <a:t>Retrospective</a:t>
            </a:r>
          </a:p>
          <a:p>
            <a:pPr lvl="2"/>
            <a:r>
              <a:rPr lang="en-US" sz="1000" dirty="0" smtClean="0"/>
              <a:t>Forward looking</a:t>
            </a:r>
          </a:p>
          <a:p>
            <a:pPr lvl="2"/>
            <a:r>
              <a:rPr lang="en-US" sz="1000" dirty="0" smtClean="0"/>
              <a:t>What are the references to use?</a:t>
            </a:r>
          </a:p>
          <a:p>
            <a:pPr lvl="1"/>
            <a:r>
              <a:rPr lang="en-US" sz="1400" dirty="0" smtClean="0"/>
              <a:t>Work with GDWG to define data formats and meta-data standards</a:t>
            </a:r>
          </a:p>
          <a:p>
            <a:pPr lvl="1"/>
            <a:r>
              <a:rPr lang="en-US" sz="1400" dirty="0" smtClean="0"/>
              <a:t>Move forward with two established products that could be GSICS products</a:t>
            </a:r>
          </a:p>
          <a:p>
            <a:pPr lvl="2"/>
            <a:r>
              <a:rPr lang="en-US" sz="1000" dirty="0" smtClean="0"/>
              <a:t>AMSU-MSU (C-Z. Zou)</a:t>
            </a:r>
          </a:p>
          <a:p>
            <a:pPr lvl="2"/>
            <a:r>
              <a:rPr lang="en-US" sz="1000" dirty="0" smtClean="0"/>
              <a:t>SSM/I (K. </a:t>
            </a:r>
            <a:r>
              <a:rPr lang="en-US" sz="1000" dirty="0" err="1" smtClean="0"/>
              <a:t>Fennig</a:t>
            </a:r>
            <a:r>
              <a:rPr lang="en-US" sz="1000" dirty="0" smtClean="0"/>
              <a:t>)</a:t>
            </a:r>
          </a:p>
          <a:p>
            <a:pPr lvl="1"/>
            <a:r>
              <a:rPr lang="en-US" sz="1400" dirty="0" smtClean="0"/>
              <a:t>Identify and work towards other data sets</a:t>
            </a:r>
          </a:p>
          <a:p>
            <a:pPr lvl="2"/>
            <a:r>
              <a:rPr lang="en-US" sz="1000" dirty="0" smtClean="0"/>
              <a:t>SMMR?</a:t>
            </a:r>
          </a:p>
          <a:p>
            <a:pPr lvl="1"/>
            <a:endParaRPr lang="en-US" sz="1400" dirty="0"/>
          </a:p>
          <a:p>
            <a:r>
              <a:rPr lang="en-US" sz="1800" dirty="0"/>
              <a:t> </a:t>
            </a:r>
            <a:r>
              <a:rPr lang="en-US" sz="1800" b="1" dirty="0" smtClean="0"/>
              <a:t>Tying </a:t>
            </a:r>
            <a:r>
              <a:rPr lang="en-US" sz="1800" b="1" dirty="0"/>
              <a:t>together other groups/opportunities</a:t>
            </a:r>
            <a:endParaRPr lang="en-US" sz="1800" dirty="0"/>
          </a:p>
          <a:p>
            <a:pPr lvl="1"/>
            <a:r>
              <a:rPr lang="en-US" sz="1400" dirty="0" smtClean="0"/>
              <a:t>Engaging </a:t>
            </a:r>
            <a:r>
              <a:rPr lang="en-US" sz="1400" dirty="0"/>
              <a:t>more closely GPM X-Cal </a:t>
            </a:r>
          </a:p>
          <a:p>
            <a:pPr lvl="1"/>
            <a:r>
              <a:rPr lang="en-US" sz="1400" dirty="0"/>
              <a:t>Linkages to CEOS MW subgroup - future meeting in China and get China involvement in GSICS?</a:t>
            </a:r>
          </a:p>
          <a:p>
            <a:pPr marL="0" indent="0">
              <a:buNone/>
            </a:pPr>
            <a:endParaRPr lang="en-GB" altLang="en-US" sz="1800" dirty="0" smtClean="0">
              <a:latin typeface="Arial" charset="0"/>
            </a:endParaRPr>
          </a:p>
          <a:p>
            <a:r>
              <a:rPr lang="en-US" sz="1800" b="1" dirty="0" smtClean="0"/>
              <a:t>Upcoming Meetings of Interest</a:t>
            </a:r>
            <a:r>
              <a:rPr lang="en-US" sz="1800" dirty="0"/>
              <a:t> </a:t>
            </a:r>
            <a:r>
              <a:rPr lang="en-US" sz="1800" dirty="0" smtClean="0"/>
              <a:t>and Relevance:</a:t>
            </a:r>
          </a:p>
          <a:p>
            <a:pPr lvl="1"/>
            <a:r>
              <a:rPr lang="en-US" sz="1400" i="1" dirty="0" smtClean="0"/>
              <a:t>NASA GPM Annual Meeting – July 2015, Baltimore, MD USA</a:t>
            </a:r>
            <a:endParaRPr lang="en-US" sz="1400" dirty="0"/>
          </a:p>
          <a:p>
            <a:pPr lvl="1"/>
            <a:r>
              <a:rPr lang="en-US" altLang="en-US" sz="1400" i="1" dirty="0" smtClean="0"/>
              <a:t>GSICS User’s Meeting – September 2015, Toulouse, France</a:t>
            </a:r>
            <a:endParaRPr lang="en-GB" altLang="en-US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6296" y="5165766"/>
            <a:ext cx="6816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chemeClr val="tx1"/>
                </a:solidFill>
              </a:rPr>
              <a:t>28.58936°N 77.22132°E</a:t>
            </a:r>
          </a:p>
          <a:p>
            <a:pPr algn="ctr"/>
            <a:endParaRPr lang="en-GB" sz="1600" b="0" dirty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IE" sz="1600" b="0" dirty="0" smtClean="0">
                <a:solidFill>
                  <a:schemeClr val="tx1"/>
                </a:solidFill>
              </a:rPr>
              <a:t>Review of GSICS Products status</a:t>
            </a:r>
          </a:p>
          <a:p>
            <a:pPr algn="ctr">
              <a:buFont typeface="Arial" pitchFamily="34" charset="0"/>
              <a:buChar char="•"/>
            </a:pPr>
            <a:r>
              <a:rPr lang="en-IE" sz="1600" b="0" dirty="0" smtClean="0">
                <a:solidFill>
                  <a:schemeClr val="tx1"/>
                </a:solidFill>
              </a:rPr>
              <a:t>Summary of 2014/15 Web Meetings </a:t>
            </a:r>
          </a:p>
          <a:p>
            <a:pPr algn="ctr">
              <a:buFont typeface="Arial" pitchFamily="34" charset="0"/>
              <a:buChar char="•"/>
            </a:pPr>
            <a:r>
              <a:rPr lang="en-IE" sz="1600" b="0" dirty="0" smtClean="0">
                <a:solidFill>
                  <a:schemeClr val="tx1"/>
                </a:solidFill>
              </a:rPr>
              <a:t>Review of Actions</a:t>
            </a:r>
          </a:p>
        </p:txBody>
      </p:sp>
      <p:pic>
        <p:nvPicPr>
          <p:cNvPr id="99330" name="Picture 2" descr="http://copter.ardupilot.com/wp-content/uploads/sites/2/2013/06/ag_GPS_Operation_New_low_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231" y="1546822"/>
            <a:ext cx="4457700" cy="32956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238087" y="930276"/>
          <a:ext cx="9448874" cy="52990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2660"/>
                <a:gridCol w="2061831"/>
                <a:gridCol w="1515682"/>
                <a:gridCol w="1479451"/>
                <a:gridCol w="1679306"/>
                <a:gridCol w="1599944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GPRC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Monitored Instrument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Reference Instrument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NRT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Re-Analysis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GSICS Bias Monitoring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EUMETSAT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Meteosat-8 – 10 }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Meteosat-7 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Metop-A/IASI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Demo/Pre-operational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Demo/Pre-operational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JMA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MTSAT-1R }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MTSAT-2   }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Demonstration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RAC?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NOAA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GOES-13 &amp; -15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GOES-11 &amp; -12 Imager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36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 Sounder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CMA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FY2C – 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COMS-1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ISRO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</a:tbl>
          </a:graphicData>
        </a:graphic>
      </p:graphicFrame>
      <p:sp>
        <p:nvSpPr>
          <p:cNvPr id="16451" name="Text Box 156"/>
          <p:cNvSpPr txBox="1">
            <a:spLocks noChangeArrowheads="1"/>
          </p:cNvSpPr>
          <p:nvPr/>
        </p:nvSpPr>
        <p:spPr bwMode="auto">
          <a:xfrm>
            <a:off x="495221" y="274639"/>
            <a:ext cx="8913971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Calibri" pitchFamily="34" charset="0"/>
              </a:rPr>
              <a:t>GSICS </a:t>
            </a:r>
            <a:r>
              <a:rPr lang="en-GB" sz="4000" dirty="0" smtClean="0">
                <a:solidFill>
                  <a:srgbClr val="000000"/>
                </a:solidFill>
                <a:latin typeface="Calibri" pitchFamily="34" charset="0"/>
              </a:rPr>
              <a:t>GEO-LEO IR Product </a:t>
            </a:r>
            <a:r>
              <a:rPr lang="en-GB" sz="4000" dirty="0">
                <a:solidFill>
                  <a:srgbClr val="000000"/>
                </a:solidFill>
                <a:latin typeface="Calibri" pitchFamily="34" charset="0"/>
              </a:rPr>
              <a:t>Status </a:t>
            </a:r>
            <a:r>
              <a:rPr lang="en-GB" sz="4000" dirty="0" smtClean="0">
                <a:solidFill>
                  <a:srgbClr val="000000"/>
                </a:solidFill>
                <a:latin typeface="Calibri" pitchFamily="34" charset="0"/>
              </a:rPr>
              <a:t>2015-03</a:t>
            </a:r>
            <a:endParaRPr lang="en-GB" sz="4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52" name="Rectangle 157"/>
          <p:cNvSpPr>
            <a:spLocks noChangeArrowheads="1"/>
          </p:cNvSpPr>
          <p:nvPr/>
        </p:nvSpPr>
        <p:spPr bwMode="auto">
          <a:xfrm>
            <a:off x="88886" y="6238876"/>
            <a:ext cx="836319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dirty="0">
                <a:solidFill>
                  <a:schemeClr val="accent2"/>
                </a:solidFill>
              </a:rPr>
              <a:t>Full GSICS Product </a:t>
            </a:r>
            <a:r>
              <a:rPr lang="en-GB" sz="1200" b="0" dirty="0" err="1">
                <a:solidFill>
                  <a:schemeClr val="accent2"/>
                </a:solidFill>
              </a:rPr>
              <a:t>Catalog</a:t>
            </a:r>
            <a:r>
              <a:rPr lang="en-GB" sz="1200" b="0" dirty="0">
                <a:solidFill>
                  <a:schemeClr val="accent2"/>
                </a:solidFill>
              </a:rPr>
              <a:t> available at </a:t>
            </a:r>
            <a:r>
              <a:rPr lang="en-GB" sz="1200" b="0" dirty="0">
                <a:solidFill>
                  <a:schemeClr val="accent2"/>
                </a:solidFill>
                <a:hlinkClick r:id="rId3"/>
              </a:rPr>
              <a:t>http://www.star.nesdis.noaa.gov/smcd/GCC/ProductCatalog.php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 Product Development within GSICS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362700"/>
            <a:ext cx="8915400" cy="4525963"/>
          </a:xfrm>
        </p:spPr>
        <p:txBody>
          <a:bodyPr/>
          <a:lstStyle/>
          <a:p>
            <a:r>
              <a:rPr lang="en-GB" sz="2800" dirty="0" smtClean="0"/>
              <a:t>GEO-LEO IR hyperspectral</a:t>
            </a:r>
          </a:p>
          <a:p>
            <a:pPr lvl="1"/>
            <a:r>
              <a:rPr lang="en-GB" sz="2400" dirty="0" smtClean="0"/>
              <a:t>Progress existing products to Operational Status</a:t>
            </a:r>
          </a:p>
          <a:p>
            <a:pPr lvl="1"/>
            <a:r>
              <a:rPr lang="en-GB" sz="2400" dirty="0" smtClean="0"/>
              <a:t>Promote new products to Demonstration Status</a:t>
            </a:r>
          </a:p>
          <a:p>
            <a:pPr lvl="1"/>
            <a:r>
              <a:rPr lang="en-GB" sz="2400" dirty="0" smtClean="0"/>
              <a:t>Application of Prime GSICS Correction concept</a:t>
            </a:r>
          </a:p>
          <a:p>
            <a:pPr lvl="2"/>
            <a:r>
              <a:rPr lang="en-GB" sz="2000" dirty="0" smtClean="0"/>
              <a:t>To merge multiple reference instruments</a:t>
            </a:r>
          </a:p>
          <a:p>
            <a:pPr lvl="2"/>
            <a:r>
              <a:rPr lang="en-GB" sz="2000" dirty="0" smtClean="0"/>
              <a:t>To allow corrections to cover diurnal cycle</a:t>
            </a:r>
          </a:p>
          <a:p>
            <a:r>
              <a:rPr lang="en-GB" sz="2800" dirty="0" smtClean="0"/>
              <a:t>Scope potential new GSICS products</a:t>
            </a:r>
          </a:p>
          <a:p>
            <a:pPr lvl="1"/>
            <a:r>
              <a:rPr lang="en-GB" sz="2400" dirty="0" smtClean="0"/>
              <a:t>Retrieved SRFs</a:t>
            </a:r>
          </a:p>
          <a:p>
            <a:pPr lvl="1"/>
            <a:r>
              <a:rPr lang="en-GB" sz="2400" dirty="0" smtClean="0"/>
              <a:t>GEO-GEO inter-calibration</a:t>
            </a:r>
          </a:p>
          <a:p>
            <a:pPr lvl="1"/>
            <a:r>
              <a:rPr lang="en-GB" sz="2400" dirty="0" smtClean="0"/>
              <a:t>LEO-LEO inter-calibration</a:t>
            </a:r>
          </a:p>
          <a:p>
            <a:r>
              <a:rPr lang="en-GB" sz="2800" dirty="0" smtClean="0"/>
              <a:t>Traceability of Reference Instruments</a:t>
            </a:r>
          </a:p>
          <a:p>
            <a:r>
              <a:rPr lang="en-GB" sz="2800" dirty="0" smtClean="0"/>
              <a:t>Thursday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VIS/NIR Product Development within GSICS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362700"/>
            <a:ext cx="8915400" cy="4525963"/>
          </a:xfrm>
        </p:spPr>
        <p:txBody>
          <a:bodyPr/>
          <a:lstStyle/>
          <a:p>
            <a:r>
              <a:rPr lang="en-GB" dirty="0" smtClean="0"/>
              <a:t>Deep Convective Cloud (DCC) </a:t>
            </a:r>
          </a:p>
          <a:p>
            <a:pPr lvl="1"/>
            <a:r>
              <a:rPr lang="en-GB" dirty="0" smtClean="0"/>
              <a:t>For Visible Channels</a:t>
            </a:r>
          </a:p>
          <a:p>
            <a:pPr lvl="1"/>
            <a:r>
              <a:rPr lang="en-GB" dirty="0" smtClean="0"/>
              <a:t>Reference: Aqua/MODIS</a:t>
            </a:r>
          </a:p>
          <a:p>
            <a:pPr lvl="1"/>
            <a:r>
              <a:rPr lang="en-GB" dirty="0" smtClean="0"/>
              <a:t>Monitored instruments: GEO imagers</a:t>
            </a:r>
          </a:p>
          <a:p>
            <a:pPr lvl="1"/>
            <a:r>
              <a:rPr lang="en-GB" dirty="0" smtClean="0"/>
              <a:t>Wednesday morning</a:t>
            </a:r>
          </a:p>
          <a:p>
            <a:r>
              <a:rPr lang="en-GB" dirty="0" smtClean="0"/>
              <a:t>Lunar Calibration</a:t>
            </a:r>
          </a:p>
          <a:p>
            <a:pPr lvl="1"/>
            <a:r>
              <a:rPr lang="en-GB" dirty="0" smtClean="0"/>
              <a:t>VIS/NIR</a:t>
            </a:r>
          </a:p>
          <a:p>
            <a:pPr lvl="1"/>
            <a:r>
              <a:rPr lang="en-GB" dirty="0" smtClean="0"/>
              <a:t>Reference: GIRO (ROLO) -&gt; Aqua/MODIS</a:t>
            </a:r>
          </a:p>
          <a:p>
            <a:pPr lvl="1"/>
            <a:r>
              <a:rPr lang="en-GB" dirty="0" smtClean="0"/>
              <a:t>Monitored instruments: GEO imagers, LEO imagers... </a:t>
            </a:r>
          </a:p>
          <a:p>
            <a:pPr lvl="1"/>
            <a:r>
              <a:rPr lang="en-GB" dirty="0" smtClean="0"/>
              <a:t>Wednesday afternoon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GSICS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GSICS Products?</a:t>
            </a:r>
          </a:p>
          <a:p>
            <a:pPr lvl="1"/>
            <a:r>
              <a:rPr lang="en-GB" dirty="0" smtClean="0"/>
              <a:t>GSICS-Affiliated Products</a:t>
            </a:r>
          </a:p>
          <a:p>
            <a:pPr lvl="2"/>
            <a:r>
              <a:rPr lang="en-GB" dirty="0" smtClean="0"/>
              <a:t>Review inter-calibration products developed outside GSICS</a:t>
            </a:r>
          </a:p>
          <a:p>
            <a:pPr lvl="1"/>
            <a:r>
              <a:rPr lang="en-GB" dirty="0" smtClean="0"/>
              <a:t>Datasets, tools, algorithms...</a:t>
            </a:r>
          </a:p>
          <a:p>
            <a:r>
              <a:rPr lang="en-GB" dirty="0" smtClean="0"/>
              <a:t>Hyperspectral </a:t>
            </a:r>
            <a:r>
              <a:rPr lang="en-GB" dirty="0" err="1" smtClean="0"/>
              <a:t>uv</a:t>
            </a:r>
            <a:r>
              <a:rPr lang="en-GB" dirty="0" smtClean="0"/>
              <a:t>/</a:t>
            </a:r>
            <a:r>
              <a:rPr lang="en-GB" dirty="0" err="1" smtClean="0"/>
              <a:t>vis</a:t>
            </a:r>
            <a:r>
              <a:rPr lang="en-GB" dirty="0" smtClean="0"/>
              <a:t>/</a:t>
            </a:r>
            <a:r>
              <a:rPr lang="en-GB" dirty="0" err="1" smtClean="0"/>
              <a:t>nir</a:t>
            </a:r>
            <a:endParaRPr lang="en-GB" dirty="0" smtClean="0"/>
          </a:p>
          <a:p>
            <a:pPr lvl="1"/>
            <a:r>
              <a:rPr lang="en-GB" dirty="0" smtClean="0"/>
              <a:t>To be covered in UV Sub-Group meetings</a:t>
            </a:r>
          </a:p>
          <a:p>
            <a:r>
              <a:rPr lang="en-GB" dirty="0" smtClean="0"/>
              <a:t>Microwave sounder</a:t>
            </a:r>
          </a:p>
          <a:p>
            <a:pPr lvl="1"/>
            <a:r>
              <a:rPr lang="en-GB" dirty="0" smtClean="0"/>
              <a:t>To be covered in Microwave Sub-Group meetings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Web Meetings 2014/15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6750" y="1444625"/>
          <a:ext cx="8686800" cy="4736498"/>
        </p:xfrm>
        <a:graphic>
          <a:graphicData uri="http://schemas.openxmlformats.org/drawingml/2006/table">
            <a:tbl>
              <a:tblPr/>
              <a:tblGrid>
                <a:gridCol w="1138299"/>
                <a:gridCol w="2185926"/>
                <a:gridCol w="5362575"/>
              </a:tblGrid>
              <a:tr h="132145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2015-02-03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GRWG+GDWG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 dirty="0">
                          <a:solidFill>
                            <a:srgbClr val="666666"/>
                          </a:solidFill>
                          <a:hlinkClick r:id="rId2"/>
                        </a:rPr>
                        <a:t>Preparing for 2015 Meeting + DCC Seasonality</a:t>
                      </a:r>
                      <a:endParaRPr lang="en-IE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2015-01-20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GDWG - P. Miu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>
                          <a:solidFill>
                            <a:srgbClr val="666666"/>
                          </a:solidFill>
                          <a:hlinkClick r:id="rId3" tooltip="GPPA Automation and Timeliness"/>
                        </a:rPr>
                        <a:t>Automation of GPPA &amp; timeliness</a:t>
                      </a:r>
                      <a:endParaRPr lang="en-GB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2015-01-13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 dirty="0" err="1" smtClean="0">
                          <a:solidFill>
                            <a:srgbClr val="666666"/>
                          </a:solidFill>
                          <a:hlinkClick r:id="rId4"/>
                        </a:rPr>
                        <a:t>MicrowaveSubGroup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>
                          <a:solidFill>
                            <a:srgbClr val="666666"/>
                          </a:solidFill>
                          <a:hlinkClick r:id="rId5"/>
                        </a:rPr>
                        <a:t>Microwave Sub-Group Web Meeting - Product Development Updates</a:t>
                      </a:r>
                      <a:endParaRPr lang="en-IE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2014-12-16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GRWG </a:t>
                      </a:r>
                      <a:r>
                        <a:rPr lang="en-GB" sz="1600" u="sng" dirty="0" err="1">
                          <a:solidFill>
                            <a:srgbClr val="666666"/>
                          </a:solidFill>
                          <a:hlinkClick r:id="rId6"/>
                        </a:rPr>
                        <a:t>UVSubGroup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>
                          <a:solidFill>
                            <a:srgbClr val="666666"/>
                          </a:solidFill>
                          <a:hlinkClick r:id="rId7"/>
                        </a:rPr>
                        <a:t>Hyperspectral Vis inter-calibration</a:t>
                      </a:r>
                      <a:endParaRPr lang="en-GB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 sz="1600">
                          <a:solidFill>
                            <a:srgbClr val="000000"/>
                          </a:solidFill>
                        </a:rPr>
                        <a:t>2014-12-01/04</a:t>
                      </a:r>
                    </a:p>
                  </a:txBody>
                  <a:tcPr marL="57150" marR="57150" marT="38100" marB="381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>
                          <a:solidFill>
                            <a:srgbClr val="000000"/>
                          </a:solidFill>
                        </a:rPr>
                        <a:t>GRWG/GDWG</a:t>
                      </a:r>
                    </a:p>
                  </a:txBody>
                  <a:tcPr marL="57150" marR="57150" marT="38100" marB="381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>
                          <a:solidFill>
                            <a:srgbClr val="000000"/>
                          </a:solidFill>
                          <a:hlinkClick r:id="rId8"/>
                        </a:rPr>
                        <a:t>Lunar Calibration Workshop at EUMETSAT</a:t>
                      </a:r>
                      <a:endParaRPr lang="en-IE" sz="1600">
                        <a:solidFill>
                          <a:srgbClr val="000000"/>
                        </a:solidFill>
                      </a:endParaRPr>
                    </a:p>
                  </a:txBody>
                  <a:tcPr marL="57150" marR="57150" marT="38100" marB="381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2014-11-13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GRWG </a:t>
                      </a:r>
                      <a:r>
                        <a:rPr lang="en-GB" sz="1600" dirty="0" smtClean="0"/>
                        <a:t>VIS/NIR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>
                          <a:solidFill>
                            <a:srgbClr val="666666"/>
                          </a:solidFill>
                          <a:hlinkClick r:id="rId9"/>
                        </a:rPr>
                        <a:t>Lunar Calibration Workshop last-minute Preparation</a:t>
                      </a:r>
                      <a:endParaRPr lang="en-IE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2014-10-22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GRWG </a:t>
                      </a:r>
                      <a:r>
                        <a:rPr lang="en-GB" sz="1600" dirty="0" smtClean="0"/>
                        <a:t>VIS/NIR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 dirty="0">
                          <a:solidFill>
                            <a:srgbClr val="666666"/>
                          </a:solidFill>
                          <a:hlinkClick r:id="rId10"/>
                        </a:rPr>
                        <a:t>Review VIS/NIR priorities &amp; Combining Methods</a:t>
                      </a:r>
                      <a:r>
                        <a:rPr lang="en-IE" sz="1600" dirty="0"/>
                        <a:t>: </a:t>
                      </a:r>
                      <a:br>
                        <a:rPr lang="en-IE" sz="1600" dirty="0"/>
                      </a:br>
                      <a:r>
                        <a:rPr lang="en-IE" sz="1600" dirty="0"/>
                        <a:t>Bertrand + </a:t>
                      </a:r>
                      <a:r>
                        <a:rPr lang="en-IE" sz="1600" dirty="0" err="1"/>
                        <a:t>Fangfang’s</a:t>
                      </a:r>
                      <a:r>
                        <a:rPr lang="en-IE" sz="1600" dirty="0"/>
                        <a:t> iterative calibration integration methods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580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2014-09-16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GRWG </a:t>
                      </a:r>
                      <a:r>
                        <a:rPr lang="en-GB" sz="1600" dirty="0" smtClean="0"/>
                        <a:t>VIS/NIR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>
                          <a:solidFill>
                            <a:srgbClr val="666666"/>
                          </a:solidFill>
                          <a:hlinkClick r:id="rId11"/>
                        </a:rPr>
                        <a:t>Lunar Calibration Workshop Preparation</a:t>
                      </a:r>
                      <a:endParaRPr lang="en-GB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2014-08-26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 dirty="0" err="1" smtClean="0">
                          <a:solidFill>
                            <a:srgbClr val="666666"/>
                          </a:solidFill>
                          <a:hlinkClick r:id="rId4"/>
                        </a:rPr>
                        <a:t>MicrowaveSubGroup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>
                          <a:solidFill>
                            <a:srgbClr val="666666"/>
                          </a:solidFill>
                          <a:hlinkClick r:id="rId12"/>
                        </a:rPr>
                        <a:t>Inter-calibration of Microwave Imagers &amp; Selection of new Chair</a:t>
                      </a:r>
                      <a:endParaRPr lang="en-IE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2014-07-23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 smtClean="0"/>
                        <a:t>GRWG+GDWG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600" u="sng">
                          <a:solidFill>
                            <a:srgbClr val="666666"/>
                          </a:solidFill>
                          <a:hlinkClick r:id="rId13"/>
                        </a:rPr>
                        <a:t>Inter-Calibration Products to Primary GSICS References</a:t>
                      </a:r>
                      <a:endParaRPr lang="en-IE" sz="16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r>
                        <a:rPr lang="en-GB" sz="1600"/>
                        <a:t>2014-06-24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dirty="0"/>
                        <a:t>GRWG </a:t>
                      </a:r>
                      <a:r>
                        <a:rPr lang="en-GB" sz="1600" dirty="0" smtClean="0"/>
                        <a:t>VIS/NIR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600" u="sng" dirty="0">
                          <a:solidFill>
                            <a:srgbClr val="666666"/>
                          </a:solidFill>
                          <a:hlinkClick r:id="rId14"/>
                        </a:rPr>
                        <a:t>Lunar Calibration Workshop Preparation</a:t>
                      </a:r>
                      <a:endParaRPr lang="en-GB" sz="16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GRWG Actions Closed during 2014/15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3875" y="1276350"/>
            <a:ext cx="8915400" cy="4525963"/>
          </a:xfrm>
        </p:spPr>
        <p:txBody>
          <a:bodyPr/>
          <a:lstStyle/>
          <a:p>
            <a:endParaRPr lang="en-US" sz="200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95325" y="1104900"/>
          <a:ext cx="8762999" cy="5306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027"/>
                <a:gridCol w="4177556"/>
                <a:gridCol w="1460500"/>
                <a:gridCol w="892527"/>
                <a:gridCol w="81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 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GRWG05_04/05</a:t>
                      </a:r>
                      <a:endParaRPr lang="en-GB" dirty="0"/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Review error propagation example and consider how it could apply their solar channel calibration method </a:t>
                      </a:r>
                    </a:p>
                    <a:p>
                      <a:r>
                        <a:rPr lang="en-IE" sz="1800" b="0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This was provided by Bertrand Fougnie in several presentations, including one at the </a:t>
                      </a:r>
                      <a:r>
                        <a:rPr lang="en-IE" sz="1800" b="0" i="0" u="sng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LunarCalibrationWorkshop</a:t>
                      </a:r>
                      <a:endParaRPr lang="en-IE" dirty="0">
                        <a:solidFill>
                          <a:srgbClr val="00B05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GRWG/</a:t>
                      </a:r>
                      <a:br>
                        <a:rPr lang="en-GB" dirty="0" smtClean="0"/>
                      </a:br>
                      <a:r>
                        <a:rPr lang="en-GB" dirty="0" err="1" smtClean="0"/>
                        <a:t>Solar.PIs</a:t>
                      </a:r>
                      <a:endParaRPr lang="en-GB" dirty="0"/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Mar 2011</a:t>
                      </a:r>
                      <a:endParaRPr lang="en-GB" dirty="0"/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</a:t>
                      </a:r>
                      <a:endParaRPr lang="en-GB" dirty="0"/>
                    </a:p>
                  </a:txBody>
                  <a:tcPr marL="47625" marR="47625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GWG_13.6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GRWG Chair to ask for volunteer to lead the development of suitable guidelines to define Common Reference Channels, based on the analysis performed for the Spectral Band Adjustment Factors</a:t>
                      </a:r>
                      <a:r>
                        <a:rPr lang="en-IE" sz="1500" smtClean="0"/>
                        <a:t>. </a:t>
                      </a:r>
                    </a:p>
                    <a:p>
                      <a:r>
                        <a:rPr lang="en-IE" sz="1500" smtClean="0">
                          <a:solidFill>
                            <a:srgbClr val="00B050"/>
                          </a:solidFill>
                        </a:rPr>
                        <a:t>- This action has been combined with a task to draft a best practice to define SBAFs. </a:t>
                      </a:r>
                      <a:endParaRPr lang="en-US" sz="15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GRWG</a:t>
                      </a:r>
                      <a:r>
                        <a:rPr lang="en-US" sz="1500" baseline="0" dirty="0" smtClean="0"/>
                        <a:t> Chair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 Dec 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Closed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GRWG07_02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Outline ATBD for Rayleigh Scattering </a:t>
                      </a:r>
                      <a:br>
                        <a:rPr lang="en-US" sz="1600" dirty="0" smtClean="0"/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Presented at </a:t>
                      </a:r>
                      <a:r>
                        <a:rPr lang="en-GB" sz="1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Web Meeting</a:t>
                      </a:r>
                      <a:endParaRPr lang="en-GB" sz="1800" b="0" i="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Dec 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Closed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1896</Words>
  <Application>Microsoft Office PowerPoint</Application>
  <PresentationFormat>A4 Paper (210x297 mm)</PresentationFormat>
  <Paragraphs>416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GRWG Report and Briefing Tim Hewison  Microwave Sub-Group Report on behalf of Ralph Ferraro</vt:lpstr>
      <vt:lpstr>Overview</vt:lpstr>
      <vt:lpstr>Where are we now?</vt:lpstr>
      <vt:lpstr>Slide 4</vt:lpstr>
      <vt:lpstr>IR Product Development within GSICS</vt:lpstr>
      <vt:lpstr>VIS/NIR Product Development within GSICS</vt:lpstr>
      <vt:lpstr>Other GSICS Products</vt:lpstr>
      <vt:lpstr>GSICS Web Meetings 2014/15</vt:lpstr>
      <vt:lpstr>GRWG Actions Closed during 2014/15</vt:lpstr>
      <vt:lpstr>Outstanding Actions on GRWG</vt:lpstr>
      <vt:lpstr>Outstanding Actions on GRWG</vt:lpstr>
      <vt:lpstr>Where do we want to be in the future?</vt:lpstr>
      <vt:lpstr>Where do we want to be in 1yr? - Target Status for Current Products</vt:lpstr>
      <vt:lpstr>Where do we want to be in 1yr?  Simplify GSICS products for users</vt:lpstr>
      <vt:lpstr>Where do we want to be in 1yr?   Extension of GSICS to new application areas</vt:lpstr>
      <vt:lpstr>Where do we want to be in 1yr? - Target for New Product Developments</vt:lpstr>
      <vt:lpstr>How do we get there?</vt:lpstr>
      <vt:lpstr>New ways of working</vt:lpstr>
      <vt:lpstr>Survey on Minimum Contributions</vt:lpstr>
      <vt:lpstr>Future Chairing</vt:lpstr>
      <vt:lpstr>GSICS Organisation</vt:lpstr>
      <vt:lpstr>Future Chairing</vt:lpstr>
      <vt:lpstr>GSICS Web Meetings 2015/16</vt:lpstr>
      <vt:lpstr> Microwave Sub-Group Report on behalf of Ralph Ferraro</vt:lpstr>
      <vt:lpstr>Scope of Microwave Sub-Group</vt:lpstr>
      <vt:lpstr>Recent Meetings of Microwave Sub-Group</vt:lpstr>
      <vt:lpstr>Members Signed up as at 2014-11-6</vt:lpstr>
      <vt:lpstr>Anticipated Focus Topics for Upcoming Year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1072</cp:revision>
  <cp:lastPrinted>2006-03-06T14:11:17Z</cp:lastPrinted>
  <dcterms:created xsi:type="dcterms:W3CDTF">1997-07-23T08:21:02Z</dcterms:created>
  <dcterms:modified xsi:type="dcterms:W3CDTF">2015-03-09T07:53:02Z</dcterms:modified>
</cp:coreProperties>
</file>