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98" r:id="rId4"/>
    <p:sldId id="297" r:id="rId5"/>
    <p:sldId id="302" r:id="rId6"/>
    <p:sldId id="299" r:id="rId7"/>
    <p:sldId id="304" r:id="rId8"/>
    <p:sldId id="303" r:id="rId9"/>
    <p:sldId id="264" r:id="rId10"/>
    <p:sldId id="305" r:id="rId11"/>
    <p:sldId id="306" r:id="rId12"/>
    <p:sldId id="301" r:id="rId13"/>
    <p:sldId id="300" r:id="rId14"/>
    <p:sldId id="268" r:id="rId15"/>
    <p:sldId id="274" r:id="rId16"/>
    <p:sldId id="293" r:id="rId17"/>
    <p:sldId id="267" r:id="rId18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F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670" autoAdjust="0"/>
  </p:normalViewPr>
  <p:slideViewPr>
    <p:cSldViewPr>
      <p:cViewPr varScale="1">
        <p:scale>
          <a:sx n="81" d="100"/>
          <a:sy n="81" d="100"/>
        </p:scale>
        <p:origin x="-7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5B3EF6-7DD1-C14C-BC1F-9CF5A7EB859F}" type="datetimeFigureOut">
              <a:rPr kumimoji="1" lang="ja-JP" altLang="en-US" smtClean="0"/>
              <a:t>15/03/16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464989-537A-544D-920E-2AE3D3FBCB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8530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F6FAD4-0F67-4E92-804E-BAE2EAF9327B}" type="datetimeFigureOut">
              <a:rPr kumimoji="1" lang="ja-JP" altLang="en-US" smtClean="0"/>
              <a:pPr/>
              <a:t>15/03/16</a:t>
            </a:fld>
            <a:endParaRPr kumimoji="1" lang="ja-JP" altLang="en-US" dirty="0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C8B7A3-2A8D-4182-A385-075B36027BBF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204771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8B7A3-2A8D-4182-A385-075B36027BBF}" type="slidenum">
              <a:rPr kumimoji="1" lang="ja-JP" altLang="en-US" smtClean="0"/>
              <a:pPr/>
              <a:t>1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8B7A3-2A8D-4182-A385-075B36027BBF}" type="slidenum">
              <a:rPr kumimoji="1" lang="ja-JP" altLang="en-US" smtClean="0"/>
              <a:pPr/>
              <a:t>16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72944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ACDF6-5B09-462B-9D4A-6F7F3AF63D7F}" type="datetime1">
              <a:rPr kumimoji="1" lang="ja-JP" altLang="en-US" smtClean="0"/>
              <a:t>15/03/16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GSICS annual meeting, March 16-20, 2015, New Delhi, India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41447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4DF1-67E2-4D5C-8A9C-7DA19B06B434}" type="datetime1">
              <a:rPr kumimoji="1" lang="ja-JP" altLang="en-US" smtClean="0"/>
              <a:t>15/03/16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GSICS annual meeting, March 16-20, 2015, New Delhi, India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28463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EEE97-7938-4AAA-A1AD-FF7965BCD1A8}" type="datetime1">
              <a:rPr kumimoji="1" lang="ja-JP" altLang="en-US" smtClean="0"/>
              <a:t>15/03/16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GSICS annual meeting, March 16-20, 2015, New Delhi, India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88049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8AF38-7830-4C20-B9EB-FEEB0444BFD7}" type="datetime1">
              <a:rPr kumimoji="1" lang="ja-JP" altLang="en-US" smtClean="0"/>
              <a:t>15/03/16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GSICS annual meeting, March 16-20, 2015, New Delhi, India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19401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EC200-4762-4C91-8D68-1E7293295A12}" type="datetime1">
              <a:rPr kumimoji="1" lang="ja-JP" altLang="en-US" smtClean="0"/>
              <a:t>15/03/16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GSICS annual meeting, March 16-20, 2015, New Delhi, India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0228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94550-31E5-4850-930A-1CC3848108D7}" type="datetime1">
              <a:rPr kumimoji="1" lang="ja-JP" altLang="en-US" smtClean="0"/>
              <a:t>15/03/16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GSICS annual meeting, March 16-20, 2015, New Delhi, India</a:t>
            </a:r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60429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3A1A7-90A7-4A33-AE2E-D5459AA769A7}" type="datetime1">
              <a:rPr kumimoji="1" lang="ja-JP" altLang="en-US" smtClean="0"/>
              <a:t>15/03/16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GSICS annual meeting, March 16-20, 2015, New Delhi, India</a:t>
            </a:r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85069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6B216-C3F8-49B4-B08B-AA22DDD6337A}" type="datetime1">
              <a:rPr kumimoji="1" lang="ja-JP" altLang="en-US" smtClean="0"/>
              <a:t>15/03/16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GSICS annual meeting, March 16-20, 2015, New Delhi, India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706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32910-F76C-4591-B73F-3142569E1534}" type="datetime1">
              <a:rPr kumimoji="1" lang="ja-JP" altLang="en-US" smtClean="0"/>
              <a:t>15/03/16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GSICS annual meeting, March 16-20, 2015, New Delhi, India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11342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631D9-7080-4B79-96F0-6BEB3B58FCF3}" type="datetime1">
              <a:rPr kumimoji="1" lang="ja-JP" altLang="en-US" smtClean="0"/>
              <a:t>15/03/16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GSICS annual meeting, March 16-20, 2015, New Delhi, India</a:t>
            </a:r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94986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932E-4F36-43D3-B2B7-402004361CB7}" type="datetime1">
              <a:rPr kumimoji="1" lang="ja-JP" altLang="en-US" smtClean="0"/>
              <a:t>15/03/16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GSICS annual meeting, March 16-20, 2015, New Delhi, India</a:t>
            </a:r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76860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FF20F-C03F-443F-BA3C-E88BD3E5E08F}" type="datetime1">
              <a:rPr kumimoji="1" lang="ja-JP" altLang="en-US" smtClean="0"/>
              <a:t>15/03/16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GSICS annual meeting, March 16-20, 2015, New Delhi, India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6AFF5-D5DA-4425-859B-D6756646E101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78477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18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094879"/>
            <a:ext cx="7772400" cy="1470025"/>
          </a:xfrm>
        </p:spPr>
        <p:txBody>
          <a:bodyPr>
            <a:normAutofit/>
          </a:bodyPr>
          <a:lstStyle/>
          <a:p>
            <a:r>
              <a:rPr kumimoji="1" lang="en-US" altLang="ja-JP" b="1" dirty="0" smtClean="0"/>
              <a:t>JMA Agency Report</a:t>
            </a:r>
            <a:endParaRPr kumimoji="1" lang="ja-JP" altLang="en-US" b="1" dirty="0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1</a:t>
            </a:fld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39552" y="3486487"/>
            <a:ext cx="80648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 err="1" smtClean="0"/>
              <a:t>Arata</a:t>
            </a:r>
            <a:r>
              <a:rPr lang="en-US" altLang="ja-JP" sz="2800" dirty="0" smtClean="0"/>
              <a:t> </a:t>
            </a:r>
            <a:r>
              <a:rPr lang="en-US" altLang="ja-JP" sz="2800" dirty="0" err="1" smtClean="0"/>
              <a:t>Okuyama</a:t>
            </a:r>
            <a:r>
              <a:rPr lang="en-US" altLang="ja-JP" sz="2800" dirty="0" smtClean="0"/>
              <a:t>, </a:t>
            </a:r>
            <a:r>
              <a:rPr lang="en-US" altLang="ja-JP" sz="2800" b="1" u="sng" dirty="0" smtClean="0"/>
              <a:t>Masaya Takahashi</a:t>
            </a:r>
            <a:r>
              <a:rPr lang="en-US" altLang="ja-JP" sz="2800" dirty="0" smtClean="0"/>
              <a:t>, </a:t>
            </a:r>
            <a:r>
              <a:rPr lang="en-US" altLang="ja-JP" sz="2800" b="1" dirty="0" smtClean="0"/>
              <a:t>Hidehiko Murata</a:t>
            </a:r>
            <a:r>
              <a:rPr lang="en-US" altLang="ja-JP" sz="2800" dirty="0" smtClean="0"/>
              <a:t>, </a:t>
            </a:r>
            <a:r>
              <a:rPr lang="en-US" altLang="ja-JP" sz="2800" dirty="0" err="1" smtClean="0"/>
              <a:t>Ryoko</a:t>
            </a:r>
            <a:r>
              <a:rPr lang="en-US" altLang="ja-JP" sz="2800" dirty="0" smtClean="0"/>
              <a:t> Yoshino, Keita </a:t>
            </a:r>
            <a:r>
              <a:rPr lang="en-US" altLang="ja-JP" sz="2800" dirty="0" err="1" smtClean="0"/>
              <a:t>Hosaka</a:t>
            </a:r>
            <a:r>
              <a:rPr lang="en-US" altLang="ja-JP" sz="2800" dirty="0" smtClean="0"/>
              <a:t>, </a:t>
            </a:r>
            <a:r>
              <a:rPr lang="en-US" altLang="ja-JP" sz="2800" dirty="0" err="1" smtClean="0"/>
              <a:t>Tasuku</a:t>
            </a:r>
            <a:r>
              <a:rPr lang="en-US" altLang="ja-JP" sz="2800" dirty="0" smtClean="0"/>
              <a:t> </a:t>
            </a:r>
            <a:r>
              <a:rPr lang="en-US" altLang="ja-JP" sz="2800" dirty="0" err="1" smtClean="0"/>
              <a:t>Tabata</a:t>
            </a:r>
            <a:endParaRPr lang="en-US" altLang="ja-JP" sz="2800" dirty="0" smtClean="0"/>
          </a:p>
          <a:p>
            <a:pPr algn="ctr"/>
            <a:endParaRPr lang="en-US" altLang="ja-JP" sz="2800" dirty="0"/>
          </a:p>
          <a:p>
            <a:pPr algn="ctr"/>
            <a:r>
              <a:rPr lang="en-US" altLang="ja-JP" sz="2800" dirty="0" smtClean="0"/>
              <a:t>Meteorological Satellite Center,</a:t>
            </a:r>
          </a:p>
          <a:p>
            <a:pPr algn="ctr"/>
            <a:r>
              <a:rPr lang="en-US" altLang="ja-JP" sz="2800" dirty="0" smtClean="0"/>
              <a:t>Japan Meteorological Agency</a:t>
            </a:r>
          </a:p>
        </p:txBody>
      </p:sp>
      <p:sp>
        <p:nvSpPr>
          <p:cNvPr id="7" name="フッター プレースホルダー 1"/>
          <p:cNvSpPr>
            <a:spLocks noGrp="1"/>
          </p:cNvSpPr>
          <p:nvPr>
            <p:ph type="ftr" sz="quarter" idx="11"/>
          </p:nvPr>
        </p:nvSpPr>
        <p:spPr>
          <a:xfrm>
            <a:off x="2339752" y="6329213"/>
            <a:ext cx="4896544" cy="412155"/>
          </a:xfrm>
        </p:spPr>
        <p:txBody>
          <a:bodyPr/>
          <a:lstStyle/>
          <a:p>
            <a:r>
              <a:rPr kumimoji="1" lang="en-US" altLang="ja-JP" smtClean="0"/>
              <a:t>GSICS annual meeting, March 16-20, 2015, New Delhi, India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10</a:t>
            </a:fld>
            <a:endParaRPr kumimoji="1" lang="ja-JP" altLang="en-US" dirty="0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426099" y="188640"/>
            <a:ext cx="8499797" cy="7697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b="1" dirty="0" smtClean="0">
                <a:solidFill>
                  <a:srgbClr val="0B87D6"/>
                </a:solidFill>
              </a:rPr>
              <a:t>2014 achievements / 2015 work plan</a:t>
            </a:r>
            <a:endParaRPr lang="ja-JP" altLang="en-US" sz="3200" b="1" dirty="0">
              <a:solidFill>
                <a:srgbClr val="0B87D6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15084" y="947112"/>
            <a:ext cx="7632848" cy="5558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Wingdings" charset="2"/>
              <a:buChar char="p"/>
            </a:pPr>
            <a:r>
              <a:rPr lang="en-GB" altLang="ja-JP" sz="2000" u="sng" dirty="0" smtClean="0">
                <a:solidFill>
                  <a:srgbClr val="0070C0"/>
                </a:solidFill>
              </a:rPr>
              <a:t>Lunar calibration of the MTSAT-2/Imager</a:t>
            </a:r>
          </a:p>
          <a:p>
            <a:pPr marL="342900" indent="-342900">
              <a:lnSpc>
                <a:spcPct val="130000"/>
              </a:lnSpc>
              <a:buFont typeface="Wingdings" charset="2"/>
              <a:buChar char="p"/>
            </a:pPr>
            <a:r>
              <a:rPr lang="en-GB" altLang="ja-JP" sz="2000" dirty="0" smtClean="0"/>
              <a:t>Himawari-8/AHI </a:t>
            </a:r>
            <a:r>
              <a:rPr lang="en-GB" altLang="ja-JP" sz="2000" dirty="0"/>
              <a:t>radiometric </a:t>
            </a:r>
            <a:r>
              <a:rPr lang="en-GB" altLang="ja-JP" sz="2000" dirty="0" smtClean="0"/>
              <a:t>calibration </a:t>
            </a:r>
            <a:r>
              <a:rPr lang="en-GB" altLang="ja-JP" dirty="0" smtClean="0"/>
              <a:t>(in collaboration with NOAA and EUMETSAT)</a:t>
            </a:r>
            <a:endParaRPr lang="en-GB" dirty="0" smtClean="0"/>
          </a:p>
          <a:p>
            <a:pPr marL="533400" indent="-266700">
              <a:lnSpc>
                <a:spcPct val="130000"/>
              </a:lnSpc>
              <a:buFont typeface="Arial" pitchFamily="34" charset="0"/>
              <a:buChar char="•"/>
            </a:pPr>
            <a:r>
              <a:rPr lang="en-GB" sz="2000" dirty="0" smtClean="0"/>
              <a:t>Lunar calibration</a:t>
            </a:r>
          </a:p>
          <a:p>
            <a:pPr marL="533400" indent="-266700">
              <a:lnSpc>
                <a:spcPct val="130000"/>
              </a:lnSpc>
              <a:buFont typeface="Arial" pitchFamily="34" charset="0"/>
              <a:buChar char="•"/>
            </a:pPr>
            <a:r>
              <a:rPr lang="en-GB" sz="2000" dirty="0" smtClean="0"/>
              <a:t>DCC inter-calibration</a:t>
            </a:r>
          </a:p>
          <a:p>
            <a:pPr marL="801688" indent="-266700">
              <a:lnSpc>
                <a:spcPct val="130000"/>
              </a:lnSpc>
              <a:buFont typeface="Wingdings" charset="2"/>
              <a:buChar char="ü"/>
            </a:pPr>
            <a:r>
              <a:rPr lang="en-GB" dirty="0" smtClean="0"/>
              <a:t>Feasibility study for all VIS/NIR bands, </a:t>
            </a:r>
            <a:r>
              <a:rPr lang="en-GB" u="sng" dirty="0" smtClean="0">
                <a:solidFill>
                  <a:srgbClr val="0070C0"/>
                </a:solidFill>
              </a:rPr>
              <a:t>Investigation on the seasonality</a:t>
            </a:r>
          </a:p>
          <a:p>
            <a:pPr marL="533400" indent="-266700">
              <a:lnSpc>
                <a:spcPct val="130000"/>
              </a:lnSpc>
              <a:buFont typeface="Arial" pitchFamily="34" charset="0"/>
              <a:buChar char="•"/>
            </a:pPr>
            <a:r>
              <a:rPr lang="en-GB" sz="2000" dirty="0" smtClean="0"/>
              <a:t>GEO-LEO-IR products</a:t>
            </a:r>
          </a:p>
          <a:p>
            <a:pPr marL="801688" indent="-249238">
              <a:lnSpc>
                <a:spcPct val="130000"/>
              </a:lnSpc>
              <a:buFont typeface="Wingdings" charset="2"/>
              <a:buChar char="ü"/>
            </a:pPr>
            <a:r>
              <a:rPr lang="en-GB" dirty="0" smtClean="0"/>
              <a:t>AHI-</a:t>
            </a:r>
            <a:r>
              <a:rPr lang="en-GB" dirty="0" err="1" smtClean="0"/>
              <a:t>CrIS</a:t>
            </a:r>
            <a:r>
              <a:rPr lang="en-GB" dirty="0" smtClean="0"/>
              <a:t> inter-calibration including the uncertainty evaluation</a:t>
            </a:r>
          </a:p>
          <a:p>
            <a:pPr marL="533400" indent="-266700">
              <a:lnSpc>
                <a:spcPct val="130000"/>
              </a:lnSpc>
              <a:buFont typeface="Arial" pitchFamily="34" charset="0"/>
              <a:buChar char="•"/>
            </a:pPr>
            <a:r>
              <a:rPr lang="en-GB" sz="2000" dirty="0" smtClean="0"/>
              <a:t>Ray-matching, RTM vicarious calibration, analysis of the solar diffuser calibration, etc.</a:t>
            </a:r>
          </a:p>
          <a:p>
            <a:pPr marL="342900" indent="-342900">
              <a:lnSpc>
                <a:spcPct val="130000"/>
              </a:lnSpc>
              <a:buFont typeface="Wingdings" charset="2"/>
              <a:buChar char="p"/>
            </a:pPr>
            <a:r>
              <a:rPr lang="en-GB" sz="2000" u="sng" dirty="0" smtClean="0">
                <a:solidFill>
                  <a:srgbClr val="0070C0"/>
                </a:solidFill>
              </a:rPr>
              <a:t>SCOPE-CM calibration-related activities</a:t>
            </a:r>
          </a:p>
          <a:p>
            <a:pPr marL="533400" indent="-266700">
              <a:lnSpc>
                <a:spcPct val="130000"/>
              </a:lnSpc>
              <a:buFont typeface="Arial" pitchFamily="34" charset="0"/>
              <a:buChar char="•"/>
            </a:pPr>
            <a:r>
              <a:rPr lang="en-GB" sz="2000" dirty="0" smtClean="0"/>
              <a:t>Re-processing of surface albedo retrieval (LAGS)</a:t>
            </a:r>
          </a:p>
          <a:p>
            <a:pPr marL="806450" indent="-268288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en-GB" dirty="0" smtClean="0"/>
              <a:t>Implementation of the DCC inter-calibration to GMS satellites</a:t>
            </a:r>
          </a:p>
          <a:p>
            <a:pPr marL="533400" indent="-266700">
              <a:lnSpc>
                <a:spcPct val="130000"/>
              </a:lnSpc>
              <a:buFont typeface="Arial" pitchFamily="34" charset="0"/>
              <a:buChar char="•"/>
            </a:pPr>
            <a:r>
              <a:rPr lang="en-GB" sz="2000" dirty="0" smtClean="0"/>
              <a:t>Inter-calibration of GMS WV/IR channels using HIRS (IOGEO)</a:t>
            </a:r>
          </a:p>
        </p:txBody>
      </p:sp>
      <p:sp>
        <p:nvSpPr>
          <p:cNvPr id="7" name="フッター プレースホルダー 1"/>
          <p:cNvSpPr>
            <a:spLocks noGrp="1"/>
          </p:cNvSpPr>
          <p:nvPr>
            <p:ph type="ftr" sz="quarter" idx="11"/>
          </p:nvPr>
        </p:nvSpPr>
        <p:spPr>
          <a:xfrm>
            <a:off x="2339752" y="6329213"/>
            <a:ext cx="4896544" cy="412155"/>
          </a:xfrm>
        </p:spPr>
        <p:txBody>
          <a:bodyPr/>
          <a:lstStyle/>
          <a:p>
            <a:r>
              <a:rPr kumimoji="1" lang="en-US" altLang="ja-JP" dirty="0" smtClean="0"/>
              <a:t>GSICS annual meeting, March 16-20, 2015, New Delhi, India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6393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766643" y="1873800"/>
            <a:ext cx="7529175" cy="4753518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651" name="Picture 3" descr="\\fsw0644\user4\Takahashi\DesktopW7\Dev\EumWork\WindowsWork\Documents\Presentation\20140923_eumconf2014\presentation\fig\dcc\MTSAT2+Imager+VIS-Aqua+MODIS_GEOLEOIR_RAC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86074" y="3600648"/>
            <a:ext cx="6809776" cy="2991210"/>
          </a:xfrm>
          <a:prstGeom prst="rect">
            <a:avLst/>
          </a:prstGeom>
          <a:noFill/>
        </p:spPr>
      </p:pic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>
          <a:xfrm>
            <a:off x="4501490" y="209680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6200000">
            <a:off x="450478" y="4881642"/>
            <a:ext cx="10999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i="1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slope 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[%]</a:t>
            </a:r>
            <a:endParaRPr lang="en-GB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3574" y="3738928"/>
            <a:ext cx="3728265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200" dirty="0" smtClean="0"/>
              <a:t>Hatch: 95% confidence interval of a linear regression line</a:t>
            </a:r>
            <a:endParaRPr lang="en-GB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816566" y="3375210"/>
            <a:ext cx="754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Time series of MTSAT-2/Imager calibration slope difference (</a:t>
            </a:r>
            <a:r>
              <a:rPr lang="en-GB" sz="1200" b="1" dirty="0" smtClean="0"/>
              <a:t>each method is </a:t>
            </a:r>
            <a:r>
              <a:rPr lang="en-GB" sz="1200" b="1" u="sng" dirty="0" smtClean="0"/>
              <a:t>rescaled at  the first calibration result</a:t>
            </a:r>
            <a:r>
              <a:rPr lang="en-GB" sz="1200" dirty="0" smtClean="0"/>
              <a:t>)</a:t>
            </a:r>
            <a:endParaRPr lang="en-GB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6227924" y="5287152"/>
            <a:ext cx="1691736" cy="8617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36000" tIns="0" rIns="36000" bIns="0" rtlCol="0">
            <a:spAutoFit/>
          </a:bodyPr>
          <a:lstStyle/>
          <a:p>
            <a:r>
              <a:rPr lang="en-GB" sz="1400" dirty="0" smtClean="0"/>
              <a:t>Annual drift [%/yr]</a:t>
            </a:r>
          </a:p>
          <a:p>
            <a:pPr indent="266700"/>
            <a:r>
              <a:rPr lang="en-GB" sz="1400" dirty="0" smtClean="0">
                <a:solidFill>
                  <a:srgbClr val="FF0000"/>
                </a:solidFill>
              </a:rPr>
              <a:t>DCC: 3.07 ± </a:t>
            </a:r>
            <a:r>
              <a:rPr lang="en-GB" sz="1400" b="1" dirty="0" smtClean="0">
                <a:solidFill>
                  <a:srgbClr val="FF0000"/>
                </a:solidFill>
              </a:rPr>
              <a:t>0.16</a:t>
            </a:r>
          </a:p>
          <a:p>
            <a:pPr indent="266700"/>
            <a:r>
              <a:rPr lang="en-GB" sz="1400" b="1" dirty="0" smtClean="0">
                <a:solidFill>
                  <a:srgbClr val="0070C0"/>
                </a:solidFill>
              </a:rPr>
              <a:t>Moon: 2.71 ± 0.15</a:t>
            </a:r>
          </a:p>
          <a:p>
            <a:pPr indent="266700"/>
            <a:r>
              <a:rPr lang="en-GB" sz="1400" dirty="0" smtClean="0">
                <a:solidFill>
                  <a:srgbClr val="00B050"/>
                </a:solidFill>
              </a:rPr>
              <a:t>RTM: 3.69 ± </a:t>
            </a:r>
            <a:r>
              <a:rPr lang="en-GB" sz="1400" b="1" dirty="0" smtClean="0">
                <a:solidFill>
                  <a:srgbClr val="00B050"/>
                </a:solidFill>
              </a:rPr>
              <a:t>0.62</a:t>
            </a:r>
            <a:endParaRPr lang="en-GB" sz="1400" b="1" dirty="0">
              <a:solidFill>
                <a:srgbClr val="00B05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298290" y="1995208"/>
            <a:ext cx="762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867058" y="1896178"/>
            <a:ext cx="7510608" cy="758952"/>
          </a:xfrm>
        </p:spPr>
        <p:txBody>
          <a:bodyPr anchor="t">
            <a:noAutofit/>
          </a:bodyPr>
          <a:lstStyle/>
          <a:p>
            <a:pPr algn="l"/>
            <a:r>
              <a:rPr lang="en-GB" sz="1800" dirty="0" smtClean="0">
                <a:latin typeface="Calibri" pitchFamily="34" charset="0"/>
                <a:cs typeface="Calibri" pitchFamily="34" charset="0"/>
              </a:rPr>
              <a:t>calibration slope vs. the ROLO (on the relative scale)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GB" sz="2000" dirty="0" smtClean="0">
                <a:latin typeface="Calibri" pitchFamily="34" charset="0"/>
                <a:cs typeface="Calibri" pitchFamily="34" charset="0"/>
              </a:rPr>
            </a:br>
            <a:r>
              <a:rPr lang="en-GB" sz="2000" dirty="0" smtClean="0">
                <a:latin typeface="Calibri" pitchFamily="34" charset="0"/>
                <a:cs typeface="Calibri" pitchFamily="34" charset="0"/>
              </a:rPr>
              <a:t>- </a:t>
            </a:r>
            <a:r>
              <a:rPr lang="en-GB" sz="1600" dirty="0" smtClean="0">
                <a:latin typeface="Calibri" pitchFamily="34" charset="0"/>
                <a:cs typeface="Calibri" pitchFamily="34" charset="0"/>
              </a:rPr>
              <a:t>A way to monitor the instrument drift and compare with other calibration results</a:t>
            </a:r>
            <a:endParaRPr lang="en-GB" sz="1600" dirty="0"/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5773946" y="2500356"/>
            <a:ext cx="2160240" cy="854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55600" marR="0" lvl="0" indent="-355600" algn="just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en-US" sz="900" b="0" i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PIX    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: Oversampling factor</a:t>
            </a:r>
          </a:p>
          <a:p>
            <a:pPr marL="355600" marR="0" lvl="0" indent="-355600" algn="just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Ω</a:t>
            </a:r>
            <a:r>
              <a:rPr kumimoji="0" lang="en-US" sz="900" b="0" i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PIX   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:  Pixel</a:t>
            </a:r>
            <a:r>
              <a:rPr kumimoji="0" lang="en-US" sz="9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solid angle [sr</a:t>
            </a:r>
            <a:r>
              <a:rPr kumimoji="0" lang="en-US" sz="9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-1</a:t>
            </a:r>
            <a:r>
              <a:rPr kumimoji="0" lang="en-US" sz="9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]</a:t>
            </a:r>
            <a:endParaRPr kumimoji="0" lang="en-GB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355600" marR="0" lvl="0" indent="-355600" algn="just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9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Dc</a:t>
            </a:r>
            <a:r>
              <a:rPr kumimoji="0" lang="en-GB" sz="9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</a:t>
            </a:r>
            <a:r>
              <a:rPr kumimoji="0" lang="en-GB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   : Digital count of</a:t>
            </a:r>
            <a:r>
              <a:rPr kumimoji="0" lang="en-GB" sz="9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the Moon pixel</a:t>
            </a:r>
            <a:endParaRPr kumimoji="0" lang="en-GB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9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Off</a:t>
            </a:r>
            <a:r>
              <a:rPr kumimoji="0" lang="en-GB" sz="900" b="0" i="1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DC</a:t>
            </a:r>
            <a:r>
              <a:rPr kumimoji="0" lang="en-GB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: Averaged deep space DC</a:t>
            </a:r>
          </a:p>
          <a:p>
            <a:pPr marL="0" marR="0" lvl="0" indent="0" algn="just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9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lang="en-GB" sz="900" i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PIX</a:t>
            </a:r>
            <a:r>
              <a:rPr lang="en-GB" sz="9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:  Number of the Moon pixels</a:t>
            </a:r>
            <a:endParaRPr kumimoji="0" lang="en-GB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456286" y="2691438"/>
            <a:ext cx="12779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 smtClean="0"/>
              <a:t>[W m</a:t>
            </a:r>
            <a:r>
              <a:rPr lang="en-GB" sz="1200" baseline="30000" dirty="0" smtClean="0"/>
              <a:t>-2</a:t>
            </a:r>
            <a:r>
              <a:rPr lang="en-GB" sz="1200" dirty="0" smtClean="0"/>
              <a:t> µm</a:t>
            </a:r>
            <a:r>
              <a:rPr lang="en-GB" sz="1200" baseline="30000" dirty="0" smtClean="0"/>
              <a:t>-1</a:t>
            </a:r>
            <a:r>
              <a:rPr lang="en-GB" sz="1200" dirty="0" smtClean="0"/>
              <a:t> DC</a:t>
            </a:r>
            <a:r>
              <a:rPr lang="en-GB" sz="1200" baseline="30000" dirty="0" smtClean="0"/>
              <a:t>-1</a:t>
            </a:r>
            <a:r>
              <a:rPr lang="en-GB" sz="1200" dirty="0" smtClean="0"/>
              <a:t>]</a:t>
            </a:r>
            <a:endParaRPr lang="en-GB" sz="1200" dirty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5678257"/>
              </p:ext>
            </p:extLst>
          </p:nvPr>
        </p:nvGraphicFramePr>
        <p:xfrm>
          <a:off x="1087275" y="2585678"/>
          <a:ext cx="3462536" cy="579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Equation" r:id="rId4" imgW="2882880" imgH="482400" progId="Equation.3">
                  <p:embed/>
                </p:oleObj>
              </mc:Choice>
              <mc:Fallback>
                <p:oleObj name="Equation" r:id="rId4" imgW="28828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7275" y="2585678"/>
                        <a:ext cx="3462536" cy="57963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itle 1"/>
          <p:cNvSpPr txBox="1">
            <a:spLocks/>
          </p:cNvSpPr>
          <p:nvPr/>
        </p:nvSpPr>
        <p:spPr>
          <a:xfrm>
            <a:off x="1329680" y="149768"/>
            <a:ext cx="7130752" cy="7589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MTSAT-2</a:t>
            </a:r>
            <a:r>
              <a:rPr lang="en-GB" sz="2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lunar calibration using the GIRO</a:t>
            </a:r>
            <a:endParaRPr lang="en-GB" sz="2800" dirty="0">
              <a:solidFill>
                <a:srgbClr val="0070C0"/>
              </a:solidFill>
            </a:endParaRPr>
          </a:p>
        </p:txBody>
      </p:sp>
      <p:sp>
        <p:nvSpPr>
          <p:cNvPr id="22" name="TextBox 5"/>
          <p:cNvSpPr txBox="1"/>
          <p:nvPr/>
        </p:nvSpPr>
        <p:spPr>
          <a:xfrm>
            <a:off x="447904" y="729860"/>
            <a:ext cx="8229048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9875" indent="-269875">
              <a:lnSpc>
                <a:spcPct val="120000"/>
              </a:lnSpc>
              <a:buFont typeface="Wingdings" pitchFamily="2" charset="2"/>
              <a:buChar char="q"/>
            </a:pPr>
            <a:r>
              <a:rPr lang="en-GB" dirty="0" smtClean="0"/>
              <a:t>Great collaboration with EUMETSAT and lunar calibration community!</a:t>
            </a:r>
          </a:p>
          <a:p>
            <a:pPr marL="269875" indent="-269875">
              <a:lnSpc>
                <a:spcPct val="120000"/>
              </a:lnSpc>
              <a:buFont typeface="Wingdings" pitchFamily="2" charset="2"/>
              <a:buChar char="q"/>
            </a:pPr>
            <a:r>
              <a:rPr lang="en-GB" altLang="ja-JP" dirty="0">
                <a:solidFill>
                  <a:srgbClr val="0000FF"/>
                </a:solidFill>
              </a:rPr>
              <a:t>Lunar calibration results</a:t>
            </a:r>
          </a:p>
          <a:p>
            <a:pPr marL="355600" indent="-174625">
              <a:lnSpc>
                <a:spcPct val="120000"/>
              </a:lnSpc>
              <a:buFont typeface="Arial" pitchFamily="34" charset="0"/>
              <a:buChar char="•"/>
            </a:pPr>
            <a:r>
              <a:rPr lang="en-GB" altLang="ja-JP" dirty="0"/>
              <a:t>Good agreements with </a:t>
            </a:r>
            <a:r>
              <a:rPr lang="en-GB" altLang="ja-JP" dirty="0">
                <a:solidFill>
                  <a:srgbClr val="00B050"/>
                </a:solidFill>
              </a:rPr>
              <a:t>RTM</a:t>
            </a:r>
            <a:r>
              <a:rPr lang="en-GB" altLang="ja-JP" dirty="0"/>
              <a:t> and </a:t>
            </a:r>
            <a:r>
              <a:rPr lang="en-GB" altLang="ja-JP" dirty="0">
                <a:solidFill>
                  <a:srgbClr val="FF0000"/>
                </a:solidFill>
              </a:rPr>
              <a:t>DCC, </a:t>
            </a:r>
            <a:r>
              <a:rPr lang="en-GB" altLang="ja-JP" u="sng" dirty="0"/>
              <a:t>the smallest uncertainty</a:t>
            </a:r>
            <a:r>
              <a:rPr lang="en-GB" altLang="ja-JP" dirty="0"/>
              <a:t> of a regression </a:t>
            </a:r>
            <a:r>
              <a:rPr lang="en-GB" altLang="ja-JP" dirty="0" smtClean="0"/>
              <a:t>line</a:t>
            </a:r>
            <a:endParaRPr lang="en-GB" altLang="ja-JP" dirty="0"/>
          </a:p>
        </p:txBody>
      </p:sp>
      <p:sp>
        <p:nvSpPr>
          <p:cNvPr id="24" name="スライド番号プレースホルダー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66AFF5-D5DA-4425-859B-D6756646E101}" type="slidenum">
              <a:rPr lang="ja-JP" altLang="en-US" smtClean="0"/>
              <a:pPr/>
              <a:t>11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09192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12</a:t>
            </a:fld>
            <a:endParaRPr kumimoji="1" lang="ja-JP" altLang="en-US" dirty="0"/>
          </a:p>
        </p:txBody>
      </p:sp>
      <p:pic>
        <p:nvPicPr>
          <p:cNvPr id="5" name="Picture 2" descr="D:\高橋行端\Meetings\GSICS\WebMeeting\201308_2\Fig\hist_overwt_mt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514" r="5502" b="3486"/>
          <a:stretch/>
        </p:blipFill>
        <p:spPr bwMode="auto">
          <a:xfrm>
            <a:off x="648036" y="1808964"/>
            <a:ext cx="2500840" cy="224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高橋行端\Meetings\GSICS\WebMeeting\201308_2\Fig\tseries_stat_mt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03367" y="1826894"/>
            <a:ext cx="2496435" cy="2243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9"/>
          <p:cNvSpPr txBox="1"/>
          <p:nvPr/>
        </p:nvSpPr>
        <p:spPr>
          <a:xfrm>
            <a:off x="1349037" y="1537712"/>
            <a:ext cx="1960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Monthly PDFs</a:t>
            </a:r>
            <a:endParaRPr kumimoji="1" lang="ja-JP" altLang="en-US" sz="1400" dirty="0"/>
          </a:p>
        </p:txBody>
      </p:sp>
      <p:sp>
        <p:nvSpPr>
          <p:cNvPr id="8" name="テキスト ボックス 10"/>
          <p:cNvSpPr txBox="1"/>
          <p:nvPr/>
        </p:nvSpPr>
        <p:spPr>
          <a:xfrm>
            <a:off x="3303079" y="1538862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/>
              <a:t>time series of PDFs’ mode/mean </a:t>
            </a:r>
            <a:endParaRPr kumimoji="1" lang="ja-JP" altLang="en-US" sz="1400" dirty="0"/>
          </a:p>
        </p:txBody>
      </p:sp>
      <p:sp>
        <p:nvSpPr>
          <p:cNvPr id="9" name="テキスト ボックス 11"/>
          <p:cNvSpPr txBox="1"/>
          <p:nvPr/>
        </p:nvSpPr>
        <p:spPr>
          <a:xfrm>
            <a:off x="3916598" y="2206196"/>
            <a:ext cx="865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mode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12"/>
          <p:cNvSpPr txBox="1"/>
          <p:nvPr/>
        </p:nvSpPr>
        <p:spPr>
          <a:xfrm>
            <a:off x="3860365" y="3110932"/>
            <a:ext cx="993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mean</a:t>
            </a:r>
            <a:endParaRPr kumimoji="1" lang="ja-JP" altLang="en-US" dirty="0"/>
          </a:p>
        </p:txBody>
      </p:sp>
      <p:pic>
        <p:nvPicPr>
          <p:cNvPr id="11" name="Picture 6" descr="\\fsw0644\user4\Takahashi\DesktopW7\variogram_MTSAT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2550" y="2080131"/>
            <a:ext cx="2912349" cy="1858356"/>
          </a:xfrm>
          <a:prstGeom prst="rect">
            <a:avLst/>
          </a:prstGeom>
          <a:noFill/>
        </p:spPr>
      </p:pic>
      <p:sp>
        <p:nvSpPr>
          <p:cNvPr id="12" name="テキスト ボックス 10"/>
          <p:cNvSpPr txBox="1"/>
          <p:nvPr/>
        </p:nvSpPr>
        <p:spPr>
          <a:xfrm>
            <a:off x="6381493" y="1618601"/>
            <a:ext cx="2329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err="1" smtClean="0"/>
              <a:t>Variogram</a:t>
            </a:r>
            <a:r>
              <a:rPr kumimoji="1" lang="en-US" altLang="ja-JP" sz="1400" dirty="0" smtClean="0"/>
              <a:t> (RMSD of digital count at two different time)</a:t>
            </a:r>
            <a:endParaRPr kumimoji="1" lang="ja-JP" altLang="en-US" sz="1400" dirty="0"/>
          </a:p>
        </p:txBody>
      </p:sp>
      <p:pic>
        <p:nvPicPr>
          <p:cNvPr id="13" name="Picture 3" descr="D:\高橋行端\Meetings\GSICS\WebMeeting\201308_2\Fig\tseries_stat_MYD02SSH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930" r="5710" b="3505"/>
          <a:stretch/>
        </p:blipFill>
        <p:spPr bwMode="auto">
          <a:xfrm>
            <a:off x="3294738" y="4088890"/>
            <a:ext cx="2514096" cy="225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D:\高橋行端\Meetings\GSICS\WebMeeting\201308_2\Fig\hist_overwt_MYD02SSH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9071" y="4075919"/>
            <a:ext cx="2511315" cy="226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\\fsw0644\user4\Takahashi\DesktopW7\variogram_AQUA+MODIS.png"/>
          <p:cNvPicPr>
            <a:picLocks noChangeAspect="1" noChangeArrowheads="1"/>
          </p:cNvPicPr>
          <p:nvPr/>
        </p:nvPicPr>
        <p:blipFill>
          <a:blip r:embed="rId7" cstate="print"/>
          <a:srcRect l="1783" t="11677" r="3697" b="2972"/>
          <a:stretch>
            <a:fillRect/>
          </a:stretch>
        </p:blipFill>
        <p:spPr bwMode="auto">
          <a:xfrm>
            <a:off x="5897288" y="4346289"/>
            <a:ext cx="2986395" cy="1887626"/>
          </a:xfrm>
          <a:prstGeom prst="rect">
            <a:avLst/>
          </a:prstGeom>
          <a:noFill/>
        </p:spPr>
      </p:pic>
      <p:sp>
        <p:nvSpPr>
          <p:cNvPr id="16" name="TextBox 16"/>
          <p:cNvSpPr txBox="1"/>
          <p:nvPr/>
        </p:nvSpPr>
        <p:spPr>
          <a:xfrm rot="16200000">
            <a:off x="-1484800" y="3614211"/>
            <a:ext cx="3859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Aqua/MODIS      </a:t>
            </a:r>
            <a:r>
              <a:rPr lang="en-US" b="1" dirty="0" smtClean="0">
                <a:solidFill>
                  <a:schemeClr val="bg1"/>
                </a:solidFill>
              </a:rPr>
              <a:t>         </a:t>
            </a:r>
            <a:r>
              <a:rPr lang="en-US" b="1" dirty="0" smtClean="0">
                <a:solidFill>
                  <a:srgbClr val="0000FF"/>
                </a:solidFill>
              </a:rPr>
              <a:t>MTSAT-2/Imager</a:t>
            </a:r>
            <a:endParaRPr lang="en-GB" b="1" dirty="0">
              <a:solidFill>
                <a:srgbClr val="0000FF"/>
              </a:solidFill>
            </a:endParaRPr>
          </a:p>
        </p:txBody>
      </p:sp>
      <p:pic>
        <p:nvPicPr>
          <p:cNvPr id="17" name="Picture 7" descr="\\fsw0644\user4\Takahashi\DesktopW7\variogram_MSG2+VIS06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33399" y="170711"/>
            <a:ext cx="2148504" cy="1368151"/>
          </a:xfrm>
          <a:prstGeom prst="rect">
            <a:avLst/>
          </a:prstGeom>
          <a:noFill/>
        </p:spPr>
      </p:pic>
      <p:sp>
        <p:nvSpPr>
          <p:cNvPr id="18" name="TextBox 20"/>
          <p:cNvSpPr txBox="1"/>
          <p:nvPr/>
        </p:nvSpPr>
        <p:spPr>
          <a:xfrm>
            <a:off x="7344490" y="116632"/>
            <a:ext cx="1646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MSG2/SEVIRI VIS06</a:t>
            </a:r>
            <a:endParaRPr lang="en-GB" sz="1400" b="1" dirty="0"/>
          </a:p>
        </p:txBody>
      </p:sp>
      <p:sp>
        <p:nvSpPr>
          <p:cNvPr id="19" name="タイトル 1"/>
          <p:cNvSpPr txBox="1">
            <a:spLocks/>
          </p:cNvSpPr>
          <p:nvPr/>
        </p:nvSpPr>
        <p:spPr>
          <a:xfrm>
            <a:off x="426099" y="188640"/>
            <a:ext cx="5082005" cy="7697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800" b="1" dirty="0" smtClean="0">
                <a:solidFill>
                  <a:srgbClr val="0B87D6"/>
                </a:solidFill>
              </a:rPr>
              <a:t>Investigation of seasonality on the DCC inter-calibration method</a:t>
            </a:r>
            <a:endParaRPr lang="ja-JP" altLang="en-US" sz="2800" b="1" dirty="0">
              <a:solidFill>
                <a:srgbClr val="0B87D6"/>
              </a:solidFill>
            </a:endParaRPr>
          </a:p>
        </p:txBody>
      </p:sp>
      <p:sp>
        <p:nvSpPr>
          <p:cNvPr id="20" name="フッター プレースホルダー 1"/>
          <p:cNvSpPr>
            <a:spLocks noGrp="1"/>
          </p:cNvSpPr>
          <p:nvPr>
            <p:ph type="ftr" sz="quarter" idx="11"/>
          </p:nvPr>
        </p:nvSpPr>
        <p:spPr>
          <a:xfrm>
            <a:off x="2339752" y="6329213"/>
            <a:ext cx="4896544" cy="412155"/>
          </a:xfrm>
        </p:spPr>
        <p:txBody>
          <a:bodyPr/>
          <a:lstStyle/>
          <a:p>
            <a:r>
              <a:rPr kumimoji="1" lang="en-US" altLang="ja-JP" dirty="0" smtClean="0"/>
              <a:t>GSICS annual meeting, March 16-20, 2015, New Delhi, India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41420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13</a:t>
            </a:fld>
            <a:endParaRPr kumimoji="1" lang="ja-JP" altLang="en-US" dirty="0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426099" y="188640"/>
            <a:ext cx="8499797" cy="7697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b="1" dirty="0" smtClean="0">
                <a:solidFill>
                  <a:srgbClr val="0B87D6"/>
                </a:solidFill>
              </a:rPr>
              <a:t>JMA SCOPE-CM activities</a:t>
            </a:r>
            <a:endParaRPr lang="ja-JP" altLang="en-US" sz="3200" b="1" dirty="0">
              <a:solidFill>
                <a:srgbClr val="0B87D6"/>
              </a:solidFill>
            </a:endParaRPr>
          </a:p>
        </p:txBody>
      </p:sp>
      <p:graphicFrame>
        <p:nvGraphicFramePr>
          <p:cNvPr id="6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92047"/>
              </p:ext>
            </p:extLst>
          </p:nvPr>
        </p:nvGraphicFramePr>
        <p:xfrm>
          <a:off x="4675997" y="1146260"/>
          <a:ext cx="4249899" cy="1917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0139"/>
                <a:gridCol w="698743"/>
                <a:gridCol w="885433"/>
                <a:gridCol w="865600"/>
                <a:gridCol w="679984"/>
              </a:tblGrid>
              <a:tr h="2287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Member</a:t>
                      </a:r>
                      <a:endParaRPr lang="en-GB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72000" marB="7200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LAGS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72000" marB="7200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IOGEO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72000" marB="7200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AMV/CSR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72000" marB="7200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ISCCP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72000" marB="72000" anchor="ctr" anchorCtr="1"/>
                </a:tc>
              </a:tr>
              <a:tr h="22873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Masaya</a:t>
                      </a:r>
                      <a:r>
                        <a:rPr lang="en-US" sz="1400" baseline="0" dirty="0" smtClean="0"/>
                        <a:t> Takahashi</a:t>
                      </a:r>
                      <a:endParaRPr lang="en-GB" sz="1400" b="1" dirty="0"/>
                    </a:p>
                  </a:txBody>
                  <a:tcPr marL="36000" marR="36000" marT="72000" marB="7200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/>
                        <a:t>Y</a:t>
                      </a:r>
                    </a:p>
                  </a:txBody>
                  <a:tcPr marL="36000" marR="36000" marT="72000" marB="7200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/>
                        <a:t>Y</a:t>
                      </a:r>
                      <a:endParaRPr lang="en-GB" sz="1800" b="1" dirty="0"/>
                    </a:p>
                  </a:txBody>
                  <a:tcPr marL="36000" marR="36000" marT="72000" marB="72000"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/>
                    </a:p>
                  </a:txBody>
                  <a:tcPr marL="36000" marR="36000" marT="72000" marB="72000"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/>
                    </a:p>
                  </a:txBody>
                  <a:tcPr marL="36000" marR="36000" marT="72000" marB="72000" anchor="ctr" anchorCtr="1"/>
                </a:tc>
              </a:tr>
              <a:tr h="22873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Arata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Okuyama</a:t>
                      </a:r>
                      <a:endParaRPr lang="en-GB" sz="1400" dirty="0"/>
                    </a:p>
                  </a:txBody>
                  <a:tcPr marL="36000" marR="36000" marT="72000" marB="72000"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marL="36000" marR="36000" marT="72000" marB="72000"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marL="36000" marR="36000" marT="72000" marB="7200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Lead</a:t>
                      </a:r>
                      <a:endParaRPr lang="en-GB" sz="1800" dirty="0"/>
                    </a:p>
                  </a:txBody>
                  <a:tcPr marL="36000" marR="36000" marT="72000" marB="72000"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marL="36000" marR="36000" marT="72000" marB="72000" anchor="ctr" anchorCtr="1"/>
                </a:tc>
              </a:tr>
              <a:tr h="22873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Keita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Hosaka</a:t>
                      </a:r>
                      <a:endParaRPr lang="en-GB" sz="1400" dirty="0"/>
                    </a:p>
                  </a:txBody>
                  <a:tcPr marL="36000" marR="36000" marT="72000" marB="72000"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marL="36000" marR="36000" marT="72000" marB="72000"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marL="36000" marR="36000" marT="72000" marB="72000"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marL="36000" marR="36000" marT="72000" marB="7200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Y</a:t>
                      </a:r>
                      <a:endParaRPr lang="en-GB" sz="1800" dirty="0"/>
                    </a:p>
                  </a:txBody>
                  <a:tcPr marL="36000" marR="36000" marT="72000" marB="72000" anchor="ctr" anchorCtr="1"/>
                </a:tc>
              </a:tr>
            </a:tbl>
          </a:graphicData>
        </a:graphic>
      </p:graphicFrame>
      <p:sp>
        <p:nvSpPr>
          <p:cNvPr id="7" name="TextBox 5"/>
          <p:cNvSpPr txBox="1"/>
          <p:nvPr/>
        </p:nvSpPr>
        <p:spPr>
          <a:xfrm>
            <a:off x="175040" y="1340768"/>
            <a:ext cx="4252944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360363">
              <a:lnSpc>
                <a:spcPct val="130000"/>
              </a:lnSpc>
              <a:buFont typeface="Wingdings" pitchFamily="2" charset="2"/>
              <a:buChar char="q"/>
            </a:pPr>
            <a:r>
              <a:rPr lang="en-US" b="1" dirty="0" smtClean="0"/>
              <a:t>LAGS</a:t>
            </a:r>
            <a:r>
              <a:rPr lang="en-US" dirty="0" smtClean="0"/>
              <a:t> </a:t>
            </a:r>
            <a:r>
              <a:rPr lang="en-US" sz="1400" dirty="0" smtClean="0"/>
              <a:t>(</a:t>
            </a:r>
            <a:r>
              <a:rPr lang="en-US" altLang="ja-JP" sz="1400" dirty="0" smtClean="0"/>
              <a:t>Land </a:t>
            </a:r>
            <a:r>
              <a:rPr lang="en-US" altLang="ja-JP" sz="1400" dirty="0"/>
              <a:t>surface Albedo from GEO </a:t>
            </a:r>
            <a:r>
              <a:rPr lang="en-US" altLang="ja-JP" sz="1400" dirty="0" smtClean="0"/>
              <a:t>satellites)</a:t>
            </a:r>
            <a:endParaRPr lang="en-US" sz="1400" dirty="0" smtClean="0"/>
          </a:p>
          <a:p>
            <a:pPr marL="635000" indent="-284163">
              <a:lnSpc>
                <a:spcPct val="130000"/>
              </a:lnSpc>
              <a:buFont typeface="Arial"/>
              <a:buChar char="•"/>
            </a:pPr>
            <a:r>
              <a:rPr lang="en-US" altLang="ja-JP" sz="1400" b="1" u="sng" dirty="0"/>
              <a:t>Re-process using DCC inter-calibration </a:t>
            </a:r>
            <a:r>
              <a:rPr lang="en-US" altLang="ja-JP" sz="1400" b="1" u="sng" dirty="0" smtClean="0"/>
              <a:t>results</a:t>
            </a:r>
            <a:endParaRPr lang="en-US" sz="1400" b="1" u="sng" dirty="0" smtClean="0"/>
          </a:p>
          <a:p>
            <a:pPr marL="635000" indent="-284163">
              <a:lnSpc>
                <a:spcPct val="130000"/>
              </a:lnSpc>
              <a:buFont typeface="Arial"/>
              <a:buChar char="•"/>
            </a:pPr>
            <a:r>
              <a:rPr lang="en-US" sz="1400" dirty="0" smtClean="0"/>
              <a:t>Updates of source codes to the latest version</a:t>
            </a:r>
          </a:p>
          <a:p>
            <a:pPr marL="635000" indent="-284163">
              <a:lnSpc>
                <a:spcPct val="130000"/>
              </a:lnSpc>
              <a:buFont typeface="Arial"/>
              <a:buChar char="•"/>
            </a:pPr>
            <a:r>
              <a:rPr lang="en-US" sz="1400" dirty="0" smtClean="0"/>
              <a:t>Change of input NWP data from JRA-25 to ERA-Interim</a:t>
            </a:r>
          </a:p>
          <a:p>
            <a:pPr marL="635000" indent="-284163">
              <a:lnSpc>
                <a:spcPct val="130000"/>
              </a:lnSpc>
              <a:buFont typeface="Arial"/>
              <a:buChar char="•"/>
            </a:pPr>
            <a:r>
              <a:rPr lang="en-US" sz="1400" dirty="0" smtClean="0"/>
              <a:t>Re-process using DCC inter-calibration results: will be started in 2015</a:t>
            </a:r>
          </a:p>
          <a:p>
            <a:pPr marL="360363" indent="-360363">
              <a:lnSpc>
                <a:spcPct val="130000"/>
              </a:lnSpc>
              <a:buFont typeface="Wingdings" pitchFamily="2" charset="2"/>
              <a:buChar char="q"/>
            </a:pPr>
            <a:r>
              <a:rPr lang="en-US" b="1" dirty="0" smtClean="0"/>
              <a:t>IOGEO</a:t>
            </a:r>
            <a:r>
              <a:rPr lang="en-US" dirty="0" smtClean="0"/>
              <a:t> </a:t>
            </a:r>
            <a:r>
              <a:rPr lang="en-US" sz="1400" dirty="0" smtClean="0"/>
              <a:t>(</a:t>
            </a:r>
            <a:r>
              <a:rPr lang="en-US" altLang="ja-JP" sz="1400" dirty="0" smtClean="0"/>
              <a:t>Inter-calibration </a:t>
            </a:r>
            <a:r>
              <a:rPr lang="en-US" altLang="ja-JP" sz="1400" dirty="0"/>
              <a:t>of GEO </a:t>
            </a:r>
            <a:r>
              <a:rPr lang="en-US" altLang="ja-JP" sz="1400" dirty="0" smtClean="0"/>
              <a:t>imagers)</a:t>
            </a:r>
            <a:endParaRPr lang="en-US" sz="1400" dirty="0" smtClean="0"/>
          </a:p>
          <a:p>
            <a:pPr marL="635000" indent="-284163">
              <a:lnSpc>
                <a:spcPct val="130000"/>
              </a:lnSpc>
              <a:buFont typeface="Arial"/>
              <a:buChar char="•"/>
            </a:pPr>
            <a:r>
              <a:rPr lang="en-US" sz="1400" dirty="0" smtClean="0"/>
              <a:t>Understanding of computation method of spectral band adjustment factors</a:t>
            </a:r>
          </a:p>
          <a:p>
            <a:pPr marL="635000" indent="-284163">
              <a:lnSpc>
                <a:spcPct val="130000"/>
              </a:lnSpc>
              <a:buFont typeface="Arial"/>
              <a:buChar char="•"/>
            </a:pPr>
            <a:r>
              <a:rPr lang="en-US" sz="1400" dirty="0" smtClean="0"/>
              <a:t>Reception of HIRS </a:t>
            </a:r>
            <a:r>
              <a:rPr lang="en-US" sz="1400" dirty="0" err="1" smtClean="0"/>
              <a:t>netCDF</a:t>
            </a:r>
            <a:r>
              <a:rPr lang="en-US" sz="1400" dirty="0" smtClean="0"/>
              <a:t> data</a:t>
            </a:r>
          </a:p>
          <a:p>
            <a:pPr marL="635000" indent="-284163">
              <a:lnSpc>
                <a:spcPct val="130000"/>
              </a:lnSpc>
              <a:buFont typeface="Arial"/>
              <a:buChar char="•"/>
            </a:pPr>
            <a:r>
              <a:rPr lang="en-US" sz="1400" dirty="0" smtClean="0"/>
              <a:t>Re-process of GMS WV/IR channels: will be started in 2015</a:t>
            </a:r>
            <a:endParaRPr lang="en-GB" sz="1400" dirty="0"/>
          </a:p>
        </p:txBody>
      </p:sp>
      <p:pic>
        <p:nvPicPr>
          <p:cNvPr id="8" name="Picture 1" descr="\\fsw0644\user4\Takahashi\DesktopW7\GMS5+VISSR+VIS_NRTC.png"/>
          <p:cNvPicPr>
            <a:picLocks noChangeAspect="1" noChangeArrowheads="1"/>
          </p:cNvPicPr>
          <p:nvPr/>
        </p:nvPicPr>
        <p:blipFill>
          <a:blip r:embed="rId2" cstate="print"/>
          <a:srcRect l="2489" t="17556" r="6703" b="4955"/>
          <a:stretch>
            <a:fillRect/>
          </a:stretch>
        </p:blipFill>
        <p:spPr bwMode="auto">
          <a:xfrm>
            <a:off x="4422701" y="3457723"/>
            <a:ext cx="4653586" cy="2131517"/>
          </a:xfrm>
          <a:prstGeom prst="rect">
            <a:avLst/>
          </a:prstGeom>
          <a:noFill/>
        </p:spPr>
      </p:pic>
      <p:sp>
        <p:nvSpPr>
          <p:cNvPr id="9" name="TextBox 9"/>
          <p:cNvSpPr txBox="1"/>
          <p:nvPr/>
        </p:nvSpPr>
        <p:spPr>
          <a:xfrm>
            <a:off x="5226414" y="3201965"/>
            <a:ext cx="3117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Time series of GMS-5 VIS DCC statistics in 2001</a:t>
            </a:r>
            <a:endParaRPr lang="en-GB" sz="1200" dirty="0"/>
          </a:p>
        </p:txBody>
      </p:sp>
      <p:sp>
        <p:nvSpPr>
          <p:cNvPr id="10" name="TextBox 10"/>
          <p:cNvSpPr txBox="1"/>
          <p:nvPr/>
        </p:nvSpPr>
        <p:spPr>
          <a:xfrm rot="16200000">
            <a:off x="3561240" y="4299821"/>
            <a:ext cx="14718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Instrument voltage [V]</a:t>
            </a:r>
            <a:endParaRPr lang="en-GB" sz="1100" dirty="0"/>
          </a:p>
        </p:txBody>
      </p:sp>
      <p:pic>
        <p:nvPicPr>
          <p:cNvPr id="11" name="Picture 1" descr="\\fsw0644\user4\Takahashi\DesktopW7\GMS5+VISSR+VIS_NRTC.png"/>
          <p:cNvPicPr>
            <a:picLocks noChangeAspect="1" noChangeArrowheads="1"/>
          </p:cNvPicPr>
          <p:nvPr/>
        </p:nvPicPr>
        <p:blipFill>
          <a:blip r:embed="rId2" cstate="print"/>
          <a:srcRect l="70982" r="13883" b="82694"/>
          <a:stretch>
            <a:fillRect/>
          </a:stretch>
        </p:blipFill>
        <p:spPr bwMode="auto">
          <a:xfrm>
            <a:off x="7812360" y="5589240"/>
            <a:ext cx="1080120" cy="578933"/>
          </a:xfrm>
          <a:prstGeom prst="rect">
            <a:avLst/>
          </a:prstGeom>
          <a:noFill/>
        </p:spPr>
      </p:pic>
      <p:sp>
        <p:nvSpPr>
          <p:cNvPr id="12" name="フッター プレースホルダー 1"/>
          <p:cNvSpPr>
            <a:spLocks noGrp="1"/>
          </p:cNvSpPr>
          <p:nvPr>
            <p:ph type="ftr" sz="quarter" idx="11"/>
          </p:nvPr>
        </p:nvSpPr>
        <p:spPr>
          <a:xfrm>
            <a:off x="2339752" y="6329213"/>
            <a:ext cx="4896544" cy="412155"/>
          </a:xfrm>
        </p:spPr>
        <p:txBody>
          <a:bodyPr/>
          <a:lstStyle/>
          <a:p>
            <a:r>
              <a:rPr kumimoji="1" lang="en-US" altLang="ja-JP" dirty="0" smtClean="0"/>
              <a:t>GSICS annual meeting, March 16-20, 2015, New Delhi, India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70969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467544" y="1124744"/>
            <a:ext cx="8280920" cy="4515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charset="2"/>
              <a:buChar char="p"/>
            </a:pPr>
            <a:r>
              <a:rPr lang="en-US" altLang="ja-JP" sz="2000" b="1" dirty="0" smtClean="0">
                <a:solidFill>
                  <a:srgbClr val="0B87D6"/>
                </a:solidFill>
              </a:rPr>
              <a:t>MTSAT GSICS products</a:t>
            </a:r>
            <a:endParaRPr lang="en-US" altLang="ja-JP" sz="2000" b="1" dirty="0">
              <a:solidFill>
                <a:srgbClr val="0B87D6"/>
              </a:solidFill>
            </a:endParaRPr>
          </a:p>
          <a:p>
            <a:pPr marL="461963" indent="-285750">
              <a:lnSpc>
                <a:spcPct val="120000"/>
              </a:lnSpc>
              <a:buFont typeface="Arial"/>
              <a:buChar char="•"/>
            </a:pPr>
            <a:r>
              <a:rPr lang="en-US" altLang="ja-JP" dirty="0" smtClean="0"/>
              <a:t>IR:</a:t>
            </a:r>
            <a:r>
              <a:rPr lang="en-US" altLang="ja-JP" dirty="0"/>
              <a:t> u</a:t>
            </a:r>
            <a:r>
              <a:rPr lang="en-US" altLang="ja-JP" dirty="0" smtClean="0"/>
              <a:t>ncertainty evaluation: almost finished, promotion to pre-op/op phase</a:t>
            </a:r>
          </a:p>
          <a:p>
            <a:pPr marL="461963" indent="-285750">
              <a:lnSpc>
                <a:spcPct val="120000"/>
              </a:lnSpc>
              <a:buFont typeface="Arial"/>
              <a:buChar char="•"/>
            </a:pPr>
            <a:r>
              <a:rPr lang="en-US" altLang="ja-JP" dirty="0" smtClean="0"/>
              <a:t>VIS: </a:t>
            </a:r>
            <a:r>
              <a:rPr lang="en-US" altLang="ja-JP" dirty="0"/>
              <a:t>p</a:t>
            </a:r>
            <a:r>
              <a:rPr lang="en-US" altLang="ja-JP" dirty="0" smtClean="0"/>
              <a:t>romotion of DCC method to demo phase</a:t>
            </a:r>
            <a:endParaRPr lang="en-US" altLang="ja-JP" dirty="0"/>
          </a:p>
          <a:p>
            <a:pPr marL="342900" indent="-342900">
              <a:lnSpc>
                <a:spcPct val="120000"/>
              </a:lnSpc>
              <a:buFont typeface="Wingdings" charset="2"/>
              <a:buChar char="p"/>
            </a:pPr>
            <a:r>
              <a:rPr lang="en-US" altLang="ja-JP" sz="2000" b="1" dirty="0" smtClean="0">
                <a:solidFill>
                  <a:srgbClr val="0B87D6"/>
                </a:solidFill>
              </a:rPr>
              <a:t>Himawari-8/9 radiometric </a:t>
            </a:r>
            <a:r>
              <a:rPr lang="en-US" altLang="ja-JP" sz="2000" b="1" dirty="0" smtClean="0">
                <a:solidFill>
                  <a:srgbClr val="0B87D6"/>
                </a:solidFill>
              </a:rPr>
              <a:t>calibration</a:t>
            </a:r>
            <a:endParaRPr lang="en-US" altLang="ja-JP" sz="2000" b="1" dirty="0" smtClean="0">
              <a:solidFill>
                <a:srgbClr val="0B87D6"/>
              </a:solidFill>
            </a:endParaRPr>
          </a:p>
          <a:p>
            <a:pPr marL="460375" indent="-285750">
              <a:lnSpc>
                <a:spcPct val="120000"/>
              </a:lnSpc>
              <a:buFont typeface="Arial"/>
              <a:buChar char="•"/>
            </a:pPr>
            <a:r>
              <a:rPr lang="en-US" altLang="ja-JP" dirty="0" smtClean="0"/>
              <a:t>Implementation of operational inter/vicarious calibration system</a:t>
            </a:r>
          </a:p>
          <a:p>
            <a:pPr marL="917575" lvl="1" indent="-285750">
              <a:lnSpc>
                <a:spcPct val="120000"/>
              </a:lnSpc>
              <a:buFont typeface="Arial"/>
              <a:buChar char="•"/>
            </a:pPr>
            <a:r>
              <a:rPr lang="en-US" altLang="ja-JP" dirty="0" smtClean="0"/>
              <a:t>IR: addition of S-NPP/VIIRS, GEO-GEO inter-comparison</a:t>
            </a:r>
          </a:p>
          <a:p>
            <a:pPr marL="917575" lvl="1" indent="-285750">
              <a:lnSpc>
                <a:spcPct val="120000"/>
              </a:lnSpc>
              <a:buFont typeface="Arial"/>
              <a:buChar char="•"/>
            </a:pPr>
            <a:r>
              <a:rPr lang="en-US" altLang="ja-JP" dirty="0" smtClean="0"/>
              <a:t>VIS: feasibility study of DCC method for all the VIS/NIR bands, lunar calibration, investigation of inter-band calibration, etc.</a:t>
            </a:r>
          </a:p>
          <a:p>
            <a:pPr marL="460375" indent="-285750">
              <a:lnSpc>
                <a:spcPct val="120000"/>
              </a:lnSpc>
              <a:buFont typeface="Arial"/>
              <a:buChar char="•"/>
            </a:pPr>
            <a:r>
              <a:rPr lang="en-US" altLang="ja-JP" dirty="0" smtClean="0"/>
              <a:t>Information of GSICS correction (and/or GSICS calibration coefficients) will be included in NRT distribution L1 data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p"/>
            </a:pPr>
            <a:r>
              <a:rPr lang="en-US" altLang="ja-JP" sz="2000" b="1" dirty="0">
                <a:solidFill>
                  <a:srgbClr val="0B87D6"/>
                </a:solidFill>
              </a:rPr>
              <a:t>SCOPE-CM projects</a:t>
            </a:r>
          </a:p>
          <a:p>
            <a:pPr marL="460375" indent="-285750">
              <a:lnSpc>
                <a:spcPct val="120000"/>
              </a:lnSpc>
              <a:buFont typeface="Arial"/>
              <a:buChar char="•"/>
            </a:pPr>
            <a:r>
              <a:rPr lang="en-US" altLang="ja-JP" dirty="0" smtClean="0"/>
              <a:t>Start re</a:t>
            </a:r>
            <a:r>
              <a:rPr lang="en-US" altLang="ja-JP" dirty="0"/>
              <a:t>-</a:t>
            </a:r>
            <a:r>
              <a:rPr lang="en-US" altLang="ja-JP" dirty="0" smtClean="0"/>
              <a:t>calibration of </a:t>
            </a:r>
            <a:r>
              <a:rPr lang="en-US" altLang="ja-JP" dirty="0"/>
              <a:t>GEO data for </a:t>
            </a:r>
            <a:r>
              <a:rPr lang="en-US" altLang="ja-JP" dirty="0" smtClean="0"/>
              <a:t>IOGEO</a:t>
            </a:r>
            <a:r>
              <a:rPr lang="en-US" altLang="ja-JP" dirty="0"/>
              <a:t> </a:t>
            </a:r>
            <a:r>
              <a:rPr lang="en-US" altLang="ja-JP" dirty="0" smtClean="0"/>
              <a:t>and LAGS projects</a:t>
            </a:r>
            <a:endParaRPr lang="en-US" altLang="ja-JP" b="1" dirty="0">
              <a:solidFill>
                <a:schemeClr val="accent2">
                  <a:lumMod val="75000"/>
                </a:schemeClr>
              </a:solidFill>
            </a:endParaRPr>
          </a:p>
          <a:p>
            <a:pPr marL="460375" indent="-285750">
              <a:lnSpc>
                <a:spcPct val="120000"/>
              </a:lnSpc>
              <a:buFont typeface="Arial"/>
              <a:buChar char="•"/>
            </a:pPr>
            <a:endParaRPr lang="en-US" altLang="ja-JP" dirty="0" smtClean="0"/>
          </a:p>
        </p:txBody>
      </p:sp>
      <p:sp>
        <p:nvSpPr>
          <p:cNvPr id="18" name="スライド番号プレースホル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395536" y="133762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ja-JP" sz="3200" dirty="0" smtClean="0">
                <a:solidFill>
                  <a:schemeClr val="bg2">
                    <a:lumMod val="50000"/>
                  </a:schemeClr>
                </a:solidFill>
              </a:rPr>
              <a:t>Summary and future </a:t>
            </a:r>
            <a:r>
              <a:rPr lang="en-US" altLang="ja-JP" sz="3200" dirty="0">
                <a:solidFill>
                  <a:schemeClr val="bg2">
                    <a:lumMod val="50000"/>
                  </a:schemeClr>
                </a:solidFill>
              </a:rPr>
              <a:t>p</a:t>
            </a:r>
            <a:r>
              <a:rPr lang="en-US" altLang="ja-JP" sz="3200" dirty="0" smtClean="0">
                <a:solidFill>
                  <a:schemeClr val="bg2">
                    <a:lumMod val="50000"/>
                  </a:schemeClr>
                </a:solidFill>
              </a:rPr>
              <a:t>lans</a:t>
            </a:r>
            <a:endParaRPr lang="en-US" altLang="ja-JP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6" name="フッター プレースホルダー 1"/>
          <p:cNvSpPr>
            <a:spLocks noGrp="1"/>
          </p:cNvSpPr>
          <p:nvPr>
            <p:ph type="ftr" sz="quarter" idx="11"/>
          </p:nvPr>
        </p:nvSpPr>
        <p:spPr>
          <a:xfrm>
            <a:off x="2339752" y="6329213"/>
            <a:ext cx="4896544" cy="412155"/>
          </a:xfrm>
        </p:spPr>
        <p:txBody>
          <a:bodyPr/>
          <a:lstStyle/>
          <a:p>
            <a:r>
              <a:rPr kumimoji="1" lang="en-US" altLang="ja-JP" smtClean="0"/>
              <a:t>GSICS annual meeting, March 16-20, 2015, New Delhi, India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35330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15</a:t>
            </a:fld>
            <a:endParaRPr kumimoji="1" lang="ja-JP" altLang="en-US" dirty="0"/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467544" y="692696"/>
            <a:ext cx="8229600" cy="121014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000" b="1" dirty="0" smtClean="0">
                <a:solidFill>
                  <a:srgbClr val="0B87D6"/>
                </a:solidFill>
              </a:rPr>
              <a:t>Backup Slides</a:t>
            </a:r>
            <a:endParaRPr lang="ja-JP" altLang="en-US" sz="4000" b="1" dirty="0">
              <a:solidFill>
                <a:srgbClr val="0B87D6"/>
              </a:solidFill>
            </a:endParaRPr>
          </a:p>
        </p:txBody>
      </p:sp>
      <p:sp>
        <p:nvSpPr>
          <p:cNvPr id="5" name="フッター プレースホルダー 1"/>
          <p:cNvSpPr>
            <a:spLocks noGrp="1"/>
          </p:cNvSpPr>
          <p:nvPr>
            <p:ph type="ftr" sz="quarter" idx="11"/>
          </p:nvPr>
        </p:nvSpPr>
        <p:spPr>
          <a:xfrm>
            <a:off x="2339752" y="6329213"/>
            <a:ext cx="4896544" cy="412155"/>
          </a:xfrm>
        </p:spPr>
        <p:txBody>
          <a:bodyPr/>
          <a:lstStyle/>
          <a:p>
            <a:r>
              <a:rPr kumimoji="1" lang="en-US" altLang="ja-JP" smtClean="0"/>
              <a:t>GSICS annual meeting, March 16-20, 2015, New Delhi, India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9795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16</a:t>
            </a:fld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395536" y="133762"/>
            <a:ext cx="8496944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ja-JP" sz="2800" dirty="0" smtClean="0">
                <a:solidFill>
                  <a:schemeClr val="bg2">
                    <a:lumMod val="50000"/>
                  </a:schemeClr>
                </a:solidFill>
              </a:rPr>
              <a:t>Observation quality monitoring</a:t>
            </a:r>
            <a:endParaRPr lang="en-US" altLang="ja-JP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" name="図 9" descr="StdTbBias_MT2IASI_UnsmoothSlimit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514" y="4628180"/>
            <a:ext cx="4135956" cy="1772855"/>
          </a:xfrm>
          <a:prstGeom prst="rect">
            <a:avLst/>
          </a:prstGeom>
        </p:spPr>
      </p:pic>
      <p:pic>
        <p:nvPicPr>
          <p:cNvPr id="11" name="Picture 2" descr="MTSAT-2 IR bia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58943" y="3007118"/>
            <a:ext cx="4286457" cy="331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図 11" descr="StdTbBias_MT2IASI_UnsmoothSlimit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154" y="3029970"/>
            <a:ext cx="4084486" cy="1549496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664480" y="2514962"/>
            <a:ext cx="37635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 smtClean="0"/>
              <a:t>Prototype of calibration change alert </a:t>
            </a:r>
            <a:r>
              <a:rPr kumimoji="1" lang="en-US" altLang="ja-JP" sz="1400" dirty="0" smtClean="0"/>
              <a:t>derived from MTSAT-2 vs. IASI NRTC Correction</a:t>
            </a:r>
            <a:endParaRPr kumimoji="1" lang="ja-JP" altLang="en-US" sz="14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292080" y="2514962"/>
            <a:ext cx="3043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 smtClean="0"/>
              <a:t>Diurnal variation of TB biases </a:t>
            </a:r>
            <a:r>
              <a:rPr kumimoji="1" lang="en-US" altLang="ja-JP" sz="1400" dirty="0" smtClean="0"/>
              <a:t>derived from GEO-LEO IR collocation data</a:t>
            </a:r>
            <a:endParaRPr kumimoji="1" lang="ja-JP" altLang="en-US" sz="1400" dirty="0"/>
          </a:p>
        </p:txBody>
      </p:sp>
      <p:sp>
        <p:nvSpPr>
          <p:cNvPr id="15" name="フッター プレースホルダー 1"/>
          <p:cNvSpPr>
            <a:spLocks noGrp="1"/>
          </p:cNvSpPr>
          <p:nvPr>
            <p:ph type="ftr" sz="quarter" idx="11"/>
          </p:nvPr>
        </p:nvSpPr>
        <p:spPr>
          <a:xfrm>
            <a:off x="2339752" y="6329213"/>
            <a:ext cx="4896544" cy="412155"/>
          </a:xfrm>
        </p:spPr>
        <p:txBody>
          <a:bodyPr/>
          <a:lstStyle/>
          <a:p>
            <a:r>
              <a:rPr kumimoji="1" lang="en-US" altLang="ja-JP" dirty="0" smtClean="0"/>
              <a:t>GSICS annual meeting, March 16-20, 2015, New Delhi, India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 rot="16200000">
            <a:off x="3474109" y="4420687"/>
            <a:ext cx="22420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ΔTB </a:t>
            </a:r>
            <a:r>
              <a:rPr lang="en-US" altLang="ja-JP" sz="1200" dirty="0" smtClean="0"/>
              <a:t> </a:t>
            </a:r>
            <a:r>
              <a:rPr kumimoji="1" lang="en-US" altLang="ja-JP" sz="1200" dirty="0" smtClean="0"/>
              <a:t>[K]</a:t>
            </a:r>
            <a:r>
              <a:rPr lang="en-US" altLang="ja-JP" sz="1200" dirty="0"/>
              <a:t> </a:t>
            </a:r>
            <a:r>
              <a:rPr lang="en-US" altLang="ja-JP" sz="1200" dirty="0" smtClean="0"/>
              <a:t>                               ΔTB [K]</a:t>
            </a:r>
            <a:endParaRPr kumimoji="1" lang="ja-JP" altLang="en-US" sz="1200" dirty="0"/>
          </a:p>
        </p:txBody>
      </p:sp>
      <p:sp>
        <p:nvSpPr>
          <p:cNvPr id="19" name="テキスト ボックス 18"/>
          <p:cNvSpPr txBox="1"/>
          <p:nvPr/>
        </p:nvSpPr>
        <p:spPr>
          <a:xfrm rot="16200000">
            <a:off x="-822124" y="4421964"/>
            <a:ext cx="22420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ΔTB </a:t>
            </a:r>
            <a:r>
              <a:rPr lang="en-US" altLang="ja-JP" sz="1200" dirty="0" smtClean="0"/>
              <a:t> </a:t>
            </a:r>
            <a:r>
              <a:rPr kumimoji="1" lang="en-US" altLang="ja-JP" sz="1200" dirty="0" smtClean="0"/>
              <a:t>[K]</a:t>
            </a:r>
            <a:r>
              <a:rPr lang="en-US" altLang="ja-JP" sz="1200" dirty="0"/>
              <a:t> </a:t>
            </a:r>
            <a:r>
              <a:rPr lang="en-US" altLang="ja-JP" sz="1200" dirty="0" smtClean="0"/>
              <a:t>                               ΔTB [K]</a:t>
            </a:r>
            <a:endParaRPr kumimoji="1" lang="ja-JP" altLang="en-US" sz="12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69296" y="4087487"/>
            <a:ext cx="11540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10.8 </a:t>
            </a:r>
            <a:r>
              <a:rPr kumimoji="1" lang="en-US" altLang="ja-JP" dirty="0" smtClean="0"/>
              <a:t>[</a:t>
            </a:r>
            <a:r>
              <a:rPr kumimoji="1" lang="en-US" altLang="ja-JP" dirty="0" err="1" smtClean="0"/>
              <a:t>μm</a:t>
            </a:r>
            <a:r>
              <a:rPr kumimoji="1" lang="en-US" altLang="ja-JP" dirty="0" smtClean="0"/>
              <a:t>]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64480" y="5690748"/>
            <a:ext cx="11540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/>
              <a:t>12.0 </a:t>
            </a:r>
            <a:r>
              <a:rPr kumimoji="1" lang="en-US" altLang="ja-JP" dirty="0" smtClean="0"/>
              <a:t>[</a:t>
            </a:r>
            <a:r>
              <a:rPr kumimoji="1" lang="en-US" altLang="ja-JP" dirty="0" err="1" smtClean="0"/>
              <a:t>μm</a:t>
            </a:r>
            <a:r>
              <a:rPr kumimoji="1" lang="en-US" altLang="ja-JP" dirty="0" smtClean="0"/>
              <a:t>]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839065" y="4100340"/>
            <a:ext cx="11540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10.8 </a:t>
            </a:r>
            <a:r>
              <a:rPr kumimoji="1" lang="en-US" altLang="ja-JP" dirty="0" smtClean="0"/>
              <a:t>[</a:t>
            </a:r>
            <a:r>
              <a:rPr kumimoji="1" lang="en-US" altLang="ja-JP" dirty="0" err="1" smtClean="0"/>
              <a:t>μm</a:t>
            </a:r>
            <a:r>
              <a:rPr kumimoji="1" lang="en-US" altLang="ja-JP" dirty="0" smtClean="0"/>
              <a:t>]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834249" y="5703601"/>
            <a:ext cx="11540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/>
              <a:t>12.0 </a:t>
            </a:r>
            <a:r>
              <a:rPr kumimoji="1" lang="en-US" altLang="ja-JP" dirty="0" smtClean="0"/>
              <a:t>[</a:t>
            </a:r>
            <a:r>
              <a:rPr kumimoji="1" lang="en-US" altLang="ja-JP" dirty="0" err="1" smtClean="0"/>
              <a:t>μm</a:t>
            </a:r>
            <a:r>
              <a:rPr kumimoji="1" lang="en-US" altLang="ja-JP" dirty="0" smtClean="0"/>
              <a:t>]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83568" y="973534"/>
            <a:ext cx="8136904" cy="141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lnSpc>
                <a:spcPct val="120000"/>
              </a:lnSpc>
              <a:buFont typeface="Arial" pitchFamily="34" charset="0"/>
              <a:buChar char="•"/>
              <a:tabLst>
                <a:tab pos="179388" algn="l"/>
              </a:tabLst>
            </a:pPr>
            <a:r>
              <a:rPr lang="en-US" altLang="ja-JP" dirty="0" smtClean="0"/>
              <a:t>Calibration change alert discussed in the June 2013 web meeting</a:t>
            </a:r>
          </a:p>
          <a:p>
            <a:pPr marL="179388" indent="-179388">
              <a:lnSpc>
                <a:spcPct val="120000"/>
              </a:lnSpc>
              <a:buFont typeface="Arial" pitchFamily="34" charset="0"/>
              <a:buChar char="•"/>
              <a:tabLst>
                <a:tab pos="179388" algn="l"/>
              </a:tabLst>
            </a:pPr>
            <a:r>
              <a:rPr kumimoji="1" lang="en-US" altLang="ja-JP" dirty="0" smtClean="0"/>
              <a:t>Diurnal variation of TB biases discussed in the paste F2F/web meetings</a:t>
            </a:r>
          </a:p>
          <a:p>
            <a:pPr marL="179388" indent="-179388">
              <a:lnSpc>
                <a:spcPct val="120000"/>
              </a:lnSpc>
              <a:buFont typeface="Arial" pitchFamily="34" charset="0"/>
              <a:buChar char="•"/>
              <a:tabLst>
                <a:tab pos="179388" algn="l"/>
              </a:tabLst>
            </a:pPr>
            <a:r>
              <a:rPr lang="en-US" altLang="ja-JP" dirty="0" smtClean="0"/>
              <a:t>Bias monitoring using global/regional NWP is under development</a:t>
            </a:r>
            <a:endParaRPr kumimoji="1" lang="en-US" altLang="ja-JP" dirty="0" smtClean="0"/>
          </a:p>
          <a:p>
            <a:pPr marL="179388" indent="-179388">
              <a:lnSpc>
                <a:spcPct val="120000"/>
              </a:lnSpc>
              <a:buFont typeface="Arial" pitchFamily="34" charset="0"/>
              <a:buChar char="•"/>
              <a:tabLst>
                <a:tab pos="179388" algn="l"/>
              </a:tabLst>
            </a:pPr>
            <a:r>
              <a:rPr lang="en-US" altLang="ja-JP" dirty="0" smtClean="0"/>
              <a:t>GEO-GEO inter-comparison will also be carried out, if data are available in JMA</a:t>
            </a:r>
            <a:endParaRPr kumimoji="1" lang="en-US" altLang="ja-JP" dirty="0" smtClean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861480" y="3072245"/>
            <a:ext cx="2801587" cy="261610"/>
          </a:xfrm>
          <a:prstGeom prst="rect">
            <a:avLst/>
          </a:prstGeom>
          <a:solidFill>
            <a:schemeClr val="bg1"/>
          </a:solidFill>
          <a:ln w="3175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/>
              <a:t>MTSAT-2 against   </a:t>
            </a:r>
            <a:r>
              <a:rPr kumimoji="1" lang="en-US" altLang="ja-JP" sz="1100" dirty="0" err="1" smtClean="0">
                <a:solidFill>
                  <a:srgbClr val="FF0000"/>
                </a:solidFill>
              </a:rPr>
              <a:t>Metop</a:t>
            </a:r>
            <a:r>
              <a:rPr kumimoji="1" lang="en-US" altLang="ja-JP" sz="1100" dirty="0" smtClean="0">
                <a:solidFill>
                  <a:srgbClr val="FF0000"/>
                </a:solidFill>
              </a:rPr>
              <a:t>-A/IASI   </a:t>
            </a:r>
            <a:r>
              <a:rPr kumimoji="1" lang="en-US" altLang="ja-JP" sz="1100" dirty="0" smtClean="0">
                <a:solidFill>
                  <a:srgbClr val="0000FF"/>
                </a:solidFill>
              </a:rPr>
              <a:t>Aqua/AIRS</a:t>
            </a:r>
            <a:endParaRPr kumimoji="1" lang="ja-JP" altLang="en-US" sz="1100" dirty="0">
              <a:solidFill>
                <a:srgbClr val="0000FF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866757" y="4727854"/>
            <a:ext cx="2801587" cy="261610"/>
          </a:xfrm>
          <a:prstGeom prst="rect">
            <a:avLst/>
          </a:prstGeom>
          <a:solidFill>
            <a:schemeClr val="bg1"/>
          </a:solidFill>
          <a:ln w="3175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/>
              <a:t>MTSAT-2 against   </a:t>
            </a:r>
            <a:r>
              <a:rPr kumimoji="1" lang="en-US" altLang="ja-JP" sz="1100" dirty="0" err="1" smtClean="0">
                <a:solidFill>
                  <a:srgbClr val="FF0000"/>
                </a:solidFill>
              </a:rPr>
              <a:t>Metop</a:t>
            </a:r>
            <a:r>
              <a:rPr kumimoji="1" lang="en-US" altLang="ja-JP" sz="1100" dirty="0" smtClean="0">
                <a:solidFill>
                  <a:srgbClr val="FF0000"/>
                </a:solidFill>
              </a:rPr>
              <a:t>-A/IASI   </a:t>
            </a:r>
            <a:r>
              <a:rPr kumimoji="1" lang="en-US" altLang="ja-JP" sz="1100" dirty="0" smtClean="0">
                <a:solidFill>
                  <a:srgbClr val="0000FF"/>
                </a:solidFill>
              </a:rPr>
              <a:t>Aqua/AIRS</a:t>
            </a:r>
            <a:endParaRPr kumimoji="1" lang="ja-JP" altLang="en-US" sz="1100" dirty="0">
              <a:solidFill>
                <a:srgbClr val="0000FF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899475" y="4098558"/>
            <a:ext cx="9337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chemeClr val="bg2">
                    <a:lumMod val="50000"/>
                  </a:schemeClr>
                </a:solidFill>
              </a:rPr>
              <a:t>Soft limit</a:t>
            </a:r>
            <a:endParaRPr kumimoji="1" lang="ja-JP" alt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6" name="直線矢印コネクタ 5"/>
          <p:cNvCxnSpPr/>
          <p:nvPr/>
        </p:nvCxnSpPr>
        <p:spPr>
          <a:xfrm>
            <a:off x="2660105" y="3970404"/>
            <a:ext cx="290367" cy="2627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028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 txBox="1">
            <a:spLocks/>
          </p:cNvSpPr>
          <p:nvPr/>
        </p:nvSpPr>
        <p:spPr>
          <a:xfrm>
            <a:off x="457200" y="202630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b="1" dirty="0" smtClean="0">
                <a:solidFill>
                  <a:srgbClr val="0B87D6"/>
                </a:solidFill>
              </a:rPr>
              <a:t>Predicted SRFs</a:t>
            </a:r>
            <a:r>
              <a:rPr lang="en-US" altLang="ja-JP" sz="2400" b="1" dirty="0" smtClean="0">
                <a:solidFill>
                  <a:srgbClr val="0B87D6"/>
                </a:solidFill>
              </a:rPr>
              <a:t> (Spectral Response Function) </a:t>
            </a:r>
            <a:r>
              <a:rPr lang="en-US" altLang="ja-JP" sz="3200" b="1" dirty="0" smtClean="0">
                <a:solidFill>
                  <a:srgbClr val="0B87D6"/>
                </a:solidFill>
              </a:rPr>
              <a:t>of AHI</a:t>
            </a:r>
            <a:endParaRPr lang="ja-JP" altLang="en-US" sz="3200" b="1" dirty="0">
              <a:solidFill>
                <a:srgbClr val="0B87D6"/>
              </a:solidFill>
            </a:endParaRPr>
          </a:p>
        </p:txBody>
      </p:sp>
      <p:pic>
        <p:nvPicPr>
          <p:cNvPr id="1026" name="Picture 2" descr="D:\高橋行端\開発\GSICS\書きもの\GsicsQuarterly\2013_AhiIntroduction\Himawari8SrfsIr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3554" y="4399558"/>
            <a:ext cx="6336704" cy="186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高橋行端\開発\GSICS\書きもの\GsicsQuarterly\2013_AhiIntroduction\Himawari8SrfsVnir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2456" y="1169340"/>
            <a:ext cx="5348829" cy="1372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高橋行端\開発\GSICS\書きもの\GsicsQuarterly\2013_AhiIntroduction\Himawari8SrfsVnir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2065" y="2780614"/>
            <a:ext cx="5222859" cy="1605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高橋行端\開発\GSICS\書きもの\GsicsQuarterly\2013_AhiIntroduction\Himawari8SrfsIr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10191" y="877146"/>
            <a:ext cx="2904375" cy="168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高橋行端\開発\GSICS\書きもの\GsicsQuarterly\2013_AhiIntroduction\Himawari8SrfsIr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60218" y="2759842"/>
            <a:ext cx="2880320" cy="162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スライド番号プレースホルダ 5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  <p:grpSp>
        <p:nvGrpSpPr>
          <p:cNvPr id="13" name="グループ化 12"/>
          <p:cNvGrpSpPr/>
          <p:nvPr/>
        </p:nvGrpSpPr>
        <p:grpSpPr>
          <a:xfrm>
            <a:off x="6704300" y="4822739"/>
            <a:ext cx="1929246" cy="646331"/>
            <a:chOff x="700295" y="971436"/>
            <a:chExt cx="1929246" cy="646331"/>
          </a:xfrm>
        </p:grpSpPr>
        <p:sp>
          <p:nvSpPr>
            <p:cNvPr id="4" name="テキスト ボックス 3"/>
            <p:cNvSpPr txBox="1"/>
            <p:nvPr/>
          </p:nvSpPr>
          <p:spPr>
            <a:xfrm>
              <a:off x="700295" y="971436"/>
              <a:ext cx="1929246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ja-JP" b="1" dirty="0" smtClean="0"/>
                <a:t>            Himawari-8</a:t>
              </a:r>
            </a:p>
            <a:p>
              <a:r>
                <a:rPr lang="en-US" altLang="ja-JP" dirty="0" smtClean="0"/>
                <a:t>            MTSAT-2</a:t>
              </a:r>
              <a:endParaRPr kumimoji="1" lang="ja-JP" altLang="en-US" dirty="0"/>
            </a:p>
          </p:txBody>
        </p:sp>
        <p:cxnSp>
          <p:nvCxnSpPr>
            <p:cNvPr id="7" name="直線コネクタ 6"/>
            <p:cNvCxnSpPr/>
            <p:nvPr/>
          </p:nvCxnSpPr>
          <p:spPr>
            <a:xfrm>
              <a:off x="797740" y="1178136"/>
              <a:ext cx="52683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>
              <a:off x="804804" y="1424586"/>
              <a:ext cx="526836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3" descr="D:\高橋行端\開発\GSICS\書きもの\GsicsQuarterly\2013_AhiIntroduction\Himawari8SrfsVnir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1773" y="4210782"/>
            <a:ext cx="4196257" cy="24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テキスト ボックス 13"/>
          <p:cNvSpPr txBox="1"/>
          <p:nvPr/>
        </p:nvSpPr>
        <p:spPr>
          <a:xfrm>
            <a:off x="490122" y="6104054"/>
            <a:ext cx="8327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/>
              <a:t>A</a:t>
            </a:r>
            <a:r>
              <a:rPr lang="en-US" altLang="ja-JP" sz="1400" dirty="0" smtClean="0"/>
              <a:t>vailable on http</a:t>
            </a:r>
            <a:r>
              <a:rPr lang="en-US" altLang="ja-JP" sz="1400" dirty="0"/>
              <a:t>://mscweb.kishou.go.jp/himawari89/space_segment/srf_201206/AHI_SpectralResponsivity.zip</a:t>
            </a:r>
            <a:endParaRPr kumimoji="1" lang="ja-JP" altLang="en-US" sz="1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96784" y="921214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/>
              <a:t>VIS</a:t>
            </a:r>
            <a:endParaRPr kumimoji="1" lang="ja-JP" altLang="en-US" sz="1600" b="1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11508" y="2505638"/>
            <a:ext cx="4892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/>
              <a:t>NIR</a:t>
            </a:r>
            <a:endParaRPr kumimoji="1" lang="ja-JP" altLang="en-US" sz="1600" b="1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21782" y="4470163"/>
            <a:ext cx="615681" cy="246221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>
            <a:spAutoFit/>
          </a:bodyPr>
          <a:lstStyle/>
          <a:p>
            <a:r>
              <a:rPr kumimoji="1" lang="en-US" altLang="ja-JP" sz="1600" b="1" dirty="0" smtClean="0"/>
              <a:t>LWIR</a:t>
            </a:r>
            <a:endParaRPr kumimoji="1" lang="ja-JP" altLang="en-US" sz="1600" b="1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223073" y="964385"/>
            <a:ext cx="580865" cy="215444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>
            <a:spAutoFit/>
          </a:bodyPr>
          <a:lstStyle/>
          <a:p>
            <a:r>
              <a:rPr lang="en-US" altLang="ja-JP" sz="1400" b="1" dirty="0"/>
              <a:t>S</a:t>
            </a:r>
            <a:r>
              <a:rPr kumimoji="1" lang="en-US" altLang="ja-JP" sz="1400" b="1" dirty="0" smtClean="0"/>
              <a:t>WIR</a:t>
            </a:r>
            <a:endParaRPr kumimoji="1" lang="ja-JP" altLang="en-US" sz="1400" b="1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217167" y="2701220"/>
            <a:ext cx="654346" cy="215444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>
            <a:spAutoFit/>
          </a:bodyPr>
          <a:lstStyle/>
          <a:p>
            <a:r>
              <a:rPr lang="en-US" altLang="ja-JP" sz="1400" b="1" dirty="0" smtClean="0"/>
              <a:t>M</a:t>
            </a:r>
            <a:r>
              <a:rPr kumimoji="1" lang="en-US" altLang="ja-JP" sz="1400" b="1" dirty="0" smtClean="0"/>
              <a:t>WIR</a:t>
            </a:r>
            <a:endParaRPr kumimoji="1" lang="ja-JP" altLang="en-US" sz="1400" b="1" dirty="0"/>
          </a:p>
        </p:txBody>
      </p:sp>
      <p:sp>
        <p:nvSpPr>
          <p:cNvPr id="26" name="フッター プレースホルダー 1"/>
          <p:cNvSpPr>
            <a:spLocks noGrp="1"/>
          </p:cNvSpPr>
          <p:nvPr>
            <p:ph type="ftr" sz="quarter" idx="11"/>
          </p:nvPr>
        </p:nvSpPr>
        <p:spPr>
          <a:xfrm>
            <a:off x="2339752" y="6329213"/>
            <a:ext cx="4896544" cy="412155"/>
          </a:xfrm>
        </p:spPr>
        <p:txBody>
          <a:bodyPr/>
          <a:lstStyle/>
          <a:p>
            <a:r>
              <a:rPr kumimoji="1" lang="en-US" altLang="ja-JP" smtClean="0"/>
              <a:t>GSICS annual meeting, March 16-20, 2015, New Delhi, India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14772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9999"/>
            <a:ext cx="8229600" cy="1143000"/>
          </a:xfrm>
        </p:spPr>
        <p:txBody>
          <a:bodyPr/>
          <a:lstStyle/>
          <a:p>
            <a:r>
              <a:rPr kumimoji="1" lang="en-US" altLang="ja-JP" b="1" dirty="0" smtClean="0">
                <a:solidFill>
                  <a:srgbClr val="0B87D6"/>
                </a:solidFill>
              </a:rPr>
              <a:t>Contents</a:t>
            </a:r>
            <a:endParaRPr kumimoji="1" lang="ja-JP" altLang="en-US" b="1" dirty="0">
              <a:solidFill>
                <a:srgbClr val="0B87D6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2</a:t>
            </a:fld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83568" y="1370145"/>
            <a:ext cx="7992888" cy="479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lnSpc>
                <a:spcPct val="130000"/>
              </a:lnSpc>
              <a:buFont typeface="Wingdings" charset="2"/>
              <a:buChar char="p"/>
            </a:pPr>
            <a:r>
              <a:rPr lang="en-US" altLang="ja-JP" sz="2400" b="1" dirty="0" smtClean="0">
                <a:solidFill>
                  <a:srgbClr val="0B87D6"/>
                </a:solidFill>
              </a:rPr>
              <a:t>Update of JMA GSICS members</a:t>
            </a:r>
          </a:p>
          <a:p>
            <a:pPr marL="363538" indent="-363538">
              <a:lnSpc>
                <a:spcPct val="130000"/>
              </a:lnSpc>
              <a:buFont typeface="Wingdings" charset="2"/>
              <a:buChar char="p"/>
            </a:pPr>
            <a:r>
              <a:rPr lang="en-US" altLang="ja-JP" sz="2400" b="1" dirty="0" smtClean="0">
                <a:solidFill>
                  <a:srgbClr val="0B87D6"/>
                </a:solidFill>
              </a:rPr>
              <a:t>Summary of JMA action status</a:t>
            </a:r>
          </a:p>
          <a:p>
            <a:pPr marL="801688" lvl="1" indent="-344488">
              <a:lnSpc>
                <a:spcPct val="130000"/>
              </a:lnSpc>
              <a:buFont typeface="Arial"/>
              <a:buChar char="•"/>
            </a:pPr>
            <a:r>
              <a:rPr lang="en-US" altLang="ja-JP" sz="2000" dirty="0"/>
              <a:t>Uncertainty evaluation of MTSAT-2 vs. IASI/AIRS GSICS Correction</a:t>
            </a:r>
          </a:p>
          <a:p>
            <a:pPr marL="801688" lvl="1" indent="-344488">
              <a:lnSpc>
                <a:spcPct val="130000"/>
              </a:lnSpc>
              <a:buFont typeface="Arial"/>
              <a:buChar char="•"/>
            </a:pPr>
            <a:r>
              <a:rPr lang="en-US" altLang="ja-JP" sz="2000" dirty="0"/>
              <a:t>GEO-GEO-IR comparison</a:t>
            </a:r>
          </a:p>
          <a:p>
            <a:pPr marL="801688" lvl="1" indent="-344488">
              <a:lnSpc>
                <a:spcPct val="130000"/>
              </a:lnSpc>
              <a:buFont typeface="Arial"/>
              <a:buChar char="•"/>
            </a:pPr>
            <a:r>
              <a:rPr lang="en-US" altLang="ja-JP" sz="2000" dirty="0"/>
              <a:t>Temporal resolution of the DCC inter-calibration</a:t>
            </a:r>
          </a:p>
          <a:p>
            <a:pPr marL="801688" lvl="1" indent="-344488">
              <a:lnSpc>
                <a:spcPct val="130000"/>
              </a:lnSpc>
              <a:buFont typeface="Arial"/>
              <a:buChar char="•"/>
            </a:pPr>
            <a:r>
              <a:rPr lang="en-US" altLang="ja-JP" sz="2000" dirty="0"/>
              <a:t>Event logging - landing page for the JMA </a:t>
            </a:r>
            <a:r>
              <a:rPr lang="en-US" altLang="ja-JP" sz="2000" dirty="0" smtClean="0"/>
              <a:t>GEO</a:t>
            </a:r>
          </a:p>
          <a:p>
            <a:pPr marL="363538" indent="-363538">
              <a:lnSpc>
                <a:spcPct val="130000"/>
              </a:lnSpc>
              <a:buFont typeface="Wingdings" charset="2"/>
              <a:buChar char="p"/>
            </a:pPr>
            <a:r>
              <a:rPr lang="en-US" altLang="ja-JP" sz="2400" b="1" dirty="0">
                <a:solidFill>
                  <a:srgbClr val="0B87D6"/>
                </a:solidFill>
              </a:rPr>
              <a:t>2014 achievements / 2015 work </a:t>
            </a:r>
            <a:r>
              <a:rPr lang="en-US" altLang="ja-JP" sz="2400" b="1" dirty="0" smtClean="0">
                <a:solidFill>
                  <a:srgbClr val="0B87D6"/>
                </a:solidFill>
              </a:rPr>
              <a:t>plan</a:t>
            </a:r>
          </a:p>
          <a:p>
            <a:pPr marL="804863" indent="-352425">
              <a:lnSpc>
                <a:spcPct val="130000"/>
              </a:lnSpc>
              <a:buFont typeface="Arial"/>
              <a:buChar char="•"/>
            </a:pPr>
            <a:r>
              <a:rPr lang="en-US" altLang="ja-JP" sz="2000" dirty="0"/>
              <a:t>MTSAT-2 lunar calibration using the GIRO</a:t>
            </a:r>
          </a:p>
          <a:p>
            <a:pPr marL="804863" indent="-352425">
              <a:lnSpc>
                <a:spcPct val="130000"/>
              </a:lnSpc>
              <a:buFont typeface="Arial"/>
              <a:buChar char="•"/>
            </a:pPr>
            <a:r>
              <a:rPr lang="en-US" altLang="ja-JP" sz="2000" dirty="0"/>
              <a:t>Investigation of seasonality on the DCC inter-calibration method</a:t>
            </a:r>
          </a:p>
          <a:p>
            <a:pPr marL="804863" indent="-352425">
              <a:lnSpc>
                <a:spcPct val="130000"/>
              </a:lnSpc>
              <a:buFont typeface="Arial"/>
              <a:buChar char="•"/>
            </a:pPr>
            <a:r>
              <a:rPr lang="en-US" altLang="ja-JP" sz="2000" dirty="0"/>
              <a:t>JMA SCOPE-CM </a:t>
            </a:r>
            <a:r>
              <a:rPr lang="en-US" altLang="ja-JP" sz="2000" dirty="0" smtClean="0"/>
              <a:t>activities</a:t>
            </a:r>
          </a:p>
          <a:p>
            <a:pPr marL="363538" indent="-363538">
              <a:lnSpc>
                <a:spcPct val="130000"/>
              </a:lnSpc>
              <a:buFont typeface="Wingdings" charset="2"/>
              <a:buChar char="p"/>
            </a:pPr>
            <a:r>
              <a:rPr kumimoji="1" lang="en-US" altLang="ja-JP" sz="2400" b="1" dirty="0" smtClean="0">
                <a:solidFill>
                  <a:srgbClr val="0B87D6"/>
                </a:solidFill>
              </a:rPr>
              <a:t>Summary and </a:t>
            </a:r>
            <a:r>
              <a:rPr lang="en-US" altLang="ja-JP" sz="2400" b="1" dirty="0" smtClean="0">
                <a:solidFill>
                  <a:srgbClr val="0B87D6"/>
                </a:solidFill>
              </a:rPr>
              <a:t>f</a:t>
            </a:r>
            <a:r>
              <a:rPr kumimoji="1" lang="en-US" altLang="ja-JP" sz="2400" b="1" dirty="0" smtClean="0">
                <a:solidFill>
                  <a:srgbClr val="0B87D6"/>
                </a:solidFill>
              </a:rPr>
              <a:t>uture plans</a:t>
            </a:r>
          </a:p>
        </p:txBody>
      </p:sp>
      <p:sp>
        <p:nvSpPr>
          <p:cNvPr id="7" name="フッター プレースホルダー 1"/>
          <p:cNvSpPr>
            <a:spLocks noGrp="1"/>
          </p:cNvSpPr>
          <p:nvPr>
            <p:ph type="ftr" sz="quarter" idx="11"/>
          </p:nvPr>
        </p:nvSpPr>
        <p:spPr>
          <a:xfrm>
            <a:off x="2339752" y="6329213"/>
            <a:ext cx="4896544" cy="412155"/>
          </a:xfrm>
        </p:spPr>
        <p:txBody>
          <a:bodyPr/>
          <a:lstStyle/>
          <a:p>
            <a:r>
              <a:rPr kumimoji="1" lang="en-US" altLang="ja-JP" dirty="0" smtClean="0"/>
              <a:t>GSICS annual meeting, March 16-20, 2015, New Delhi, India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845332"/>
              </p:ext>
            </p:extLst>
          </p:nvPr>
        </p:nvGraphicFramePr>
        <p:xfrm>
          <a:off x="539552" y="4311793"/>
          <a:ext cx="8155631" cy="1925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576064"/>
                <a:gridCol w="576064"/>
                <a:gridCol w="720080"/>
                <a:gridCol w="504056"/>
                <a:gridCol w="576064"/>
                <a:gridCol w="1224136"/>
                <a:gridCol w="792088"/>
                <a:gridCol w="720080"/>
                <a:gridCol w="666799"/>
              </a:tblGrid>
              <a:tr h="2287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Member</a:t>
                      </a:r>
                      <a:endParaRPr lang="en-GB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GRWG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GDWG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GEO-LEO-IR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DCC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Moon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Vicarious method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</a:rPr>
                        <a:t> (RTM)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Ray matching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GEO-GEO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On-board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 anchorCtr="1"/>
                </a:tc>
              </a:tr>
              <a:tr h="22873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Masaya</a:t>
                      </a:r>
                      <a:r>
                        <a:rPr lang="en-US" sz="1400" baseline="0" dirty="0" smtClean="0"/>
                        <a:t> Takahashi (Mr.)</a:t>
                      </a:r>
                      <a:endParaRPr lang="en-GB" sz="1400" b="1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</a:t>
                      </a:r>
                      <a:endParaRPr lang="en-GB" sz="1400" b="1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</a:t>
                      </a:r>
                      <a:endParaRPr lang="en-GB" sz="1400" b="1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</a:t>
                      </a:r>
                      <a:endParaRPr lang="en-GB" sz="1400" b="1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Y</a:t>
                      </a:r>
                      <a:endParaRPr lang="en-GB" sz="1400" b="1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Y</a:t>
                      </a:r>
                      <a:endParaRPr lang="en-GB" sz="1400" b="1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(Y)</a:t>
                      </a:r>
                      <a:endParaRPr lang="en-GB" sz="1400" b="1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/>
                </a:tc>
              </a:tr>
              <a:tr h="22402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Arata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Okuyama</a:t>
                      </a:r>
                      <a:r>
                        <a:rPr lang="en-US" sz="1400" dirty="0" smtClean="0"/>
                        <a:t> (Mr.)</a:t>
                      </a:r>
                      <a:endParaRPr lang="en-GB" sz="14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</a:t>
                      </a:r>
                      <a:endParaRPr lang="en-GB" sz="14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Y</a:t>
                      </a:r>
                      <a:endParaRPr lang="en-GB" sz="14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Y</a:t>
                      </a:r>
                      <a:endParaRPr lang="en-GB" sz="14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/>
                </a:tc>
              </a:tr>
              <a:tr h="22873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Ryoko</a:t>
                      </a:r>
                      <a:r>
                        <a:rPr lang="en-US" sz="1400" dirty="0" smtClean="0"/>
                        <a:t> Yoshino (Dr.)</a:t>
                      </a:r>
                      <a:endParaRPr lang="en-GB" sz="14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</a:t>
                      </a:r>
                      <a:endParaRPr lang="en-GB" sz="14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</a:t>
                      </a:r>
                      <a:endParaRPr lang="en-GB" sz="14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Y</a:t>
                      </a:r>
                      <a:endParaRPr lang="en-GB" sz="14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/>
                </a:tc>
              </a:tr>
              <a:tr h="22873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Keita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Hosaka</a:t>
                      </a:r>
                      <a:r>
                        <a:rPr lang="en-US" sz="1400" baseline="0" dirty="0" smtClean="0"/>
                        <a:t> (Dr.)</a:t>
                      </a:r>
                      <a:endParaRPr lang="en-GB" sz="14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</a:t>
                      </a:r>
                      <a:endParaRPr lang="en-GB" sz="14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/>
                </a:tc>
              </a:tr>
              <a:tr h="22873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Hidehiko Murata (Mr.)</a:t>
                      </a:r>
                      <a:endParaRPr lang="en-GB" sz="14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</a:t>
                      </a:r>
                      <a:endParaRPr lang="en-GB" sz="14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Y</a:t>
                      </a:r>
                      <a:endParaRPr lang="en-GB" sz="14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marL="36000" marR="36000" marT="36000" marB="36000"/>
                </a:tc>
              </a:tr>
            </a:tbl>
          </a:graphicData>
        </a:graphic>
      </p:graphicFrame>
      <p:sp>
        <p:nvSpPr>
          <p:cNvPr id="10" name="タイトル 1"/>
          <p:cNvSpPr txBox="1">
            <a:spLocks/>
          </p:cNvSpPr>
          <p:nvPr/>
        </p:nvSpPr>
        <p:spPr>
          <a:xfrm>
            <a:off x="609600" y="188640"/>
            <a:ext cx="8229600" cy="769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b="1" dirty="0" smtClean="0">
                <a:solidFill>
                  <a:srgbClr val="0B87D6"/>
                </a:solidFill>
              </a:rPr>
              <a:t>JMA GSICS members</a:t>
            </a:r>
            <a:endParaRPr lang="ja-JP" altLang="en-US" sz="3200" b="1" dirty="0">
              <a:solidFill>
                <a:srgbClr val="0B87D6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99592" y="750015"/>
            <a:ext cx="453650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i="1" dirty="0" smtClean="0"/>
              <a:t>EP</a:t>
            </a:r>
          </a:p>
          <a:p>
            <a:pPr marL="534988" indent="-260350">
              <a:buFont typeface="Arial"/>
              <a:buChar char="•"/>
            </a:pPr>
            <a:r>
              <a:rPr lang="en-US" altLang="ja-JP" sz="2000" dirty="0" err="1" smtClean="0"/>
              <a:t>Arata</a:t>
            </a:r>
            <a:r>
              <a:rPr lang="en-US" altLang="ja-JP" sz="2000" dirty="0" smtClean="0"/>
              <a:t> </a:t>
            </a:r>
            <a:r>
              <a:rPr lang="en-US" altLang="ja-JP" sz="2000" dirty="0" err="1" smtClean="0"/>
              <a:t>Okuyama</a:t>
            </a:r>
            <a:endParaRPr lang="en-US" altLang="ja-JP" sz="2000" dirty="0" smtClean="0"/>
          </a:p>
          <a:p>
            <a:r>
              <a:rPr kumimoji="1" lang="en-US" altLang="ja-JP" sz="2400" b="1" i="1" dirty="0" smtClean="0"/>
              <a:t>GRWG</a:t>
            </a:r>
          </a:p>
          <a:p>
            <a:pPr marL="534988" indent="-260350">
              <a:buFont typeface="Arial"/>
              <a:buChar char="•"/>
            </a:pPr>
            <a:r>
              <a:rPr lang="en-US" altLang="ja-JP" sz="2000" dirty="0" err="1" smtClean="0"/>
              <a:t>Arata</a:t>
            </a:r>
            <a:r>
              <a:rPr lang="en-US" altLang="ja-JP" sz="2000" dirty="0" smtClean="0"/>
              <a:t> </a:t>
            </a:r>
            <a:r>
              <a:rPr lang="en-US" altLang="ja-JP" sz="2000" dirty="0" err="1" smtClean="0"/>
              <a:t>Okuyama</a:t>
            </a:r>
            <a:r>
              <a:rPr lang="en-US" altLang="ja-JP" sz="2000" dirty="0" smtClean="0"/>
              <a:t> </a:t>
            </a:r>
          </a:p>
          <a:p>
            <a:pPr marL="534988" indent="-260350">
              <a:buFont typeface="Arial"/>
              <a:buChar char="•"/>
            </a:pPr>
            <a:r>
              <a:rPr kumimoji="1" lang="en-US" altLang="ja-JP" sz="2000" dirty="0" smtClean="0"/>
              <a:t>Masaya Takahashi</a:t>
            </a:r>
          </a:p>
          <a:p>
            <a:pPr marL="534988" indent="-260350">
              <a:buFont typeface="Arial"/>
              <a:buChar char="•"/>
            </a:pPr>
            <a:r>
              <a:rPr lang="en-US" altLang="ja-JP" sz="2000" dirty="0" smtClean="0"/>
              <a:t>Hidehiko Murata</a:t>
            </a:r>
          </a:p>
          <a:p>
            <a:pPr marL="534988" indent="-260350">
              <a:buFont typeface="Arial"/>
              <a:buChar char="•"/>
            </a:pPr>
            <a:r>
              <a:rPr kumimoji="1" lang="en-US" altLang="ja-JP" sz="2000" dirty="0" err="1" smtClean="0"/>
              <a:t>Ryoko</a:t>
            </a:r>
            <a:r>
              <a:rPr kumimoji="1" lang="en-US" altLang="ja-JP" sz="2000" dirty="0" smtClean="0"/>
              <a:t> Yoshino</a:t>
            </a:r>
          </a:p>
          <a:p>
            <a:r>
              <a:rPr lang="en-US" altLang="ja-JP" sz="2400" b="1" i="1" dirty="0" smtClean="0"/>
              <a:t>GDWG</a:t>
            </a:r>
          </a:p>
          <a:p>
            <a:pPr marL="534988" indent="-260350">
              <a:buFont typeface="Arial"/>
              <a:buChar char="•"/>
            </a:pPr>
            <a:r>
              <a:rPr kumimoji="1" lang="en-US" altLang="ja-JP" sz="2000" dirty="0" smtClean="0"/>
              <a:t>Masaya Takahashi</a:t>
            </a:r>
          </a:p>
          <a:p>
            <a:pPr marL="534988" indent="-260350">
              <a:buFont typeface="Arial"/>
              <a:buChar char="•"/>
            </a:pPr>
            <a:r>
              <a:rPr lang="en-US" altLang="ja-JP" sz="2000" dirty="0" smtClean="0"/>
              <a:t>Keita </a:t>
            </a:r>
            <a:r>
              <a:rPr lang="en-US" altLang="ja-JP" sz="2000" dirty="0" err="1" smtClean="0"/>
              <a:t>Hosaka</a:t>
            </a:r>
            <a:endParaRPr kumimoji="1" lang="ja-JP" altLang="en-US" sz="20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414214" y="1130884"/>
            <a:ext cx="613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B0F0"/>
                </a:solidFill>
              </a:rPr>
              <a:t>New</a:t>
            </a:r>
            <a:endParaRPr kumimoji="1" lang="ja-JP" altLang="en-US" dirty="0">
              <a:solidFill>
                <a:srgbClr val="00B0F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414214" y="1799327"/>
            <a:ext cx="2581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00B0F0"/>
                </a:solidFill>
              </a:rPr>
              <a:t>C</a:t>
            </a:r>
            <a:r>
              <a:rPr kumimoji="1" lang="en-US" altLang="ja-JP" dirty="0" smtClean="0">
                <a:solidFill>
                  <a:srgbClr val="00B0F0"/>
                </a:solidFill>
              </a:rPr>
              <a:t>ome back to the GRWG!</a:t>
            </a:r>
            <a:endParaRPr kumimoji="1" lang="ja-JP" altLang="en-US" dirty="0">
              <a:solidFill>
                <a:srgbClr val="00B0F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414214" y="2436641"/>
            <a:ext cx="613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B0F0"/>
                </a:solidFill>
              </a:rPr>
              <a:t>New</a:t>
            </a:r>
            <a:endParaRPr kumimoji="1" lang="ja-JP" altLang="en-US" dirty="0">
              <a:solidFill>
                <a:srgbClr val="00B0F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411533" y="2724673"/>
            <a:ext cx="613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B0F0"/>
                </a:solidFill>
              </a:rPr>
              <a:t>New</a:t>
            </a:r>
            <a:endParaRPr kumimoji="1" lang="ja-JP" altLang="en-US" dirty="0">
              <a:solidFill>
                <a:srgbClr val="00B0F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400775" y="3705641"/>
            <a:ext cx="613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B0F0"/>
                </a:solidFill>
              </a:rPr>
              <a:t>New</a:t>
            </a:r>
            <a:endParaRPr kumimoji="1" lang="ja-JP" altLang="en-US" dirty="0">
              <a:solidFill>
                <a:srgbClr val="00B0F0"/>
              </a:solidFill>
            </a:endParaRPr>
          </a:p>
        </p:txBody>
      </p:sp>
      <p:sp>
        <p:nvSpPr>
          <p:cNvPr id="20" name="フッター プレースホルダー 1"/>
          <p:cNvSpPr>
            <a:spLocks noGrp="1"/>
          </p:cNvSpPr>
          <p:nvPr>
            <p:ph type="ftr" sz="quarter" idx="11"/>
          </p:nvPr>
        </p:nvSpPr>
        <p:spPr>
          <a:xfrm>
            <a:off x="2339752" y="6329213"/>
            <a:ext cx="4896544" cy="412155"/>
          </a:xfrm>
        </p:spPr>
        <p:txBody>
          <a:bodyPr/>
          <a:lstStyle/>
          <a:p>
            <a:r>
              <a:rPr kumimoji="1" lang="en-US" altLang="ja-JP" dirty="0" smtClean="0"/>
              <a:t>GSICS annual meeting, March 16-20, 2015, New Delhi, India</a:t>
            </a:r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436096" y="3429000"/>
            <a:ext cx="3439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GPAT member: </a:t>
            </a:r>
            <a:r>
              <a:rPr kumimoji="1" lang="en-US" altLang="ja-JP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Arata</a:t>
            </a:r>
            <a:endParaRPr kumimoji="1" lang="en-US" altLang="ja-JP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altLang="ja-JP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Point of operational contact: </a:t>
            </a:r>
            <a:r>
              <a:rPr lang="en-US" altLang="ja-JP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Arata</a:t>
            </a:r>
            <a:endParaRPr kumimoji="1" lang="ja-JP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408924" y="3389110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B0F0"/>
                </a:solidFill>
              </a:rPr>
              <a:t>Co-chair Feb 2015~</a:t>
            </a:r>
            <a:endParaRPr kumimoji="1" lang="ja-JP" alt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432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4</a:t>
            </a:fld>
            <a:endParaRPr kumimoji="1" lang="ja-JP" altLang="en-US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1972754"/>
              </p:ext>
            </p:extLst>
          </p:nvPr>
        </p:nvGraphicFramePr>
        <p:xfrm>
          <a:off x="137465" y="1136375"/>
          <a:ext cx="8908413" cy="30073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0334"/>
                <a:gridCol w="4470211"/>
                <a:gridCol w="1168326"/>
                <a:gridCol w="1124056"/>
                <a:gridCol w="94548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Action Ref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Description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Assigned to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Due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Date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State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300" b="0" dirty="0" smtClean="0">
                          <a:solidFill>
                            <a:srgbClr val="FF0000"/>
                          </a:solidFill>
                        </a:rPr>
                        <a:t>GWG_13.10</a:t>
                      </a:r>
                      <a:endParaRPr lang="en-GB" sz="1300" b="0" dirty="0">
                        <a:solidFill>
                          <a:srgbClr val="FF0000"/>
                        </a:solidFill>
                      </a:endParaRPr>
                    </a:p>
                  </a:txBody>
                  <a:tcPr marL="47625" marR="47625" marT="19050" marB="1905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b="0" dirty="0" smtClean="0"/>
                        <a:t>JMA to complete Uncertainty analysis for MTSAT-IASI products by analyzing random errors contribution from spatial and temporal variability at least and combine these with the currently </a:t>
                      </a:r>
                      <a:r>
                        <a:rPr lang="en-US" sz="1300" b="0" dirty="0" err="1" smtClean="0"/>
                        <a:t>analysed</a:t>
                      </a:r>
                      <a:r>
                        <a:rPr lang="en-US" sz="1300" b="0" dirty="0" smtClean="0"/>
                        <a:t> systematic uncertainty. That will be sufficient for promotion to pre-operational status.</a:t>
                      </a:r>
                      <a:endParaRPr lang="en-IE" sz="1300" b="0" dirty="0"/>
                    </a:p>
                  </a:txBody>
                  <a:tcPr marL="47625" marR="47625" marT="19050" marB="19050" anchor="ctr" anchorCtr="1"/>
                </a:tc>
                <a:tc>
                  <a:txBody>
                    <a:bodyPr/>
                    <a:lstStyle/>
                    <a:p>
                      <a:r>
                        <a:rPr lang="en-GB" sz="1300" b="0" u="none" dirty="0" smtClean="0">
                          <a:solidFill>
                            <a:schemeClr val="tx1"/>
                          </a:solidFill>
                        </a:rPr>
                        <a:t>JMA</a:t>
                      </a:r>
                    </a:p>
                    <a:p>
                      <a:r>
                        <a:rPr lang="en-GB" sz="1300" b="0" u="none" dirty="0" smtClean="0">
                          <a:solidFill>
                            <a:schemeClr val="tx1"/>
                          </a:solidFill>
                        </a:rPr>
                        <a:t>(M.</a:t>
                      </a:r>
                      <a:r>
                        <a:rPr lang="en-GB" sz="1300" b="0" u="none" baseline="0" dirty="0" smtClean="0">
                          <a:solidFill>
                            <a:schemeClr val="tx1"/>
                          </a:solidFill>
                        </a:rPr>
                        <a:t> Takahashi</a:t>
                      </a:r>
                      <a:r>
                        <a:rPr lang="en-GB" sz="1300" b="0" u="none" baseline="0" dirty="0" smtClean="0">
                          <a:solidFill>
                            <a:srgbClr val="666666"/>
                          </a:solidFill>
                        </a:rPr>
                        <a:t>)</a:t>
                      </a:r>
                      <a:endParaRPr lang="en-GB" sz="1300" b="0" u="none" dirty="0"/>
                    </a:p>
                  </a:txBody>
                  <a:tcPr marL="47625" marR="47625" marT="19050" marB="19050" anchor="ctr" anchorCtr="1"/>
                </a:tc>
                <a:tc>
                  <a:txBody>
                    <a:bodyPr/>
                    <a:lstStyle/>
                    <a:p>
                      <a:r>
                        <a:rPr lang="en-GB" sz="13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01 Mar 2015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Closed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(Report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 Thurs am)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rgbClr val="FF0000"/>
                          </a:solidFill>
                        </a:rPr>
                        <a:t>GRWG_14.8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CMA and JMA to present their analysis on GEO-GEO IR products at the next meeting.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ja-JP" sz="1300" dirty="0" smtClean="0">
                          <a:solidFill>
                            <a:schemeClr val="tx1"/>
                          </a:solidFill>
                        </a:rPr>
                        <a:t>CMA/JMA</a:t>
                      </a:r>
                      <a:endParaRPr lang="en-GB" sz="1300" dirty="0"/>
                    </a:p>
                  </a:txBody>
                  <a:tcPr marL="47625" marR="47625" marT="19050" marB="19050"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ja-JP" sz="13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01</a:t>
                      </a:r>
                      <a:r>
                        <a:rPr lang="en-GB" altLang="ja-JP" sz="13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May</a:t>
                      </a:r>
                      <a:r>
                        <a:rPr lang="en-GB" altLang="ja-JP" sz="13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2015</a:t>
                      </a:r>
                      <a:endParaRPr lang="en-US" altLang="ja-JP" sz="13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47625" marR="47625" marT="19050" marB="1905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Report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 Thurs pm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rgbClr val="FF0000"/>
                          </a:solidFill>
                        </a:rPr>
                        <a:t>GRWG_14.35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EUMETSAT/NOAA/NASA/JMA to perform analysis to evaluate the optimal temporal resolution for a DCC product. GPRCs are invited to report at the next web-meeting on the DCC method.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ja-JP" sz="1300" dirty="0" smtClean="0">
                          <a:solidFill>
                            <a:schemeClr val="tx1"/>
                          </a:solidFill>
                        </a:rPr>
                        <a:t>EUMETSAT/NOAA/NASA/JMA</a:t>
                      </a:r>
                      <a:endParaRPr lang="en-GB" sz="1300" dirty="0"/>
                    </a:p>
                  </a:txBody>
                  <a:tcPr marL="47625" marR="47625" marT="19050" marB="19050"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ja-JP" sz="13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01</a:t>
                      </a:r>
                      <a:r>
                        <a:rPr lang="en-GB" altLang="ja-JP" sz="13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May</a:t>
                      </a:r>
                      <a:r>
                        <a:rPr lang="en-GB" altLang="ja-JP" sz="13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2015</a:t>
                      </a:r>
                      <a:endParaRPr lang="en-US" altLang="ja-JP" sz="13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47625" marR="47625" marT="19050" marB="1905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Open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altLang="ja-JP" sz="1300" dirty="0" smtClean="0"/>
                        <a:t>*</a:t>
                      </a:r>
                      <a:r>
                        <a:rPr lang="en-GB" altLang="ja-JP" sz="1300" dirty="0" smtClean="0">
                          <a:solidFill>
                            <a:srgbClr val="FF0000"/>
                          </a:solidFill>
                        </a:rPr>
                        <a:t>GLCWS_14.8</a:t>
                      </a:r>
                      <a:endParaRPr lang="en-GB" altLang="ja-JP" sz="1300" dirty="0">
                        <a:solidFill>
                          <a:srgbClr val="FF0000"/>
                        </a:solidFill>
                      </a:endParaRPr>
                    </a:p>
                  </a:txBody>
                  <a:tcPr marL="47625" marR="47625" marT="19050" marB="19050" anchor="ctr" anchorCtr="1"/>
                </a:tc>
                <a:tc>
                  <a:txBody>
                    <a:bodyPr/>
                    <a:lstStyle/>
                    <a:p>
                      <a:r>
                        <a:rPr lang="en-US" altLang="ja-JP" sz="1300" dirty="0" smtClean="0"/>
                        <a:t>All participants to report any restrictions on the use of their datasets in relation to the proposed data sharing policy.</a:t>
                      </a:r>
                      <a:endParaRPr lang="en-IE" altLang="ja-JP" sz="1300" dirty="0"/>
                    </a:p>
                  </a:txBody>
                  <a:tcPr marL="47625" marR="47625" marT="19050" marB="19050" anchor="ctr" anchorCtr="1"/>
                </a:tc>
                <a:tc>
                  <a:txBody>
                    <a:bodyPr/>
                    <a:lstStyle/>
                    <a:p>
                      <a:r>
                        <a:rPr lang="en-GB" sz="13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ja-JP" sz="13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01</a:t>
                      </a:r>
                      <a:r>
                        <a:rPr lang="en-GB" altLang="ja-JP" sz="13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Mar</a:t>
                      </a:r>
                      <a:r>
                        <a:rPr lang="en-GB" altLang="ja-JP" sz="13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2015</a:t>
                      </a:r>
                      <a:endParaRPr lang="en-US" altLang="ja-JP" sz="13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Closed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</a:tr>
            </a:tbl>
          </a:graphicData>
        </a:graphic>
      </p:graphicFrame>
      <p:sp>
        <p:nvSpPr>
          <p:cNvPr id="8" name="フッター プレースホルダー 1"/>
          <p:cNvSpPr>
            <a:spLocks noGrp="1"/>
          </p:cNvSpPr>
          <p:nvPr>
            <p:ph type="ftr" sz="quarter" idx="11"/>
          </p:nvPr>
        </p:nvSpPr>
        <p:spPr>
          <a:xfrm>
            <a:off x="2339752" y="6329213"/>
            <a:ext cx="4896544" cy="412155"/>
          </a:xfrm>
        </p:spPr>
        <p:txBody>
          <a:bodyPr/>
          <a:lstStyle/>
          <a:p>
            <a:r>
              <a:rPr kumimoji="1" lang="en-US" altLang="ja-JP" dirty="0" smtClean="0"/>
              <a:t>GSICS annual meeting, March 16-20, 2015, New Delhi, India</a:t>
            </a:r>
            <a:endParaRPr kumimoji="1" lang="ja-JP" altLang="en-US" dirty="0"/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609600" y="139006"/>
            <a:ext cx="8229600" cy="769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b="1" dirty="0" smtClean="0">
                <a:solidFill>
                  <a:srgbClr val="0B87D6"/>
                </a:solidFill>
              </a:rPr>
              <a:t>Status of </a:t>
            </a:r>
            <a:r>
              <a:rPr lang="en-US" altLang="ja-JP" sz="3200" b="1" dirty="0" smtClean="0">
                <a:solidFill>
                  <a:srgbClr val="0B87D6"/>
                </a:solidFill>
              </a:rPr>
              <a:t>GRWG actions </a:t>
            </a:r>
            <a:r>
              <a:rPr lang="en-US" altLang="ja-JP" sz="3200" b="1" dirty="0" smtClean="0">
                <a:solidFill>
                  <a:srgbClr val="0B87D6"/>
                </a:solidFill>
              </a:rPr>
              <a:t>assigned to JMA</a:t>
            </a:r>
            <a:endParaRPr lang="ja-JP" altLang="en-US" sz="3200" b="1" dirty="0">
              <a:solidFill>
                <a:srgbClr val="0B87D6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115616" y="4283223"/>
            <a:ext cx="79587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*JMA can share GMS/MTSAT/</a:t>
            </a:r>
            <a:r>
              <a:rPr kumimoji="1" lang="en-US" altLang="ja-JP" sz="1400" dirty="0" err="1" smtClean="0"/>
              <a:t>Himawari</a:t>
            </a:r>
            <a:r>
              <a:rPr kumimoji="1" lang="en-US" altLang="ja-JP" sz="1400" dirty="0" smtClean="0"/>
              <a:t> lunar observation </a:t>
            </a:r>
            <a:r>
              <a:rPr kumimoji="1" lang="en-US" altLang="ja-JP" sz="1400" dirty="0" err="1" smtClean="0"/>
              <a:t>netCDFs</a:t>
            </a:r>
            <a:r>
              <a:rPr kumimoji="1" lang="en-US" altLang="ja-JP" sz="1400" dirty="0" smtClean="0"/>
              <a:t> within the lunar calibration community!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545676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5</a:t>
            </a:fld>
            <a:endParaRPr kumimoji="1" lang="ja-JP" altLang="en-US" dirty="0"/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609600" y="139006"/>
            <a:ext cx="8229600" cy="769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b="1" dirty="0" smtClean="0">
                <a:solidFill>
                  <a:srgbClr val="0B87D6"/>
                </a:solidFill>
              </a:rPr>
              <a:t>Status of </a:t>
            </a:r>
            <a:r>
              <a:rPr lang="en-US" altLang="ja-JP" sz="3200" b="1" dirty="0" smtClean="0">
                <a:solidFill>
                  <a:srgbClr val="0B87D6"/>
                </a:solidFill>
              </a:rPr>
              <a:t>GDWG actions </a:t>
            </a:r>
            <a:r>
              <a:rPr lang="en-US" altLang="ja-JP" sz="3200" b="1" dirty="0" smtClean="0">
                <a:solidFill>
                  <a:srgbClr val="0B87D6"/>
                </a:solidFill>
              </a:rPr>
              <a:t>assigned to JMA</a:t>
            </a:r>
            <a:endParaRPr lang="ja-JP" altLang="en-US" sz="3200" b="1" dirty="0">
              <a:solidFill>
                <a:srgbClr val="0B87D6"/>
              </a:solidFill>
            </a:endParaRP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4023721"/>
              </p:ext>
            </p:extLst>
          </p:nvPr>
        </p:nvGraphicFramePr>
        <p:xfrm>
          <a:off x="137465" y="836712"/>
          <a:ext cx="8908413" cy="5483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0159"/>
                <a:gridCol w="4536504"/>
                <a:gridCol w="1152128"/>
                <a:gridCol w="1152128"/>
                <a:gridCol w="101749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Action Ref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Description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Assigned to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Due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Date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State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300" b="0" dirty="0" smtClean="0"/>
                        <a:t>GDWG_14.2</a:t>
                      </a:r>
                      <a:endParaRPr lang="en-GB" sz="1300" b="0" dirty="0"/>
                    </a:p>
                  </a:txBody>
                  <a:tcPr marL="47625" marR="47625" marT="19050" marB="19050" anchor="ctr"/>
                </a:tc>
                <a:tc>
                  <a:txBody>
                    <a:bodyPr/>
                    <a:lstStyle/>
                    <a:p>
                      <a:r>
                        <a:rPr lang="en-US" sz="1300" b="0" dirty="0" smtClean="0"/>
                        <a:t>GDWG to investigate methods to structure the order the global attributes within the </a:t>
                      </a:r>
                      <a:r>
                        <a:rPr lang="en-US" sz="1300" b="0" dirty="0" err="1" smtClean="0"/>
                        <a:t>netCDF</a:t>
                      </a:r>
                      <a:r>
                        <a:rPr lang="en-US" sz="1300" b="0" dirty="0" smtClean="0"/>
                        <a:t> file - e.g. between attributes related to the method and the application.</a:t>
                      </a:r>
                      <a:endParaRPr lang="en-IE" sz="1300" b="0" dirty="0"/>
                    </a:p>
                  </a:txBody>
                  <a:tcPr marL="47625" marR="47625" marT="19050" marB="19050" anchor="ctr"/>
                </a:tc>
                <a:tc>
                  <a:txBody>
                    <a:bodyPr/>
                    <a:lstStyle/>
                    <a:p>
                      <a:r>
                        <a:rPr lang="en-GB" sz="1300" b="0" u="none" dirty="0" smtClean="0">
                          <a:solidFill>
                            <a:schemeClr val="tx1"/>
                          </a:solidFill>
                        </a:rPr>
                        <a:t>JMA</a:t>
                      </a:r>
                    </a:p>
                    <a:p>
                      <a:r>
                        <a:rPr lang="en-GB" sz="1300" b="0" u="none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GB" sz="1300" b="0" u="none" dirty="0" err="1" smtClean="0">
                          <a:solidFill>
                            <a:schemeClr val="tx1"/>
                          </a:solidFill>
                        </a:rPr>
                        <a:t>M.</a:t>
                      </a:r>
                      <a:r>
                        <a:rPr lang="en-GB" sz="1300" b="0" u="none" baseline="0" dirty="0" err="1" smtClean="0">
                          <a:solidFill>
                            <a:schemeClr val="tx1"/>
                          </a:solidFill>
                        </a:rPr>
                        <a:t>Takahashi</a:t>
                      </a:r>
                      <a:r>
                        <a:rPr lang="en-GB" sz="1300" b="0" u="none" baseline="0" dirty="0" smtClean="0">
                          <a:solidFill>
                            <a:srgbClr val="666666"/>
                          </a:solidFill>
                        </a:rPr>
                        <a:t>)</a:t>
                      </a:r>
                      <a:endParaRPr lang="en-GB" sz="1300" b="0" u="none" dirty="0"/>
                    </a:p>
                  </a:txBody>
                  <a:tcPr marL="47625" marR="47625" marT="19050" marB="19050" anchor="ctr"/>
                </a:tc>
                <a:tc>
                  <a:txBody>
                    <a:bodyPr/>
                    <a:lstStyle/>
                    <a:p>
                      <a:r>
                        <a:rPr lang="en-GB" sz="13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01 Mar 2015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Will be discussed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GDWG_14.3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GDWG to investigate how to include algorithm type in filename</a:t>
                      </a:r>
                      <a:endParaRPr lang="en-GB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All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01 </a:t>
                      </a:r>
                      <a:r>
                        <a:rPr lang="en-GB" sz="1300" dirty="0" smtClean="0"/>
                        <a:t>May 2015</a:t>
                      </a:r>
                      <a:endParaRPr lang="en-GB" sz="1300" dirty="0"/>
                    </a:p>
                  </a:txBody>
                  <a:tcPr marL="47625" marR="47625" marT="19050" marB="19050" anchor="ctr"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Will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 be discussed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300" dirty="0" smtClean="0"/>
                        <a:t>GDW</a:t>
                      </a:r>
                      <a:r>
                        <a:rPr lang="en-US" altLang="ja-JP" sz="1300" dirty="0" smtClean="0"/>
                        <a:t>G_14.8</a:t>
                      </a:r>
                      <a:endParaRPr lang="en-GB" sz="1300" dirty="0"/>
                    </a:p>
                  </a:txBody>
                  <a:tcPr marL="47625" marR="47625" marT="19050" marB="19050" anchor="ctr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Masaya Takahashi (JMA) to check for a document regarding minimum content for GPRC GSICS webpage. If this document does not exist, then he shall author one and upload it to the Wiki.</a:t>
                      </a:r>
                      <a:endParaRPr lang="en-IE" sz="1300" dirty="0"/>
                    </a:p>
                  </a:txBody>
                  <a:tcPr marL="47625" marR="47625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535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JMA</a:t>
                      </a:r>
                    </a:p>
                    <a:p>
                      <a:pPr>
                        <a:lnSpc>
                          <a:spcPts val="1535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(</a:t>
                      </a:r>
                      <a:r>
                        <a:rPr lang="en-US" sz="13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M.Takahashi</a:t>
                      </a:r>
                      <a:r>
                        <a:rPr lang="en-US" sz="13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)</a:t>
                      </a:r>
                      <a:endParaRPr lang="en-GB" sz="1300" dirty="0">
                        <a:latin typeface="Calibri"/>
                        <a:ea typeface="Calibri"/>
                      </a:endParaRPr>
                    </a:p>
                  </a:txBody>
                  <a:tcPr marL="47625" marR="47625" marT="19050" marB="19050" anchor="ctr"/>
                </a:tc>
                <a:tc>
                  <a:txBody>
                    <a:bodyPr/>
                    <a:lstStyle/>
                    <a:p>
                      <a:r>
                        <a:rPr lang="en-GB" sz="13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01 Mar 2015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Closed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ja-JP" sz="1300" dirty="0" smtClean="0">
                          <a:solidFill>
                            <a:srgbClr val="FF0000"/>
                          </a:solidFill>
                        </a:rPr>
                        <a:t>GDW</a:t>
                      </a:r>
                      <a:r>
                        <a:rPr lang="en-US" altLang="ja-JP" sz="1300" dirty="0" smtClean="0">
                          <a:solidFill>
                            <a:srgbClr val="FF0000"/>
                          </a:solidFill>
                        </a:rPr>
                        <a:t>G_14.10</a:t>
                      </a:r>
                      <a:endParaRPr lang="en-GB" altLang="ja-JP" sz="1300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47625" marR="47625" marT="19050" marB="190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dirty="0" smtClean="0"/>
                        <a:t>All GPRCs to provide satellite instrument specific links to calibration events to WMO-OSCAR.</a:t>
                      </a:r>
                      <a:endParaRPr lang="en-IE" sz="1300" dirty="0"/>
                    </a:p>
                  </a:txBody>
                  <a:tcPr marL="47625" marR="47625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535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All</a:t>
                      </a:r>
                      <a:endParaRPr lang="en-GB" sz="1300" dirty="0">
                        <a:latin typeface="Calibri"/>
                        <a:ea typeface="Calibri"/>
                      </a:endParaRPr>
                    </a:p>
                  </a:txBody>
                  <a:tcPr marL="47625" marR="47625" marT="19050" marB="19050" anchor="ctr"/>
                </a:tc>
                <a:tc>
                  <a:txBody>
                    <a:bodyPr/>
                    <a:lstStyle/>
                    <a:p>
                      <a:r>
                        <a:rPr lang="en-GB" sz="13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01</a:t>
                      </a:r>
                      <a:r>
                        <a:rPr lang="en-GB" sz="13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May</a:t>
                      </a:r>
                      <a:r>
                        <a:rPr lang="en-GB" sz="13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2015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300" dirty="0" smtClean="0">
                          <a:solidFill>
                            <a:schemeClr val="tx1"/>
                          </a:solidFill>
                        </a:rPr>
                        <a:t>Closed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ja-JP" sz="1300" dirty="0" smtClean="0"/>
                        <a:t>GDW</a:t>
                      </a:r>
                      <a:r>
                        <a:rPr lang="en-US" altLang="ja-JP" sz="1300" dirty="0" smtClean="0"/>
                        <a:t>G_14.11</a:t>
                      </a:r>
                      <a:endParaRPr lang="en-GB" altLang="ja-JP" sz="1300" dirty="0" smtClean="0"/>
                    </a:p>
                    <a:p>
                      <a:endParaRPr lang="en-GB" sz="1300" dirty="0"/>
                    </a:p>
                  </a:txBody>
                  <a:tcPr marL="47625" marR="47625" marT="19050" marB="19050" anchor="ctr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All GPRC to seek consensus on common naming conventions for calibration events at the level of Main-Categories/Sub-Categories/Event Types.</a:t>
                      </a:r>
                      <a:endParaRPr lang="en-IE" sz="1300" dirty="0"/>
                    </a:p>
                  </a:txBody>
                  <a:tcPr marL="47625" marR="47625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535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All</a:t>
                      </a:r>
                      <a:endParaRPr lang="en-GB" sz="1300" dirty="0">
                        <a:latin typeface="Calibri"/>
                        <a:ea typeface="Calibri"/>
                      </a:endParaRPr>
                    </a:p>
                  </a:txBody>
                  <a:tcPr marL="47625" marR="47625" marT="19050" marB="19050" anchor="ctr"/>
                </a:tc>
                <a:tc>
                  <a:txBody>
                    <a:bodyPr/>
                    <a:lstStyle/>
                    <a:p>
                      <a:r>
                        <a:rPr lang="en-GB" sz="13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01</a:t>
                      </a:r>
                      <a:r>
                        <a:rPr lang="en-GB" sz="13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May</a:t>
                      </a:r>
                      <a:r>
                        <a:rPr lang="en-GB" sz="13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2015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300" dirty="0" smtClean="0">
                          <a:solidFill>
                            <a:schemeClr val="tx1"/>
                          </a:solidFill>
                        </a:rPr>
                        <a:t>Will</a:t>
                      </a:r>
                      <a:r>
                        <a:rPr lang="en-US" altLang="ja-JP" sz="1300" baseline="0" dirty="0" smtClean="0">
                          <a:solidFill>
                            <a:schemeClr val="tx1"/>
                          </a:solidFill>
                        </a:rPr>
                        <a:t> be discussed</a:t>
                      </a:r>
                      <a:endParaRPr lang="en-US" altLang="ja-JP" sz="13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ja-JP" sz="1300" dirty="0" smtClean="0"/>
                        <a:t>GDW</a:t>
                      </a:r>
                      <a:r>
                        <a:rPr lang="en-US" altLang="ja-JP" sz="1300" dirty="0" smtClean="0"/>
                        <a:t>G_14.12</a:t>
                      </a:r>
                      <a:endParaRPr lang="en-GB" altLang="ja-JP" sz="1300" dirty="0" smtClean="0"/>
                    </a:p>
                    <a:p>
                      <a:endParaRPr lang="en-GB" sz="1300" dirty="0"/>
                    </a:p>
                  </a:txBody>
                  <a:tcPr marL="47625" marR="47625" marT="19050" marB="19050" anchor="ctr"/>
                </a:tc>
                <a:tc>
                  <a:txBody>
                    <a:bodyPr/>
                    <a:lstStyle/>
                    <a:p>
                      <a:r>
                        <a:rPr lang="en-US" altLang="ja-JP" sz="1300" dirty="0" smtClean="0"/>
                        <a:t>EUMETSAT/NOAA/NASA/JMA to define a calibration events database design, and if needed, discuss this in a future </a:t>
                      </a:r>
                      <a:r>
                        <a:rPr lang="en-US" altLang="ja-JP" sz="1300" dirty="0" err="1" smtClean="0"/>
                        <a:t>webex</a:t>
                      </a:r>
                      <a:r>
                        <a:rPr lang="en-US" altLang="ja-JP" sz="1300" dirty="0" smtClean="0"/>
                        <a:t> meeting.</a:t>
                      </a:r>
                      <a:endParaRPr lang="en-IE" altLang="ja-JP" sz="1300" dirty="0"/>
                    </a:p>
                  </a:txBody>
                  <a:tcPr marL="47625" marR="47625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535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All</a:t>
                      </a:r>
                      <a:endParaRPr lang="en-GB" sz="1300" dirty="0">
                        <a:latin typeface="Calibri"/>
                        <a:ea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en-GB" altLang="ja-JP" sz="13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GB" altLang="ja-JP" sz="13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May</a:t>
                      </a:r>
                      <a:r>
                        <a:rPr lang="en-GB" altLang="ja-JP" sz="13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2015</a:t>
                      </a:r>
                      <a:endParaRPr lang="en-US" altLang="ja-JP" sz="13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300" dirty="0" smtClean="0">
                          <a:solidFill>
                            <a:schemeClr val="tx1"/>
                          </a:solidFill>
                        </a:rPr>
                        <a:t>Will</a:t>
                      </a:r>
                      <a:r>
                        <a:rPr lang="en-US" altLang="ja-JP" sz="1300" baseline="0" dirty="0" smtClean="0">
                          <a:solidFill>
                            <a:schemeClr val="tx1"/>
                          </a:solidFill>
                        </a:rPr>
                        <a:t> be discussed</a:t>
                      </a:r>
                      <a:endParaRPr lang="en-US" altLang="ja-JP" sz="13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ja-JP" sz="1300" dirty="0" smtClean="0"/>
                        <a:t>GDW</a:t>
                      </a:r>
                      <a:r>
                        <a:rPr lang="en-US" altLang="ja-JP" sz="1300" dirty="0" smtClean="0"/>
                        <a:t>G_14.14</a:t>
                      </a:r>
                      <a:endParaRPr lang="en-GB" altLang="ja-JP" sz="1300" dirty="0" smtClean="0"/>
                    </a:p>
                  </a:txBody>
                  <a:tcPr marL="47625" marR="47625" marT="19050" marB="19050" anchor="ctr"/>
                </a:tc>
                <a:tc>
                  <a:txBody>
                    <a:bodyPr/>
                    <a:lstStyle/>
                    <a:p>
                      <a:r>
                        <a:rPr lang="en-US" sz="13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 GPRCs to review their GSICS websites to take into account of the new developments in GSICS as these websites will be reviewed in the next joint meeting.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3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ja-JP" sz="13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01</a:t>
                      </a:r>
                      <a:r>
                        <a:rPr lang="en-GB" altLang="ja-JP" sz="13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May</a:t>
                      </a:r>
                      <a:r>
                        <a:rPr lang="en-GB" altLang="ja-JP" sz="13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2015</a:t>
                      </a:r>
                      <a:endParaRPr lang="en-US" altLang="ja-JP" sz="13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Will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 be discussed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altLang="ja-JP" sz="1300" dirty="0" smtClean="0"/>
                        <a:t>GLCWS_14.7</a:t>
                      </a:r>
                      <a:endParaRPr lang="en-GB" altLang="ja-JP" sz="1300" dirty="0"/>
                    </a:p>
                  </a:txBody>
                  <a:tcPr marL="47625" marR="47625" marT="19050" marB="19050" anchor="ctr"/>
                </a:tc>
                <a:tc>
                  <a:txBody>
                    <a:bodyPr/>
                    <a:lstStyle/>
                    <a:p>
                      <a:r>
                        <a:rPr lang="en-US" altLang="ja-JP" sz="1300" dirty="0" smtClean="0"/>
                        <a:t>GSICS Data Working Group to identify a suitable mechanism for sharing the lunar calibration dataset.</a:t>
                      </a:r>
                      <a:endParaRPr lang="en-IE" altLang="ja-JP" sz="1300" dirty="0"/>
                    </a:p>
                  </a:txBody>
                  <a:tcPr marL="47625" marR="47625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535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GDWG</a:t>
                      </a:r>
                    </a:p>
                    <a:p>
                      <a:pPr>
                        <a:lnSpc>
                          <a:spcPts val="1535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(</a:t>
                      </a:r>
                      <a:r>
                        <a:rPr lang="en-US" sz="13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M.Takahshi</a:t>
                      </a:r>
                      <a:r>
                        <a:rPr lang="en-US" sz="13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)</a:t>
                      </a:r>
                      <a:endParaRPr lang="en-GB" sz="1300" dirty="0">
                        <a:latin typeface="Calibri"/>
                        <a:ea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3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01</a:t>
                      </a:r>
                      <a:r>
                        <a:rPr lang="en-GB" sz="13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Dec 2015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Will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 be discussed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altLang="ja-JP" sz="1300" dirty="0" smtClean="0"/>
                        <a:t>GLCWS_14.9</a:t>
                      </a:r>
                      <a:endParaRPr lang="en-GB" altLang="ja-JP" sz="1300" dirty="0"/>
                    </a:p>
                  </a:txBody>
                  <a:tcPr marL="47625" marR="47625" marT="19050" marB="19050" anchor="ctr"/>
                </a:tc>
                <a:tc>
                  <a:txBody>
                    <a:bodyPr/>
                    <a:lstStyle/>
                    <a:p>
                      <a:r>
                        <a:rPr lang="en-US" altLang="ja-JP" sz="1300" dirty="0" smtClean="0"/>
                        <a:t>The GSICS Data Working Group is asked to develop a procedure for verifying users’ implementation of GIRO.</a:t>
                      </a:r>
                      <a:endParaRPr lang="en-IE" altLang="ja-JP" sz="1300" dirty="0"/>
                    </a:p>
                  </a:txBody>
                  <a:tcPr marL="47625" marR="47625" marT="19050" marB="19050" anchor="ctr"/>
                </a:tc>
                <a:tc>
                  <a:txBody>
                    <a:bodyPr/>
                    <a:lstStyle/>
                    <a:p>
                      <a:r>
                        <a:rPr lang="en-GB" sz="1300" dirty="0" smtClean="0"/>
                        <a:t>GDWG</a:t>
                      </a:r>
                    </a:p>
                    <a:p>
                      <a:r>
                        <a:rPr lang="en-GB" sz="1300" dirty="0" smtClean="0"/>
                        <a:t>(</a:t>
                      </a:r>
                      <a:r>
                        <a:rPr lang="en-GB" sz="1300" dirty="0" err="1" smtClean="0"/>
                        <a:t>M.Takahashi</a:t>
                      </a:r>
                      <a:r>
                        <a:rPr lang="en-GB" sz="1300" dirty="0" smtClean="0"/>
                        <a:t>)</a:t>
                      </a:r>
                      <a:endParaRPr lang="en-GB" sz="1300" dirty="0"/>
                    </a:p>
                  </a:txBody>
                  <a:tcPr marL="47625" marR="47625" marT="19050" marB="19050" anchor="ctr"/>
                </a:tc>
                <a:tc>
                  <a:txBody>
                    <a:bodyPr/>
                    <a:lstStyle/>
                    <a:p>
                      <a:r>
                        <a:rPr lang="en-GB" sz="1300" dirty="0"/>
                        <a:t>24 Mar 2014</a:t>
                      </a:r>
                    </a:p>
                  </a:txBody>
                  <a:tcPr marL="47625" marR="47625" marT="19050" marB="19050" anchor="ctr"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Will be discussed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フッター プレースホルダー 1"/>
          <p:cNvSpPr>
            <a:spLocks noGrp="1"/>
          </p:cNvSpPr>
          <p:nvPr>
            <p:ph type="ftr" sz="quarter" idx="11"/>
          </p:nvPr>
        </p:nvSpPr>
        <p:spPr>
          <a:xfrm>
            <a:off x="2339752" y="6329213"/>
            <a:ext cx="4896544" cy="412155"/>
          </a:xfrm>
        </p:spPr>
        <p:txBody>
          <a:bodyPr/>
          <a:lstStyle/>
          <a:p>
            <a:r>
              <a:rPr kumimoji="1" lang="en-US" altLang="ja-JP" dirty="0" smtClean="0"/>
              <a:t>GSICS annual meeting, March 16-20, 2015, New Delhi, India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19438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6</a:t>
            </a:fld>
            <a:endParaRPr kumimoji="1" lang="ja-JP" altLang="en-US" dirty="0"/>
          </a:p>
        </p:txBody>
      </p:sp>
      <p:pic>
        <p:nvPicPr>
          <p:cNvPr id="25" name="Picture 3" descr="\\fsw0644\user4\Takahashi\DesktopW7\SysUncert_MTSAT-2_IAS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8166" y="4503157"/>
            <a:ext cx="1782663" cy="1818678"/>
          </a:xfrm>
          <a:prstGeom prst="rect">
            <a:avLst/>
          </a:prstGeom>
          <a:noFill/>
        </p:spPr>
      </p:pic>
      <p:pic>
        <p:nvPicPr>
          <p:cNvPr id="26" name="Picture 5" descr="\\fsw0644\user4\Takahashi\DesktopW7\SysUncert_MTSAT-2_AIR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9201" y="2429893"/>
            <a:ext cx="1794307" cy="1818680"/>
          </a:xfrm>
          <a:prstGeom prst="rect">
            <a:avLst/>
          </a:prstGeom>
          <a:noFill/>
        </p:spPr>
      </p:pic>
      <p:pic>
        <p:nvPicPr>
          <p:cNvPr id="27" name="Picture 2" descr="\\fsw0644\user4\Takahashi\DesktopW7\SysUncert_MTSAT-2_AIR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1235" y="2427995"/>
            <a:ext cx="1750125" cy="1760891"/>
          </a:xfrm>
          <a:prstGeom prst="rect">
            <a:avLst/>
          </a:prstGeom>
          <a:noFill/>
        </p:spPr>
      </p:pic>
      <p:pic>
        <p:nvPicPr>
          <p:cNvPr id="28" name="Picture 2" descr="\\fsw0644\user4\Takahashi\DesktopW7\SysUncert_MTSAT-2_AIR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6294" y="2435349"/>
            <a:ext cx="1811774" cy="1749248"/>
          </a:xfrm>
          <a:prstGeom prst="rect">
            <a:avLst/>
          </a:prstGeom>
          <a:noFill/>
        </p:spPr>
      </p:pic>
      <p:pic>
        <p:nvPicPr>
          <p:cNvPr id="29" name="Picture 2" descr="\\fsw0644\user4\Takahashi\DesktopW7\SysUncert_MTSAT-2_AIR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6889" y="2438418"/>
            <a:ext cx="1817595" cy="1811897"/>
          </a:xfrm>
          <a:prstGeom prst="rect">
            <a:avLst/>
          </a:prstGeom>
          <a:noFill/>
        </p:spPr>
      </p:pic>
      <p:pic>
        <p:nvPicPr>
          <p:cNvPr id="30" name="Picture 3" descr="\\fsw0644\user4\Takahashi\DesktopW7\SysUncert_MTSAT-2_IASI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8080" y="4491606"/>
            <a:ext cx="1800129" cy="1821220"/>
          </a:xfrm>
          <a:prstGeom prst="rect">
            <a:avLst/>
          </a:prstGeom>
          <a:noFill/>
        </p:spPr>
      </p:pic>
      <p:pic>
        <p:nvPicPr>
          <p:cNvPr id="31" name="Picture 3" descr="\\fsw0644\user4\Takahashi\DesktopW7\SysUncert_MTSAT-2_IASI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98270" y="4501959"/>
            <a:ext cx="1635720" cy="1791358"/>
          </a:xfrm>
          <a:prstGeom prst="rect">
            <a:avLst/>
          </a:prstGeom>
          <a:noFill/>
        </p:spPr>
      </p:pic>
      <p:pic>
        <p:nvPicPr>
          <p:cNvPr id="32" name="Picture 3" descr="\\fsw0644\user4\Takahashi\DesktopW7\SysUncert_MTSAT-2_IASI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05998" y="4502458"/>
            <a:ext cx="1604364" cy="1779681"/>
          </a:xfrm>
          <a:prstGeom prst="rect">
            <a:avLst/>
          </a:prstGeom>
          <a:noFill/>
        </p:spPr>
      </p:pic>
      <p:sp>
        <p:nvSpPr>
          <p:cNvPr id="33" name="TextBox 12"/>
          <p:cNvSpPr txBox="1"/>
          <p:nvPr/>
        </p:nvSpPr>
        <p:spPr>
          <a:xfrm>
            <a:off x="426100" y="2017816"/>
            <a:ext cx="768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</a:rPr>
              <a:t>AIRS</a:t>
            </a:r>
            <a:endParaRPr lang="en-GB" sz="2400" b="1" dirty="0">
              <a:solidFill>
                <a:prstClr val="black"/>
              </a:solidFill>
            </a:endParaRPr>
          </a:p>
        </p:txBody>
      </p:sp>
      <p:sp>
        <p:nvSpPr>
          <p:cNvPr id="34" name="TextBox 13"/>
          <p:cNvSpPr txBox="1"/>
          <p:nvPr/>
        </p:nvSpPr>
        <p:spPr>
          <a:xfrm>
            <a:off x="438258" y="4117501"/>
            <a:ext cx="67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</a:rPr>
              <a:t>IASI</a:t>
            </a:r>
            <a:endParaRPr lang="en-GB" sz="2400" b="1" dirty="0">
              <a:solidFill>
                <a:prstClr val="black"/>
              </a:solidFill>
            </a:endParaRPr>
          </a:p>
        </p:txBody>
      </p:sp>
      <p:pic>
        <p:nvPicPr>
          <p:cNvPr id="35" name="Picture 3" descr="\\fsw0644\user4\Takahashi\DesktopW7\SysUncert_MTSAT-2_IASI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09401" y="2513158"/>
            <a:ext cx="1656184" cy="1080120"/>
          </a:xfrm>
          <a:prstGeom prst="rect">
            <a:avLst/>
          </a:prstGeom>
          <a:noFill/>
        </p:spPr>
      </p:pic>
      <p:sp>
        <p:nvSpPr>
          <p:cNvPr id="36" name="テキスト ボックス 35"/>
          <p:cNvSpPr txBox="1"/>
          <p:nvPr/>
        </p:nvSpPr>
        <p:spPr>
          <a:xfrm>
            <a:off x="1331640" y="4614235"/>
            <a:ext cx="6039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660066"/>
                </a:solidFill>
              </a:rPr>
              <a:t>0.030K                            0.0050K                            0.0043K                           0.0036K</a:t>
            </a:r>
            <a:endParaRPr kumimoji="1" lang="ja-JP" altLang="en-US" sz="1400" dirty="0">
              <a:solidFill>
                <a:srgbClr val="660066"/>
              </a:solidFill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6909674" y="1268760"/>
            <a:ext cx="2016223" cy="738664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660066"/>
                </a:solidFill>
              </a:rPr>
              <a:t>Total systematic uncertainty at standard scene (</a:t>
            </a:r>
            <a:r>
              <a:rPr kumimoji="1" lang="en-US" altLang="ja-JP" sz="1400" dirty="0" err="1" smtClean="0">
                <a:solidFill>
                  <a:srgbClr val="660066"/>
                </a:solidFill>
              </a:rPr>
              <a:t>TB@dotted</a:t>
            </a:r>
            <a:r>
              <a:rPr kumimoji="1" lang="en-US" altLang="ja-JP" sz="1400" dirty="0" smtClean="0">
                <a:solidFill>
                  <a:srgbClr val="660066"/>
                </a:solidFill>
              </a:rPr>
              <a:t> line)</a:t>
            </a:r>
            <a:endParaRPr kumimoji="1" lang="ja-JP" altLang="en-US" sz="1400" dirty="0">
              <a:solidFill>
                <a:srgbClr val="660066"/>
              </a:solidFill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1395185" y="2543744"/>
            <a:ext cx="58577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660066"/>
                </a:solidFill>
              </a:rPr>
              <a:t>0.13K                             0.071K                              0.0088K                           0.0060K</a:t>
            </a:r>
            <a:endParaRPr kumimoji="1" lang="ja-JP" altLang="en-US" sz="1400" dirty="0">
              <a:solidFill>
                <a:srgbClr val="660066"/>
              </a:solidFill>
            </a:endParaRPr>
          </a:p>
        </p:txBody>
      </p:sp>
      <p:sp>
        <p:nvSpPr>
          <p:cNvPr id="39" name="テキスト ボックス 77"/>
          <p:cNvSpPr txBox="1"/>
          <p:nvPr/>
        </p:nvSpPr>
        <p:spPr>
          <a:xfrm>
            <a:off x="1259632" y="908720"/>
            <a:ext cx="4824536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lnSpc>
                <a:spcPct val="120000"/>
              </a:lnSpc>
              <a:buFont typeface="Wingdings" pitchFamily="2" charset="2"/>
              <a:buChar char="q"/>
            </a:pPr>
            <a:r>
              <a:rPr lang="en-US" altLang="ja-JP" dirty="0" smtClean="0"/>
              <a:t>Systematic uncertainty</a:t>
            </a:r>
          </a:p>
          <a:p>
            <a:pPr marL="358775" indent="-180975"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ja-JP" sz="1400" dirty="0" smtClean="0"/>
              <a:t>Spectral mismatch is dominant for all the channels</a:t>
            </a:r>
          </a:p>
          <a:p>
            <a:pPr marL="266700" indent="-266700">
              <a:lnSpc>
                <a:spcPct val="120000"/>
              </a:lnSpc>
              <a:buFont typeface="Wingdings" pitchFamily="2" charset="2"/>
              <a:buChar char="q"/>
            </a:pPr>
            <a:r>
              <a:rPr lang="en-US" altLang="ja-JP" dirty="0" smtClean="0"/>
              <a:t>Promotion to be pre-operational phase</a:t>
            </a:r>
          </a:p>
          <a:p>
            <a:pPr marL="358775" indent="-180975"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ja-JP" sz="1400" dirty="0" smtClean="0"/>
              <a:t>Almost ready to submit GPAF to the GPPA</a:t>
            </a:r>
          </a:p>
        </p:txBody>
      </p:sp>
      <p:sp>
        <p:nvSpPr>
          <p:cNvPr id="40" name="タイトル 1"/>
          <p:cNvSpPr txBox="1">
            <a:spLocks/>
          </p:cNvSpPr>
          <p:nvPr/>
        </p:nvSpPr>
        <p:spPr>
          <a:xfrm>
            <a:off x="426099" y="139006"/>
            <a:ext cx="5586061" cy="7697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400" b="1" dirty="0" smtClean="0">
                <a:solidFill>
                  <a:srgbClr val="0B87D6"/>
                </a:solidFill>
              </a:rPr>
              <a:t>Uncertainty evaluation of MTSAT-2 vs. IASI/AIRS GSICS Correction</a:t>
            </a:r>
            <a:endParaRPr lang="ja-JP" altLang="en-US" sz="2400" b="1" dirty="0">
              <a:solidFill>
                <a:srgbClr val="0B87D6"/>
              </a:solidFill>
            </a:endParaRPr>
          </a:p>
        </p:txBody>
      </p:sp>
      <p:sp>
        <p:nvSpPr>
          <p:cNvPr id="42" name="フッター プレースホルダー 1"/>
          <p:cNvSpPr>
            <a:spLocks noGrp="1"/>
          </p:cNvSpPr>
          <p:nvPr>
            <p:ph type="ftr" sz="quarter" idx="11"/>
          </p:nvPr>
        </p:nvSpPr>
        <p:spPr>
          <a:xfrm>
            <a:off x="2339752" y="6329213"/>
            <a:ext cx="4896544" cy="412155"/>
          </a:xfrm>
        </p:spPr>
        <p:txBody>
          <a:bodyPr/>
          <a:lstStyle/>
          <a:p>
            <a:r>
              <a:rPr kumimoji="1" lang="en-US" altLang="ja-JP" dirty="0" smtClean="0"/>
              <a:t>GSICS annual meeting, March 16-20, 2015, New Delhi, India</a:t>
            </a:r>
            <a:endParaRPr kumimoji="1" lang="ja-JP" altLang="en-US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6012159" y="-7466"/>
            <a:ext cx="313184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GWG_13.10, Thursday am (5a)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04297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7</a:t>
            </a:fld>
            <a:endParaRPr kumimoji="1" lang="ja-JP" altLang="en-US" dirty="0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426099" y="44624"/>
            <a:ext cx="8499797" cy="7697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b="1" dirty="0" smtClean="0">
                <a:solidFill>
                  <a:srgbClr val="0B87D6"/>
                </a:solidFill>
              </a:rPr>
              <a:t>GEO-GEO-IR comparison</a:t>
            </a:r>
            <a:endParaRPr lang="ja-JP" altLang="en-US" sz="3200" b="1" dirty="0">
              <a:solidFill>
                <a:srgbClr val="0B87D6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387820" y="-7466"/>
            <a:ext cx="176041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GRWG_14.8</a:t>
            </a:r>
          </a:p>
          <a:p>
            <a:r>
              <a:rPr lang="en-US" altLang="ja-JP" i="1" dirty="0" smtClean="0"/>
              <a:t>Thursday pm (5l)</a:t>
            </a:r>
            <a:endParaRPr kumimoji="1" lang="ja-JP" altLang="en-US" i="1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27" r="17944" b="5794"/>
          <a:stretch/>
        </p:blipFill>
        <p:spPr bwMode="auto">
          <a:xfrm>
            <a:off x="0" y="934038"/>
            <a:ext cx="9144000" cy="51135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2171700" y="779797"/>
            <a:ext cx="184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MTSAT-2 Tb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733925" y="749372"/>
            <a:ext cx="184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FY-2E Tb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915150" y="747531"/>
            <a:ext cx="2095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Tb difference MTSAT-2 – FY-2E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305175" y="2677122"/>
            <a:ext cx="1952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Histogram of Tb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986586" y="2538622"/>
            <a:ext cx="1952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Histogram of </a:t>
            </a:r>
          </a:p>
          <a:p>
            <a:r>
              <a:rPr kumimoji="1" lang="en-US" altLang="ja-JP" dirty="0" smtClean="0">
                <a:solidFill>
                  <a:srgbClr val="FF0000"/>
                </a:solidFill>
              </a:rPr>
              <a:t>Tb difference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100262" y="4395313"/>
            <a:ext cx="1990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Scatter plot Tb/Tb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762250" y="5862930"/>
            <a:ext cx="16097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FF0000"/>
                </a:solidFill>
              </a:rPr>
              <a:t>FY-2E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 rot="16200000">
            <a:off x="1171575" y="4877428"/>
            <a:ext cx="16097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FF0000"/>
                </a:solidFill>
              </a:rPr>
              <a:t>MTSAT-2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662487" y="4256813"/>
            <a:ext cx="1990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Scatter plot </a:t>
            </a:r>
          </a:p>
          <a:p>
            <a:r>
              <a:rPr kumimoji="1" lang="en-US" altLang="ja-JP" dirty="0" smtClean="0">
                <a:solidFill>
                  <a:srgbClr val="FF0000"/>
                </a:solidFill>
              </a:rPr>
              <a:t>Tb difference/Tb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957762" y="5862930"/>
            <a:ext cx="16097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FF0000"/>
                </a:solidFill>
              </a:rPr>
              <a:t>FY-2E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 rot="16200000">
            <a:off x="3292647" y="4930198"/>
            <a:ext cx="22655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FF0000"/>
                </a:solidFill>
              </a:rPr>
              <a:t>MTSAT-2 – FY-2E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653212" y="4349146"/>
            <a:ext cx="2562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Time series of statistics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605713" y="5893709"/>
            <a:ext cx="1252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FF0000"/>
                </a:solidFill>
              </a:rPr>
              <a:t>date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918242" y="6186095"/>
            <a:ext cx="3009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Averaged difference</a:t>
            </a:r>
          </a:p>
          <a:p>
            <a:r>
              <a:rPr kumimoji="1" lang="en-US" altLang="ja-JP" sz="1600" dirty="0" smtClean="0"/>
              <a:t>(</a:t>
            </a:r>
            <a:r>
              <a:rPr kumimoji="1" lang="en-US" altLang="ja-JP" sz="1600" dirty="0"/>
              <a:t>daily </a:t>
            </a:r>
            <a:r>
              <a:rPr kumimoji="1" lang="en-US" altLang="ja-JP" sz="1600" dirty="0" smtClean="0"/>
              <a:t>repeat of similar curve!)</a:t>
            </a:r>
            <a:endParaRPr kumimoji="1" lang="ja-JP" altLang="en-US" sz="1600" dirty="0"/>
          </a:p>
        </p:txBody>
      </p:sp>
      <p:cxnSp>
        <p:nvCxnSpPr>
          <p:cNvPr id="22" name="直線矢印コネクタ 21"/>
          <p:cNvCxnSpPr>
            <a:stCxn id="21" idx="0"/>
          </p:cNvCxnSpPr>
          <p:nvPr/>
        </p:nvCxnSpPr>
        <p:spPr>
          <a:xfrm flipV="1">
            <a:off x="7422914" y="5041644"/>
            <a:ext cx="468103" cy="11444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19050" y="6062986"/>
            <a:ext cx="2190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Operation panel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4" name="角丸四角形 23"/>
          <p:cNvSpPr/>
          <p:nvPr/>
        </p:nvSpPr>
        <p:spPr>
          <a:xfrm>
            <a:off x="19050" y="964463"/>
            <a:ext cx="1807160" cy="5098523"/>
          </a:xfrm>
          <a:prstGeom prst="roundRect">
            <a:avLst>
              <a:gd name="adj" fmla="val 8234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70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8</a:t>
            </a:fld>
            <a:endParaRPr kumimoji="1" lang="ja-JP" altLang="en-US" dirty="0"/>
          </a:p>
        </p:txBody>
      </p:sp>
      <p:sp>
        <p:nvSpPr>
          <p:cNvPr id="39" name="テキスト ボックス 77"/>
          <p:cNvSpPr txBox="1"/>
          <p:nvPr/>
        </p:nvSpPr>
        <p:spPr>
          <a:xfrm>
            <a:off x="1043608" y="908720"/>
            <a:ext cx="5904656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lnSpc>
                <a:spcPct val="120000"/>
              </a:lnSpc>
              <a:buFont typeface="Wingdings" pitchFamily="2" charset="2"/>
              <a:buChar char="q"/>
            </a:pPr>
            <a:r>
              <a:rPr lang="en-US" altLang="ja-JP" sz="1600" dirty="0" smtClean="0"/>
              <a:t>To be investigated further for demonstration products</a:t>
            </a:r>
            <a:endParaRPr lang="en-US" altLang="ja-JP" sz="1400" dirty="0" smtClean="0"/>
          </a:p>
        </p:txBody>
      </p:sp>
      <p:sp>
        <p:nvSpPr>
          <p:cNvPr id="40" name="タイトル 1"/>
          <p:cNvSpPr txBox="1">
            <a:spLocks/>
          </p:cNvSpPr>
          <p:nvPr/>
        </p:nvSpPr>
        <p:spPr>
          <a:xfrm>
            <a:off x="426099" y="188640"/>
            <a:ext cx="8499797" cy="7697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400" b="1" dirty="0" smtClean="0">
                <a:solidFill>
                  <a:srgbClr val="0B87D6"/>
                </a:solidFill>
              </a:rPr>
              <a:t>Temporal resolution of the DCC inter-calibration</a:t>
            </a:r>
            <a:endParaRPr lang="ja-JP" altLang="en-US" sz="2400" b="1" dirty="0">
              <a:solidFill>
                <a:srgbClr val="0B87D6"/>
              </a:solidFill>
            </a:endParaRPr>
          </a:p>
        </p:txBody>
      </p:sp>
      <p:pic>
        <p:nvPicPr>
          <p:cNvPr id="19" name="Picture 2" descr="\\fsw0644\user4\Takahashi\DesktopW7\Dev\GSICS\DCC\JmaAnl\tseries_roll_Aqua_binwid5.png"/>
          <p:cNvPicPr>
            <a:picLocks noChangeAspect="1" noChangeArrowheads="1"/>
          </p:cNvPicPr>
          <p:nvPr/>
        </p:nvPicPr>
        <p:blipFill rotWithShape="1">
          <a:blip r:embed="rId2" cstate="print"/>
          <a:srcRect t="10440"/>
          <a:stretch/>
        </p:blipFill>
        <p:spPr bwMode="auto">
          <a:xfrm>
            <a:off x="471736" y="1606261"/>
            <a:ext cx="2803445" cy="2510772"/>
          </a:xfrm>
          <a:prstGeom prst="rect">
            <a:avLst/>
          </a:prstGeom>
          <a:noFill/>
        </p:spPr>
      </p:pic>
      <p:pic>
        <p:nvPicPr>
          <p:cNvPr id="20" name="Picture 3" descr="\\fsw0644\user4\Takahashi\DesktopW7\Dev\GSICS\DCC\JmaAnl\tseries_roll_mt2_binwid5.png"/>
          <p:cNvPicPr>
            <a:picLocks noChangeAspect="1" noChangeArrowheads="1"/>
          </p:cNvPicPr>
          <p:nvPr/>
        </p:nvPicPr>
        <p:blipFill rotWithShape="1">
          <a:blip r:embed="rId3" cstate="print"/>
          <a:srcRect t="10440"/>
          <a:stretch/>
        </p:blipFill>
        <p:spPr bwMode="auto">
          <a:xfrm>
            <a:off x="3167336" y="1606261"/>
            <a:ext cx="2803444" cy="2510772"/>
          </a:xfrm>
          <a:prstGeom prst="rect">
            <a:avLst/>
          </a:prstGeom>
          <a:noFill/>
        </p:spPr>
      </p:pic>
      <p:pic>
        <p:nvPicPr>
          <p:cNvPr id="21" name="Picture 2" descr="\\fsw0644\user4\Takahashi\DesktopW7\Dev\GSICS\DCC\JmaAnl\tseries_month_Aqua_binwid5.png"/>
          <p:cNvPicPr>
            <a:picLocks noChangeAspect="1" noChangeArrowheads="1"/>
          </p:cNvPicPr>
          <p:nvPr/>
        </p:nvPicPr>
        <p:blipFill rotWithShape="1">
          <a:blip r:embed="rId4" cstate="print"/>
          <a:srcRect t="11076"/>
          <a:stretch/>
        </p:blipFill>
        <p:spPr bwMode="auto">
          <a:xfrm>
            <a:off x="471736" y="4208701"/>
            <a:ext cx="2803444" cy="2492933"/>
          </a:xfrm>
          <a:prstGeom prst="rect">
            <a:avLst/>
          </a:prstGeom>
          <a:noFill/>
        </p:spPr>
      </p:pic>
      <p:pic>
        <p:nvPicPr>
          <p:cNvPr id="22" name="Picture 3" descr="\\fsw0644\user4\Takahashi\DesktopW7\Dev\GSICS\DCC\JmaAnl\tseries_month_mt2_binwid5.png"/>
          <p:cNvPicPr>
            <a:picLocks noChangeAspect="1" noChangeArrowheads="1"/>
          </p:cNvPicPr>
          <p:nvPr/>
        </p:nvPicPr>
        <p:blipFill rotWithShape="1">
          <a:blip r:embed="rId5" cstate="print"/>
          <a:srcRect t="11076"/>
          <a:stretch/>
        </p:blipFill>
        <p:spPr bwMode="auto">
          <a:xfrm>
            <a:off x="3167336" y="4208701"/>
            <a:ext cx="2803444" cy="2492933"/>
          </a:xfrm>
          <a:prstGeom prst="rect">
            <a:avLst/>
          </a:prstGeom>
          <a:noFill/>
        </p:spPr>
      </p:pic>
      <p:pic>
        <p:nvPicPr>
          <p:cNvPr id="23" name="Picture 4" descr="\\fsw0644\user4\Takahashi\DesktopW7\Dev\GSICS\DCC\JmaAnl\gain_month_mt2_Aqua_binwid5.png"/>
          <p:cNvPicPr>
            <a:picLocks noChangeAspect="1" noChangeArrowheads="1"/>
          </p:cNvPicPr>
          <p:nvPr/>
        </p:nvPicPr>
        <p:blipFill rotWithShape="1">
          <a:blip r:embed="rId6" cstate="print"/>
          <a:srcRect t="11076"/>
          <a:stretch/>
        </p:blipFill>
        <p:spPr bwMode="auto">
          <a:xfrm>
            <a:off x="5903640" y="4208701"/>
            <a:ext cx="2803444" cy="2492933"/>
          </a:xfrm>
          <a:prstGeom prst="rect">
            <a:avLst/>
          </a:prstGeom>
          <a:noFill/>
        </p:spPr>
      </p:pic>
      <p:pic>
        <p:nvPicPr>
          <p:cNvPr id="24" name="Picture 5" descr="\\fsw0644\user4\Takahashi\DesktopW7\Dev\GSICS\DCC\JmaAnl\gain_roll_mt2_Aqua_binwid5.png"/>
          <p:cNvPicPr>
            <a:picLocks noChangeAspect="1" noChangeArrowheads="1"/>
          </p:cNvPicPr>
          <p:nvPr/>
        </p:nvPicPr>
        <p:blipFill rotWithShape="1">
          <a:blip r:embed="rId7" cstate="print"/>
          <a:srcRect t="10440"/>
          <a:stretch/>
        </p:blipFill>
        <p:spPr bwMode="auto">
          <a:xfrm>
            <a:off x="5903640" y="1606261"/>
            <a:ext cx="2803444" cy="2510772"/>
          </a:xfrm>
          <a:prstGeom prst="rect">
            <a:avLst/>
          </a:prstGeom>
          <a:noFill/>
        </p:spPr>
      </p:pic>
      <p:sp>
        <p:nvSpPr>
          <p:cNvPr id="41" name="TextBox 7"/>
          <p:cNvSpPr txBox="1"/>
          <p:nvPr/>
        </p:nvSpPr>
        <p:spPr>
          <a:xfrm>
            <a:off x="395536" y="3959641"/>
            <a:ext cx="11868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Monthly Ave.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42" name="TextBox 8"/>
          <p:cNvSpPr txBox="1"/>
          <p:nvPr/>
        </p:nvSpPr>
        <p:spPr>
          <a:xfrm>
            <a:off x="435497" y="1351526"/>
            <a:ext cx="1616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30-day Rolling </a:t>
            </a:r>
            <a:r>
              <a:rPr lang="en-GB" sz="1400" b="1" dirty="0" smtClean="0">
                <a:solidFill>
                  <a:srgbClr val="FF0000"/>
                </a:solidFill>
              </a:rPr>
              <a:t>Ave.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43" name="TextBox 9"/>
          <p:cNvSpPr txBox="1"/>
          <p:nvPr/>
        </p:nvSpPr>
        <p:spPr>
          <a:xfrm>
            <a:off x="1950736" y="1393031"/>
            <a:ext cx="66793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AQUA/MODIS</a:t>
            </a:r>
            <a:r>
              <a:rPr lang="en-GB" sz="1400" dirty="0" smtClean="0">
                <a:solidFill>
                  <a:srgbClr val="0070C0"/>
                </a:solidFill>
              </a:rPr>
              <a:t>                                     </a:t>
            </a:r>
            <a:r>
              <a:rPr lang="en-GB" sz="1400" dirty="0" smtClean="0"/>
              <a:t>MTSAT-2/Imager                       MTSAT-2 Gain vs. MODIS</a:t>
            </a:r>
            <a:endParaRPr lang="en-GB" sz="1400" dirty="0"/>
          </a:p>
        </p:txBody>
      </p:sp>
      <p:sp>
        <p:nvSpPr>
          <p:cNvPr id="46" name="スライド番号プレースホルダー 3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66AFF5-D5DA-4425-859B-D6756646E101}" type="slidenum">
              <a:rPr lang="ja-JP" altLang="en-US" smtClean="0"/>
              <a:pPr/>
              <a:t>8</a:t>
            </a:fld>
            <a:endParaRPr lang="ja-JP" altLang="en-US" dirty="0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7700618" y="-7466"/>
            <a:ext cx="14432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GRWG_14.35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28770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14" t="17460" r="14123" b="5377"/>
          <a:stretch/>
        </p:blipFill>
        <p:spPr bwMode="auto">
          <a:xfrm>
            <a:off x="39169" y="44624"/>
            <a:ext cx="6539934" cy="681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タイトル 1"/>
          <p:cNvSpPr txBox="1">
            <a:spLocks/>
          </p:cNvSpPr>
          <p:nvPr/>
        </p:nvSpPr>
        <p:spPr>
          <a:xfrm>
            <a:off x="3203848" y="116632"/>
            <a:ext cx="4114800" cy="1080120"/>
          </a:xfrm>
          <a:prstGeom prst="rect">
            <a:avLst/>
          </a:prstGeom>
          <a:solidFill>
            <a:srgbClr val="D6F0FF">
              <a:alpha val="60000"/>
            </a:srgbClr>
          </a:solidFill>
        </p:spPr>
        <p:txBody>
          <a:bodyPr vert="horz" lIns="91440" tIns="108000" rIns="91440" bIns="10800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b="1" dirty="0" smtClean="0">
                <a:solidFill>
                  <a:srgbClr val="0B87D6"/>
                </a:solidFill>
              </a:rPr>
              <a:t>Event logging - landing page for the JMA GEO</a:t>
            </a:r>
            <a:endParaRPr lang="ja-JP" altLang="en-US" sz="3200" b="1" dirty="0">
              <a:solidFill>
                <a:srgbClr val="0B87D6"/>
              </a:solidFill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187624" y="1783544"/>
            <a:ext cx="6336704" cy="338554"/>
          </a:xfrm>
          <a:prstGeom prst="rect">
            <a:avLst/>
          </a:prstGeom>
          <a:solidFill>
            <a:srgbClr val="D6F0FF">
              <a:alpha val="50196"/>
            </a:srgb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1600" dirty="0"/>
              <a:t>http://www.data.jma.go.jp/mscweb/en/operation/calibration_portal.html</a:t>
            </a:r>
            <a:endParaRPr lang="ja-JP" altLang="en-US" sz="1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004048" y="3212976"/>
            <a:ext cx="3744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Will be l</a:t>
            </a:r>
            <a:r>
              <a:rPr kumimoji="1" lang="en-US" altLang="ja-JP" dirty="0" smtClean="0"/>
              <a:t>inked from the WMO OCSAR!</a:t>
            </a:r>
            <a:endParaRPr kumimoji="1" lang="ja-JP" altLang="en-US" dirty="0"/>
          </a:p>
        </p:txBody>
      </p:sp>
      <p:sp>
        <p:nvSpPr>
          <p:cNvPr id="11" name="フッター プレースホルダー 1"/>
          <p:cNvSpPr>
            <a:spLocks noGrp="1"/>
          </p:cNvSpPr>
          <p:nvPr>
            <p:ph type="ftr" sz="quarter" idx="11"/>
          </p:nvPr>
        </p:nvSpPr>
        <p:spPr>
          <a:xfrm>
            <a:off x="2339752" y="6329213"/>
            <a:ext cx="4896544" cy="412155"/>
          </a:xfrm>
        </p:spPr>
        <p:txBody>
          <a:bodyPr/>
          <a:lstStyle/>
          <a:p>
            <a:r>
              <a:rPr kumimoji="1" lang="en-US" altLang="ja-JP" dirty="0" smtClean="0"/>
              <a:t>GSICS annual meeting, March 16-20, 2015, New Delhi, India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679102" y="-7466"/>
            <a:ext cx="146136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GDWG_14.10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25184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ウェーブ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3341</TotalTime>
  <Words>1929</Words>
  <Application>Microsoft Macintosh PowerPoint</Application>
  <PresentationFormat>画面に合わせる (4:3)</PresentationFormat>
  <Paragraphs>327</Paragraphs>
  <Slides>17</Slides>
  <Notes>2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19" baseType="lpstr">
      <vt:lpstr>Office ​​テーマ</vt:lpstr>
      <vt:lpstr>Equation</vt:lpstr>
      <vt:lpstr>JMA Agency Report</vt:lpstr>
      <vt:lpstr>Contents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calibration slope vs. the ROLO (on the relative scale) - A way to monitor the instrument drift and compare with other calibration results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JMA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Japan Meteorological Agency</dc:creator>
  <cp:lastModifiedBy>Takahashi Masaya</cp:lastModifiedBy>
  <cp:revision>284</cp:revision>
  <dcterms:created xsi:type="dcterms:W3CDTF">2013-02-24T23:33:48Z</dcterms:created>
  <dcterms:modified xsi:type="dcterms:W3CDTF">2015-03-17T02:19:58Z</dcterms:modified>
</cp:coreProperties>
</file>