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95" r:id="rId2"/>
    <p:sldId id="482" r:id="rId3"/>
    <p:sldId id="480" r:id="rId4"/>
    <p:sldId id="517" r:id="rId5"/>
    <p:sldId id="503" r:id="rId6"/>
    <p:sldId id="522" r:id="rId7"/>
    <p:sldId id="418" r:id="rId8"/>
    <p:sldId id="525" r:id="rId9"/>
    <p:sldId id="524" r:id="rId10"/>
    <p:sldId id="505" r:id="rId11"/>
    <p:sldId id="506" r:id="rId12"/>
    <p:sldId id="507" r:id="rId13"/>
    <p:sldId id="508" r:id="rId14"/>
    <p:sldId id="509" r:id="rId15"/>
    <p:sldId id="516" r:id="rId16"/>
    <p:sldId id="424" r:id="rId17"/>
    <p:sldId id="527" r:id="rId18"/>
    <p:sldId id="526" r:id="rId19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FF9900"/>
    <a:srgbClr val="009900"/>
    <a:srgbClr val="FF3399"/>
    <a:srgbClr val="CC6600"/>
    <a:srgbClr val="CC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59" autoAdjust="0"/>
  </p:normalViewPr>
  <p:slideViewPr>
    <p:cSldViewPr>
      <p:cViewPr varScale="1">
        <p:scale>
          <a:sx n="66" d="100"/>
          <a:sy n="66" d="100"/>
        </p:scale>
        <p:origin x="128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4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08E24B-D4BC-467F-8EB9-84F8293BB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5" rIns="92370" bIns="46185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5" rIns="92370" bIns="4618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5" rIns="92370" bIns="46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5" rIns="92370" bIns="46185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0" tIns="46185" rIns="92370" bIns="4618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BE0193-4957-4ABD-8BB4-0F33AFCD4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68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676F9-8B2B-47FA-8580-E8C5198A284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5496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676F9-8B2B-47FA-8580-E8C5198A284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8183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676F9-8B2B-47FA-8580-E8C5198A284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3403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EB745-40B1-4952-B1A5-9A92550FE43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5138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EB745-40B1-4952-B1A5-9A92550FE43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4144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EB745-40B1-4952-B1A5-9A92550FE43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830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676F9-8B2B-47FA-8580-E8C5198A284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921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C1F63-8EE3-45E6-B815-0A74185096B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8719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676F9-8B2B-47FA-8580-E8C5198A284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287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676F9-8B2B-47FA-8580-E8C5198A284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156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676F9-8B2B-47FA-8580-E8C5198A284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15887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676F9-8B2B-47FA-8580-E8C5198A284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1935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676F9-8B2B-47FA-8580-E8C5198A284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599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676F9-8B2B-47FA-8580-E8C5198A284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445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8580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21000">
              <a:schemeClr val="accent5">
                <a:lumMod val="75000"/>
              </a:schemeClr>
            </a:gs>
            <a:gs pos="0">
              <a:schemeClr val="accent5">
                <a:lumMod val="50000"/>
              </a:schemeClr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68580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6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25000">
              <a:schemeClr val="accent5">
                <a:lumMod val="75000"/>
              </a:schemeClr>
            </a:gs>
            <a:gs pos="0">
              <a:schemeClr val="accent5">
                <a:lumMod val="50000"/>
              </a:schemeClr>
            </a:gs>
            <a:gs pos="81000">
              <a:schemeClr val="bg1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4600" y="112790"/>
            <a:ext cx="804573" cy="830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" name="Picture 24" descr="Light ver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6" y="74361"/>
            <a:ext cx="1092313" cy="9677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7325" y="1371600"/>
            <a:ext cx="8728075" cy="49385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 eaLnBrk="0" hangingPunct="0">
              <a:spcAft>
                <a:spcPts val="600"/>
              </a:spcAft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MODIS Response versus Scan-angle (RVS) and Lunar Calibration Reference</a:t>
            </a:r>
          </a:p>
          <a:p>
            <a:pPr algn="ctr" eaLnBrk="0" hangingPunct="0">
              <a:spcAft>
                <a:spcPts val="600"/>
              </a:spcAft>
              <a:defRPr/>
            </a:pPr>
            <a:endParaRPr lang="en-US" sz="2400" b="1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algn="ctr" eaLnBrk="0" hangingPunct="0">
              <a:lnSpc>
                <a:spcPts val="2400"/>
              </a:lnSpc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+mn-cs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+mn-cs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2600" b="1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Xiaoxiong (Jack) Xiong </a:t>
            </a:r>
            <a:endParaRPr lang="en-US" sz="2600" baseline="300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algn="ctr" eaLnBrk="0" hangingPunct="0">
              <a:lnSpc>
                <a:spcPts val="2200"/>
              </a:lnSpc>
              <a:defRPr/>
            </a:pP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NASA/GSFC, Greenbelt, MD 20771, USA</a:t>
            </a:r>
          </a:p>
          <a:p>
            <a:pPr marL="342900" indent="-342900" algn="ctr" eaLnBrk="0" hangingPunct="0">
              <a:lnSpc>
                <a:spcPts val="2200"/>
              </a:lnSpc>
              <a:defRPr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algn="ctr" eaLnBrk="0" hangingPunct="0">
              <a:lnSpc>
                <a:spcPts val="2200"/>
              </a:lnSpc>
              <a:defRPr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algn="ctr" eaLnBrk="0" hangingPunct="0">
              <a:lnSpc>
                <a:spcPts val="2200"/>
              </a:lnSpc>
              <a:defRPr/>
            </a:pPr>
            <a:endParaRPr lang="en-US" sz="2000" b="1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42900" indent="-342900" eaLnBrk="0" hangingPunct="0">
              <a:lnSpc>
                <a:spcPts val="2200"/>
              </a:lnSpc>
              <a:spcAft>
                <a:spcPts val="600"/>
              </a:spcAft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Acknowledgements:</a:t>
            </a:r>
          </a:p>
          <a:p>
            <a:pPr marL="342900" indent="-342900" eaLnBrk="0" hangingPunct="0">
              <a:lnSpc>
                <a:spcPts val="22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MODIS Characterization Support Team (MCST)</a:t>
            </a:r>
          </a:p>
          <a:p>
            <a:pPr marL="342900" indent="-342900" eaLnBrk="0" hangingPunct="0">
              <a:lnSpc>
                <a:spcPts val="22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VIIRS Characterization Support Team (VCST)</a:t>
            </a: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76200" y="6408560"/>
            <a:ext cx="8952973" cy="37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+mn-cs"/>
              </a:rPr>
              <a:t>GSICS Joint Meeting on Research and Data Working Groups, 16-20 March 2015, Delhi, India</a:t>
            </a:r>
            <a:endParaRPr lang="en-US" b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4466925" cy="20616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795954"/>
            <a:ext cx="4466925" cy="20616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00954"/>
            <a:ext cx="4466925" cy="20616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21" y="914400"/>
            <a:ext cx="4466925" cy="20616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21" y="2819400"/>
            <a:ext cx="4466925" cy="206165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/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89" y="4700954"/>
            <a:ext cx="4466925" cy="20616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/>
          <p:cNvSpPr txBox="1"/>
          <p:nvPr/>
        </p:nvSpPr>
        <p:spPr>
          <a:xfrm>
            <a:off x="762000" y="28569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Collection-5 MODIS Band-1 EV Reflectance Trends at Various Frames (AOI)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772400" y="2286000"/>
            <a:ext cx="762000" cy="465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54754" y="4167204"/>
            <a:ext cx="762000" cy="465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76600" y="4167203"/>
            <a:ext cx="762000" cy="465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3" name="Text Box 9"/>
          <p:cNvSpPr txBox="1">
            <a:spLocks noChangeArrowheads="1"/>
          </p:cNvSpPr>
          <p:nvPr/>
        </p:nvSpPr>
        <p:spPr bwMode="auto">
          <a:xfrm>
            <a:off x="8763000" y="6553200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7F6EAFCB-5CD5-4493-BC77-BF742D5BA714}" type="slidenum">
              <a:rPr lang="en-US" sz="1200" b="1" i="1">
                <a:latin typeface="Times New Roman" pitchFamily="18" charset="0"/>
              </a:rPr>
              <a:pPr/>
              <a:t>10</a:t>
            </a:fld>
            <a:endParaRPr lang="en-US" sz="12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61646"/>
            <a:ext cx="4572000" cy="21101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766646"/>
            <a:ext cx="4572000" cy="21101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48200"/>
            <a:ext cx="4572000" cy="21101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/>
          <a:stretch/>
        </p:blipFill>
        <p:spPr>
          <a:xfrm>
            <a:off x="4648200" y="861646"/>
            <a:ext cx="4389120" cy="21101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 preferRelativeResize="0"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/>
          <a:stretch/>
        </p:blipFill>
        <p:spPr>
          <a:xfrm>
            <a:off x="4648200" y="2766646"/>
            <a:ext cx="4389120" cy="211015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 preferRelativeResize="0"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/>
          <a:stretch/>
        </p:blipFill>
        <p:spPr>
          <a:xfrm>
            <a:off x="4648200" y="4648200"/>
            <a:ext cx="4389120" cy="21101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762000" y="28569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Collection-5 MODIS Band-3 EV Reflectance Trends at Various Frames (AOI)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72400" y="2286000"/>
            <a:ext cx="762000" cy="465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72400" y="4163247"/>
            <a:ext cx="762000" cy="465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3" name="Text Box 9"/>
          <p:cNvSpPr txBox="1">
            <a:spLocks noChangeArrowheads="1"/>
          </p:cNvSpPr>
          <p:nvPr/>
        </p:nvSpPr>
        <p:spPr bwMode="auto">
          <a:xfrm>
            <a:off x="8839200" y="6583363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7F6EAFCB-5CD5-4493-BC77-BF742D5BA714}" type="slidenum">
              <a:rPr lang="en-US" sz="1200" b="1" i="1">
                <a:latin typeface="Times New Roman" pitchFamily="18" charset="0"/>
              </a:rPr>
              <a:pPr/>
              <a:t>11</a:t>
            </a:fld>
            <a:endParaRPr lang="en-US" sz="1200" b="1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6" y="1014156"/>
            <a:ext cx="4495800" cy="20456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6" y="2831178"/>
            <a:ext cx="4495800" cy="20456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6" y="4659978"/>
            <a:ext cx="4495800" cy="20456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014156"/>
            <a:ext cx="4495800" cy="20456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831178"/>
            <a:ext cx="4495800" cy="20456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659978"/>
            <a:ext cx="4495800" cy="20456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762000" y="28569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Collection-5 MODIS Band-9 EV Reflectance Trends at Various Frames (AOI)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836019" y="2286000"/>
            <a:ext cx="762000" cy="465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11344" y="2365365"/>
            <a:ext cx="762000" cy="465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11344" y="4178080"/>
            <a:ext cx="762000" cy="465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59819" y="4146928"/>
            <a:ext cx="762000" cy="465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3" name="Text Box 9"/>
          <p:cNvSpPr txBox="1">
            <a:spLocks noChangeArrowheads="1"/>
          </p:cNvSpPr>
          <p:nvPr/>
        </p:nvSpPr>
        <p:spPr bwMode="auto">
          <a:xfrm>
            <a:off x="8839200" y="6583363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7F6EAFCB-5CD5-4493-BC77-BF742D5BA714}" type="slidenum">
              <a:rPr lang="en-US" sz="1200" b="1" i="1">
                <a:latin typeface="Times New Roman" pitchFamily="18" charset="0"/>
              </a:rPr>
              <a:pPr/>
              <a:t>12</a:t>
            </a:fld>
            <a:endParaRPr lang="en-US" sz="12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55430"/>
            <a:ext cx="4495800" cy="20749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55430"/>
            <a:ext cx="4495800" cy="20749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01815"/>
            <a:ext cx="4495800" cy="20749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01815"/>
            <a:ext cx="4495800" cy="20749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30615"/>
            <a:ext cx="4495800" cy="20749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30615"/>
            <a:ext cx="4495800" cy="20749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762000" y="152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Collection-6 MODIS Band-1 EV Reflectance Trends at Various Frames (AOI)</a:t>
            </a: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(under science testing)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76600" y="4193678"/>
            <a:ext cx="762000" cy="465813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3" name="Text Box 9"/>
          <p:cNvSpPr txBox="1">
            <a:spLocks noChangeArrowheads="1"/>
          </p:cNvSpPr>
          <p:nvPr/>
        </p:nvSpPr>
        <p:spPr bwMode="auto">
          <a:xfrm>
            <a:off x="8839200" y="6583363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7F6EAFCB-5CD5-4493-BC77-BF742D5BA714}" type="slidenum">
              <a:rPr lang="en-US" sz="1200" b="1" i="1">
                <a:latin typeface="Times New Roman" pitchFamily="18" charset="0"/>
              </a:rPr>
              <a:pPr/>
              <a:t>13</a:t>
            </a:fld>
            <a:endParaRPr lang="en-US" sz="1200" b="1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73015"/>
            <a:ext cx="4495800" cy="20749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01815"/>
            <a:ext cx="4495800" cy="20749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30614"/>
            <a:ext cx="4495800" cy="20749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49569"/>
            <a:ext cx="4495800" cy="20749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01815"/>
            <a:ext cx="4495800" cy="20749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30614"/>
            <a:ext cx="4495800" cy="20749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762000" y="152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Collection-6 MODIS Band-3 EV Reflectance Trends at Various Frames (AOI)</a:t>
            </a: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(under science testing)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72400" y="2286000"/>
            <a:ext cx="762000" cy="465813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3" name="Text Box 9"/>
          <p:cNvSpPr txBox="1">
            <a:spLocks noChangeArrowheads="1"/>
          </p:cNvSpPr>
          <p:nvPr/>
        </p:nvSpPr>
        <p:spPr bwMode="auto">
          <a:xfrm>
            <a:off x="8839200" y="6583363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7F6EAFCB-5CD5-4493-BC77-BF742D5BA714}" type="slidenum">
              <a:rPr lang="en-US" sz="1200" b="1" i="1">
                <a:latin typeface="Times New Roman" pitchFamily="18" charset="0"/>
              </a:rPr>
              <a:pPr/>
              <a:t>14</a:t>
            </a:fld>
            <a:endParaRPr lang="en-US" sz="1200" b="1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0" y="990600"/>
            <a:ext cx="4495800" cy="20749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0"/>
            <a:ext cx="4495800" cy="20749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0" y="2819400"/>
            <a:ext cx="4495800" cy="20749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9400"/>
            <a:ext cx="4495800" cy="20749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0" y="4648199"/>
            <a:ext cx="4495800" cy="20749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48199"/>
            <a:ext cx="4495800" cy="20749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Box 10"/>
          <p:cNvSpPr txBox="1"/>
          <p:nvPr/>
        </p:nvSpPr>
        <p:spPr>
          <a:xfrm>
            <a:off x="762000" y="152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Collection-6 MODIS Band-3 EV Reflectance Trends at Various Frames (AOI)</a:t>
            </a: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(already implemented)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20493" name="Text Box 9"/>
          <p:cNvSpPr txBox="1">
            <a:spLocks noChangeArrowheads="1"/>
          </p:cNvSpPr>
          <p:nvPr/>
        </p:nvSpPr>
        <p:spPr bwMode="auto">
          <a:xfrm>
            <a:off x="8839200" y="6583363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7F6EAFCB-5CD5-4493-BC77-BF742D5BA714}" type="slidenum">
              <a:rPr lang="en-US" sz="1200" b="1" i="1">
                <a:latin typeface="Times New Roman" pitchFamily="18" charset="0"/>
              </a:rPr>
              <a:pPr/>
              <a:t>15</a:t>
            </a:fld>
            <a:endParaRPr lang="en-US" sz="1200" b="1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1058863" y="0"/>
            <a:ext cx="7307262" cy="1004888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Lunar Calibration Reference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839200" y="6583363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CFA3E5D3-C0AC-42C2-B331-9115F6A6C56B}" type="slidenum">
              <a:rPr lang="en-US" sz="1200" b="1" i="1">
                <a:latin typeface="Times New Roman" pitchFamily="18" charset="0"/>
              </a:rPr>
              <a:pPr/>
              <a:t>16</a:t>
            </a:fld>
            <a:endParaRPr lang="en-US" sz="1200" b="1" i="1">
              <a:latin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733247" y="6581001"/>
            <a:ext cx="338555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b="1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15</a:t>
            </a:r>
            <a:endParaRPr lang="en-US" sz="1200" b="1" i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2052" r="1180" b="1506"/>
          <a:stretch/>
        </p:blipFill>
        <p:spPr bwMode="auto">
          <a:xfrm>
            <a:off x="661301" y="1426814"/>
            <a:ext cx="7898662" cy="461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61736" y="920792"/>
            <a:ext cx="69753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kern="0" dirty="0">
                <a:latin typeface="Calibri" panose="020F0502020204030204" pitchFamily="34" charset="0"/>
              </a:rPr>
              <a:t>Phase angle dependence of the ROLO model (blue </a:t>
            </a:r>
            <a:r>
              <a:rPr lang="en-US" sz="2200" b="1" kern="0" dirty="0" smtClean="0">
                <a:latin typeface="Calibri" pitchFamily="34" charset="0"/>
              </a:rPr>
              <a:t>bands)</a:t>
            </a:r>
            <a:endParaRPr lang="en-US" sz="2200" b="1" dirty="0">
              <a:latin typeface="Calibri" panose="020F0502020204030204" pitchFamily="34" charset="0"/>
            </a:endParaRPr>
          </a:p>
        </p:txBody>
      </p:sp>
      <p:sp>
        <p:nvSpPr>
          <p:cNvPr id="9" name="ZoneTexte 2"/>
          <p:cNvSpPr txBox="1"/>
          <p:nvPr/>
        </p:nvSpPr>
        <p:spPr>
          <a:xfrm>
            <a:off x="664929" y="6123310"/>
            <a:ext cx="7872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Comparisons of MODIS and PLEIADES lunar observations with ROLO (unscheduled + scheduled Moon for MODIS)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868650" y="4978231"/>
            <a:ext cx="336885" cy="294916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1058863" y="0"/>
            <a:ext cx="7307262" cy="1004888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Lunar Calibration Reference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839200" y="6583363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CFA3E5D3-C0AC-42C2-B331-9115F6A6C56B}" type="slidenum">
              <a:rPr lang="en-US" sz="1200" b="1" i="1">
                <a:latin typeface="Times New Roman" pitchFamily="18" charset="0"/>
              </a:rPr>
              <a:pPr/>
              <a:t>17</a:t>
            </a:fld>
            <a:endParaRPr lang="en-US" sz="1200" b="1" i="1">
              <a:latin typeface="Times New Roman" pitchFamily="18" charset="0"/>
            </a:endParaRPr>
          </a:p>
        </p:txBody>
      </p:sp>
      <p:pic>
        <p:nvPicPr>
          <p:cNvPr id="4" name="Picture 3" descr="\\tsclient\usernam\IDLWorkspace80\NPP\lunar\ffactor\plot_2\ratio\fFactorratio_JX_On_orbit_LUT_Mod_RSR_20150301_Lfit_Page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4114800" cy="298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\\tsclient\usernam\IDLWorkspace80\NPP\lunar\ffactor\plot_2\ratio\fFactorratio_JX_On_orbit_LUT_Mod_RSR_20150301_Lfit_Page_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4114800" cy="298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\\tsclient\usernam\IDLWorkspace80\NPP\lunar\ffactor\plot_2\ratio\fFactorratio_JX_On_orbit_LUT_Mod_RSR_20150301_Lfit_Page_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610" y="3810000"/>
            <a:ext cx="4114800" cy="29895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5486400" y="2162810"/>
            <a:ext cx="3200400" cy="42799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86400" y="2324835"/>
            <a:ext cx="3200400" cy="5803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4876800"/>
            <a:ext cx="3200400" cy="36957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24200" y="4970780"/>
            <a:ext cx="3247725" cy="5629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8200" y="2261519"/>
            <a:ext cx="3200400" cy="610586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200" y="2360612"/>
            <a:ext cx="3200400" cy="6873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6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6200" y="1219200"/>
            <a:ext cx="8991600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spcBef>
                <a:spcPts val="900"/>
              </a:spcBef>
              <a:buFontTx/>
              <a:buChar char="•"/>
            </a:pP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Both Terra and Aqua 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MODIS 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instruments continue 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to operate 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normally</a:t>
            </a: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spcBef>
                <a:spcPts val="900"/>
              </a:spcBef>
              <a:buFontTx/>
              <a:buChar char="•"/>
            </a:pP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All on-board 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calibrators remain capable of 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their design 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functions</a:t>
            </a:r>
          </a:p>
          <a:p>
            <a:pPr marL="342900" indent="-342900">
              <a:spcBef>
                <a:spcPts val="900"/>
              </a:spcBef>
              <a:buFontTx/>
              <a:buChar char="•"/>
            </a:pP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Dedicated effort for on-orbit RVS characterization is as important as regular SD and lunar calibration (at fixed AOIs)</a:t>
            </a:r>
          </a:p>
          <a:p>
            <a:pPr marL="342900" indent="-342900">
              <a:spcBef>
                <a:spcPts val="900"/>
              </a:spcBef>
              <a:buFontTx/>
              <a:buChar char="•"/>
            </a:pP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Overall Aqua MODIS on-orbit performance is better than its predecessor – Terra MODIS</a:t>
            </a:r>
          </a:p>
          <a:p>
            <a:pPr marL="342900" indent="-342900">
              <a:spcBef>
                <a:spcPts val="900"/>
              </a:spcBef>
              <a:buFontTx/>
              <a:buChar char="•"/>
            </a:pP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Constant improvements and regular LUT updates are critical to maintaining sensor performance and data quality </a:t>
            </a:r>
          </a:p>
          <a:p>
            <a:pPr marL="342900" indent="-342900">
              <a:spcBef>
                <a:spcPts val="900"/>
              </a:spcBef>
              <a:buFontTx/>
              <a:buChar char="•"/>
            </a:pP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Lunar calibration reference (impact due to phase and liberation angle difference)</a:t>
            </a:r>
          </a:p>
          <a:p>
            <a:pPr>
              <a:spcBef>
                <a:spcPts val="600"/>
              </a:spcBef>
            </a:pPr>
            <a:endParaRPr lang="en-US" sz="22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1058863" y="0"/>
            <a:ext cx="7307262" cy="1004888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Summary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839200" y="6583363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CFA3E5D3-C0AC-42C2-B331-9115F6A6C56B}" type="slidenum">
              <a:rPr lang="en-US" sz="1200" b="1" i="1">
                <a:latin typeface="Times New Roman" pitchFamily="18" charset="0"/>
              </a:rPr>
              <a:pPr/>
              <a:t>18</a:t>
            </a:fld>
            <a:endParaRPr lang="en-US" sz="1200" b="1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>
          <a:xfrm>
            <a:off x="922338" y="0"/>
            <a:ext cx="7307262" cy="1004888"/>
          </a:xfrm>
          <a:prstGeom prst="rect">
            <a:avLst/>
          </a:prstGeom>
          <a:noFill/>
        </p:spPr>
        <p:txBody>
          <a:bodyPr lIns="90487" tIns="44450" rIns="90487" bIns="444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400" y="1371600"/>
            <a:ext cx="883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20000"/>
              </a:lnSpc>
              <a:buFontTx/>
              <a:buChar char="•"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MODIS Instrument</a:t>
            </a:r>
            <a:endParaRPr lang="en-US" sz="3000" b="1" kern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+mn-cs"/>
            </a:endParaRPr>
          </a:p>
          <a:p>
            <a:pPr marL="971550" lvl="1" indent="-514350">
              <a:lnSpc>
                <a:spcPct val="120000"/>
              </a:lnSpc>
              <a:buFont typeface="Calibri" panose="020F0502020204030204" pitchFamily="34" charset="0"/>
              <a:buChar char="–"/>
              <a:defRPr/>
            </a:pPr>
            <a:r>
              <a:rPr 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Response </a:t>
            </a:r>
            <a:r>
              <a:rPr 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versus Scan-Angle (RVS</a:t>
            </a:r>
            <a:r>
              <a:rPr 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)</a:t>
            </a:r>
            <a:endParaRPr kumimoji="0" lang="en-US" sz="240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Solar and Lunar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Calibration 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On-orbit RVS Characterization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+mn-cs"/>
              </a:rPr>
              <a:t>Lunar Calibration Reference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Take-home Message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839200" y="6583363"/>
            <a:ext cx="26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CFA3E5D3-C0AC-42C2-B331-9115F6A6C56B}" type="slidenum">
              <a:rPr lang="en-US" sz="1200" b="1" i="1">
                <a:latin typeface="Times New Roman" pitchFamily="18" charset="0"/>
              </a:rPr>
              <a:pPr/>
              <a:t>2</a:t>
            </a:fld>
            <a:endParaRPr lang="en-US" sz="1200" b="1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875" y="990600"/>
            <a:ext cx="4847925" cy="5638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alibri" pitchFamily="34" charset="0"/>
                <a:cs typeface="Arial" pitchFamily="34" charset="0"/>
              </a:rPr>
              <a:t>MODIS: on NASA EOS Terra and Aqua missions launched in 1999 and 2002, respectively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alibri" pitchFamily="34" charset="0"/>
                <a:cs typeface="Arial" pitchFamily="34" charset="0"/>
              </a:rPr>
              <a:t>2-sided scan mirror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atin typeface="Calibri" pitchFamily="34" charset="0"/>
                <a:cs typeface="Arial" pitchFamily="34" charset="0"/>
              </a:rPr>
              <a:t>Spectral range:</a:t>
            </a:r>
            <a:r>
              <a:rPr lang="en-US" sz="2200" b="1" dirty="0" smtClean="0">
                <a:latin typeface="Calibri" pitchFamily="34" charset="0"/>
                <a:cs typeface="Arial" pitchFamily="34" charset="0"/>
              </a:rPr>
              <a:t> 36 bands between 0.4 µm and 14.5 µm</a:t>
            </a:r>
          </a:p>
          <a:p>
            <a:pPr marL="800100" lvl="1" indent="-34290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20 RSB and 16 thermal emissive bands (TEB)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alibri" pitchFamily="34" charset="0"/>
                <a:cs typeface="Arial" pitchFamily="34" charset="0"/>
              </a:rPr>
              <a:t>Focal plane assemblies (FPA): VIS, NIR, SMIR, and LWIR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atin typeface="Calibri" pitchFamily="34" charset="0"/>
                <a:cs typeface="Arial" pitchFamily="34" charset="0"/>
              </a:rPr>
              <a:t>Spatial resolution:</a:t>
            </a:r>
            <a:r>
              <a:rPr lang="en-US" sz="2200" b="1" dirty="0" smtClean="0">
                <a:latin typeface="Calibri" pitchFamily="34" charset="0"/>
                <a:cs typeface="Arial" pitchFamily="34" charset="0"/>
              </a:rPr>
              <a:t> 250, 500, 1000 m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b="1" u="sng" dirty="0" smtClean="0">
                <a:latin typeface="Calibri" pitchFamily="34" charset="0"/>
                <a:cs typeface="Arial" pitchFamily="34" charset="0"/>
              </a:rPr>
              <a:t>Swath Width:</a:t>
            </a:r>
            <a:r>
              <a:rPr lang="en-US" sz="2200" b="1" dirty="0" smtClean="0">
                <a:latin typeface="Calibri" pitchFamily="34" charset="0"/>
                <a:cs typeface="Arial" pitchFamily="34" charset="0"/>
              </a:rPr>
              <a:t> 2230 km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alibri" pitchFamily="34" charset="0"/>
                <a:cs typeface="Arial" pitchFamily="34" charset="0"/>
              </a:rPr>
              <a:t>On-board Calibrators: SD, SDSM, BB, SV,  and SRCA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alibri" pitchFamily="34" charset="0"/>
                <a:cs typeface="Arial" pitchFamily="34" charset="0"/>
              </a:rPr>
              <a:t>Follow-on instrument: VIIRS on SNPP and future JPSS missions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839200" y="6583363"/>
            <a:ext cx="26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CFA3E5D3-C0AC-42C2-B331-9115F6A6C56B}" type="slidenum">
              <a:rPr lang="en-US" sz="1200" b="1" i="1">
                <a:latin typeface="Times New Roman" pitchFamily="18" charset="0"/>
              </a:rPr>
              <a:pPr/>
              <a:t>3</a:t>
            </a:fld>
            <a:endParaRPr lang="en-US" sz="1200" b="1" i="1">
              <a:latin typeface="Times New Roman" pitchFamily="18" charset="0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922338" y="0"/>
            <a:ext cx="7307262" cy="762000"/>
          </a:xfrm>
          <a:prstGeom prst="rect">
            <a:avLst/>
          </a:prstGeom>
          <a:noFill/>
        </p:spPr>
        <p:txBody>
          <a:bodyPr lIns="90487" tIns="44450" rIns="90487" bIns="4445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MODIS Instruments</a:t>
            </a:r>
          </a:p>
        </p:txBody>
      </p:sp>
      <p:pic>
        <p:nvPicPr>
          <p:cNvPr id="9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295" y="1165459"/>
            <a:ext cx="4002505" cy="294934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" name="Picture 5" descr="scanmirror_sm.gif"/>
          <p:cNvPicPr>
            <a:picLocks noChangeAspect="1"/>
          </p:cNvPicPr>
          <p:nvPr/>
        </p:nvPicPr>
        <p:blipFill rotWithShape="1">
          <a:blip r:embed="rId3" cstate="print"/>
          <a:srcRect t="2" b="16027"/>
          <a:stretch/>
        </p:blipFill>
        <p:spPr bwMode="auto">
          <a:xfrm>
            <a:off x="5560803" y="4349817"/>
            <a:ext cx="2973597" cy="237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52400" y="1828800"/>
            <a:ext cx="8839200" cy="403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3" name="Text Box 9"/>
          <p:cNvSpPr txBox="1">
            <a:spLocks noChangeArrowheads="1"/>
          </p:cNvSpPr>
          <p:nvPr/>
        </p:nvSpPr>
        <p:spPr bwMode="auto">
          <a:xfrm>
            <a:off x="8839200" y="6583363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7F6EAFCB-5CD5-4493-BC77-BF742D5BA714}" type="slidenum">
              <a:rPr lang="en-US" sz="1200" b="1" i="1">
                <a:latin typeface="Times New Roman" pitchFamily="18" charset="0"/>
              </a:rPr>
              <a:pPr/>
              <a:t>4</a:t>
            </a:fld>
            <a:endParaRPr lang="en-US" sz="1200" b="1" i="1">
              <a:latin typeface="Times New Roman" pitchFamily="18" charset="0"/>
            </a:endParaRPr>
          </a:p>
        </p:txBody>
      </p:sp>
      <p:sp>
        <p:nvSpPr>
          <p:cNvPr id="3" name="Rectangle 1091" descr="Light upward diagonal"/>
          <p:cNvSpPr>
            <a:spLocks noChangeArrowheads="1"/>
          </p:cNvSpPr>
          <p:nvPr/>
        </p:nvSpPr>
        <p:spPr bwMode="auto">
          <a:xfrm>
            <a:off x="5031844" y="5141913"/>
            <a:ext cx="2460625" cy="357187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" name="Arc 1061" descr="Light vertical"/>
          <p:cNvSpPr>
            <a:spLocks/>
          </p:cNvSpPr>
          <p:nvPr/>
        </p:nvSpPr>
        <p:spPr bwMode="auto">
          <a:xfrm rot="5400000">
            <a:off x="1747045" y="3390106"/>
            <a:ext cx="893762" cy="1514475"/>
          </a:xfrm>
          <a:custGeom>
            <a:avLst/>
            <a:gdLst>
              <a:gd name="T0" fmla="*/ 20578084 w 21600"/>
              <a:gd name="T1" fmla="*/ 0 h 35790"/>
              <a:gd name="T2" fmla="*/ 20836613 w 21600"/>
              <a:gd name="T3" fmla="*/ 64085905 h 35790"/>
              <a:gd name="T4" fmla="*/ 0 w 21600"/>
              <a:gd name="T5" fmla="*/ 32134291 h 357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5790" fill="none" extrusionOk="0">
                <a:moveTo>
                  <a:pt x="12019" y="-1"/>
                </a:moveTo>
                <a:cubicBezTo>
                  <a:pt x="18006" y="4008"/>
                  <a:pt x="21600" y="10740"/>
                  <a:pt x="21600" y="17946"/>
                </a:cubicBezTo>
                <a:cubicBezTo>
                  <a:pt x="21600" y="25087"/>
                  <a:pt x="18070" y="31767"/>
                  <a:pt x="12170" y="35790"/>
                </a:cubicBezTo>
              </a:path>
              <a:path w="21600" h="35790" stroke="0" extrusionOk="0">
                <a:moveTo>
                  <a:pt x="12019" y="-1"/>
                </a:moveTo>
                <a:cubicBezTo>
                  <a:pt x="18006" y="4008"/>
                  <a:pt x="21600" y="10740"/>
                  <a:pt x="21600" y="17946"/>
                </a:cubicBezTo>
                <a:cubicBezTo>
                  <a:pt x="21600" y="25087"/>
                  <a:pt x="18070" y="31767"/>
                  <a:pt x="12170" y="35790"/>
                </a:cubicBezTo>
                <a:lnTo>
                  <a:pt x="0" y="17946"/>
                </a:lnTo>
                <a:lnTo>
                  <a:pt x="12019" y="-1"/>
                </a:lnTo>
                <a:close/>
              </a:path>
            </a:pathLst>
          </a:custGeom>
          <a:pattFill prst="ltVert">
            <a:fgClr>
              <a:srgbClr val="22DC60"/>
            </a:fgClr>
            <a:bgClr>
              <a:srgbClr val="FFFFFF"/>
            </a:bgClr>
          </a:pattFill>
          <a:ln w="12700">
            <a:solidFill>
              <a:srgbClr val="22DC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 b="1"/>
          </a:p>
        </p:txBody>
      </p:sp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877157" y="1080524"/>
            <a:ext cx="2847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latin typeface="Helvetica" panose="020B0604020202020204" pitchFamily="34" charset="0"/>
              </a:rPr>
              <a:t>Principal Scan Angles</a:t>
            </a:r>
          </a:p>
          <a:p>
            <a:pPr algn="ctr"/>
            <a:r>
              <a:rPr lang="en-US" altLang="en-US" sz="1600" dirty="0">
                <a:latin typeface="Helvetica" panose="020B0604020202020204" pitchFamily="34" charset="0"/>
              </a:rPr>
              <a:t>(Earth View: -55˚ to 55˚)</a:t>
            </a:r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5179282" y="1093224"/>
            <a:ext cx="271621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latin typeface="Helvetica" panose="020B0604020202020204" pitchFamily="34" charset="0"/>
              </a:rPr>
              <a:t>Angles of Incidence</a:t>
            </a:r>
          </a:p>
          <a:p>
            <a:pPr algn="ctr"/>
            <a:r>
              <a:rPr lang="en-US" altLang="en-US" sz="1600" dirty="0">
                <a:latin typeface="Helvetica" panose="020B0604020202020204" pitchFamily="34" charset="0"/>
              </a:rPr>
              <a:t>(Earth View: 10.5˚ to 65.5˚)</a:t>
            </a:r>
          </a:p>
        </p:txBody>
      </p:sp>
      <p:sp>
        <p:nvSpPr>
          <p:cNvPr id="7" name="Line 1035"/>
          <p:cNvSpPr>
            <a:spLocks noChangeShapeType="1"/>
          </p:cNvSpPr>
          <p:nvPr/>
        </p:nvSpPr>
        <p:spPr bwMode="auto">
          <a:xfrm>
            <a:off x="2189163" y="3678238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" name="Line 1038"/>
          <p:cNvSpPr>
            <a:spLocks noChangeShapeType="1"/>
          </p:cNvSpPr>
          <p:nvPr/>
        </p:nvSpPr>
        <p:spPr bwMode="auto">
          <a:xfrm rot="18300000">
            <a:off x="2751138" y="337185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" name="Line 1039"/>
          <p:cNvSpPr>
            <a:spLocks noChangeShapeType="1"/>
          </p:cNvSpPr>
          <p:nvPr/>
        </p:nvSpPr>
        <p:spPr bwMode="auto">
          <a:xfrm rot="3300000" flipH="1">
            <a:off x="1631950" y="337185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" name="Line 1044"/>
          <p:cNvSpPr>
            <a:spLocks noChangeShapeType="1"/>
          </p:cNvSpPr>
          <p:nvPr/>
        </p:nvSpPr>
        <p:spPr bwMode="auto">
          <a:xfrm rot="13860000">
            <a:off x="2720975" y="2555875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1" name="Line 1045"/>
          <p:cNvSpPr>
            <a:spLocks noChangeShapeType="1"/>
          </p:cNvSpPr>
          <p:nvPr/>
        </p:nvSpPr>
        <p:spPr bwMode="auto">
          <a:xfrm rot="15720000">
            <a:off x="2870200" y="2879725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2" name="Arc 1048"/>
          <p:cNvSpPr>
            <a:spLocks/>
          </p:cNvSpPr>
          <p:nvPr/>
        </p:nvSpPr>
        <p:spPr bwMode="auto">
          <a:xfrm rot="18272794" flipH="1">
            <a:off x="1651000" y="3260725"/>
            <a:ext cx="685800" cy="1371600"/>
          </a:xfrm>
          <a:custGeom>
            <a:avLst/>
            <a:gdLst>
              <a:gd name="T0" fmla="*/ 151083 w 21752"/>
              <a:gd name="T1" fmla="*/ 0 h 43200"/>
              <a:gd name="T2" fmla="*/ 0 w 21752"/>
              <a:gd name="T3" fmla="*/ 43547284 h 43200"/>
              <a:gd name="T4" fmla="*/ 151083 w 21752"/>
              <a:gd name="T5" fmla="*/ 21774150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752" h="43200" fill="none" extrusionOk="0">
                <a:moveTo>
                  <a:pt x="151" y="0"/>
                </a:moveTo>
                <a:cubicBezTo>
                  <a:pt x="12081" y="0"/>
                  <a:pt x="21752" y="9670"/>
                  <a:pt x="21752" y="21600"/>
                </a:cubicBezTo>
                <a:cubicBezTo>
                  <a:pt x="21752" y="33529"/>
                  <a:pt x="12081" y="43200"/>
                  <a:pt x="152" y="43200"/>
                </a:cubicBezTo>
                <a:cubicBezTo>
                  <a:pt x="101" y="43200"/>
                  <a:pt x="50" y="43199"/>
                  <a:pt x="-1" y="43199"/>
                </a:cubicBezTo>
              </a:path>
              <a:path w="21752" h="43200" stroke="0" extrusionOk="0">
                <a:moveTo>
                  <a:pt x="151" y="0"/>
                </a:moveTo>
                <a:cubicBezTo>
                  <a:pt x="12081" y="0"/>
                  <a:pt x="21752" y="9670"/>
                  <a:pt x="21752" y="21600"/>
                </a:cubicBezTo>
                <a:cubicBezTo>
                  <a:pt x="21752" y="33529"/>
                  <a:pt x="12081" y="43200"/>
                  <a:pt x="152" y="43200"/>
                </a:cubicBezTo>
                <a:cubicBezTo>
                  <a:pt x="101" y="43200"/>
                  <a:pt x="50" y="43199"/>
                  <a:pt x="-1" y="43199"/>
                </a:cubicBezTo>
                <a:lnTo>
                  <a:pt x="152" y="21600"/>
                </a:lnTo>
                <a:lnTo>
                  <a:pt x="151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" name="Text Box 1062" descr="Light vertical"/>
          <p:cNvSpPr txBox="1">
            <a:spLocks noChangeArrowheads="1"/>
          </p:cNvSpPr>
          <p:nvPr/>
        </p:nvSpPr>
        <p:spPr bwMode="auto">
          <a:xfrm>
            <a:off x="1853104" y="5093643"/>
            <a:ext cx="6864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/>
              <a:t>NADIR</a:t>
            </a:r>
          </a:p>
          <a:p>
            <a:pPr algn="ctr"/>
            <a:r>
              <a:rPr lang="en-US" altLang="en-US" sz="1200">
                <a:latin typeface="Helvetica" panose="020B0604020202020204" pitchFamily="34" charset="0"/>
              </a:rPr>
              <a:t>0˚</a:t>
            </a:r>
            <a:endParaRPr lang="en-US" altLang="en-US" sz="1200"/>
          </a:p>
        </p:txBody>
      </p:sp>
      <p:sp>
        <p:nvSpPr>
          <p:cNvPr id="14" name="Text Box 1064" descr="Light vertical"/>
          <p:cNvSpPr txBox="1">
            <a:spLocks noChangeArrowheads="1"/>
          </p:cNvSpPr>
          <p:nvPr/>
        </p:nvSpPr>
        <p:spPr bwMode="auto">
          <a:xfrm>
            <a:off x="3349692" y="4286141"/>
            <a:ext cx="9841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/>
              <a:t>Earth Scan</a:t>
            </a:r>
          </a:p>
          <a:p>
            <a:pPr algn="ctr"/>
            <a:r>
              <a:rPr lang="en-US" altLang="en-US" sz="1200"/>
              <a:t>Start (West)</a:t>
            </a:r>
          </a:p>
          <a:p>
            <a:pPr algn="ctr"/>
            <a:r>
              <a:rPr lang="en-US" altLang="en-US" sz="1200">
                <a:latin typeface="Helvetica" panose="020B0604020202020204" pitchFamily="34" charset="0"/>
              </a:rPr>
              <a:t>-55˚</a:t>
            </a:r>
            <a:endParaRPr lang="en-US" altLang="en-US" sz="1200"/>
          </a:p>
        </p:txBody>
      </p:sp>
      <p:sp>
        <p:nvSpPr>
          <p:cNvPr id="15" name="Text Box 1065" descr="Light vertical"/>
          <p:cNvSpPr txBox="1">
            <a:spLocks noChangeArrowheads="1"/>
          </p:cNvSpPr>
          <p:nvPr/>
        </p:nvSpPr>
        <p:spPr bwMode="auto">
          <a:xfrm>
            <a:off x="147775" y="4270266"/>
            <a:ext cx="9236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/>
              <a:t>Earth Scan</a:t>
            </a:r>
          </a:p>
          <a:p>
            <a:pPr algn="ctr"/>
            <a:r>
              <a:rPr lang="en-US" altLang="en-US" sz="1200"/>
              <a:t>Stop (East)</a:t>
            </a:r>
          </a:p>
          <a:p>
            <a:pPr algn="ctr"/>
            <a:r>
              <a:rPr lang="en-US" altLang="en-US" sz="1200">
                <a:latin typeface="Helvetica" panose="020B0604020202020204" pitchFamily="34" charset="0"/>
              </a:rPr>
              <a:t>55˚</a:t>
            </a:r>
            <a:endParaRPr lang="en-US" altLang="en-US" sz="1200"/>
          </a:p>
        </p:txBody>
      </p:sp>
      <p:sp>
        <p:nvSpPr>
          <p:cNvPr id="16" name="Text Box 1067" descr="Light vertical"/>
          <p:cNvSpPr txBox="1">
            <a:spLocks noChangeArrowheads="1"/>
          </p:cNvSpPr>
          <p:nvPr/>
        </p:nvSpPr>
        <p:spPr bwMode="auto">
          <a:xfrm>
            <a:off x="3599028" y="3241031"/>
            <a:ext cx="7076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solidFill>
                  <a:srgbClr val="320CF2"/>
                </a:solidFill>
              </a:rPr>
              <a:t>SV Port</a:t>
            </a:r>
          </a:p>
          <a:p>
            <a:pPr algn="ctr"/>
            <a:r>
              <a:rPr lang="en-US" altLang="en-US" sz="1200">
                <a:solidFill>
                  <a:srgbClr val="320CF2"/>
                </a:solidFill>
                <a:latin typeface="Helvetica" panose="020B0604020202020204" pitchFamily="34" charset="0"/>
              </a:rPr>
              <a:t>-98.5˚</a:t>
            </a:r>
            <a:endParaRPr lang="en-US" altLang="en-US" sz="1200">
              <a:solidFill>
                <a:srgbClr val="320CF2"/>
              </a:solidFill>
            </a:endParaRPr>
          </a:p>
        </p:txBody>
      </p:sp>
      <p:sp>
        <p:nvSpPr>
          <p:cNvPr id="17" name="Text Box 1070" descr="Light vertical"/>
          <p:cNvSpPr txBox="1">
            <a:spLocks noChangeArrowheads="1"/>
          </p:cNvSpPr>
          <p:nvPr/>
        </p:nvSpPr>
        <p:spPr bwMode="auto">
          <a:xfrm>
            <a:off x="3349193" y="2381141"/>
            <a:ext cx="8771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solidFill>
                  <a:srgbClr val="FF33CC"/>
                </a:solidFill>
              </a:rPr>
              <a:t>On_Board</a:t>
            </a:r>
          </a:p>
          <a:p>
            <a:pPr algn="ctr"/>
            <a:r>
              <a:rPr lang="en-US" altLang="en-US" sz="1200">
                <a:solidFill>
                  <a:srgbClr val="FF33CC"/>
                </a:solidFill>
              </a:rPr>
              <a:t>BB</a:t>
            </a:r>
          </a:p>
          <a:p>
            <a:pPr algn="ctr"/>
            <a:r>
              <a:rPr lang="en-US" altLang="en-US" sz="1200">
                <a:solidFill>
                  <a:srgbClr val="FF33CC"/>
                </a:solidFill>
                <a:latin typeface="Helvetica" panose="020B0604020202020204" pitchFamily="34" charset="0"/>
              </a:rPr>
              <a:t>-129.4˚</a:t>
            </a:r>
            <a:endParaRPr lang="en-US" altLang="en-US" sz="1200">
              <a:solidFill>
                <a:srgbClr val="FF33CC"/>
              </a:solidFill>
            </a:endParaRPr>
          </a:p>
        </p:txBody>
      </p:sp>
      <p:sp>
        <p:nvSpPr>
          <p:cNvPr id="18" name="Arc 1071" descr="Light vertical"/>
          <p:cNvSpPr>
            <a:spLocks/>
          </p:cNvSpPr>
          <p:nvPr/>
        </p:nvSpPr>
        <p:spPr bwMode="auto">
          <a:xfrm rot="16200000" flipV="1">
            <a:off x="6208975" y="4244181"/>
            <a:ext cx="877888" cy="841375"/>
          </a:xfrm>
          <a:custGeom>
            <a:avLst/>
            <a:gdLst>
              <a:gd name="T0" fmla="*/ 14321833 w 21219"/>
              <a:gd name="T1" fmla="*/ 0 h 19913"/>
              <a:gd name="T2" fmla="*/ 36320625 w 21219"/>
              <a:gd name="T3" fmla="*/ 28344869 h 19913"/>
              <a:gd name="T4" fmla="*/ 0 w 21219"/>
              <a:gd name="T5" fmla="*/ 35550238 h 199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219" h="19913" fill="none" extrusionOk="0">
                <a:moveTo>
                  <a:pt x="8367" y="-1"/>
                </a:moveTo>
                <a:cubicBezTo>
                  <a:pt x="15041" y="2803"/>
                  <a:pt x="19866" y="8765"/>
                  <a:pt x="21219" y="15876"/>
                </a:cubicBezTo>
              </a:path>
              <a:path w="21219" h="19913" stroke="0" extrusionOk="0">
                <a:moveTo>
                  <a:pt x="8367" y="-1"/>
                </a:moveTo>
                <a:cubicBezTo>
                  <a:pt x="15041" y="2803"/>
                  <a:pt x="19866" y="8765"/>
                  <a:pt x="21219" y="15876"/>
                </a:cubicBezTo>
                <a:lnTo>
                  <a:pt x="0" y="19913"/>
                </a:lnTo>
                <a:lnTo>
                  <a:pt x="8367" y="-1"/>
                </a:lnTo>
                <a:close/>
              </a:path>
            </a:pathLst>
          </a:custGeom>
          <a:pattFill prst="ltVert">
            <a:fgClr>
              <a:srgbClr val="22DC60"/>
            </a:fgClr>
            <a:bgClr>
              <a:srgbClr val="FFFFFF"/>
            </a:bgClr>
          </a:pattFill>
          <a:ln w="12700">
            <a:solidFill>
              <a:srgbClr val="22DC6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 b="1"/>
          </a:p>
        </p:txBody>
      </p:sp>
      <p:sp>
        <p:nvSpPr>
          <p:cNvPr id="19" name="Line 1072"/>
          <p:cNvSpPr>
            <a:spLocks noChangeShapeType="1"/>
          </p:cNvSpPr>
          <p:nvPr/>
        </p:nvSpPr>
        <p:spPr bwMode="auto">
          <a:xfrm flipV="1">
            <a:off x="6236756" y="3770313"/>
            <a:ext cx="1588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0" name="AutoShape 1094"/>
          <p:cNvSpPr>
            <a:spLocks noChangeArrowheads="1"/>
          </p:cNvSpPr>
          <p:nvPr/>
        </p:nvSpPr>
        <p:spPr bwMode="auto">
          <a:xfrm>
            <a:off x="5492219" y="5194300"/>
            <a:ext cx="1497012" cy="2555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" name="Text Box 1092" descr="Light vertical"/>
          <p:cNvSpPr txBox="1">
            <a:spLocks noChangeArrowheads="1"/>
          </p:cNvSpPr>
          <p:nvPr/>
        </p:nvSpPr>
        <p:spPr bwMode="auto">
          <a:xfrm>
            <a:off x="5619219" y="5180013"/>
            <a:ext cx="1285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/>
              <a:t>SCAN MIRROR</a:t>
            </a:r>
          </a:p>
        </p:txBody>
      </p:sp>
      <p:sp>
        <p:nvSpPr>
          <p:cNvPr id="22" name="Line 1095"/>
          <p:cNvSpPr>
            <a:spLocks noChangeShapeType="1"/>
          </p:cNvSpPr>
          <p:nvPr/>
        </p:nvSpPr>
        <p:spPr bwMode="auto">
          <a:xfrm rot="3900000">
            <a:off x="6859056" y="4151313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3" name="Line 1097"/>
          <p:cNvSpPr>
            <a:spLocks noChangeShapeType="1"/>
          </p:cNvSpPr>
          <p:nvPr/>
        </p:nvSpPr>
        <p:spPr bwMode="auto">
          <a:xfrm rot="2280000">
            <a:off x="6659031" y="38989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4" name="Line 1099"/>
          <p:cNvSpPr>
            <a:spLocks noChangeShapeType="1"/>
          </p:cNvSpPr>
          <p:nvPr/>
        </p:nvSpPr>
        <p:spPr bwMode="auto">
          <a:xfrm rot="600000">
            <a:off x="6352644" y="3760788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5" name="Line 1100"/>
          <p:cNvSpPr>
            <a:spLocks noChangeShapeType="1"/>
          </p:cNvSpPr>
          <p:nvPr/>
        </p:nvSpPr>
        <p:spPr bwMode="auto">
          <a:xfrm rot="20040000">
            <a:off x="5928781" y="3840163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6" name="Line 1102"/>
          <p:cNvSpPr>
            <a:spLocks noChangeShapeType="1"/>
          </p:cNvSpPr>
          <p:nvPr/>
        </p:nvSpPr>
        <p:spPr bwMode="auto">
          <a:xfrm rot="20940000">
            <a:off x="6103406" y="3776663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7" name="Text Box 1105" descr="Light vertical"/>
          <p:cNvSpPr txBox="1">
            <a:spLocks noChangeArrowheads="1"/>
          </p:cNvSpPr>
          <p:nvPr/>
        </p:nvSpPr>
        <p:spPr bwMode="auto">
          <a:xfrm rot="16860000">
            <a:off x="5829201" y="2558663"/>
            <a:ext cx="16834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/>
              <a:t>Earth Scan Start </a:t>
            </a:r>
            <a:r>
              <a:rPr lang="en-US" altLang="en-US" sz="1200">
                <a:latin typeface="Helvetica" panose="020B0604020202020204" pitchFamily="34" charset="0"/>
              </a:rPr>
              <a:t>10.5˚</a:t>
            </a:r>
            <a:endParaRPr lang="en-US" altLang="en-US" sz="1200"/>
          </a:p>
        </p:txBody>
      </p:sp>
      <p:sp>
        <p:nvSpPr>
          <p:cNvPr id="28" name="Text Box 1106" descr="Light vertical"/>
          <p:cNvSpPr txBox="1">
            <a:spLocks noChangeArrowheads="1"/>
          </p:cNvSpPr>
          <p:nvPr/>
        </p:nvSpPr>
        <p:spPr bwMode="auto">
          <a:xfrm rot="20100000">
            <a:off x="7444467" y="4013607"/>
            <a:ext cx="16866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 dirty="0"/>
              <a:t>Earth Scan Stop  </a:t>
            </a:r>
            <a:r>
              <a:rPr lang="en-US" altLang="en-US" sz="1200" dirty="0">
                <a:latin typeface="Helvetica" panose="020B0604020202020204" pitchFamily="34" charset="0"/>
              </a:rPr>
              <a:t>65.5˚</a:t>
            </a:r>
            <a:endParaRPr lang="en-US" altLang="en-US" sz="1200" dirty="0"/>
          </a:p>
        </p:txBody>
      </p:sp>
      <p:sp>
        <p:nvSpPr>
          <p:cNvPr id="29" name="Text Box 1108" descr="Light vertical"/>
          <p:cNvSpPr txBox="1">
            <a:spLocks noChangeArrowheads="1"/>
          </p:cNvSpPr>
          <p:nvPr/>
        </p:nvSpPr>
        <p:spPr bwMode="auto">
          <a:xfrm rot="18480000">
            <a:off x="6996404" y="3437345"/>
            <a:ext cx="9460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/>
              <a:t>NADIR </a:t>
            </a:r>
            <a:r>
              <a:rPr lang="en-US" altLang="en-US" sz="1200">
                <a:latin typeface="Helvetica" panose="020B0604020202020204" pitchFamily="34" charset="0"/>
              </a:rPr>
              <a:t>38˚</a:t>
            </a:r>
            <a:endParaRPr lang="en-US" altLang="en-US" sz="1200"/>
          </a:p>
        </p:txBody>
      </p:sp>
      <p:sp>
        <p:nvSpPr>
          <p:cNvPr id="30" name="Text Box 1109" descr="Light vertical"/>
          <p:cNvSpPr txBox="1">
            <a:spLocks noChangeArrowheads="1"/>
          </p:cNvSpPr>
          <p:nvPr/>
        </p:nvSpPr>
        <p:spPr bwMode="auto">
          <a:xfrm rot="16200000">
            <a:off x="5891157" y="2961888"/>
            <a:ext cx="6896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/>
              <a:t>Normal</a:t>
            </a:r>
          </a:p>
        </p:txBody>
      </p:sp>
      <p:sp>
        <p:nvSpPr>
          <p:cNvPr id="31" name="Text Box 1111" descr="Light vertical"/>
          <p:cNvSpPr txBox="1">
            <a:spLocks noChangeArrowheads="1"/>
          </p:cNvSpPr>
          <p:nvPr/>
        </p:nvSpPr>
        <p:spPr bwMode="auto">
          <a:xfrm rot="4740000">
            <a:off x="5229487" y="2912269"/>
            <a:ext cx="1139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solidFill>
                  <a:srgbClr val="320CF2"/>
                </a:solidFill>
              </a:rPr>
              <a:t>SV Port </a:t>
            </a:r>
            <a:r>
              <a:rPr lang="en-US" altLang="en-US" sz="1200">
                <a:solidFill>
                  <a:srgbClr val="320CF2"/>
                </a:solidFill>
                <a:latin typeface="Helvetica" panose="020B0604020202020204" pitchFamily="34" charset="0"/>
              </a:rPr>
              <a:t>-11.2˚</a:t>
            </a:r>
            <a:endParaRPr lang="en-US" altLang="en-US" sz="1200">
              <a:solidFill>
                <a:srgbClr val="320CF2"/>
              </a:solidFill>
            </a:endParaRPr>
          </a:p>
        </p:txBody>
      </p:sp>
      <p:sp>
        <p:nvSpPr>
          <p:cNvPr id="32" name="Text Box 1112" descr="Light vertical"/>
          <p:cNvSpPr txBox="1">
            <a:spLocks noChangeArrowheads="1"/>
          </p:cNvSpPr>
          <p:nvPr/>
        </p:nvSpPr>
        <p:spPr bwMode="auto">
          <a:xfrm rot="3780000">
            <a:off x="4424625" y="2929732"/>
            <a:ext cx="154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solidFill>
                  <a:srgbClr val="FF33CC"/>
                </a:solidFill>
              </a:rPr>
              <a:t>On_Board BB </a:t>
            </a:r>
            <a:r>
              <a:rPr lang="en-US" altLang="en-US" sz="1200">
                <a:solidFill>
                  <a:srgbClr val="FF33CC"/>
                </a:solidFill>
                <a:latin typeface="Helvetica" panose="020B0604020202020204" pitchFamily="34" charset="0"/>
              </a:rPr>
              <a:t>-26.7˚</a:t>
            </a:r>
            <a:endParaRPr lang="en-US" altLang="en-US" sz="1200">
              <a:solidFill>
                <a:srgbClr val="FF33CC"/>
              </a:solidFill>
            </a:endParaRPr>
          </a:p>
        </p:txBody>
      </p:sp>
      <p:sp>
        <p:nvSpPr>
          <p:cNvPr id="33" name="Rectangle 1026"/>
          <p:cNvSpPr txBox="1">
            <a:spLocks noChangeArrowheads="1"/>
          </p:cNvSpPr>
          <p:nvPr/>
        </p:nvSpPr>
        <p:spPr>
          <a:xfrm>
            <a:off x="1219200" y="228600"/>
            <a:ext cx="6540500" cy="708952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2800" b="1" kern="0" dirty="0" smtClean="0">
                <a:latin typeface="Calibri" panose="020F0502020204030204" pitchFamily="34" charset="0"/>
              </a:rPr>
              <a:t>MODIS Mirror Scan Angles and AOIs</a:t>
            </a:r>
          </a:p>
        </p:txBody>
      </p:sp>
      <p:sp>
        <p:nvSpPr>
          <p:cNvPr id="39" name="TextBox 19"/>
          <p:cNvSpPr txBox="1">
            <a:spLocks noChangeArrowheads="1"/>
          </p:cNvSpPr>
          <p:nvPr/>
        </p:nvSpPr>
        <p:spPr bwMode="auto">
          <a:xfrm>
            <a:off x="33334" y="6172200"/>
            <a:ext cx="9110666" cy="430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</a:rPr>
              <a:t>Pre-launch measurements to characterize sensor response versus scan-angle</a:t>
            </a:r>
          </a:p>
        </p:txBody>
      </p:sp>
    </p:spTree>
    <p:extLst>
      <p:ext uri="{BB962C8B-B14F-4D97-AF65-F5344CB8AC3E}">
        <p14:creationId xmlns:p14="http://schemas.microsoft.com/office/powerpoint/2010/main" val="36446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9317" y="146050"/>
            <a:ext cx="8825367" cy="768350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  <a:buSzPct val="100000"/>
            </a:pPr>
            <a:r>
              <a:rPr lang="en-US" sz="3200" b="1" dirty="0" smtClean="0">
                <a:latin typeface="Calibri" pitchFamily="34" charset="0"/>
              </a:rPr>
              <a:t>Solar and Lunar Calibration (Aqua MODIS)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304800" y="1219200"/>
            <a:ext cx="8458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b="1" dirty="0" smtClean="0">
                <a:latin typeface="Calibri" pitchFamily="34" charset="0"/>
              </a:rPr>
              <a:t>SD and SDSM Calibration </a:t>
            </a:r>
          </a:p>
          <a:p>
            <a:pPr marL="625475" lvl="1" indent="-285750" algn="l">
              <a:spcBef>
                <a:spcPts val="600"/>
              </a:spcBef>
              <a:buSzPct val="100000"/>
              <a:buFontTx/>
              <a:buChar char="–"/>
            </a:pPr>
            <a:r>
              <a:rPr lang="en-US" sz="2200" b="0" dirty="0" smtClean="0">
                <a:latin typeface="Calibri" pitchFamily="34" charset="0"/>
              </a:rPr>
              <a:t>Regularly scheduled with calibration frequency gradually decreased as mission continues to operate beyond its design lifetime (</a:t>
            </a:r>
            <a:r>
              <a:rPr lang="en-US" sz="2200" b="1" dirty="0" smtClean="0">
                <a:solidFill>
                  <a:srgbClr val="0000CC"/>
                </a:solidFill>
                <a:latin typeface="Calibri" pitchFamily="34" charset="0"/>
              </a:rPr>
              <a:t>6 years</a:t>
            </a:r>
            <a:r>
              <a:rPr lang="en-US" sz="2200" b="0" dirty="0" smtClean="0">
                <a:latin typeface="Calibri" pitchFamily="34" charset="0"/>
              </a:rPr>
              <a:t>)</a:t>
            </a:r>
          </a:p>
          <a:p>
            <a:pPr marL="625475" lvl="1" indent="-285750" algn="l">
              <a:spcBef>
                <a:spcPts val="600"/>
              </a:spcBef>
              <a:buSzPct val="100000"/>
              <a:buFontTx/>
              <a:buChar char="–"/>
            </a:pPr>
            <a:r>
              <a:rPr lang="en-US" sz="2200" b="0" dirty="0" smtClean="0">
                <a:latin typeface="Calibri" pitchFamily="34" charset="0"/>
              </a:rPr>
              <a:t>A SD door is close when no calibration is performed (different for Terra MODIS and SNPP VIIRS)</a:t>
            </a:r>
          </a:p>
          <a:p>
            <a:pPr marL="625475" lvl="1" indent="-285750" algn="l">
              <a:spcBef>
                <a:spcPts val="600"/>
              </a:spcBef>
              <a:buSzPct val="100000"/>
              <a:buFontTx/>
              <a:buChar char="–"/>
            </a:pPr>
            <a:r>
              <a:rPr lang="en-US" sz="2200" dirty="0" smtClean="0">
                <a:latin typeface="Calibri" pitchFamily="34" charset="0"/>
              </a:rPr>
              <a:t>More than </a:t>
            </a:r>
            <a:r>
              <a:rPr lang="en-US" sz="2200" b="1" dirty="0" smtClean="0">
                <a:solidFill>
                  <a:srgbClr val="0000CC"/>
                </a:solidFill>
                <a:latin typeface="Calibri" pitchFamily="34" charset="0"/>
              </a:rPr>
              <a:t>535 SD/SDSM calibrations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performed since launch</a:t>
            </a:r>
            <a:endParaRPr lang="en-US" sz="2200" b="0" dirty="0" smtClean="0">
              <a:latin typeface="Calibri" pitchFamily="34" charset="0"/>
            </a:endParaRPr>
          </a:p>
          <a:p>
            <a:pPr marL="342900" indent="-342900" algn="l">
              <a:lnSpc>
                <a:spcPct val="110000"/>
              </a:lnSpc>
              <a:spcBef>
                <a:spcPts val="1200"/>
              </a:spcBef>
              <a:buSzPct val="100000"/>
              <a:buFontTx/>
              <a:buChar char="•"/>
            </a:pPr>
            <a:r>
              <a:rPr lang="en-US" sz="2400" b="1" dirty="0" smtClean="0">
                <a:latin typeface="Calibri" pitchFamily="34" charset="0"/>
              </a:rPr>
              <a:t>Lunar Calibration</a:t>
            </a:r>
          </a:p>
          <a:p>
            <a:pPr marL="625475" lvl="1" indent="-285750" algn="l">
              <a:spcBef>
                <a:spcPts val="600"/>
              </a:spcBef>
              <a:buSzPct val="100000"/>
              <a:buFontTx/>
              <a:buChar char="–"/>
            </a:pPr>
            <a:r>
              <a:rPr lang="en-US" sz="2200" b="0" dirty="0" smtClean="0">
                <a:latin typeface="Calibri" pitchFamily="34" charset="0"/>
              </a:rPr>
              <a:t>Regularly scheduled via S/C roll maneuvers (8-10 times / year) </a:t>
            </a:r>
          </a:p>
          <a:p>
            <a:pPr marL="625475" lvl="1" indent="-285750" algn="l">
              <a:spcBef>
                <a:spcPts val="600"/>
              </a:spcBef>
              <a:buSzPct val="100000"/>
              <a:buFontTx/>
              <a:buChar char="–"/>
            </a:pPr>
            <a:r>
              <a:rPr lang="en-US" sz="2200" b="0" dirty="0" smtClean="0">
                <a:latin typeface="Calibri" pitchFamily="34" charset="0"/>
              </a:rPr>
              <a:t>Performed at </a:t>
            </a:r>
            <a:r>
              <a:rPr lang="en-US" sz="2200" dirty="0" smtClean="0">
                <a:latin typeface="Calibri" pitchFamily="34" charset="0"/>
              </a:rPr>
              <a:t>nearly the </a:t>
            </a:r>
            <a:r>
              <a:rPr lang="en-US" sz="2200" b="0" dirty="0" smtClean="0">
                <a:latin typeface="Calibri" pitchFamily="34" charset="0"/>
              </a:rPr>
              <a:t>same phase angles (-55⁰)</a:t>
            </a:r>
          </a:p>
          <a:p>
            <a:pPr marL="625475" lvl="1" indent="-285750">
              <a:spcBef>
                <a:spcPts val="600"/>
              </a:spcBef>
              <a:buSzPct val="100000"/>
              <a:buFontTx/>
              <a:buChar char="–"/>
            </a:pPr>
            <a:r>
              <a:rPr lang="en-US" sz="2200" dirty="0">
                <a:latin typeface="Calibri" pitchFamily="34" charset="0"/>
              </a:rPr>
              <a:t>More than </a:t>
            </a:r>
            <a:r>
              <a:rPr lang="en-US" sz="2200" b="1" dirty="0" smtClean="0">
                <a:solidFill>
                  <a:srgbClr val="0000CC"/>
                </a:solidFill>
                <a:latin typeface="Calibri" pitchFamily="34" charset="0"/>
              </a:rPr>
              <a:t>120 lunar calibrations </a:t>
            </a:r>
            <a:r>
              <a:rPr lang="en-US" sz="2200" dirty="0">
                <a:latin typeface="Calibri" pitchFamily="34" charset="0"/>
              </a:rPr>
              <a:t>performed since </a:t>
            </a:r>
            <a:r>
              <a:rPr lang="en-US" sz="2200" dirty="0" smtClean="0">
                <a:latin typeface="Calibri" pitchFamily="34" charset="0"/>
              </a:rPr>
              <a:t>launch (additional free Moon events)</a:t>
            </a:r>
            <a:endParaRPr lang="en-US" sz="2200" dirty="0">
              <a:latin typeface="Calibri" pitchFamily="34" charset="0"/>
            </a:endParaRPr>
          </a:p>
          <a:p>
            <a:pPr marL="625475" lvl="1" indent="-285750" algn="l">
              <a:spcBef>
                <a:spcPts val="300"/>
              </a:spcBef>
              <a:buSzPct val="100000"/>
              <a:buFontTx/>
              <a:buChar char="–"/>
            </a:pPr>
            <a:endParaRPr lang="en-US" sz="1800" b="0" dirty="0" smtClean="0">
              <a:latin typeface="Calibri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839200" y="6583363"/>
            <a:ext cx="261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 smtClean="0">
                <a:latin typeface="Times New Roman" pitchFamily="18" charset="0"/>
              </a:rPr>
              <a:t>5</a:t>
            </a:r>
            <a:endParaRPr lang="en-US" sz="12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3" name="Text Box 9"/>
          <p:cNvSpPr txBox="1">
            <a:spLocks noChangeArrowheads="1"/>
          </p:cNvSpPr>
          <p:nvPr/>
        </p:nvSpPr>
        <p:spPr bwMode="auto">
          <a:xfrm>
            <a:off x="8839200" y="6583363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7F6EAFCB-5CD5-4493-BC77-BF742D5BA714}" type="slidenum">
              <a:rPr lang="en-US" sz="1200" b="1" i="1">
                <a:latin typeface="Times New Roman" pitchFamily="18" charset="0"/>
              </a:rPr>
              <a:pPr/>
              <a:t>6</a:t>
            </a:fld>
            <a:endParaRPr lang="en-US" sz="1200" b="1" i="1">
              <a:latin typeface="Times New Roman" pitchFamily="18" charset="0"/>
            </a:endParaRPr>
          </a:p>
        </p:txBody>
      </p:sp>
      <p:pic>
        <p:nvPicPr>
          <p:cNvPr id="3" name="Picture 7" descr="Light vertic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925" y="1854199"/>
            <a:ext cx="1739900" cy="1062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733800"/>
            <a:ext cx="2474913" cy="178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1603375" y="3113088"/>
            <a:ext cx="0" cy="4746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6" descr="Light vertical"/>
          <p:cNvSpPr>
            <a:spLocks noChangeArrowheads="1"/>
          </p:cNvSpPr>
          <p:nvPr/>
        </p:nvSpPr>
        <p:spPr bwMode="auto">
          <a:xfrm>
            <a:off x="457200" y="1651000"/>
            <a:ext cx="5972175" cy="13970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001963" y="3751113"/>
            <a:ext cx="5840412" cy="2929425"/>
            <a:chOff x="3001963" y="3623776"/>
            <a:chExt cx="5840412" cy="2929425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3001963" y="3623776"/>
              <a:ext cx="5840412" cy="1374924"/>
              <a:chOff x="3054348" y="3486330"/>
              <a:chExt cx="5840415" cy="1375588"/>
            </a:xfrm>
          </p:grpSpPr>
          <p:graphicFrame>
            <p:nvGraphicFramePr>
              <p:cNvPr id="13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83868642"/>
                  </p:ext>
                </p:extLst>
              </p:nvPr>
            </p:nvGraphicFramePr>
            <p:xfrm>
              <a:off x="5703091" y="3800839"/>
              <a:ext cx="2886867" cy="7354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52" name="Equation" r:id="rId6" imgW="1549400" imgH="393700" progId="">
                      <p:embed/>
                    </p:oleObj>
                  </mc:Choice>
                  <mc:Fallback>
                    <p:oleObj name="Equation" r:id="rId6" imgW="1549400" imgH="3937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03091" y="3800839"/>
                            <a:ext cx="2886867" cy="735485"/>
                          </a:xfrm>
                          <a:prstGeom prst="rect">
                            <a:avLst/>
                          </a:prstGeom>
                          <a:solidFill>
                            <a:srgbClr val="5EFCF4"/>
                          </a:solidFill>
                          <a:ln w="1905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flipV="1">
                <a:off x="3054348" y="4155140"/>
                <a:ext cx="625832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7" descr="Light vertical"/>
              <p:cNvSpPr>
                <a:spLocks noChangeArrowheads="1"/>
              </p:cNvSpPr>
              <p:nvPr/>
            </p:nvSpPr>
            <p:spPr bwMode="auto">
              <a:xfrm>
                <a:off x="3793067" y="3486330"/>
                <a:ext cx="5101696" cy="1375588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6" name="Picture 13" descr="Aqua_lunar_image_2005_01_20_bw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16220" t="14977" r="26483" b="18816"/>
              <a:stretch>
                <a:fillRect/>
              </a:stretch>
            </p:blipFill>
            <p:spPr bwMode="auto">
              <a:xfrm>
                <a:off x="4033130" y="3676475"/>
                <a:ext cx="1012477" cy="1012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13"/>
            <p:cNvGrpSpPr>
              <a:grpSpLocks/>
            </p:cNvGrpSpPr>
            <p:nvPr/>
          </p:nvGrpSpPr>
          <p:grpSpPr bwMode="auto">
            <a:xfrm>
              <a:off x="4495800" y="5067274"/>
              <a:ext cx="4291013" cy="1485927"/>
              <a:chOff x="4300072" y="4930600"/>
              <a:chExt cx="4289886" cy="1485724"/>
            </a:xfrm>
          </p:grpSpPr>
          <p:sp>
            <p:nvSpPr>
              <p:cNvPr id="10" name="Rectangle 19"/>
              <p:cNvSpPr>
                <a:spLocks noChangeArrowheads="1"/>
              </p:cNvSpPr>
              <p:nvPr/>
            </p:nvSpPr>
            <p:spPr bwMode="auto">
              <a:xfrm>
                <a:off x="4300072" y="5069970"/>
                <a:ext cx="2365286" cy="6127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342900" indent="-342900">
                  <a:spcBef>
                    <a:spcPct val="20000"/>
                  </a:spcBef>
                  <a:buSzPct val="100000"/>
                </a:pPr>
                <a:r>
                  <a:rPr lang="en-US" b="1" dirty="0">
                    <a:latin typeface="Calibri" pitchFamily="34" charset="0"/>
                  </a:rPr>
                  <a:t>Geometric Factors</a:t>
                </a:r>
              </a:p>
            </p:txBody>
          </p:sp>
          <p:graphicFrame>
            <p:nvGraphicFramePr>
              <p:cNvPr id="11" name="Object 4"/>
              <p:cNvGraphicFramePr>
                <a:graphicFrameLocks noChangeAspect="1"/>
              </p:cNvGraphicFramePr>
              <p:nvPr/>
            </p:nvGraphicFramePr>
            <p:xfrm>
              <a:off x="4334933" y="5620608"/>
              <a:ext cx="4255025" cy="7957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53" name="Equation" r:id="rId9" imgW="2247900" imgH="419100" progId="">
                      <p:embed/>
                    </p:oleObj>
                  </mc:Choice>
                  <mc:Fallback>
                    <p:oleObj name="Equation" r:id="rId9" imgW="2247900" imgH="4191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4933" y="5620608"/>
                            <a:ext cx="4255025" cy="795716"/>
                          </a:xfrm>
                          <a:prstGeom prst="rect">
                            <a:avLst/>
                          </a:prstGeom>
                          <a:solidFill>
                            <a:srgbClr val="5EFCF4"/>
                          </a:solidFill>
                          <a:ln w="381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Up Arrow 16"/>
              <p:cNvSpPr>
                <a:spLocks noChangeArrowheads="1"/>
              </p:cNvSpPr>
              <p:nvPr/>
            </p:nvSpPr>
            <p:spPr bwMode="auto">
              <a:xfrm>
                <a:off x="6684958" y="4930600"/>
                <a:ext cx="361244" cy="596509"/>
              </a:xfrm>
              <a:prstGeom prst="upArrow">
                <a:avLst>
                  <a:gd name="adj1" fmla="val 50000"/>
                  <a:gd name="adj2" fmla="val 49997"/>
                </a:avLst>
              </a:prstGeom>
              <a:solidFill>
                <a:srgbClr val="FFFF00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600" b="1">
                  <a:latin typeface="Helvetica" pitchFamily="34" charset="0"/>
                </a:endParaRPr>
              </a:p>
            </p:txBody>
          </p:sp>
        </p:grpSp>
      </p:grp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6772276" y="2120900"/>
            <a:ext cx="1765296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2200" b="1" dirty="0">
                <a:latin typeface="Calibri" pitchFamily="34" charset="0"/>
              </a:rPr>
              <a:t>gain </a:t>
            </a:r>
            <a:r>
              <a:rPr lang="en-US" sz="2200" b="1" dirty="0">
                <a:latin typeface="Calibri" pitchFamily="34" charset="0"/>
                <a:sym typeface="Symbol" pitchFamily="18" charset="2"/>
              </a:rPr>
              <a:t></a:t>
            </a:r>
            <a:r>
              <a:rPr lang="en-US" sz="2200" b="1" dirty="0">
                <a:latin typeface="Calibri" pitchFamily="34" charset="0"/>
              </a:rPr>
              <a:t> 1/m</a:t>
            </a:r>
            <a:r>
              <a:rPr lang="en-US" sz="2200" b="1" baseline="-25000" dirty="0">
                <a:latin typeface="Calibri" pitchFamily="34" charset="0"/>
              </a:rPr>
              <a:t>1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234215" y="5766137"/>
            <a:ext cx="3429000" cy="1015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MODIS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SD and lunar </a:t>
            </a:r>
            <a:r>
              <a:rPr lang="en-US" sz="2000" b="1" dirty="0">
                <a:solidFill>
                  <a:schemeClr val="bg1"/>
                </a:solidFill>
                <a:latin typeface="Calibri" pitchFamily="34" charset="0"/>
              </a:rPr>
              <a:t>observations are made at different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AOIs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52725" y="1956340"/>
            <a:ext cx="3524250" cy="73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"/>
          <p:cNvSpPr txBox="1">
            <a:spLocks noChangeArrowheads="1"/>
          </p:cNvSpPr>
          <p:nvPr/>
        </p:nvSpPr>
        <p:spPr>
          <a:xfrm>
            <a:off x="228600" y="101944"/>
            <a:ext cx="8693150" cy="692328"/>
          </a:xfrm>
          <a:prstGeom prst="rect">
            <a:avLst/>
          </a:prstGeom>
          <a:noFill/>
        </p:spPr>
        <p:txBody>
          <a:bodyPr lIns="90487" tIns="44450" rIns="90487" bIns="44450" anchor="ctr"/>
          <a:lstStyle/>
          <a:p>
            <a:pPr algn="ctr" eaLnBrk="1" hangingPunct="1">
              <a:defRPr/>
            </a:pPr>
            <a:r>
              <a:rPr lang="en-US" sz="2800" b="1" kern="0" dirty="0" smtClean="0">
                <a:latin typeface="Calibri" pitchFamily="34" charset="0"/>
                <a:ea typeface="+mj-ea"/>
                <a:cs typeface="+mj-cs"/>
              </a:rPr>
              <a:t>Solar and Lunar Calibration Methodology</a:t>
            </a:r>
            <a:endParaRPr lang="en-US" sz="2800" b="1" kern="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394201" y="905844"/>
            <a:ext cx="8673599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Calibri" pitchFamily="34" charset="0"/>
              </a:rPr>
              <a:t>Reflectance factor is computed via a SD calibration coefficient m</a:t>
            </a:r>
            <a:r>
              <a:rPr lang="en-US" sz="2400" b="1" baseline="-25000" dirty="0" smtClean="0">
                <a:solidFill>
                  <a:srgbClr val="0000CC"/>
                </a:solidFill>
                <a:latin typeface="Calibri" pitchFamily="34" charset="0"/>
              </a:rPr>
              <a:t>1</a:t>
            </a:r>
            <a:endParaRPr lang="en-US" sz="2400" baseline="-25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8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4572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sz="2400" b="1" dirty="0" smtClean="0">
              <a:latin typeface="Calibri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400" b="1" dirty="0" smtClean="0">
                <a:latin typeface="Calibri" pitchFamily="34" charset="0"/>
              </a:rPr>
              <a:t>Track on-orbit changes in sensor response for each band (</a:t>
            </a:r>
            <a:r>
              <a:rPr lang="en-US" sz="2400" b="1" dirty="0" smtClean="0">
                <a:latin typeface="Symbol" panose="05050102010706020507" pitchFamily="18" charset="2"/>
              </a:rPr>
              <a:t>l</a:t>
            </a:r>
            <a:r>
              <a:rPr lang="en-US" sz="2400" b="1" dirty="0" smtClean="0">
                <a:latin typeface="Calibri" pitchFamily="34" charset="0"/>
              </a:rPr>
              <a:t>), mirror side (MS) and at different angle of incidence (AOI)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400" b="1" dirty="0" smtClean="0">
                <a:latin typeface="Calibri" pitchFamily="34" charset="0"/>
              </a:rPr>
              <a:t>Prior to C6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200" dirty="0" smtClean="0">
                <a:latin typeface="Calibri" pitchFamily="34" charset="0"/>
              </a:rPr>
              <a:t>SD and lunar trends at 2 different AOIs are used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200" dirty="0" smtClean="0">
                <a:latin typeface="Calibri" pitchFamily="34" charset="0"/>
              </a:rPr>
              <a:t>Linear interpolation/extrapolation is applied for other AOIs 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200" dirty="0" smtClean="0">
                <a:latin typeface="Calibri" pitchFamily="34" charset="0"/>
              </a:rPr>
              <a:t>EV mirror side ratios are used for some bands (C5) for mirror side 2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400" b="1" dirty="0" smtClean="0">
                <a:latin typeface="Calibri" pitchFamily="34" charset="0"/>
              </a:rPr>
              <a:t>Current C6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200" dirty="0">
                <a:latin typeface="Calibri" pitchFamily="34" charset="0"/>
              </a:rPr>
              <a:t>C</a:t>
            </a:r>
            <a:r>
              <a:rPr lang="en-US" sz="2200" dirty="0" smtClean="0">
                <a:latin typeface="Calibri" pitchFamily="34" charset="0"/>
              </a:rPr>
              <a:t>alibration reference traceable to on-board SD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200" dirty="0" smtClean="0">
                <a:latin typeface="Calibri" pitchFamily="34" charset="0"/>
              </a:rPr>
              <a:t>Relative calibration normalized to lunar calibration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sz="2200" dirty="0" smtClean="0">
                <a:latin typeface="Calibri" pitchFamily="34" charset="0"/>
              </a:rPr>
              <a:t>Changes in sensor response tracked at multiple AOIs, including the use of EV </a:t>
            </a:r>
            <a:r>
              <a:rPr lang="en-US" sz="2200" dirty="0" smtClean="0">
                <a:latin typeface="Calibri" pitchFamily="34" charset="0"/>
              </a:rPr>
              <a:t>targets (for </a:t>
            </a:r>
            <a:r>
              <a:rPr lang="en-US" sz="2200" dirty="0" smtClean="0">
                <a:latin typeface="Calibri" pitchFamily="34" charset="0"/>
              </a:rPr>
              <a:t>a few select </a:t>
            </a:r>
            <a:r>
              <a:rPr lang="en-US" sz="2200" dirty="0" smtClean="0">
                <a:latin typeface="Calibri" pitchFamily="34" charset="0"/>
              </a:rPr>
              <a:t>bands) </a:t>
            </a:r>
            <a:endParaRPr lang="en-US" sz="2200" dirty="0" smtClean="0">
              <a:latin typeface="Calibri" pitchFamily="34" charset="0"/>
            </a:endParaRP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>
          <a:xfrm>
            <a:off x="922338" y="0"/>
            <a:ext cx="7307262" cy="1004888"/>
          </a:xfrm>
        </p:spPr>
        <p:txBody>
          <a:bodyPr lIns="90487" tIns="44450" rIns="90487" bIns="44450"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On-orbit RVS Characterization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8839200" y="6583363"/>
            <a:ext cx="3300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BFED70F-ED3B-4555-9712-52A5202B8683}" type="slidenum">
              <a:rPr lang="en-US" sz="1200" b="1" i="1">
                <a:latin typeface="Times New Roman" pitchFamily="18" charset="0"/>
              </a:rPr>
              <a:pPr/>
              <a:t>7</a:t>
            </a:fld>
            <a:endParaRPr lang="en-US" sz="1200" b="1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Rectangle 9"/>
          <p:cNvSpPr>
            <a:spLocks noChangeArrowheads="1"/>
          </p:cNvSpPr>
          <p:nvPr/>
        </p:nvSpPr>
        <p:spPr bwMode="auto">
          <a:xfrm>
            <a:off x="381000" y="2286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Aqua MODIS Radiometric Responses (VIS/NIR)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493" name="Text Box 9"/>
          <p:cNvSpPr txBox="1">
            <a:spLocks noChangeArrowheads="1"/>
          </p:cNvSpPr>
          <p:nvPr/>
        </p:nvSpPr>
        <p:spPr bwMode="auto">
          <a:xfrm>
            <a:off x="8839200" y="6583363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7F6EAFCB-5CD5-4493-BC77-BF742D5BA714}" type="slidenum">
              <a:rPr lang="en-US" sz="1200" b="1" i="1">
                <a:latin typeface="Times New Roman" pitchFamily="18" charset="0"/>
              </a:rPr>
              <a:pPr/>
              <a:t>8</a:t>
            </a:fld>
            <a:endParaRPr lang="en-US" sz="1200" b="1" i="1">
              <a:latin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-1010"/>
          <a:stretch/>
        </p:blipFill>
        <p:spPr>
          <a:xfrm>
            <a:off x="76200" y="1600200"/>
            <a:ext cx="4468936" cy="2362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-1010"/>
          <a:stretch/>
        </p:blipFill>
        <p:spPr>
          <a:xfrm>
            <a:off x="74123" y="4038600"/>
            <a:ext cx="4468936" cy="23389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914400" y="1066800"/>
            <a:ext cx="2895600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SD Calibration (MS1)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379720" y="1090932"/>
            <a:ext cx="2895600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SD Calibration (MS2)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/>
          <a:stretch/>
        </p:blipFill>
        <p:spPr>
          <a:xfrm>
            <a:off x="4598864" y="1592981"/>
            <a:ext cx="4468936" cy="236941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" name="Straight Connector 2"/>
          <p:cNvCxnSpPr/>
          <p:nvPr/>
        </p:nvCxnSpPr>
        <p:spPr>
          <a:xfrm flipV="1">
            <a:off x="609600" y="2705500"/>
            <a:ext cx="8229600" cy="13932"/>
          </a:xfrm>
          <a:prstGeom prst="line">
            <a:avLst/>
          </a:prstGeom>
          <a:ln w="1905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/>
          <a:stretch/>
        </p:blipFill>
        <p:spPr>
          <a:xfrm>
            <a:off x="4598864" y="4038600"/>
            <a:ext cx="4468936" cy="233893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5" name="Straight Connector 24"/>
          <p:cNvCxnSpPr/>
          <p:nvPr/>
        </p:nvCxnSpPr>
        <p:spPr>
          <a:xfrm flipV="1">
            <a:off x="609600" y="4495800"/>
            <a:ext cx="8229600" cy="13932"/>
          </a:xfrm>
          <a:prstGeom prst="line">
            <a:avLst/>
          </a:prstGeom>
          <a:ln w="1905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1466006" y="6429475"/>
            <a:ext cx="66873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  <a:latin typeface="Calibri" pitchFamily="34" charset="0"/>
              </a:rPr>
              <a:t>Terra MODIS MS differences are much larger in VIS/NIR</a:t>
            </a:r>
          </a:p>
        </p:txBody>
      </p:sp>
    </p:spTree>
    <p:extLst>
      <p:ext uri="{BB962C8B-B14F-4D97-AF65-F5344CB8AC3E}">
        <p14:creationId xmlns:p14="http://schemas.microsoft.com/office/powerpoint/2010/main" val="8150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Rectangle 9"/>
          <p:cNvSpPr>
            <a:spLocks noChangeArrowheads="1"/>
          </p:cNvSpPr>
          <p:nvPr/>
        </p:nvSpPr>
        <p:spPr bwMode="auto">
          <a:xfrm>
            <a:off x="381000" y="2286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pitchFamily="34" charset="0"/>
              </a:rPr>
              <a:t>Aqua MODIS Radiometric Responses (VIS/NIR)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493" name="Text Box 9"/>
          <p:cNvSpPr txBox="1">
            <a:spLocks noChangeArrowheads="1"/>
          </p:cNvSpPr>
          <p:nvPr/>
        </p:nvSpPr>
        <p:spPr bwMode="auto">
          <a:xfrm>
            <a:off x="8839200" y="6583363"/>
            <a:ext cx="3385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7F6EAFCB-5CD5-4493-BC77-BF742D5BA714}" type="slidenum">
              <a:rPr lang="en-US" sz="1200" b="1" i="1">
                <a:latin typeface="Times New Roman" pitchFamily="18" charset="0"/>
              </a:rPr>
              <a:pPr/>
              <a:t>9</a:t>
            </a:fld>
            <a:endParaRPr lang="en-US" sz="1200" b="1" i="1">
              <a:latin typeface="Times New Roman" pitchFamily="18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600200" y="1066800"/>
            <a:ext cx="1600200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SD AOI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-1010"/>
          <a:stretch/>
        </p:blipFill>
        <p:spPr>
          <a:xfrm>
            <a:off x="4598864" y="1600200"/>
            <a:ext cx="4468936" cy="2362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-1010"/>
          <a:stretch/>
        </p:blipFill>
        <p:spPr>
          <a:xfrm>
            <a:off x="4593657" y="4038599"/>
            <a:ext cx="4468936" cy="23389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-1010"/>
          <a:stretch/>
        </p:blipFill>
        <p:spPr>
          <a:xfrm>
            <a:off x="76200" y="1600200"/>
            <a:ext cx="4468936" cy="2362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-1010"/>
          <a:stretch/>
        </p:blipFill>
        <p:spPr>
          <a:xfrm>
            <a:off x="74123" y="4038600"/>
            <a:ext cx="4468936" cy="23389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6019800" y="1090932"/>
            <a:ext cx="1676400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Lunar AOI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09600" y="2705500"/>
            <a:ext cx="8229600" cy="13932"/>
          </a:xfrm>
          <a:prstGeom prst="line">
            <a:avLst/>
          </a:prstGeom>
          <a:ln w="1905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09600" y="4495800"/>
            <a:ext cx="8229600" cy="13932"/>
          </a:xfrm>
          <a:prstGeom prst="line">
            <a:avLst/>
          </a:prstGeom>
          <a:ln w="19050">
            <a:solidFill>
              <a:srgbClr val="00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7712</TotalTime>
  <Words>738</Words>
  <Application>Microsoft Office PowerPoint</Application>
  <PresentationFormat>On-screen Show (4:3)</PresentationFormat>
  <Paragraphs>138</Paragraphs>
  <Slides>18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Helvetica</vt:lpstr>
      <vt:lpstr>Symbol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On-orbit RVS Characterization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Lunar Calibration Reference</vt:lpstr>
      <vt:lpstr>Lunar Calibration Reference</vt:lpstr>
      <vt:lpstr>Summary</vt:lpstr>
    </vt:vector>
  </TitlesOfParts>
  <Company>SSAI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MODIS Calibration Workshop</dc:title>
  <dc:creator>Brian Wenny</dc:creator>
  <cp:lastModifiedBy>Xiong, Xiaoxiong (GSFC-6180)</cp:lastModifiedBy>
  <cp:revision>694</cp:revision>
  <dcterms:created xsi:type="dcterms:W3CDTF">2008-05-09T17:02:41Z</dcterms:created>
  <dcterms:modified xsi:type="dcterms:W3CDTF">2015-03-18T03:19:31Z</dcterms:modified>
</cp:coreProperties>
</file>