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7" y="-4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qelinux\e\PROJECTS\MOON-CAL\INSAT-3D\TimeS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plotArea>
      <c:layout/>
      <c:lineChart>
        <c:grouping val="standard"/>
        <c:ser>
          <c:idx val="1"/>
          <c:order val="0"/>
          <c:tx>
            <c:strRef>
              <c:f>ForNewDelhi!$D$5</c:f>
              <c:strCache>
                <c:ptCount val="1"/>
                <c:pt idx="0">
                  <c:v>Irr_Obs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cat>
            <c:numRef>
              <c:f>ForNewDelhi!$C$6:$C$14</c:f>
              <c:numCache>
                <c:formatCode>General</c:formatCode>
                <c:ptCount val="9"/>
                <c:pt idx="0">
                  <c:v>20140908</c:v>
                </c:pt>
                <c:pt idx="1">
                  <c:v>20141202</c:v>
                </c:pt>
                <c:pt idx="2">
                  <c:v>20141230</c:v>
                </c:pt>
                <c:pt idx="3">
                  <c:v>20141230</c:v>
                </c:pt>
                <c:pt idx="4">
                  <c:v>20150109</c:v>
                </c:pt>
                <c:pt idx="5">
                  <c:v>20150113</c:v>
                </c:pt>
                <c:pt idx="6">
                  <c:v>20150113</c:v>
                </c:pt>
                <c:pt idx="7">
                  <c:v>20150205</c:v>
                </c:pt>
                <c:pt idx="8">
                  <c:v>20150205</c:v>
                </c:pt>
              </c:numCache>
            </c:numRef>
          </c:cat>
          <c:val>
            <c:numRef>
              <c:f>ForNewDelhi!$D$6:$D$14</c:f>
              <c:numCache>
                <c:formatCode>General</c:formatCode>
                <c:ptCount val="9"/>
                <c:pt idx="0">
                  <c:v>7.0260551582129944E-4</c:v>
                </c:pt>
                <c:pt idx="1">
                  <c:v>2.0399091292801829E-4</c:v>
                </c:pt>
                <c:pt idx="2">
                  <c:v>1.0031116479999895E-4</c:v>
                </c:pt>
                <c:pt idx="3">
                  <c:v>1.1952431743999572E-4</c:v>
                </c:pt>
                <c:pt idx="4">
                  <c:v>2.1972010156798099E-4</c:v>
                </c:pt>
                <c:pt idx="5">
                  <c:v>4.9323544864002985E-5</c:v>
                </c:pt>
                <c:pt idx="6">
                  <c:v>3.4012338624001017E-5</c:v>
                </c:pt>
                <c:pt idx="7">
                  <c:v>5.6330615967999955E-4</c:v>
                </c:pt>
                <c:pt idx="8">
                  <c:v>5.0621946636798907E-4</c:v>
                </c:pt>
              </c:numCache>
            </c:numRef>
          </c:val>
        </c:ser>
        <c:ser>
          <c:idx val="2"/>
          <c:order val="1"/>
          <c:tx>
            <c:strRef>
              <c:f>ForNewDelhi!$E$5</c:f>
              <c:strCache>
                <c:ptCount val="1"/>
                <c:pt idx="0">
                  <c:v>Irr_Rolo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numRef>
              <c:f>ForNewDelhi!$C$6:$C$14</c:f>
              <c:numCache>
                <c:formatCode>General</c:formatCode>
                <c:ptCount val="9"/>
                <c:pt idx="0">
                  <c:v>20140908</c:v>
                </c:pt>
                <c:pt idx="1">
                  <c:v>20141202</c:v>
                </c:pt>
                <c:pt idx="2">
                  <c:v>20141230</c:v>
                </c:pt>
                <c:pt idx="3">
                  <c:v>20141230</c:v>
                </c:pt>
                <c:pt idx="4">
                  <c:v>20150109</c:v>
                </c:pt>
                <c:pt idx="5">
                  <c:v>20150113</c:v>
                </c:pt>
                <c:pt idx="6">
                  <c:v>20150113</c:v>
                </c:pt>
                <c:pt idx="7">
                  <c:v>20150205</c:v>
                </c:pt>
                <c:pt idx="8">
                  <c:v>20150205</c:v>
                </c:pt>
              </c:numCache>
            </c:numRef>
          </c:cat>
          <c:val>
            <c:numRef>
              <c:f>ForNewDelhi!$E$6:$E$14</c:f>
              <c:numCache>
                <c:formatCode>General</c:formatCode>
                <c:ptCount val="9"/>
                <c:pt idx="0">
                  <c:v>2.7163615905407301E-3</c:v>
                </c:pt>
                <c:pt idx="1">
                  <c:v>9.9976847338088099E-4</c:v>
                </c:pt>
                <c:pt idx="2">
                  <c:v>6.14691711399042E-4</c:v>
                </c:pt>
                <c:pt idx="3">
                  <c:v>6.4977794715636499E-4</c:v>
                </c:pt>
                <c:pt idx="4">
                  <c:v>1.0133170282058601E-3</c:v>
                </c:pt>
                <c:pt idx="5">
                  <c:v>3.0860469785272101E-4</c:v>
                </c:pt>
                <c:pt idx="6">
                  <c:v>2.9058843268756199E-4</c:v>
                </c:pt>
                <c:pt idx="7">
                  <c:v>2.13086588970459E-3</c:v>
                </c:pt>
                <c:pt idx="8">
                  <c:v>2.0525390187927399E-3</c:v>
                </c:pt>
              </c:numCache>
            </c:numRef>
          </c:val>
        </c:ser>
        <c:marker val="1"/>
        <c:axId val="97895552"/>
        <c:axId val="105261696"/>
      </c:lineChart>
      <c:lineChart>
        <c:grouping val="standard"/>
        <c:ser>
          <c:idx val="3"/>
          <c:order val="2"/>
          <c:tx>
            <c:strRef>
              <c:f>ForNewDelhi!$K$5</c:f>
              <c:strCache>
                <c:ptCount val="1"/>
                <c:pt idx="0">
                  <c:v>Irr_Rolo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ForNewDelhi!$I$6:$I$14</c:f>
              <c:strCache>
                <c:ptCount val="9"/>
                <c:pt idx="0">
                  <c:v>99 (-13.53)</c:v>
                </c:pt>
                <c:pt idx="1">
                  <c:v>79 (-56.32)</c:v>
                </c:pt>
                <c:pt idx="2">
                  <c:v>62(-74.66)</c:v>
                </c:pt>
                <c:pt idx="3">
                  <c:v>63(-72.79)</c:v>
                </c:pt>
                <c:pt idx="4">
                  <c:v>85(45.70)</c:v>
                </c:pt>
                <c:pt idx="5">
                  <c:v>53(89.73)</c:v>
                </c:pt>
                <c:pt idx="6">
                  <c:v>52(91.49)</c:v>
                </c:pt>
                <c:pt idx="7">
                  <c:v>99(14.59)</c:v>
                </c:pt>
                <c:pt idx="8">
                  <c:v>99(16.14)</c:v>
                </c:pt>
              </c:strCache>
            </c:strRef>
          </c:cat>
          <c:val>
            <c:numRef>
              <c:f>ForNewDelhi!$K$6:$K$14</c:f>
              <c:numCache>
                <c:formatCode>General</c:formatCode>
                <c:ptCount val="9"/>
                <c:pt idx="0">
                  <c:v>2.7163615905407301E-3</c:v>
                </c:pt>
                <c:pt idx="1">
                  <c:v>9.9976847338088099E-4</c:v>
                </c:pt>
                <c:pt idx="2">
                  <c:v>6.14691711399042E-4</c:v>
                </c:pt>
                <c:pt idx="3">
                  <c:v>6.4977794715636499E-4</c:v>
                </c:pt>
                <c:pt idx="4">
                  <c:v>1.0133170282058601E-3</c:v>
                </c:pt>
                <c:pt idx="5">
                  <c:v>3.0860469785272101E-4</c:v>
                </c:pt>
                <c:pt idx="6">
                  <c:v>2.9058843268756199E-4</c:v>
                </c:pt>
                <c:pt idx="7">
                  <c:v>2.13086588970459E-3</c:v>
                </c:pt>
                <c:pt idx="8">
                  <c:v>2.0525390187927399E-3</c:v>
                </c:pt>
              </c:numCache>
            </c:numRef>
          </c:val>
        </c:ser>
        <c:marker val="1"/>
        <c:axId val="105305600"/>
        <c:axId val="105282944"/>
      </c:lineChart>
      <c:catAx>
        <c:axId val="97895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Date (yyyymmdd)</a:t>
                </a:r>
              </a:p>
            </c:rich>
          </c:tx>
          <c:layout/>
        </c:title>
        <c:numFmt formatCode="General" sourceLinked="1"/>
        <c:tickLblPos val="nextTo"/>
        <c:crossAx val="105261696"/>
        <c:crosses val="autoZero"/>
        <c:auto val="1"/>
        <c:lblAlgn val="ctr"/>
        <c:lblOffset val="100"/>
      </c:catAx>
      <c:valAx>
        <c:axId val="105261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Irradiance (Wm-2microm-1)</a:t>
                </a:r>
              </a:p>
            </c:rich>
          </c:tx>
          <c:layout/>
        </c:title>
        <c:numFmt formatCode="General" sourceLinked="1"/>
        <c:tickLblPos val="nextTo"/>
        <c:crossAx val="97895552"/>
        <c:crosses val="autoZero"/>
        <c:crossBetween val="between"/>
      </c:valAx>
      <c:valAx>
        <c:axId val="105282944"/>
        <c:scaling>
          <c:orientation val="minMax"/>
        </c:scaling>
        <c:delete val="1"/>
        <c:axPos val="r"/>
        <c:numFmt formatCode="General" sourceLinked="1"/>
        <c:tickLblPos val="nextTo"/>
        <c:crossAx val="105305600"/>
        <c:crosses val="max"/>
        <c:crossBetween val="between"/>
      </c:valAx>
      <c:catAx>
        <c:axId val="105305600"/>
        <c:scaling>
          <c:orientation val="minMax"/>
        </c:scaling>
        <c:axPos val="t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 Illumination (phase_ang from GIRO)</a:t>
                </a:r>
              </a:p>
            </c:rich>
          </c:tx>
          <c:layout/>
        </c:title>
        <c:numFmt formatCode="General" sourceLinked="1"/>
        <c:tickLblPos val="nextTo"/>
        <c:crossAx val="105282944"/>
        <c:crosses val="max"/>
        <c:auto val="1"/>
        <c:lblAlgn val="ctr"/>
        <c:lblOffset val="100"/>
      </c:catAx>
    </c:plotArea>
    <c:legend>
      <c:legendPos val="r"/>
      <c:legendEntry>
        <c:idx val="2"/>
        <c:delete val="1"/>
      </c:legendEntry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4592-6FC4-433C-9101-B4FB64125789}" type="datetimeFigureOut">
              <a:rPr lang="en-US" smtClean="0"/>
              <a:pPr/>
              <a:t>3/17/2015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A3A8D-7FB0-4923-AAEE-A43552C8289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0" y="6604760"/>
            <a:ext cx="971528" cy="22703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B54592-6FC4-433C-9101-B4FB64125789}" type="datetimeFigureOut">
              <a:rPr lang="en-US" smtClean="0"/>
              <a:pPr/>
              <a:t>3/17/2015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23413" y="6604565"/>
            <a:ext cx="7286676" cy="22703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29652" y="6609799"/>
            <a:ext cx="700598" cy="22703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5A3A8D-7FB0-4923-AAEE-A43552C82894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7" name="Group 6"/>
          <p:cNvGrpSpPr/>
          <p:nvPr/>
        </p:nvGrpSpPr>
        <p:grpSpPr>
          <a:xfrm>
            <a:off x="7358050" y="6339169"/>
            <a:ext cx="1785950" cy="285752"/>
            <a:chOff x="142844" y="6286520"/>
            <a:chExt cx="2714644" cy="357190"/>
          </a:xfrm>
        </p:grpSpPr>
        <p:sp useBgFill="1">
          <p:nvSpPr>
            <p:cNvPr id="8" name="Action Button: Forward or Next 7">
              <a:hlinkClick r:id="" action="ppaction://hlinkshowjump?jump=nextslide" highlightClick="1"/>
            </p:cNvPr>
            <p:cNvSpPr/>
            <p:nvPr/>
          </p:nvSpPr>
          <p:spPr>
            <a:xfrm>
              <a:off x="2071670" y="6286520"/>
              <a:ext cx="357190" cy="357190"/>
            </a:xfrm>
            <a:prstGeom prst="actionButtonForwardNex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 useBgFill="1">
          <p:nvSpPr>
            <p:cNvPr id="9" name="Action Button: Back or Previous 8">
              <a:hlinkClick r:id="" action="ppaction://hlinkshowjump?jump=previousslide" highlightClick="1"/>
            </p:cNvPr>
            <p:cNvSpPr/>
            <p:nvPr/>
          </p:nvSpPr>
          <p:spPr>
            <a:xfrm>
              <a:off x="642910" y="6286520"/>
              <a:ext cx="428628" cy="357190"/>
            </a:xfrm>
            <a:prstGeom prst="actionButtonBackPrevious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 useBgFill="1">
          <p:nvSpPr>
            <p:cNvPr id="10" name="Action Button: Return 9">
              <a:hlinkClick r:id="" action="ppaction://hlinkshowjump?jump=lastslideviewed" highlightClick="1"/>
            </p:cNvPr>
            <p:cNvSpPr/>
            <p:nvPr/>
          </p:nvSpPr>
          <p:spPr>
            <a:xfrm>
              <a:off x="1571604" y="6286520"/>
              <a:ext cx="428628" cy="357190"/>
            </a:xfrm>
            <a:prstGeom prst="actionButtonReturn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 useBgFill="1">
          <p:nvSpPr>
            <p:cNvPr id="11" name="Action Button: Home 10">
              <a:hlinkClick r:id="" action="ppaction://hlinkshowjump?jump=firstslide" highlightClick="1"/>
            </p:cNvPr>
            <p:cNvSpPr/>
            <p:nvPr/>
          </p:nvSpPr>
          <p:spPr>
            <a:xfrm>
              <a:off x="1142976" y="6286520"/>
              <a:ext cx="357190" cy="357190"/>
            </a:xfrm>
            <a:prstGeom prst="actionButtonHome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 useBgFill="1">
          <p:nvSpPr>
            <p:cNvPr id="12" name="Action Button: Beginning 11">
              <a:hlinkClick r:id="" action="ppaction://hlinkshowjump?jump=firstslide" highlightClick="1"/>
            </p:cNvPr>
            <p:cNvSpPr/>
            <p:nvPr/>
          </p:nvSpPr>
          <p:spPr>
            <a:xfrm>
              <a:off x="142844" y="6286520"/>
              <a:ext cx="428628" cy="357190"/>
            </a:xfrm>
            <a:prstGeom prst="actionButtonBeginning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 useBgFill="1">
          <p:nvSpPr>
            <p:cNvPr id="15" name="Action Button: End 14">
              <a:hlinkClick r:id="" action="ppaction://hlinkshowjump?jump=lastslide" highlightClick="1"/>
            </p:cNvPr>
            <p:cNvSpPr/>
            <p:nvPr/>
          </p:nvSpPr>
          <p:spPr>
            <a:xfrm>
              <a:off x="2500298" y="6286520"/>
              <a:ext cx="357190" cy="357190"/>
            </a:xfrm>
            <a:prstGeom prst="actionButtonEnd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" name="Picture 15" descr="IAQDLogoTransparent1200RedGlassHandl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0811" y="0"/>
            <a:ext cx="428595" cy="285727"/>
          </a:xfrm>
          <a:prstGeom prst="rect">
            <a:avLst/>
          </a:prstGeom>
        </p:spPr>
      </p:pic>
      <p:pic>
        <p:nvPicPr>
          <p:cNvPr id="17" name="Picture 16" descr="ISROTransparent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58280" y="1"/>
            <a:ext cx="285720" cy="285728"/>
          </a:xfrm>
          <a:prstGeom prst="rect">
            <a:avLst/>
          </a:prstGeom>
        </p:spPr>
      </p:pic>
      <p:pic>
        <p:nvPicPr>
          <p:cNvPr id="18" name="Picture 17" descr="LargeTransparentSACLogo12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"/>
            <a:ext cx="411902" cy="2857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Application of GIRO to INSAT-3D</a:t>
            </a:r>
            <a:br>
              <a:rPr lang="en-IN" dirty="0" smtClean="0"/>
            </a:br>
            <a:r>
              <a:rPr lang="en-IN" sz="3600" dirty="0" smtClean="0"/>
              <a:t>(VIS channel)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Yogdeep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Desai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IAQD/SPDCG/SIPA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Applications Centre-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Ahmedabad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(India)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 Space Research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sz="2800" dirty="0" smtClean="0"/>
              <a:t>Time-series of </a:t>
            </a:r>
            <a:br>
              <a:rPr lang="en-IN" sz="2800" dirty="0" smtClean="0"/>
            </a:br>
            <a:r>
              <a:rPr lang="en-IN" sz="2800" dirty="0" err="1" smtClean="0"/>
              <a:t>irr_rolo</a:t>
            </a:r>
            <a:r>
              <a:rPr lang="en-IN" sz="2800" dirty="0" smtClean="0"/>
              <a:t> and </a:t>
            </a:r>
            <a:r>
              <a:rPr lang="en-IN" sz="2800" dirty="0" err="1" smtClean="0"/>
              <a:t>irr_obs</a:t>
            </a:r>
            <a:endParaRPr lang="en-I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5143512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Observation: The difference between the observed irradiance and ROLO irradiance is proportional to % illumination of lunar disc</a:t>
            </a:r>
            <a:endParaRPr lang="en-IN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85786" y="1142984"/>
          <a:ext cx="7177100" cy="378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To be continued...</a:t>
            </a:r>
            <a:endParaRPr lang="en-IN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1500174"/>
            <a:ext cx="8572560" cy="157163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add future lunar intrusions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include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imagette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in computation...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Lunar calibration for future missions, including for high resolution sensors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3357562"/>
            <a:ext cx="8229600" cy="857256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IN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8596" y="4572008"/>
            <a:ext cx="8572560" cy="92869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to predict lunar intrusion for archived data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/>
          <a:lstStyle/>
          <a:p>
            <a:r>
              <a:rPr lang="en-IN" dirty="0" smtClean="0"/>
              <a:t>Thank you all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-INSAT3D Imager-</a:t>
            </a: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General description of the VIS channel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186122"/>
          </a:xfrm>
        </p:spPr>
        <p:txBody>
          <a:bodyPr>
            <a:normAutofit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Spectral Range 	= 0.52-0.77 micrometer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Quantization		= 10bits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IGFOV			=28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microrad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interval	=1.75samples/IFOV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 rate		=28deg/sec +0.2 s turnaround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 Altitude	=36000km (GEO)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400" dirty="0" smtClean="0">
                <a:solidFill>
                  <a:schemeClr val="accent1">
                    <a:lumMod val="75000"/>
                  </a:schemeClr>
                </a:solidFill>
              </a:rPr>
              <a:t>Description of the Moon acquisition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472518" cy="1000132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manoeuvre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Moon acquired in sensor’s Field of regard (FOR) </a:t>
            </a:r>
          </a:p>
          <a:p>
            <a:pPr>
              <a:buNone/>
            </a:pP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59770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600076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An example of moon sighting in the VIS channel of INSAT3D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</a:rPr>
              <a:t>Satellite position: Assumptions and Considerations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Orbital vector (State Vector) is available for Water vapour (WV channel) lines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WV line corresponds to 8 VIS lines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keep the IR detectors temperature within operable limits, half-yearly yaw rotation, N-S side flip, occurs between the period of vernal equinox and autumnal equinox (March 21 to Sep 23). During yaw-flipped position, the ground projection of visible and IR detectors swap physical positions relative to ‘normal’ orientation of the spacecraft. 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Identifying Lunar pixels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2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Input: L1B (radiance corrected) product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DN2L Look up table: this converts all deep-space counts to zero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all non-zero pixels to give radiance in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/cm2/um/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 radiance to Irradiance as E=L*Omega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 from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mW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/cm2/um to W/m2/um (factor of *10)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Sample Input file for GIRO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143472" y="1655836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39057.52301	</a:t>
            </a:r>
          </a:p>
          <a:p>
            <a:r>
              <a:rPr lang="en-IN" dirty="0" smtClean="0"/>
              <a:t>-15868.66113</a:t>
            </a:r>
          </a:p>
          <a:p>
            <a:r>
              <a:rPr lang="en-IN" dirty="0" smtClean="0"/>
              <a:t>60.61241028</a:t>
            </a:r>
          </a:p>
          <a:p>
            <a:r>
              <a:rPr lang="en-IN" dirty="0" smtClean="0"/>
              <a:t>1423123358.0</a:t>
            </a:r>
          </a:p>
          <a:p>
            <a:r>
              <a:rPr lang="en-IN" dirty="0" smtClean="0"/>
              <a:t>20150205080238</a:t>
            </a:r>
          </a:p>
          <a:p>
            <a:r>
              <a:rPr lang="en-IN" dirty="0" smtClean="0"/>
              <a:t>1.751876381 (Over sampling factor)</a:t>
            </a:r>
          </a:p>
          <a:p>
            <a:r>
              <a:rPr lang="en-IN" dirty="0" smtClean="0"/>
              <a:t>0.000000000351858 (</a:t>
            </a:r>
            <a:r>
              <a:rPr lang="en-IN" dirty="0" err="1" smtClean="0"/>
              <a:t>sr</a:t>
            </a:r>
            <a:r>
              <a:rPr lang="en-IN" dirty="0" smtClean="0"/>
              <a:t>)</a:t>
            </a:r>
          </a:p>
          <a:p>
            <a:r>
              <a:rPr lang="en-IN" dirty="0" smtClean="0"/>
              <a:t>0.000506219 (W m</a:t>
            </a:r>
            <a:r>
              <a:rPr lang="en-IN" baseline="30000" dirty="0" smtClean="0"/>
              <a:t>-2</a:t>
            </a:r>
            <a:r>
              <a:rPr lang="en-IN" dirty="0" smtClean="0"/>
              <a:t> </a:t>
            </a:r>
            <a:r>
              <a:rPr lang="el-GR" dirty="0" smtClean="0"/>
              <a:t>μ</a:t>
            </a:r>
            <a:r>
              <a:rPr lang="en-IN" dirty="0" smtClean="0"/>
              <a:t>m</a:t>
            </a:r>
            <a:r>
              <a:rPr lang="en-IN" baseline="30000" dirty="0" smtClean="0"/>
              <a:t>-1</a:t>
            </a:r>
            <a:r>
              <a:rPr lang="en-IN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17144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dDate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(seconds since 1970-01-01T00:00:00Z)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sDate_File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yyyymmddhhmmssZ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dOvrsamp_Fa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IN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dPix_Solid_Ang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 </a:t>
            </a:r>
          </a:p>
          <a:p>
            <a:pPr>
              <a:buFont typeface="Wingdings" pitchFamily="2" charset="2"/>
              <a:buChar char="Ø"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dIrr_Obs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643182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71802" y="3143248"/>
            <a:ext cx="1832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Repeated for </a:t>
            </a:r>
          </a:p>
          <a:p>
            <a:r>
              <a:rPr lang="en-IN" dirty="0" smtClean="0"/>
              <a:t>No. Of channels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Date and time of Lunar intrusion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929640"/>
          <a:ext cx="8858280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382"/>
                <a:gridCol w="2060526"/>
                <a:gridCol w="3704372"/>
              </a:tblGrid>
              <a:tr h="357190">
                <a:tc>
                  <a:txBody>
                    <a:bodyPr/>
                    <a:lstStyle/>
                    <a:p>
                      <a:r>
                        <a:rPr lang="en-IN" dirty="0" smtClean="0"/>
                        <a:t>Date (</a:t>
                      </a:r>
                      <a:r>
                        <a:rPr lang="en-IN" dirty="0" err="1" smtClean="0"/>
                        <a:t>yyyymmdd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Time (</a:t>
                      </a:r>
                      <a:r>
                        <a:rPr lang="en-IN" dirty="0" err="1" smtClean="0"/>
                        <a:t>hhmm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% illumination (Ref: </a:t>
                      </a:r>
                      <a:r>
                        <a:rPr lang="en-IN" dirty="0" err="1" smtClean="0"/>
                        <a:t>Orbitron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20140908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0500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99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20141202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79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20141230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62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20141230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0200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63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20150109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0900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85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20150113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1130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53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20150113</a:t>
                      </a:r>
                      <a:endParaRPr lang="en-IN" sz="3200" b="0" i="0" u="none" strike="noStrike" dirty="0" smtClean="0">
                        <a:latin typeface="Arial"/>
                      </a:endParaRP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1230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52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20150205</a:t>
                      </a: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0700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99</a:t>
                      </a:r>
                      <a:endParaRPr lang="en-IN" dirty="0"/>
                    </a:p>
                  </a:txBody>
                  <a:tcPr/>
                </a:tc>
              </a:tr>
              <a:tr h="374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20150205</a:t>
                      </a:r>
                    </a:p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b="0" i="0" u="none" strike="noStrike" dirty="0"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0800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99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Lunar Radiance</a:t>
            </a:r>
            <a:r>
              <a:rPr lang="en-IN" sz="1800" dirty="0" smtClean="0"/>
              <a:t> (</a:t>
            </a:r>
            <a:r>
              <a:rPr lang="en-IN" sz="1800" dirty="0" err="1" smtClean="0"/>
              <a:t>mW</a:t>
            </a:r>
            <a:r>
              <a:rPr lang="en-IN" sz="1800" dirty="0" smtClean="0"/>
              <a:t>/cm2/</a:t>
            </a:r>
            <a:r>
              <a:rPr lang="en-IN" sz="1800" dirty="0" err="1" smtClean="0"/>
              <a:t>microm</a:t>
            </a:r>
            <a:r>
              <a:rPr lang="en-IN" sz="1800" dirty="0" smtClean="0"/>
              <a:t>/</a:t>
            </a:r>
            <a:r>
              <a:rPr lang="en-IN" sz="1800" dirty="0" err="1" smtClean="0"/>
              <a:t>sr</a:t>
            </a:r>
            <a:r>
              <a:rPr lang="en-IN" sz="1800" dirty="0" smtClean="0"/>
              <a:t>)</a:t>
            </a:r>
            <a:r>
              <a:rPr lang="en-IN" dirty="0" smtClean="0"/>
              <a:t> to Irradiance </a:t>
            </a:r>
            <a:r>
              <a:rPr lang="en-IN" sz="1800" dirty="0" smtClean="0"/>
              <a:t>(W/m2/</a:t>
            </a:r>
            <a:r>
              <a:rPr lang="en-IN" sz="1800" dirty="0" err="1" smtClean="0"/>
              <a:t>microm</a:t>
            </a:r>
            <a:r>
              <a:rPr lang="en-IN" sz="1800" dirty="0" smtClean="0"/>
              <a:t>)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50017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sampling Factor: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SamplingRate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ScanRate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Sampling Rate=21840 samples/s</a:t>
            </a:r>
          </a:p>
          <a:p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ScanRate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=12466.63306 /s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OSF=1.752 (approx)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71462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Solid Angle (Omega)	=pi*14microrad*8microrad</a:t>
            </a: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=3.52*10</a:t>
            </a:r>
            <a:r>
              <a:rPr lang="en-IN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-10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20140811_0630_VIS_L1B_LunarPixelsUsingLU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143380"/>
            <a:ext cx="4143404" cy="2587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371475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(W/m2/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microm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= ∑L</a:t>
            </a:r>
            <a:r>
              <a:rPr lang="en-IN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*Omega*10 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qelinux\e\PROJECTS\MOON-CAL\INSAT-3D\INSAT-3D-MOON-DATA\MOON_VIS_IMAGE\20140908_0500_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2926983" cy="1928826"/>
          </a:xfrm>
          <a:prstGeom prst="rect">
            <a:avLst/>
          </a:prstGeom>
          <a:noFill/>
        </p:spPr>
      </p:pic>
      <p:pic>
        <p:nvPicPr>
          <p:cNvPr id="5" name="Picture 2" descr="\\Dqelinux\e\PROJECTS\MOON-CAL\INSAT-3D\INSAT-3D-MOON-DATA\MOON_VIS_IMAGE\20141202_0200_y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85728"/>
            <a:ext cx="2920769" cy="1928826"/>
          </a:xfrm>
          <a:prstGeom prst="rect">
            <a:avLst/>
          </a:prstGeom>
          <a:noFill/>
        </p:spPr>
      </p:pic>
      <p:pic>
        <p:nvPicPr>
          <p:cNvPr id="6" name="Picture 2" descr="E:\PROJECTS\MOON-CAL\INSAT-3D\INSAT-3D-MOON-DATA\MOON_VIS_IMAGE\20141230_0100_y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920769" cy="1928826"/>
          </a:xfrm>
          <a:prstGeom prst="rect">
            <a:avLst/>
          </a:prstGeom>
          <a:noFill/>
        </p:spPr>
      </p:pic>
      <p:pic>
        <p:nvPicPr>
          <p:cNvPr id="7" name="Picture 2" descr="E:\PROJECTS\MOON-CAL\INSAT-3D\INSAT-3D-MOON-DATA\MOON_VIS_IMAGE\20141230_0200_y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28868"/>
            <a:ext cx="2920769" cy="1928826"/>
          </a:xfrm>
          <a:prstGeom prst="rect">
            <a:avLst/>
          </a:prstGeom>
          <a:noFill/>
        </p:spPr>
      </p:pic>
      <p:pic>
        <p:nvPicPr>
          <p:cNvPr id="8" name="Picture 2" descr="E:\PROJECTS\MOON-CAL\INSAT-3D\INSAT-3D-MOON-DATA\MOON_VIS_IMAGE\20150109_0900_y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428868"/>
            <a:ext cx="3000396" cy="1944717"/>
          </a:xfrm>
          <a:prstGeom prst="rect">
            <a:avLst/>
          </a:prstGeom>
          <a:noFill/>
        </p:spPr>
      </p:pic>
      <p:pic>
        <p:nvPicPr>
          <p:cNvPr id="9" name="Picture 2" descr="E:\PROJECTS\MOON-CAL\INSAT-3D\INSAT-3D-MOON-DATA\MOON_VIS_IMAGE\20150113_1130_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8122" y="2428868"/>
            <a:ext cx="2975878" cy="1928826"/>
          </a:xfrm>
          <a:prstGeom prst="rect">
            <a:avLst/>
          </a:prstGeom>
          <a:noFill/>
        </p:spPr>
      </p:pic>
      <p:pic>
        <p:nvPicPr>
          <p:cNvPr id="10" name="Picture 2" descr="E:\PROJECTS\MOON-CAL\INSAT-3D\INSAT-3D-MOON-DATA\MOON_VIS_IMAGE\20150113_1230_y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00570"/>
            <a:ext cx="2975878" cy="1928826"/>
          </a:xfrm>
          <a:prstGeom prst="rect">
            <a:avLst/>
          </a:prstGeom>
          <a:noFill/>
        </p:spPr>
      </p:pic>
      <p:pic>
        <p:nvPicPr>
          <p:cNvPr id="1026" name="Picture 2" descr="\\Dqelinux\e\PROJECTS\MOON-CAL\INSAT-3D\INSAT-3D-MOON-DATA\20150205\0700\20150205_700_vis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500570"/>
            <a:ext cx="3069134" cy="1857388"/>
          </a:xfrm>
          <a:prstGeom prst="rect">
            <a:avLst/>
          </a:prstGeom>
          <a:noFill/>
        </p:spPr>
      </p:pic>
      <p:pic>
        <p:nvPicPr>
          <p:cNvPr id="1027" name="Picture 3" descr="\\Dqelinux\e\PROJECTS\MOON-CAL\INSAT-3D\INSAT-3D-MOON-DATA\20150205\0800\20150205_800_vis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5094" y="4500570"/>
            <a:ext cx="294890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Templat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360</TotalTime>
  <Words>382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PresentationTemplate</vt:lpstr>
      <vt:lpstr>Application of GIRO to INSAT-3D (VIS channel)</vt:lpstr>
      <vt:lpstr>-INSAT3D Imager- General description of the VIS channel</vt:lpstr>
      <vt:lpstr>Description of the Moon acquisition</vt:lpstr>
      <vt:lpstr>Satellite position: Assumptions and Considerations</vt:lpstr>
      <vt:lpstr>Identifying Lunar pixels</vt:lpstr>
      <vt:lpstr>Sample Input file for GIRO</vt:lpstr>
      <vt:lpstr>Date and time of Lunar intrusion</vt:lpstr>
      <vt:lpstr>Lunar Radiance (mW/cm2/microm/sr) to Irradiance (W/m2/microm)</vt:lpstr>
      <vt:lpstr>Slide 9</vt:lpstr>
      <vt:lpstr>Time-series of  irr_rolo and irr_obs</vt:lpstr>
      <vt:lpstr>To be continued...</vt:lpstr>
      <vt:lpstr>Thank you all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35</cp:revision>
  <dcterms:created xsi:type="dcterms:W3CDTF">2015-03-16T08:48:57Z</dcterms:created>
  <dcterms:modified xsi:type="dcterms:W3CDTF">2015-03-17T09:19:49Z</dcterms:modified>
</cp:coreProperties>
</file>