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2" r:id="rId2"/>
    <p:sldId id="301" r:id="rId3"/>
    <p:sldId id="285" r:id="rId4"/>
    <p:sldId id="302" r:id="rId5"/>
    <p:sldId id="288" r:id="rId6"/>
    <p:sldId id="289" r:id="rId7"/>
    <p:sldId id="310" r:id="rId8"/>
    <p:sldId id="306" r:id="rId9"/>
    <p:sldId id="305" r:id="rId10"/>
    <p:sldId id="311" r:id="rId11"/>
    <p:sldId id="292" r:id="rId12"/>
    <p:sldId id="309" r:id="rId13"/>
    <p:sldId id="293" r:id="rId1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00FF00"/>
    <a:srgbClr val="FF0066"/>
    <a:srgbClr val="FF3300"/>
    <a:srgbClr val="3366FF"/>
    <a:srgbClr val="FF5050"/>
    <a:srgbClr val="E65200"/>
    <a:srgbClr val="FF9966"/>
    <a:srgbClr val="64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9971" autoAdjust="0"/>
  </p:normalViewPr>
  <p:slideViewPr>
    <p:cSldViewPr>
      <p:cViewPr varScale="1">
        <p:scale>
          <a:sx n="48" d="100"/>
          <a:sy n="48" d="100"/>
        </p:scale>
        <p:origin x="2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746" y="-7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9C42-E124-4855-8AAC-D692ABCE09CA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DE09-4676-42FE-BA03-4A49225A5B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1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65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98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98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35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10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10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97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97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06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A9A7258-08B3-448A-9BE9-80CA57046BED}" type="slidenum">
              <a:rPr lang="ko-KR" altLang="en-US" smtClean="0"/>
              <a:pPr eaLnBrk="1" hangingPunct="1"/>
              <a:t>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5037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A9A7258-08B3-448A-9BE9-80CA57046BED}" type="slidenum">
              <a:rPr lang="ko-KR" altLang="en-US" smtClean="0"/>
              <a:pPr eaLnBrk="1" hangingPunct="1"/>
              <a:t>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3017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00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22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37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43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74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09683" y="304803"/>
            <a:ext cx="6043626" cy="7254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defRPr sz="2400"/>
            </a:lvl1pPr>
            <a:lvl2pPr>
              <a:lnSpc>
                <a:spcPct val="120000"/>
              </a:lnSpc>
              <a:buClr>
                <a:schemeClr val="accent2"/>
              </a:buClr>
              <a:defRPr sz="2000"/>
            </a:lvl2pPr>
            <a:lvl3pPr>
              <a:lnSpc>
                <a:spcPct val="120000"/>
              </a:lnSpc>
              <a:buClr>
                <a:schemeClr val="accent2"/>
              </a:buClr>
              <a:defRPr sz="1800"/>
            </a:lvl3pPr>
            <a:lvl4pPr>
              <a:lnSpc>
                <a:spcPct val="120000"/>
              </a:lnSpc>
              <a:buClr>
                <a:schemeClr val="accent2"/>
              </a:buClr>
              <a:defRPr sz="1600"/>
            </a:lvl4pPr>
            <a:lvl5pPr>
              <a:lnSpc>
                <a:spcPct val="120000"/>
              </a:lnSpc>
              <a:buClr>
                <a:schemeClr val="accent2"/>
              </a:buCl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6517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pPr>
              <a:defRPr/>
            </a:pPr>
            <a:fld id="{BDCDCAC4-E98A-4F97-8BC6-CCBDAECDF76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07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7524328" y="6165304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3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6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14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61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43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 smtClean="0"/>
              <a:t>2015</a:t>
            </a:r>
            <a:r>
              <a:rPr lang="it-IT" sz="1000" b="1" baseline="0" dirty="0" smtClean="0"/>
              <a:t> GSICS Annual Meeting(16-20 Mar 2015)@Dehli, India</a:t>
            </a:r>
            <a:endParaRPr lang="en-US" sz="1000" b="1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16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3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8575" y="23698"/>
            <a:ext cx="599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i="1" dirty="0" smtClean="0">
                <a:solidFill>
                  <a:schemeClr val="bg1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2015 GSICS Annual Meeting (23-27 Mar 2015) @New Delhi, India </a:t>
            </a:r>
            <a:endParaRPr lang="en-US" altLang="ko-KR" sz="1600" b="1" i="1" dirty="0">
              <a:solidFill>
                <a:schemeClr val="bg1"/>
              </a:solidFill>
              <a:latin typeface="Times New Roman" pitchFamily="18" charset="0"/>
              <a:ea typeface="Cre고딕 B" pitchFamily="18" charset="-127"/>
              <a:cs typeface="Times New Roman" pitchFamily="18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51520" y="4545124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Tae-</a:t>
            </a: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Hyeong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 OH, </a:t>
            </a: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Dohyeong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 KIM, </a:t>
            </a:r>
            <a:r>
              <a:rPr lang="en-US" altLang="ko-KR" sz="1600" b="1" u="sng" dirty="0" err="1" smtClean="0">
                <a:latin typeface="Arial" pitchFamily="34" charset="0"/>
                <a:ea typeface="Cre고딕 B" pitchFamily="18" charset="-127"/>
              </a:rPr>
              <a:t>Hyesook</a:t>
            </a:r>
            <a:r>
              <a:rPr lang="en-US" altLang="ko-KR" sz="1600" b="1" u="sng" dirty="0" smtClean="0">
                <a:latin typeface="Arial" pitchFamily="34" charset="0"/>
                <a:ea typeface="Cre고딕 B" pitchFamily="18" charset="-127"/>
              </a:rPr>
              <a:t> Lee 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and </a:t>
            </a: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Minju</a:t>
            </a:r>
            <a:r>
              <a:rPr lang="en-US" altLang="ko-KR" sz="1600" b="1" dirty="0">
                <a:latin typeface="Arial" pitchFamily="34" charset="0"/>
                <a:ea typeface="Cre고딕 B" pitchFamily="18" charset="-127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GU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832050" y="5364505"/>
            <a:ext cx="5557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smtClean="0">
                <a:solidFill>
                  <a:schemeClr val="bg1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National 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Meteorological Satellite </a:t>
            </a:r>
            <a:r>
              <a:rPr lang="en-US" altLang="ko-KR" sz="1600" b="1" i="1" dirty="0" smtClean="0">
                <a:solidFill>
                  <a:schemeClr val="bg1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Center</a:t>
            </a:r>
          </a:p>
          <a:p>
            <a:pPr algn="ctr"/>
            <a:r>
              <a:rPr lang="en-US" altLang="ko-KR" sz="1600" b="1" i="1" dirty="0" smtClean="0">
                <a:solidFill>
                  <a:schemeClr val="bg1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Korea Meteorological Administration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632" y="1346200"/>
            <a:ext cx="9152575" cy="226282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b="1" dirty="0" smtClean="0">
                <a:latin typeface="Tahoma" pitchFamily="34" charset="0"/>
                <a:cs typeface="Tahoma" pitchFamily="34" charset="0"/>
              </a:rPr>
              <a:t>COMS </a:t>
            </a:r>
          </a:p>
          <a:p>
            <a:pPr>
              <a:defRPr/>
            </a:pPr>
            <a:r>
              <a:rPr lang="en-US" altLang="ko-KR" b="1" dirty="0" smtClean="0">
                <a:latin typeface="Tahoma" pitchFamily="34" charset="0"/>
                <a:cs typeface="Tahoma" pitchFamily="34" charset="0"/>
              </a:rPr>
              <a:t>visible channel calibration</a:t>
            </a:r>
          </a:p>
          <a:p>
            <a:pPr>
              <a:defRPr/>
            </a:pPr>
            <a:endParaRPr lang="en-US" altLang="ko-KR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3100" b="1" i="1" dirty="0" smtClean="0">
                <a:latin typeface="Times New Roman" pitchFamily="18" charset="0"/>
                <a:cs typeface="Times New Roman" pitchFamily="18" charset="0"/>
              </a:rPr>
              <a:t>- issue for </a:t>
            </a:r>
            <a:r>
              <a:rPr lang="en-US" altLang="ko-KR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moon</a:t>
            </a:r>
            <a:r>
              <a:rPr lang="en-US" altLang="ko-KR" sz="3100" b="1" i="1" dirty="0" smtClean="0">
                <a:latin typeface="Times New Roman" pitchFamily="18" charset="0"/>
                <a:cs typeface="Times New Roman" pitchFamily="18" charset="0"/>
              </a:rPr>
              <a:t> target -</a:t>
            </a:r>
            <a:endParaRPr lang="ko-KR" altLang="en-US" sz="4000" b="1" i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833464" y="311874"/>
            <a:ext cx="6851104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000" b="1" dirty="0" smtClean="0"/>
              <a:t>Perturbation </a:t>
            </a:r>
            <a:r>
              <a:rPr lang="en-US" altLang="ko-KR" sz="2800" b="1" dirty="0" smtClean="0"/>
              <a:t>Test </a:t>
            </a:r>
            <a:r>
              <a:rPr lang="en-US" altLang="ko-KR" sz="2300" b="1" dirty="0" smtClean="0"/>
              <a:t>(using GIRO_PERT)</a:t>
            </a:r>
            <a:endParaRPr lang="ko-KR" altLang="en-US" sz="2300" b="1" dirty="0"/>
          </a:p>
        </p:txBody>
      </p:sp>
      <p:sp>
        <p:nvSpPr>
          <p:cNvPr id="5" name="직사각형 4"/>
          <p:cNvSpPr/>
          <p:nvPr/>
        </p:nvSpPr>
        <p:spPr>
          <a:xfrm>
            <a:off x="575556" y="117294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ko-KR" sz="2000" b="1" dirty="0" smtClean="0">
                <a:latin typeface="Arial" pitchFamily="34" charset="0"/>
              </a:rPr>
              <a:t>Variation of GIRO ROLO Irradiance through change of satellite position  </a:t>
            </a:r>
            <a:endParaRPr kumimoji="0" lang="en-US" altLang="ko-KR" sz="2000" b="1" dirty="0">
              <a:latin typeface="Arial" pitchFamily="34" charset="0"/>
            </a:endParaRPr>
          </a:p>
        </p:txBody>
      </p:sp>
      <p:sp>
        <p:nvSpPr>
          <p:cNvPr id="6" name="슬라이드 번호 개체 틀 24"/>
          <p:cNvSpPr txBox="1">
            <a:spLocks/>
          </p:cNvSpPr>
          <p:nvPr/>
        </p:nvSpPr>
        <p:spPr bwMode="auto">
          <a:xfrm>
            <a:off x="8793323" y="6484255"/>
            <a:ext cx="35118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13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" name="Picture 2" descr="D:\GSICS\GIRO_EUMETSAT\GIRO\GIRO_fourth_result\plot_image\SAT_POS_delta_phase_angl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0" y="2229200"/>
            <a:ext cx="4500000" cy="3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GSICS\GIRO_EUMETSAT\GIRO\GIRO_fourth_result\plot_image\SAT_POS_delta_phase_angl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16" y="2229200"/>
            <a:ext cx="4500000" cy="3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235" y="5085184"/>
            <a:ext cx="82753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2060"/>
                </a:solidFill>
              </a:rPr>
              <a:t>GIRO ROLO irradiance is very </a:t>
            </a:r>
            <a:r>
              <a:rPr lang="en-US" altLang="ko-KR" dirty="0">
                <a:solidFill>
                  <a:srgbClr val="002060"/>
                </a:solidFill>
              </a:rPr>
              <a:t>stable within ±</a:t>
            </a:r>
            <a:r>
              <a:rPr lang="en-US" altLang="ko-KR" dirty="0" smtClean="0">
                <a:solidFill>
                  <a:srgbClr val="002060"/>
                </a:solidFill>
              </a:rPr>
              <a:t>0.01% when satellite position are change random with 0.5km~2km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2060"/>
                </a:solidFill>
              </a:rPr>
              <a:t>Phase </a:t>
            </a:r>
            <a:r>
              <a:rPr lang="en-US" altLang="ko-KR" dirty="0">
                <a:solidFill>
                  <a:srgbClr val="002060"/>
                </a:solidFill>
              </a:rPr>
              <a:t>angle </a:t>
            </a:r>
            <a:r>
              <a:rPr lang="en-US" altLang="ko-KR" dirty="0" smtClean="0">
                <a:solidFill>
                  <a:srgbClr val="002060"/>
                </a:solidFill>
              </a:rPr>
              <a:t>of moon change with in ±0.02% through satellite position’s variation</a:t>
            </a:r>
          </a:p>
        </p:txBody>
      </p:sp>
    </p:spTree>
    <p:extLst>
      <p:ext uri="{BB962C8B-B14F-4D97-AF65-F5344CB8AC3E}">
        <p14:creationId xmlns:p14="http://schemas.microsoft.com/office/powerpoint/2010/main" val="152006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53923" y="296652"/>
            <a:ext cx="6043626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Summary &amp; Issues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5" y="1376772"/>
            <a:ext cx="83889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000" b="1" dirty="0" smtClean="0">
                <a:cs typeface="Arial" pitchFamily="34" charset="0"/>
              </a:rPr>
              <a:t>by Moon target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>
                <a:cs typeface="Arial" pitchFamily="34" charset="0"/>
              </a:rPr>
              <a:t>In 79 </a:t>
            </a:r>
            <a:r>
              <a:rPr lang="en-US" altLang="ko-KR" dirty="0">
                <a:cs typeface="Arial" pitchFamily="34" charset="0"/>
              </a:rPr>
              <a:t>cases of COMS lunar </a:t>
            </a:r>
            <a:r>
              <a:rPr lang="en-US" altLang="ko-KR" dirty="0" smtClean="0">
                <a:cs typeface="Arial" pitchFamily="34" charset="0"/>
              </a:rPr>
              <a:t>observation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>
                <a:cs typeface="Arial" pitchFamily="34" charset="0"/>
              </a:rPr>
              <a:t>Compare the result of IMPS and </a:t>
            </a:r>
            <a:r>
              <a:rPr lang="en-US" altLang="ko-KR" dirty="0" err="1" smtClean="0">
                <a:cs typeface="Arial" pitchFamily="34" charset="0"/>
              </a:rPr>
              <a:t>GIRO_fourthrealese</a:t>
            </a:r>
            <a:r>
              <a:rPr lang="en-US" altLang="ko-KR" dirty="0" smtClean="0">
                <a:cs typeface="Arial" pitchFamily="34" charset="0"/>
              </a:rPr>
              <a:t>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altLang="ko-KR" dirty="0" smtClean="0">
                <a:cs typeface="Arial" pitchFamily="34" charset="0"/>
              </a:rPr>
              <a:t>Degradation(IMPS) is about -5.97%(-1.41%/year) and GIRO is about -4.26%(-0.98%/year)</a:t>
            </a:r>
            <a:endParaRPr lang="en-US" altLang="ko-KR" dirty="0"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en-US" altLang="ko-KR" b="1" dirty="0" smtClean="0"/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sz="2000" b="1" dirty="0" smtClean="0">
                <a:cs typeface="Arial" pitchFamily="34" charset="0"/>
              </a:rPr>
              <a:t>Issues</a:t>
            </a:r>
            <a:endParaRPr lang="en-US" altLang="ko-KR" sz="2000" b="1" dirty="0">
              <a:cs typeface="Arial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altLang="ko-KR" dirty="0" smtClean="0">
                <a:cs typeface="Arial" pitchFamily="34" charset="0"/>
              </a:rPr>
              <a:t>Vary the ratio of observed irradiance and ROLO irradiance with threshold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>
                <a:cs typeface="Arial" pitchFamily="34" charset="0"/>
              </a:rPr>
              <a:t>And also change the ratio through Moon area size</a:t>
            </a:r>
          </a:p>
          <a:p>
            <a:pPr marL="800100" lvl="1" indent="-342900">
              <a:buFontTx/>
              <a:buChar char="-"/>
            </a:pPr>
            <a:endParaRPr lang="en-US" altLang="ko-KR" dirty="0" smtClean="0"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ko-KR" dirty="0" smtClean="0">
                <a:cs typeface="Arial" pitchFamily="34" charset="0"/>
              </a:rPr>
              <a:t>Need more test to define the Moon pixel and Moon area size </a:t>
            </a:r>
            <a:endParaRPr lang="en-US" altLang="ko-KR" b="1" dirty="0"/>
          </a:p>
          <a:p>
            <a:pPr marL="1200150" lvl="2" indent="-28575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5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11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9852" y="368660"/>
            <a:ext cx="5796644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000" dirty="0" smtClean="0"/>
              <a:t>Action Items </a:t>
            </a:r>
            <a:r>
              <a:rPr lang="en-US" altLang="ko-KR" sz="2400" dirty="0" smtClean="0"/>
              <a:t>(GSICS Lunar Workshop)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5" y="1376772"/>
            <a:ext cx="83889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000" b="1" dirty="0" smtClean="0">
                <a:cs typeface="Arial" pitchFamily="34" charset="0"/>
              </a:rPr>
              <a:t>Lunar Calibration Workshop(1~4 Dec. 2014) Summary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ko-KR" sz="2000" b="1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sz="2000" b="1" dirty="0" smtClean="0">
                <a:cs typeface="Arial" pitchFamily="34" charset="0"/>
              </a:rPr>
              <a:t>GLCWS_14.8 Data Sharing </a:t>
            </a:r>
          </a:p>
          <a:p>
            <a:pPr lvl="1"/>
            <a:r>
              <a:rPr lang="en-US" altLang="ko-KR" dirty="0"/>
              <a:t>All participants to report any restrictions on the use of their datasets in relation to the proposed data sharing </a:t>
            </a:r>
            <a:r>
              <a:rPr lang="en-US" altLang="ko-KR" dirty="0" smtClean="0"/>
              <a:t>policy</a:t>
            </a:r>
          </a:p>
          <a:p>
            <a:pPr lvl="1"/>
            <a:endParaRPr lang="en-US" altLang="ko-KR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</a:rPr>
              <a:t>KMA will share the lunar compulsory data </a:t>
            </a:r>
          </a:p>
          <a:p>
            <a:pPr marL="800100" lvl="1" indent="-342900">
              <a:buFontTx/>
              <a:buChar char="-"/>
            </a:pPr>
            <a:endParaRPr lang="en-US" altLang="ko-KR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sz="2000" b="1" dirty="0" smtClean="0">
                <a:cs typeface="Arial" pitchFamily="34" charset="0"/>
              </a:rPr>
              <a:t>Lunar Irradiance Model Developments </a:t>
            </a:r>
            <a:endParaRPr lang="en-US" altLang="ko-KR" sz="2000" b="1" dirty="0">
              <a:cs typeface="Arial" pitchFamily="34" charset="0"/>
            </a:endParaRPr>
          </a:p>
          <a:p>
            <a:pPr lvl="1"/>
            <a:r>
              <a:rPr lang="en-US" altLang="ko-KR" dirty="0" smtClean="0"/>
              <a:t>to </a:t>
            </a:r>
            <a:r>
              <a:rPr lang="en-US" altLang="ko-KR" dirty="0"/>
              <a:t>investigate possibility of their agency participating in </a:t>
            </a:r>
            <a:r>
              <a:rPr lang="en-US" altLang="ko-KR" dirty="0" smtClean="0"/>
              <a:t>funding the </a:t>
            </a:r>
            <a:r>
              <a:rPr lang="en-US" altLang="ko-KR" dirty="0"/>
              <a:t>establishment of a new lunar observation </a:t>
            </a:r>
            <a:r>
              <a:rPr lang="en-US" altLang="ko-KR" dirty="0" smtClean="0"/>
              <a:t>facility</a:t>
            </a:r>
          </a:p>
          <a:p>
            <a:pPr lvl="1"/>
            <a:endParaRPr lang="en-US" altLang="ko-KR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ko-KR" dirty="0">
                <a:solidFill>
                  <a:srgbClr val="FF0000"/>
                </a:solidFill>
              </a:rPr>
              <a:t>interest in contributing but no existing mechanism for such an international funding. Further investigations needed </a:t>
            </a:r>
          </a:p>
          <a:p>
            <a:pPr lvl="1"/>
            <a:r>
              <a:rPr lang="en-US" altLang="ko-KR" dirty="0" smtClean="0"/>
              <a:t> </a:t>
            </a:r>
            <a:endParaRPr lang="en-US" altLang="ko-KR" b="1" dirty="0"/>
          </a:p>
        </p:txBody>
      </p:sp>
      <p:sp>
        <p:nvSpPr>
          <p:cNvPr id="5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12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6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39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3163640"/>
            <a:ext cx="91440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>Thank you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휴먼둥근헤드라인" pitchFamily="18" charset="-127"/>
                <a:cs typeface="Arial" pitchFamily="34" charset="0"/>
                <a:sym typeface="Wingdings" pitchFamily="2" charset="2"/>
              </a:rPr>
              <a:t>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휴먼둥근헤드라인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03848" y="266249"/>
            <a:ext cx="5040560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000" b="1" dirty="0">
                <a:latin typeface="Arial" pitchFamily="34" charset="0"/>
                <a:cs typeface="Arial" pitchFamily="34" charset="0"/>
              </a:rPr>
              <a:t>Lunar Calibration(IMPS) </a:t>
            </a:r>
            <a:endParaRPr lang="ko-KR" alt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96725" y="3796756"/>
            <a:ext cx="4371975" cy="19562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irradiance as measured by the COMS/MI</a:t>
            </a: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eaLnBrk="1" hangingPunct="1">
              <a:defRPr/>
            </a:pPr>
            <a:r>
              <a:rPr lang="en-US" altLang="ko-KR" sz="12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where</a:t>
            </a:r>
          </a:p>
          <a:p>
            <a:pPr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N</a:t>
            </a:r>
            <a:r>
              <a:rPr lang="en-US" altLang="ko-KR" sz="1200" spc="-6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total number of pixels in the lunar disk image</a:t>
            </a:r>
          </a:p>
          <a:p>
            <a:pPr marL="712788" indent="-712788"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R</a:t>
            </a:r>
            <a:r>
              <a:rPr lang="en-US" altLang="ko-KR" sz="1200" spc="-6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 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an individual radiance measurement(i.e. pixel) on the Moon</a:t>
            </a:r>
          </a:p>
          <a:p>
            <a:pPr marL="542925" indent="-542925"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</a:t>
            </a:r>
            <a:r>
              <a:rPr lang="el-GR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Ω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solid angle of a pixel (</a:t>
            </a:r>
            <a:r>
              <a:rPr lang="en-US" altLang="ko-KR" sz="1200" spc="-6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sr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corresponding to one visible detector, i.e. 28 µrad</a:t>
            </a:r>
          </a:p>
          <a:p>
            <a:pPr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16/28: the over-sampling rate of MI along E-W axis</a:t>
            </a:r>
            <a:endParaRPr lang="ko-KR" altLang="en-US" sz="1200" spc="-60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4789363" y="4384863"/>
            <a:ext cx="4175125" cy="1368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irradiance computed from the ROLO</a:t>
            </a: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eaLnBrk="1" hangingPunct="1">
              <a:defRPr/>
            </a:pPr>
            <a:r>
              <a:rPr lang="en-US" altLang="ko-KR" sz="12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where</a:t>
            </a:r>
          </a:p>
          <a:p>
            <a:pPr marL="893763" indent="-893763" algn="just" eaLnBrk="1" hangingPunct="1">
              <a:defRPr/>
            </a:pP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</a:t>
            </a:r>
            <a:r>
              <a:rPr lang="en-US" altLang="ko-KR" sz="1200" spc="-3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</a:t>
            </a:r>
            <a:r>
              <a:rPr lang="en-US" altLang="ko-KR" sz="1200" spc="-30" baseline="-2500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sz="1200" spc="-3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-v</a:t>
            </a: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moon-viewer distance in km i.e. Moon-satellite</a:t>
            </a:r>
          </a:p>
          <a:p>
            <a:pPr marL="893763" indent="-893763" algn="just" eaLnBrk="1" hangingPunct="1">
              <a:defRPr/>
            </a:pP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</a:t>
            </a:r>
            <a:r>
              <a:rPr lang="en-US" altLang="ko-KR" sz="1200" spc="-3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</a:t>
            </a:r>
            <a:r>
              <a:rPr lang="en-US" altLang="ko-KR" sz="1200" spc="-30" baseline="-2500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sz="1200" spc="-3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-s</a:t>
            </a: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moon-sun distance in AU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916113" y="1069343"/>
            <a:ext cx="3398837" cy="3381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 Unicode MS" pitchFamily="50" charset="-127"/>
                <a:cs typeface="Arial Unicode MS" pitchFamily="50" charset="-127"/>
              </a:rPr>
              <a:t>COMS Moon observation L1A data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202113" y="2584662"/>
            <a:ext cx="3384550" cy="1400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 </a:t>
            </a:r>
            <a:r>
              <a:rPr lang="en-US" altLang="ko-KR" sz="15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model of </a:t>
            </a:r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USGS(ver.311g</a:t>
            </a:r>
            <a:r>
              <a:rPr lang="en-US" altLang="ko-KR" sz="15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en-US" altLang="ko-KR" sz="1500" dirty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COMS ephemerides data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absolute phase angle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</a:t>
            </a:r>
            <a:r>
              <a:rPr lang="en-US" altLang="ko-KR" sz="1400" dirty="0" err="1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Selenographic</a:t>
            </a: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longitude of the sun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</a:t>
            </a:r>
            <a:r>
              <a:rPr lang="en-US" altLang="ko-KR" sz="1400" dirty="0" err="1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Selenographic</a:t>
            </a: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longitude of COMS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</a:t>
            </a:r>
            <a:r>
              <a:rPr lang="en-US" altLang="ko-KR" sz="1400" dirty="0" err="1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Selenographic</a:t>
            </a: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latitude of COMS 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2200150" y="3502571"/>
            <a:ext cx="363538" cy="23106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5" t="39781" r="33800" b="51369"/>
          <a:stretch>
            <a:fillRect/>
          </a:stretch>
        </p:blipFill>
        <p:spPr bwMode="auto">
          <a:xfrm>
            <a:off x="1372567" y="4096830"/>
            <a:ext cx="1975172" cy="6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아래쪽 화살표 15"/>
          <p:cNvSpPr/>
          <p:nvPr/>
        </p:nvSpPr>
        <p:spPr>
          <a:xfrm>
            <a:off x="6713413" y="2224622"/>
            <a:ext cx="361950" cy="28733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6694363" y="4024822"/>
            <a:ext cx="361950" cy="28575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t="53587" r="35793" b="38794"/>
          <a:stretch>
            <a:fillRect/>
          </a:stretch>
        </p:blipFill>
        <p:spPr bwMode="auto">
          <a:xfrm>
            <a:off x="5899844" y="4744902"/>
            <a:ext cx="2056407" cy="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직선 연결선 18"/>
          <p:cNvCxnSpPr>
            <a:stCxn id="12" idx="2"/>
          </p:cNvCxnSpPr>
          <p:nvPr/>
        </p:nvCxnSpPr>
        <p:spPr>
          <a:xfrm flipH="1">
            <a:off x="4615531" y="1407481"/>
            <a:ext cx="1" cy="16646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382713" y="1573945"/>
            <a:ext cx="449262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2381919" y="1598972"/>
            <a:ext cx="5414" cy="291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endCxn id="23" idx="0"/>
          </p:cNvCxnSpPr>
          <p:nvPr/>
        </p:nvCxnSpPr>
        <p:spPr>
          <a:xfrm flipH="1">
            <a:off x="6874544" y="1573945"/>
            <a:ext cx="794" cy="341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직사각형 3"/>
          <p:cNvSpPr>
            <a:spLocks noChangeArrowheads="1"/>
          </p:cNvSpPr>
          <p:nvPr/>
        </p:nvSpPr>
        <p:spPr bwMode="auto">
          <a:xfrm>
            <a:off x="5876800" y="1915084"/>
            <a:ext cx="1995488" cy="3063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observation time</a:t>
            </a:r>
          </a:p>
        </p:txBody>
      </p:sp>
      <p:pic>
        <p:nvPicPr>
          <p:cNvPr id="24" name="Picture 3" descr="D:\hs_lee\GSICS\Moon Calibration\Radiance_DN\2014_Moon\LV1A\2014-06-17.07-43-13\2014061707431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334" r="8287" b="10415"/>
          <a:stretch/>
        </p:blipFill>
        <p:spPr bwMode="auto">
          <a:xfrm>
            <a:off x="1212117" y="1874465"/>
            <a:ext cx="2481559" cy="15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12117" y="1890280"/>
            <a:ext cx="248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 Moon data (1200*2080)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137432" y="2437147"/>
            <a:ext cx="607020" cy="4323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126457" y="2854027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</a:t>
            </a:r>
            <a:r>
              <a:rPr lang="en-GB" altLang="ko-KR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IMPS</a:t>
            </a:r>
            <a:r>
              <a:rPr lang="ko-KR" altLang="en-US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area</a:t>
            </a:r>
            <a:endParaRPr lang="ko-KR" altLang="en-US" sz="1200" b="1" dirty="0">
              <a:solidFill>
                <a:schemeClr val="accent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419" y="6257070"/>
            <a:ext cx="835292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6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a imager response the observed irradiance and ROLO irradiance</a:t>
            </a:r>
          </a:p>
          <a:p>
            <a:endParaRPr lang="en-US" altLang="ko-KR" sz="8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" name="아래쪽 화살표 28"/>
          <p:cNvSpPr/>
          <p:nvPr/>
        </p:nvSpPr>
        <p:spPr>
          <a:xfrm>
            <a:off x="1964729" y="5897030"/>
            <a:ext cx="5328592" cy="24518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80187" y="6257070"/>
                <a:ext cx="1440160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𝐼𝑛𝑠𝑡𝑟𝑢𝑚𝑒𝑛𝑡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𝑅𝑒𝑓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187" y="6257070"/>
                <a:ext cx="1440160" cy="5563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2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9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3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" name="Picture 3" descr="D:\GSICS\GIRO\Moon_image\20140617064314_9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2480" y="1556792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GSICS\GIRO\Moon_image\20140617064314_ob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9832" y="1556793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59832" y="1556792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(a) L1A Moon data (699*699)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08" y="1052736"/>
            <a:ext cx="80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Moon data (2016-06-17 07:43:13)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2480" y="1556792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GIRO moon pixel (699*699)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threshold : 900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488214"/>
            <a:ext cx="288364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Re-make a Moon data </a:t>
            </a:r>
          </a:p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(count and radiance</a:t>
            </a:r>
            <a:r>
              <a:rPr lang="en-US" altLang="ko-KR" sz="160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699*699)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from level 1 data</a:t>
            </a:r>
          </a:p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(a) 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7211" y="4488213"/>
            <a:ext cx="194421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 moon pixels above a threshold (900 count)</a:t>
            </a:r>
          </a:p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(b)  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475" y="4365104"/>
            <a:ext cx="273630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(sanity check)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observed irradiance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integrated DC signal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DC offset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number of pixels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3233538" y="4774794"/>
            <a:ext cx="2616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5609802" y="4774794"/>
            <a:ext cx="2616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259632" y="5733256"/>
            <a:ext cx="44326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a imager response with the observed irradiance and ROLO irradiance from the </a:t>
            </a:r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GIRO_secondrelease</a:t>
            </a:r>
            <a:endParaRPr lang="en-US" altLang="ko-KR" sz="16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3293" y="6271865"/>
                <a:ext cx="1490835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𝑜𝑏𝑠𝑒𝑟𝑣𝑒𝑑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𝑅𝑂𝐿𝑂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93" y="6271865"/>
                <a:ext cx="1490835" cy="532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굽은 화살표 22"/>
          <p:cNvSpPr/>
          <p:nvPr/>
        </p:nvSpPr>
        <p:spPr>
          <a:xfrm rot="10800000">
            <a:off x="5724127" y="5805264"/>
            <a:ext cx="576064" cy="5887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4" name="Picture 3" descr="D:\hs_lee\GSICS\Moon Calibration\Radiance_DN\2014_Moon\LV1A\2014-06-17.07-43-13\2014061707431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334" r="8287" b="10415"/>
          <a:stretch/>
        </p:blipFill>
        <p:spPr bwMode="auto">
          <a:xfrm>
            <a:off x="136725" y="2120266"/>
            <a:ext cx="2481559" cy="15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6725" y="2136081"/>
            <a:ext cx="248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 Moon data (1200*2080)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2660700" y="2675325"/>
            <a:ext cx="288032" cy="462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5832440" y="2675324"/>
            <a:ext cx="288032" cy="462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3203848" y="266249"/>
            <a:ext cx="5040560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000" b="1" dirty="0">
                <a:latin typeface="Arial" pitchFamily="34" charset="0"/>
                <a:cs typeface="Arial" pitchFamily="34" charset="0"/>
              </a:rPr>
              <a:t>Lunar </a:t>
            </a:r>
            <a:r>
              <a:rPr lang="en-US" altLang="ko-KR" sz="3000" b="1" dirty="0" smtClean="0">
                <a:latin typeface="Arial" pitchFamily="34" charset="0"/>
                <a:cs typeface="Arial" pitchFamily="34" charset="0"/>
              </a:rPr>
              <a:t>Calibration(GIRO) </a:t>
            </a:r>
            <a:endParaRPr lang="ko-KR" alt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95836" y="291262"/>
            <a:ext cx="4824536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 smtClean="0"/>
              <a:t>Dataset</a:t>
            </a:r>
            <a:endParaRPr lang="ko-KR" altLang="en-US" b="1" dirty="0"/>
          </a:p>
        </p:txBody>
      </p:sp>
      <p:sp>
        <p:nvSpPr>
          <p:cNvPr id="7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4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35893"/>
            <a:ext cx="8435280" cy="9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Prepare the dataset to compare the result of IMPS and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GIRO_fourthrelease</a:t>
            </a:r>
            <a:endParaRPr lang="en-US" altLang="ko-KR" sz="20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21049"/>
              </p:ext>
            </p:extLst>
          </p:nvPr>
        </p:nvGraphicFramePr>
        <p:xfrm>
          <a:off x="287711" y="2419598"/>
          <a:ext cx="8676777" cy="14414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6104"/>
                <a:gridCol w="1766266"/>
                <a:gridCol w="1474094"/>
                <a:gridCol w="1008112"/>
                <a:gridCol w="1440160"/>
                <a:gridCol w="2052041"/>
              </a:tblGrid>
              <a:tr h="7927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Satellite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Time Coverage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Observations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channel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Phase-angle    range [deg]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Useful Observation</a:t>
                      </a:r>
                      <a:r>
                        <a:rPr lang="en-GB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 </a:t>
                      </a:r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for ROLO calibration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</a:tr>
              <a:tr h="64866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COMS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April 2011 ~ 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September </a:t>
                      </a:r>
                      <a:r>
                        <a:rPr lang="en-GB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81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-92 ~ 92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</a:tr>
            </a:tbl>
          </a:graphicData>
        </a:graphic>
      </p:graphicFrame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187624" y="4293096"/>
            <a:ext cx="6552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en-GB" altLang="ko-KR" sz="2000" dirty="0" smtClean="0">
                <a:latin typeface="Calibri" pitchFamily="34" charset="0"/>
                <a:cs typeface="Calibri" pitchFamily="34" charset="0"/>
              </a:rPr>
              <a:t>79 </a:t>
            </a:r>
            <a:r>
              <a:rPr lang="en-GB" altLang="ko-KR" sz="2000" dirty="0">
                <a:latin typeface="Calibri" pitchFamily="34" charset="0"/>
                <a:cs typeface="Calibri" pitchFamily="34" charset="0"/>
              </a:rPr>
              <a:t>COMS MI - VIS observations </a:t>
            </a:r>
            <a:r>
              <a:rPr lang="en-GB" altLang="ko-KR" sz="2000" dirty="0" smtClean="0">
                <a:latin typeface="Calibri" pitchFamily="34" charset="0"/>
                <a:cs typeface="Calibri" pitchFamily="34" charset="0"/>
              </a:rPr>
              <a:t>available</a:t>
            </a:r>
            <a:endParaRPr lang="en-GB" altLang="ko-KR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7583"/>
              </p:ext>
            </p:extLst>
          </p:nvPr>
        </p:nvGraphicFramePr>
        <p:xfrm>
          <a:off x="1187624" y="4977172"/>
          <a:ext cx="7019925" cy="12350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7980"/>
                <a:gridCol w="1655982"/>
                <a:gridCol w="3455963"/>
              </a:tblGrid>
              <a:tr h="6483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Instrument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Channel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SRF in GIRO </a:t>
                      </a:r>
                      <a:r>
                        <a:rPr lang="en-GB" sz="1600" kern="120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NetCDF</a:t>
                      </a:r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format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</a:tr>
              <a:tr h="5866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COMS MI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VIS06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35796" y="327266"/>
            <a:ext cx="6851104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400" b="1" dirty="0" smtClean="0"/>
              <a:t>Results</a:t>
            </a:r>
            <a:r>
              <a:rPr lang="en-US" altLang="ko-KR" sz="2800" b="1" dirty="0" smtClean="0"/>
              <a:t>: IMPS vs GIRO</a:t>
            </a:r>
            <a:endParaRPr lang="ko-KR" altLang="en-US" sz="2800" b="1" dirty="0"/>
          </a:p>
        </p:txBody>
      </p:sp>
      <p:sp>
        <p:nvSpPr>
          <p:cNvPr id="7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5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1035893"/>
                <a:ext cx="84352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u"/>
                </a:pPr>
                <a:r>
                  <a:rPr lang="en-US" altLang="ko-KR" sz="2000" b="1" dirty="0" smtClean="0">
                    <a:solidFill>
                      <a:srgbClr val="00206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Compare the ratio using the result of IMPS and </a:t>
                </a:r>
                <a:r>
                  <a:rPr lang="en-US" altLang="ko-KR" sz="2000" b="1" dirty="0" err="1" smtClean="0">
                    <a:solidFill>
                      <a:srgbClr val="00206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GIRO_fourthrelease</a:t>
                </a:r>
                <a:endParaRPr lang="en-US" altLang="ko-KR" sz="2000" b="1" dirty="0" smtClean="0"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𝑂𝐵𝑆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𝑅𝑂𝐿𝑂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(IMPS)</a:t>
                </a:r>
                <a:r>
                  <a:rPr lang="en-US" altLang="ko-KR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: degradation = 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-5.97 % (-1.41 %/</a:t>
                </a:r>
                <a:r>
                  <a:rPr lang="en-GB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year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𝑂𝐵𝑆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C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𝑅𝑂𝐿𝑂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C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(GIRO)</a:t>
                </a:r>
                <a:r>
                  <a:rPr lang="en-US" altLang="ko-KR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: degradation = </a:t>
                </a:r>
                <a:r>
                  <a:rPr lang="en-US" altLang="ko-KR" dirty="0" smtClean="0">
                    <a:solidFill>
                      <a:srgbClr val="C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-4.26 % (-0.98 %/year)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35893"/>
                <a:ext cx="843528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650" b="-2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D:\GSICS\GIRO\GIRO\plot_image\GIRO_IMPS_GIRO_rati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9118" r="9139" b="5483"/>
          <a:stretch/>
        </p:blipFill>
        <p:spPr bwMode="auto">
          <a:xfrm>
            <a:off x="827584" y="2539334"/>
            <a:ext cx="7610080" cy="41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6219" y="4915598"/>
            <a:ext cx="316304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IMPS_slope</a:t>
            </a:r>
            <a:r>
              <a:rPr lang="en-US" altLang="ko-KR" sz="14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= -0.0048 </a:t>
            </a:r>
          </a:p>
          <a:p>
            <a:r>
              <a:rPr lang="en-US" altLang="ko-KR" sz="14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IMPS_degradation</a:t>
            </a:r>
            <a:r>
              <a:rPr lang="en-US" altLang="ko-KR" sz="14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= -5.97 (1.41%/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4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GIRO_slope</a:t>
            </a:r>
            <a:r>
              <a:rPr lang="en-US" altLang="ko-KR" sz="14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= -0.0034</a:t>
            </a: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GIRO_degradation</a:t>
            </a:r>
            <a:r>
              <a:rPr lang="en-US" altLang="ko-KR" sz="14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= -4.26 (0.98%/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4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5951793" y="5561928"/>
            <a:ext cx="229261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1400" dirty="0" smtClean="0"/>
              <a:t>Moon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area size :(699*699)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75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25289" y="349289"/>
            <a:ext cx="6043626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000" b="1" dirty="0" smtClean="0"/>
              <a:t>Sensitivity Test : threshold</a:t>
            </a:r>
            <a:endParaRPr lang="ko-KR" altLang="en-US" sz="3000" b="1" dirty="0"/>
          </a:p>
        </p:txBody>
      </p:sp>
      <p:sp>
        <p:nvSpPr>
          <p:cNvPr id="3" name="직사각형 2"/>
          <p:cNvSpPr/>
          <p:nvPr/>
        </p:nvSpPr>
        <p:spPr>
          <a:xfrm>
            <a:off x="467544" y="10887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ko-KR" sz="2000" b="1" dirty="0" smtClean="0">
                <a:latin typeface="Arial" pitchFamily="34" charset="0"/>
              </a:rPr>
              <a:t>Calculate observed irradiance through the threshold(850, 900, 950) to</a:t>
            </a:r>
            <a:r>
              <a:rPr kumimoji="0" lang="en-US" altLang="ko-KR" sz="2000" b="1" dirty="0" smtClean="0">
                <a:latin typeface="Arial" pitchFamily="34" charset="0"/>
              </a:rPr>
              <a:t> define the moon pixel </a:t>
            </a:r>
          </a:p>
        </p:txBody>
      </p:sp>
      <p:sp>
        <p:nvSpPr>
          <p:cNvPr id="24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8793323" y="6484255"/>
            <a:ext cx="351185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>
                <a:defRPr/>
              </a:pPr>
              <a:t>6</a:t>
            </a:fld>
            <a:endParaRPr lang="ko-KR" altLang="en-US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9" name="Picture 4" descr="D:\GSICS\GIRO\GIRO\plot_image\obs_irr_each_thl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8293" r="9111" b="5407"/>
          <a:stretch/>
        </p:blipFill>
        <p:spPr bwMode="auto">
          <a:xfrm>
            <a:off x="346842" y="1916832"/>
            <a:ext cx="8545638" cy="47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40744" y="4832032"/>
            <a:ext cx="3719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850_degradation = -4.11 %(0.95%/</a:t>
            </a:r>
            <a:r>
              <a:rPr lang="en-US" altLang="ko-KR" sz="16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algn="ctr"/>
            <a:r>
              <a:rPr lang="en-US" altLang="ko-KR" sz="16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900_degradation = -4.26 %(0.98%/</a:t>
            </a:r>
            <a:r>
              <a:rPr lang="en-US" altLang="ko-KR" sz="16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6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algn="ctr"/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950_degradation = -4.48 %(1.03%/</a:t>
            </a:r>
            <a:r>
              <a:rPr lang="en-US" altLang="ko-KR" sz="1600" b="1" dirty="0" err="1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4208" y="2128827"/>
            <a:ext cx="21225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850_slope = -0.0033</a:t>
            </a:r>
          </a:p>
          <a:p>
            <a:pPr algn="ctr"/>
            <a:r>
              <a:rPr lang="en-US" altLang="ko-KR" sz="16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900_slope = -0.0034</a:t>
            </a:r>
          </a:p>
          <a:p>
            <a:pPr algn="ctr"/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950_slope = -0.0036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444580" y="5369441"/>
            <a:ext cx="229261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1400" dirty="0" smtClean="0"/>
              <a:t>Moon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area size :(699*699)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18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25289" y="349289"/>
            <a:ext cx="6043626" cy="725470"/>
          </a:xfrm>
          <a:prstGeom prst="rect">
            <a:avLst/>
          </a:prstGeom>
        </p:spPr>
        <p:txBody>
          <a:bodyPr/>
          <a:lstStyle/>
          <a:p>
            <a:r>
              <a:rPr lang="en-US" altLang="ko-KR" sz="3000" b="1" dirty="0" smtClean="0"/>
              <a:t>Sensitivity Test : threshold</a:t>
            </a:r>
            <a:endParaRPr lang="ko-KR" alt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5" y="1304764"/>
            <a:ext cx="82449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</a:rPr>
              <a:t>Calculate observed irradiance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</a:rPr>
              <a:t>through 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</a:rPr>
              <a:t>the threshold(850, 900, 950) to define the moon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</a:rPr>
              <a:t>pixel 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  <a:defRPr/>
            </a:pPr>
            <a:endParaRPr lang="en-US" altLang="ko-KR" dirty="0">
              <a:solidFill>
                <a:srgbClr val="002060"/>
              </a:solidFill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Threshold : 850 count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slope : -0.0033 / degradation : -4.11% (-0.95%/year)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Correlation coefficient : -0.864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altLang="ko-KR" sz="2000" dirty="0">
              <a:solidFill>
                <a:srgbClr val="002060"/>
              </a:solidFill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Threshold : 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900 count</a:t>
            </a:r>
            <a:endParaRPr lang="en-US" altLang="ko-KR" sz="2000" dirty="0">
              <a:solidFill>
                <a:srgbClr val="002060"/>
              </a:solidFill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slope : -0.0034 / degradation : -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4.26% </a:t>
            </a: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(-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0.98%/</a:t>
            </a: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year)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Correlation coefficient : -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0.731</a:t>
            </a:r>
            <a:endParaRPr lang="en-US" altLang="ko-KR" sz="2000" dirty="0">
              <a:solidFill>
                <a:srgbClr val="002060"/>
              </a:solidFill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endParaRPr lang="en-US" altLang="ko-KR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Threshold : 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950 count</a:t>
            </a:r>
            <a:endParaRPr lang="en-US" altLang="ko-KR" sz="2000" dirty="0">
              <a:solidFill>
                <a:srgbClr val="002060"/>
              </a:solidFill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slope : -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0.0036 </a:t>
            </a: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/ degradation : -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4.48% (-1.03%/</a:t>
            </a: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year)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Correlation coefficient : -</a:t>
            </a:r>
            <a:r>
              <a:rPr lang="en-US" altLang="ko-KR" sz="2000" dirty="0" smtClean="0">
                <a:solidFill>
                  <a:srgbClr val="002060"/>
                </a:solidFill>
                <a:cs typeface="Arial" pitchFamily="34" charset="0"/>
              </a:rPr>
              <a:t>0.554</a:t>
            </a:r>
          </a:p>
        </p:txBody>
      </p:sp>
    </p:spTree>
    <p:extLst>
      <p:ext uri="{BB962C8B-B14F-4D97-AF65-F5344CB8AC3E}">
        <p14:creationId xmlns:p14="http://schemas.microsoft.com/office/powerpoint/2010/main" val="1287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제목 1"/>
          <p:cNvSpPr>
            <a:spLocks noGrp="1"/>
          </p:cNvSpPr>
          <p:nvPr>
            <p:ph type="title"/>
          </p:nvPr>
        </p:nvSpPr>
        <p:spPr>
          <a:xfrm>
            <a:off x="1578769" y="355986"/>
            <a:ext cx="8002588" cy="725488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Moon area size test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48B17-8776-429E-8557-4B8A1F6C760E}" type="slidenum">
              <a:rPr lang="ko-KR" altLang="en-US"/>
              <a:pPr>
                <a:defRPr/>
              </a:pPr>
              <a:t>8</a:t>
            </a:fld>
            <a:endParaRPr lang="ko-KR" altLang="en-US" dirty="0"/>
          </a:p>
        </p:txBody>
      </p:sp>
      <p:sp>
        <p:nvSpPr>
          <p:cNvPr id="17413" name="TextBox 20"/>
          <p:cNvSpPr txBox="1">
            <a:spLocks noChangeArrowheads="1"/>
          </p:cNvSpPr>
          <p:nvPr/>
        </p:nvSpPr>
        <p:spPr bwMode="auto">
          <a:xfrm>
            <a:off x="5580063" y="591502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Ocean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235" y="1081474"/>
            <a:ext cx="82753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>
                <a:solidFill>
                  <a:srgbClr val="002060"/>
                </a:solidFill>
              </a:rPr>
              <a:t>Compare the ratio(</a:t>
            </a:r>
            <a:r>
              <a:rPr lang="en-US" altLang="ko-KR" dirty="0" err="1" smtClean="0">
                <a:solidFill>
                  <a:srgbClr val="002060"/>
                </a:solidFill>
              </a:rPr>
              <a:t>Obs_irr</a:t>
            </a:r>
            <a:r>
              <a:rPr lang="en-US" altLang="ko-KR" dirty="0" smtClean="0">
                <a:solidFill>
                  <a:srgbClr val="002060"/>
                </a:solidFill>
              </a:rPr>
              <a:t>/</a:t>
            </a:r>
            <a:r>
              <a:rPr lang="en-US" altLang="ko-KR" dirty="0" err="1" smtClean="0">
                <a:solidFill>
                  <a:srgbClr val="002060"/>
                </a:solidFill>
              </a:rPr>
              <a:t>GIRO_ROLO_irr</a:t>
            </a:r>
            <a:r>
              <a:rPr lang="en-US" altLang="ko-KR" dirty="0" smtClean="0">
                <a:solidFill>
                  <a:srgbClr val="002060"/>
                </a:solidFill>
              </a:rPr>
              <a:t>) with moon area </a:t>
            </a:r>
            <a:r>
              <a:rPr lang="ko-KR" altLang="en-US" dirty="0" smtClean="0">
                <a:solidFill>
                  <a:srgbClr val="002060"/>
                </a:solidFill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</a:rPr>
              <a:t>ratio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</a:rPr>
              <a:t>Size of Moon area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699*699 / 599*699 / 499*699 / 349*599 / 319*549 / 319*554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</a:rPr>
              <a:t>To define moon area similar with IMPS moon area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319*554 : 176726 pixels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Mean Moon pixels of IMPS : 176675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</a:rPr>
              <a:t>Calculate the ratio (</a:t>
            </a:r>
            <a:r>
              <a:rPr lang="en-US" altLang="ko-KR" dirty="0" err="1" smtClean="0">
                <a:solidFill>
                  <a:srgbClr val="002060"/>
                </a:solidFill>
              </a:rPr>
              <a:t>Obs_irr</a:t>
            </a:r>
            <a:r>
              <a:rPr lang="en-US" altLang="ko-KR" dirty="0" smtClean="0">
                <a:solidFill>
                  <a:srgbClr val="002060"/>
                </a:solidFill>
              </a:rPr>
              <a:t> / </a:t>
            </a:r>
            <a:r>
              <a:rPr lang="en-US" altLang="ko-KR" dirty="0" err="1" smtClean="0">
                <a:solidFill>
                  <a:srgbClr val="002060"/>
                </a:solidFill>
              </a:rPr>
              <a:t>ROLO_irr</a:t>
            </a:r>
            <a:r>
              <a:rPr lang="en-US" altLang="ko-KR" dirty="0" smtClean="0">
                <a:solidFill>
                  <a:srgbClr val="002060"/>
                </a:solidFill>
              </a:rPr>
              <a:t>) of total pixel for each moon area</a:t>
            </a:r>
            <a:endParaRPr lang="en-US" altLang="ko-KR" dirty="0">
              <a:solidFill>
                <a:srgbClr val="002060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699*699 : -3.76897 % / slope : -0.00304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499*699 : -3.91396 % / slope : -0.00316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349*599 : -4.02183 % / slope : -0.00324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</a:rPr>
              <a:t>319*554 : -4.04176 % / slope : -0.00326</a:t>
            </a:r>
          </a:p>
        </p:txBody>
      </p:sp>
    </p:spTree>
    <p:extLst>
      <p:ext uri="{BB962C8B-B14F-4D97-AF65-F5344CB8AC3E}">
        <p14:creationId xmlns:p14="http://schemas.microsoft.com/office/powerpoint/2010/main" val="17106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제목 1"/>
          <p:cNvSpPr>
            <a:spLocks noGrp="1"/>
          </p:cNvSpPr>
          <p:nvPr>
            <p:ph type="title"/>
          </p:nvPr>
        </p:nvSpPr>
        <p:spPr>
          <a:xfrm>
            <a:off x="1295636" y="332527"/>
            <a:ext cx="8002588" cy="725488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Moon area size test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48B17-8776-429E-8557-4B8A1F6C760E}" type="slidenum">
              <a:rPr lang="ko-KR" altLang="en-US"/>
              <a:pPr>
                <a:defRPr/>
              </a:pPr>
              <a:t>9</a:t>
            </a:fld>
            <a:endParaRPr lang="ko-KR" altLang="en-US" dirty="0"/>
          </a:p>
        </p:txBody>
      </p:sp>
      <p:pic>
        <p:nvPicPr>
          <p:cNvPr id="29" name="Picture 2" descr="D:\GSICS\GIRO_EUMETSAT\GIRO\Moon_Box_test\plot_image\moon_box_rat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015"/>
            <a:ext cx="9144000" cy="55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17990</TotalTime>
  <Words>914</Words>
  <Application>Microsoft Office PowerPoint</Application>
  <PresentationFormat>화면 슬라이드 쇼(4:3)</PresentationFormat>
  <Paragraphs>177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Arial Unicode MS</vt:lpstr>
      <vt:lpstr>Cre고딕 B</vt:lpstr>
      <vt:lpstr>굴림</vt:lpstr>
      <vt:lpstr>맑은 고딕</vt:lpstr>
      <vt:lpstr>휴먼둥근헤드라인</vt:lpstr>
      <vt:lpstr>Arial</vt:lpstr>
      <vt:lpstr>Arial Black</vt:lpstr>
      <vt:lpstr>Calibri</vt:lpstr>
      <vt:lpstr>Cambria Math</vt:lpstr>
      <vt:lpstr>Tahoma</vt:lpstr>
      <vt:lpstr>Times New Roman</vt:lpstr>
      <vt:lpstr>Wingdings</vt:lpstr>
      <vt:lpstr>Office 테마</vt:lpstr>
      <vt:lpstr>PowerPoint 프레젠테이션</vt:lpstr>
      <vt:lpstr>Lunar Calibration(IMPS) </vt:lpstr>
      <vt:lpstr>Lunar Calibration(GIRO) </vt:lpstr>
      <vt:lpstr>Dataset</vt:lpstr>
      <vt:lpstr>Results: IMPS vs GIRO</vt:lpstr>
      <vt:lpstr>Sensitivity Test : threshold</vt:lpstr>
      <vt:lpstr>Sensitivity Test : threshold</vt:lpstr>
      <vt:lpstr>Moon area size test</vt:lpstr>
      <vt:lpstr>Moon area size test</vt:lpstr>
      <vt:lpstr>Perturbation Test (using GIRO_PERT)</vt:lpstr>
      <vt:lpstr>Summary &amp; Issues</vt:lpstr>
      <vt:lpstr>Action Items (GSICS Lunar Workshop)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KMA GPRC</dc:title>
  <dc:creator>choimj</dc:creator>
  <cp:lastModifiedBy>이혜숙</cp:lastModifiedBy>
  <cp:revision>145</cp:revision>
  <cp:lastPrinted>2014-03-13T04:58:27Z</cp:lastPrinted>
  <dcterms:created xsi:type="dcterms:W3CDTF">2014-02-17T01:28:16Z</dcterms:created>
  <dcterms:modified xsi:type="dcterms:W3CDTF">2015-03-18T09:35:27Z</dcterms:modified>
</cp:coreProperties>
</file>