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14" r:id="rId2"/>
    <p:sldId id="724" r:id="rId3"/>
    <p:sldId id="749" r:id="rId4"/>
    <p:sldId id="730" r:id="rId5"/>
    <p:sldId id="750" r:id="rId6"/>
    <p:sldId id="751" r:id="rId7"/>
    <p:sldId id="752" r:id="rId8"/>
    <p:sldId id="753" r:id="rId9"/>
    <p:sldId id="754" r:id="rId10"/>
    <p:sldId id="755" r:id="rId11"/>
    <p:sldId id="756" r:id="rId12"/>
    <p:sldId id="757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9821" autoAdjust="0"/>
  </p:normalViewPr>
  <p:slideViewPr>
    <p:cSldViewPr snapToGrid="0">
      <p:cViewPr varScale="1">
        <p:scale>
          <a:sx n="85" d="100"/>
          <a:sy n="85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4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4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 smtClean="0"/>
              <a:t>2015</a:t>
            </a:r>
            <a:r>
              <a:rPr lang="en-GB" sz="1000" b="1" baseline="0" dirty="0" smtClean="0"/>
              <a:t> – Plenary Session, DOI Overview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sics.nesdis.noaa.gov/wiki/Development/NetcdfConvention%23Data_Versioning" TargetMode="External"/><Relationship Id="rId4" Type="http://schemas.openxmlformats.org/officeDocument/2006/relationships/hyperlink" Target="https://groups.google.com/forum/%23!topic/gsics-dev/vU3468oHH4w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800" dirty="0" smtClean="0">
                <a:solidFill>
                  <a:srgbClr val="0000FF"/>
                </a:solidFill>
              </a:rPr>
              <a:t>Summary of GDWG breakout session</a:t>
            </a:r>
            <a:endParaRPr lang="en-US" sz="48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</a:rPr>
              <a:t>Peter Miu / Masaya Takahashi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CMA, CNES, EUMETSAT, ISRO, IMD, JMA, KMA, NASA, NIST, NOAA, </a:t>
            </a:r>
            <a:r>
              <a:rPr lang="en-GB" altLang="zh-CN" sz="2000" b="1" dirty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423" y="289249"/>
            <a:ext cx="4044282" cy="793102"/>
          </a:xfrm>
        </p:spPr>
        <p:txBody>
          <a:bodyPr/>
          <a:lstStyle/>
          <a:p>
            <a:r>
              <a:rPr lang="en-GB" sz="2400" dirty="0" smtClean="0"/>
              <a:t>Requirements for updating the GSCIS data versioning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399" y="2760483"/>
            <a:ext cx="7450717" cy="252869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sz="1600" dirty="0" smtClean="0"/>
              <a:t>GRWG Requirements</a:t>
            </a:r>
            <a:endParaRPr lang="en-GB" sz="700" dirty="0" smtClean="0"/>
          </a:p>
          <a:p>
            <a:pPr lvl="1">
              <a:lnSpc>
                <a:spcPct val="120000"/>
              </a:lnSpc>
            </a:pPr>
            <a:r>
              <a:rPr lang="en-GB" sz="1400" dirty="0" smtClean="0">
                <a:solidFill>
                  <a:srgbClr val="FF0000"/>
                </a:solidFill>
              </a:rPr>
              <a:t>Bug fixes </a:t>
            </a:r>
            <a:r>
              <a:rPr lang="en-GB" sz="1400" dirty="0" smtClean="0"/>
              <a:t>(w/ and w/o big impact on the outcome) should be assigned to either one of the three versions. </a:t>
            </a:r>
          </a:p>
          <a:p>
            <a:pPr lvl="1">
              <a:lnSpc>
                <a:spcPct val="120000"/>
              </a:lnSpc>
            </a:pPr>
            <a:r>
              <a:rPr lang="en-GB" sz="1400" u="sng" dirty="0" smtClean="0"/>
              <a:t>Procedure to update versions </a:t>
            </a:r>
            <a:r>
              <a:rPr lang="en-GB" sz="1400" dirty="0" smtClean="0"/>
              <a:t>should be clarified.</a:t>
            </a:r>
          </a:p>
          <a:p>
            <a:pPr lvl="2">
              <a:lnSpc>
                <a:spcPct val="120000"/>
              </a:lnSpc>
            </a:pPr>
            <a:r>
              <a:rPr lang="en-GB" sz="1100" dirty="0" smtClean="0"/>
              <a:t>Our definition is the same as the right figure (from Wikipedia)?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Usage (definition) of major version 0 should be clarified.</a:t>
            </a:r>
          </a:p>
          <a:p>
            <a:pPr lvl="2">
              <a:lnSpc>
                <a:spcPct val="120000"/>
              </a:lnSpc>
            </a:pPr>
            <a:endParaRPr lang="en-GB" sz="1200" dirty="0" smtClean="0"/>
          </a:p>
          <a:p>
            <a:pPr marL="0" indent="0">
              <a:lnSpc>
                <a:spcPct val="120000"/>
              </a:lnSpc>
              <a:buNone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713" y="47552"/>
            <a:ext cx="1167574" cy="6220836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325450" y="6381175"/>
            <a:ext cx="40342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/>
              <a:t>http://</a:t>
            </a:r>
            <a:r>
              <a:rPr lang="en-US" altLang="ja-JP" sz="1400" dirty="0" err="1"/>
              <a:t>en.wikipedia.org</a:t>
            </a:r>
            <a:r>
              <a:rPr lang="en-US" altLang="ja-JP" sz="1400" dirty="0"/>
              <a:t>/wiki/</a:t>
            </a:r>
            <a:r>
              <a:rPr lang="en-US" altLang="ja-JP" sz="1400" dirty="0" err="1"/>
              <a:t>Software_versioning</a:t>
            </a:r>
            <a:endParaRPr lang="ja-JP" alt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4661" y="1250424"/>
            <a:ext cx="7584751" cy="293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2113" indent="-392113">
              <a:lnSpc>
                <a:spcPct val="110000"/>
              </a:lnSpc>
            </a:pPr>
            <a:r>
              <a:rPr lang="en-GB" sz="1600" dirty="0" smtClean="0"/>
              <a:t>For the the version controlling of GSICS deliverables, we already have data versioning rules on: </a:t>
            </a:r>
            <a:r>
              <a:rPr lang="en-GB" sz="1100" dirty="0" smtClean="0">
                <a:hlinkClick r:id="rId3"/>
              </a:rPr>
              <a:t>https://gsics.nesdis.noaa.gov/wiki/Development/NetcdfConvention#Data_Versioning</a:t>
            </a:r>
            <a:endParaRPr lang="en-GB" sz="1400" dirty="0" smtClean="0"/>
          </a:p>
          <a:p>
            <a:pPr marL="673100" lvl="1" indent="-273050">
              <a:lnSpc>
                <a:spcPct val="110000"/>
              </a:lnSpc>
            </a:pPr>
            <a:r>
              <a:rPr lang="en-GB" sz="1400" dirty="0" smtClean="0"/>
              <a:t>Based on the discussion in 2010: </a:t>
            </a:r>
            <a:r>
              <a:rPr lang="en-GB" sz="1100" dirty="0" smtClean="0">
                <a:hlinkClick r:id="rId4"/>
              </a:rPr>
              <a:t>https://groups.google.com/forum/#!topic/gsics-dev/vU3468oHH4w</a:t>
            </a:r>
            <a:endParaRPr lang="en-GB" sz="1100" dirty="0" smtClean="0"/>
          </a:p>
          <a:p>
            <a:pPr marL="677863" lvl="1" indent="-277813">
              <a:lnSpc>
                <a:spcPct val="110000"/>
              </a:lnSpc>
            </a:pPr>
            <a:r>
              <a:rPr lang="en-US" altLang="ja-JP" sz="1400" dirty="0" smtClean="0"/>
              <a:t>Data version identifier: "</a:t>
            </a:r>
            <a:r>
              <a:rPr lang="en-US" altLang="ja-JP" sz="1400" dirty="0" err="1" smtClean="0"/>
              <a:t>vX.Y.Z</a:t>
            </a:r>
            <a:r>
              <a:rPr lang="en-US" altLang="ja-JP" sz="1400" dirty="0" smtClean="0"/>
              <a:t>” (X, Y, and Z are integer numbers)</a:t>
            </a:r>
          </a:p>
          <a:p>
            <a:pPr marL="677863" lvl="1" indent="-277813">
              <a:lnSpc>
                <a:spcPct val="110000"/>
              </a:lnSpc>
            </a:pPr>
            <a:r>
              <a:rPr lang="en-US" altLang="ja-JP" sz="1400" dirty="0" smtClean="0"/>
              <a:t>X: </a:t>
            </a:r>
            <a:r>
              <a:rPr lang="en-US" altLang="ja-JP" sz="1400" b="1" dirty="0" smtClean="0"/>
              <a:t>major version </a:t>
            </a:r>
            <a:r>
              <a:rPr lang="en-US" altLang="ja-JP" sz="1400" dirty="0" smtClean="0"/>
              <a:t>number, Y: </a:t>
            </a:r>
            <a:r>
              <a:rPr lang="en-US" altLang="ja-JP" sz="1400" b="1" dirty="0" smtClean="0"/>
              <a:t>minor version </a:t>
            </a:r>
            <a:r>
              <a:rPr lang="en-US" altLang="ja-JP" sz="1400" dirty="0" smtClean="0"/>
              <a:t>number, Z: </a:t>
            </a:r>
            <a:r>
              <a:rPr lang="en-US" altLang="ja-JP" sz="1400" b="1" dirty="0" smtClean="0"/>
              <a:t>revision </a:t>
            </a:r>
            <a:r>
              <a:rPr lang="en-US" altLang="ja-JP" sz="1400" dirty="0" smtClean="0"/>
              <a:t>number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63174" y="4772870"/>
            <a:ext cx="7171765" cy="13849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altLang="ja-JP" sz="1400" dirty="0"/>
              <a:t>Is the operational version be assigned as v1.0.0 – YES</a:t>
            </a:r>
            <a:endParaRPr lang="ja-JP" altLang="ja-JP" sz="1400" dirty="0"/>
          </a:p>
          <a:p>
            <a:pPr lvl="0"/>
            <a:r>
              <a:rPr lang="en-GB" altLang="ja-JP" sz="1400" dirty="0"/>
              <a:t>How should bug fixes be identified – example =&gt; v0.0.1, v0.0.2, v0.0.3, ...</a:t>
            </a:r>
            <a:endParaRPr lang="ja-JP" altLang="ja-JP" sz="1400" dirty="0"/>
          </a:p>
          <a:p>
            <a:pPr lvl="0"/>
            <a:r>
              <a:rPr lang="en-GB" altLang="ja-JP" sz="1400" dirty="0"/>
              <a:t>How should minor updates be identified – example =&gt; v0.1.0, v0.2.0, ...</a:t>
            </a:r>
            <a:endParaRPr lang="ja-JP" altLang="ja-JP" sz="1400" dirty="0"/>
          </a:p>
          <a:p>
            <a:pPr lvl="0"/>
            <a:r>
              <a:rPr lang="en-GB" altLang="ja-JP" sz="1400" dirty="0"/>
              <a:t>How should major updates be identified – example =&gt; v1.2.3 =&gt; v2.0.0</a:t>
            </a:r>
            <a:endParaRPr lang="ja-JP" altLang="ja-JP" sz="1400" dirty="0"/>
          </a:p>
          <a:p>
            <a:r>
              <a:rPr lang="en-GB" altLang="ja-JP" sz="1400" dirty="0"/>
              <a:t> </a:t>
            </a:r>
            <a:endParaRPr lang="ja-JP" altLang="ja-JP" sz="1400" dirty="0"/>
          </a:p>
          <a:p>
            <a:r>
              <a:rPr lang="en-GB" altLang="ja-JP" sz="1400" dirty="0"/>
              <a:t>Action: GCC to support the revising of the GSICS versioning and update the Wiki.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79051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8174" y="326572"/>
            <a:ext cx="5931242" cy="811762"/>
          </a:xfrm>
        </p:spPr>
        <p:txBody>
          <a:bodyPr/>
          <a:lstStyle/>
          <a:p>
            <a:r>
              <a:rPr lang="en-GB" sz="2000" dirty="0" smtClean="0"/>
              <a:t>SRF </a:t>
            </a:r>
            <a:r>
              <a:rPr lang="en-GB" sz="2000" dirty="0" err="1" smtClean="0"/>
              <a:t>netCDF</a:t>
            </a:r>
            <a:r>
              <a:rPr lang="en-GB" sz="2000" dirty="0" smtClean="0"/>
              <a:t> towards “GSCIS standard </a:t>
            </a:r>
            <a:r>
              <a:rPr lang="en-GB" sz="2000" dirty="0" err="1" smtClean="0"/>
              <a:t>netCDF</a:t>
            </a:r>
            <a:r>
              <a:rPr lang="en-GB" sz="2000" dirty="0" smtClean="0"/>
              <a:t>”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19" y="1216478"/>
            <a:ext cx="8650636" cy="5035309"/>
          </a:xfrm>
        </p:spPr>
        <p:txBody>
          <a:bodyPr/>
          <a:lstStyle/>
          <a:p>
            <a:pPr marL="282575" indent="-282575">
              <a:lnSpc>
                <a:spcPct val="120000"/>
              </a:lnSpc>
            </a:pPr>
            <a:r>
              <a:rPr lang="en-GB" altLang="ja-JP" sz="1800" dirty="0" smtClean="0"/>
              <a:t>Each agency’s official instruments’ SRF</a:t>
            </a:r>
            <a:endParaRPr lang="en-GB" altLang="ja-JP" sz="1800" dirty="0"/>
          </a:p>
          <a:p>
            <a:pPr marL="682625" lvl="1" indent="-282575">
              <a:lnSpc>
                <a:spcPct val="120000"/>
              </a:lnSpc>
            </a:pPr>
            <a:r>
              <a:rPr lang="en-GB" altLang="ja-JP" sz="1600" dirty="0" smtClean="0"/>
              <a:t>Available on the GCC website, but does not cover all the instruments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altLang="ja-JP" sz="1400" dirty="0" smtClean="0"/>
              <a:t>IASI, AIRS, MODIS, AVHRR, HIRS, AMS-A/B, MHS, VIIRS, FY-2/SVISSR, JMA GEO imagers, GOES/</a:t>
            </a:r>
            <a:r>
              <a:rPr lang="en-GB" altLang="ja-JP" sz="1400" dirty="0" err="1" smtClean="0"/>
              <a:t>Imager,Sounder</a:t>
            </a:r>
            <a:r>
              <a:rPr lang="en-GB" altLang="ja-JP" sz="1400" dirty="0" smtClean="0"/>
              <a:t>, MFG/MVIRI, MSG/SEVIRI</a:t>
            </a:r>
          </a:p>
          <a:p>
            <a:pPr marL="682625" lvl="1" indent="-282575">
              <a:lnSpc>
                <a:spcPct val="120000"/>
              </a:lnSpc>
            </a:pPr>
            <a:r>
              <a:rPr lang="en-GB" altLang="ja-JP" sz="1600" dirty="0" smtClean="0"/>
              <a:t>A variety of SRF formats</a:t>
            </a:r>
            <a:r>
              <a:rPr lang="en-GB" altLang="ja-JP" sz="1600" dirty="0"/>
              <a:t> </a:t>
            </a:r>
            <a:r>
              <a:rPr lang="en-GB" altLang="ja-JP" sz="1600" dirty="0" smtClean="0"/>
              <a:t>(</a:t>
            </a:r>
            <a:r>
              <a:rPr lang="en-GB" altLang="ja-JP" sz="1400" dirty="0"/>
              <a:t>t</a:t>
            </a:r>
            <a:r>
              <a:rPr lang="en-GB" altLang="ja-JP" sz="1400" dirty="0" smtClean="0"/>
              <a:t>ext, HDF, </a:t>
            </a:r>
            <a:r>
              <a:rPr lang="en-GB" altLang="ja-JP" sz="1400" dirty="0" err="1" smtClean="0"/>
              <a:t>csv</a:t>
            </a:r>
            <a:r>
              <a:rPr lang="en-GB" altLang="ja-JP" sz="1400" dirty="0" smtClean="0"/>
              <a:t>, Excel, …)</a:t>
            </a:r>
          </a:p>
          <a:p>
            <a:pPr marL="282575" indent="-282575">
              <a:lnSpc>
                <a:spcPct val="120000"/>
              </a:lnSpc>
            </a:pPr>
            <a:r>
              <a:rPr lang="en-GB" altLang="ja-JP" sz="1800" u="sng" dirty="0" err="1" smtClean="0"/>
              <a:t>netCDF</a:t>
            </a:r>
            <a:r>
              <a:rPr lang="en-GB" altLang="ja-JP" sz="1800" u="sng" dirty="0" smtClean="0"/>
              <a:t> SRF</a:t>
            </a:r>
            <a:r>
              <a:rPr lang="en-GB" altLang="ja-JP" sz="1800" dirty="0" smtClean="0"/>
              <a:t> files converted from the official SRFs</a:t>
            </a:r>
          </a:p>
          <a:p>
            <a:pPr marL="682625" lvl="1" indent="-282575">
              <a:lnSpc>
                <a:spcPct val="120000"/>
              </a:lnSpc>
            </a:pPr>
            <a:r>
              <a:rPr lang="en-GB" altLang="ja-JP" sz="1600" dirty="0" smtClean="0"/>
              <a:t>Initially prepared for the development of DCC inter-calibration</a:t>
            </a:r>
          </a:p>
          <a:p>
            <a:pPr marL="682625" lvl="1" indent="-282575">
              <a:lnSpc>
                <a:spcPct val="120000"/>
              </a:lnSpc>
            </a:pPr>
            <a:r>
              <a:rPr lang="en-GB" altLang="ja-JP" sz="1600" dirty="0" smtClean="0"/>
              <a:t>Lunar calibration (GIRO): first user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altLang="ja-JP" sz="1400" dirty="0" smtClean="0"/>
              <a:t>Lots of GEO/LEO instruments (incl. non-GSICS members’ ones) such as MFG/MVIRI, MSG/SEVIRI, GOES/Imager, JMA GEO imagers, FY-2/SVISSR, FY-3/VISSR, COMS/MI, [</a:t>
            </a:r>
            <a:r>
              <a:rPr lang="en-GB" altLang="ja-JP" sz="1400" dirty="0" err="1" smtClean="0"/>
              <a:t>Aqua,Terra</a:t>
            </a:r>
            <a:r>
              <a:rPr lang="en-GB" altLang="ja-JP" sz="1400" dirty="0" smtClean="0"/>
              <a:t>]/MODIS, S-NPP/VIIRS, Terra/ASTER, Landsat/OLI, …</a:t>
            </a:r>
          </a:p>
          <a:p>
            <a:pPr marL="627063" lvl="1" indent="-263525">
              <a:lnSpc>
                <a:spcPct val="120000"/>
              </a:lnSpc>
            </a:pPr>
            <a:r>
              <a:rPr lang="en-GB" altLang="ja-JP" sz="1600" dirty="0" smtClean="0"/>
              <a:t>We would like to propose considering these data as </a:t>
            </a:r>
            <a:r>
              <a:rPr lang="en-GB" altLang="ja-JP" sz="1600" b="1" i="1" dirty="0" smtClean="0"/>
              <a:t>“GSICS Standard SRF”</a:t>
            </a:r>
          </a:p>
          <a:p>
            <a:pPr marL="1027113" lvl="2" indent="-263525">
              <a:lnSpc>
                <a:spcPct val="120000"/>
              </a:lnSpc>
            </a:pPr>
            <a:r>
              <a:rPr lang="en-GB" altLang="ja-JP" sz="1600" u="sng" dirty="0" smtClean="0"/>
              <a:t>GRWG/GDWG/GCC cross-cutting issue</a:t>
            </a:r>
          </a:p>
          <a:p>
            <a:pPr marL="1027113" lvl="2" indent="-263525">
              <a:lnSpc>
                <a:spcPct val="120000"/>
              </a:lnSpc>
            </a:pPr>
            <a:r>
              <a:rPr lang="en-GB" altLang="ja-JP" sz="1600" dirty="0" smtClean="0"/>
              <a:t>Easy-to-establish the common calibration tool to be shared within developers</a:t>
            </a:r>
          </a:p>
          <a:p>
            <a:pPr marL="1027113" lvl="2" indent="-263525">
              <a:lnSpc>
                <a:spcPct val="120000"/>
              </a:lnSpc>
            </a:pPr>
            <a:r>
              <a:rPr lang="en-GB" altLang="ja-JP" sz="1600" dirty="0" smtClean="0"/>
              <a:t>Easy-to-use for users (e.g., users who generate FCDR/TCDR)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4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721" y="382555"/>
            <a:ext cx="4761990" cy="671804"/>
          </a:xfrm>
        </p:spPr>
        <p:txBody>
          <a:bodyPr/>
          <a:lstStyle/>
          <a:p>
            <a:r>
              <a:rPr lang="en-GB" altLang="ja-JP" sz="2000" dirty="0"/>
              <a:t>GDWG discussion on the </a:t>
            </a:r>
            <a:r>
              <a:rPr lang="en-GB" altLang="ja-JP" sz="2000" dirty="0" smtClean="0"/>
              <a:t>repository for codes/tools/datasets for the ATBDs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6663" y="4240833"/>
            <a:ext cx="8043642" cy="12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2113" indent="-392113">
              <a:lnSpc>
                <a:spcPct val="120000"/>
              </a:lnSpc>
            </a:pPr>
            <a:r>
              <a:rPr lang="en-GB" sz="1800" dirty="0" smtClean="0"/>
              <a:t>S1: </a:t>
            </a:r>
            <a:r>
              <a:rPr lang="en-US" sz="1800" dirty="0"/>
              <a:t>GDWG to define GSICS THREDDS servers as the archiving </a:t>
            </a:r>
            <a:r>
              <a:rPr lang="en-US" sz="1800" dirty="0" smtClean="0"/>
              <a:t>system</a:t>
            </a:r>
            <a:endParaRPr lang="en-GB" sz="1800" dirty="0" smtClean="0"/>
          </a:p>
          <a:p>
            <a:pPr marL="392113" indent="-392113">
              <a:lnSpc>
                <a:spcPct val="120000"/>
              </a:lnSpc>
            </a:pPr>
            <a:r>
              <a:rPr lang="en-GB" sz="1800" dirty="0" smtClean="0"/>
              <a:t>S2</a:t>
            </a:r>
            <a:r>
              <a:rPr lang="en-GB" sz="1800" dirty="0"/>
              <a:t>: </a:t>
            </a:r>
            <a:r>
              <a:rPr lang="en-US" sz="1800" dirty="0"/>
              <a:t>GDWG to recommend to </a:t>
            </a:r>
            <a:r>
              <a:rPr lang="en-US" sz="1800" dirty="0" smtClean="0"/>
              <a:t>use the GSICS wiki</a:t>
            </a:r>
            <a:endParaRPr lang="en-GB" sz="1800" dirty="0" smtClean="0"/>
          </a:p>
          <a:p>
            <a:pPr marL="392113" indent="-392113">
              <a:lnSpc>
                <a:spcPct val="120000"/>
              </a:lnSpc>
            </a:pPr>
            <a:r>
              <a:rPr lang="en-GB" sz="1800" dirty="0" smtClean="0"/>
              <a:t>S3</a:t>
            </a:r>
            <a:r>
              <a:rPr lang="en-GB" sz="1800" dirty="0"/>
              <a:t>: </a:t>
            </a:r>
            <a:r>
              <a:rPr lang="en-US" sz="1800" dirty="0"/>
              <a:t>GDWG to find online storage services such as </a:t>
            </a:r>
            <a:r>
              <a:rPr lang="en-US" sz="1800" dirty="0" err="1" smtClean="0"/>
              <a:t>Dropbox</a:t>
            </a:r>
            <a:endParaRPr lang="en-GB" sz="1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5141" y="3494054"/>
            <a:ext cx="8072387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</a:pPr>
            <a:r>
              <a:rPr lang="en-GB" altLang="ja-JP" sz="2000" dirty="0" smtClean="0">
                <a:solidFill>
                  <a:srgbClr val="0000FF"/>
                </a:solidFill>
              </a:rPr>
              <a:t>Repository for tools/datasets:</a:t>
            </a:r>
          </a:p>
          <a:p>
            <a:pPr marL="0" lvl="2">
              <a:lnSpc>
                <a:spcPct val="110000"/>
              </a:lnSpc>
            </a:pPr>
            <a:r>
              <a:rPr lang="en-GB" altLang="ja-JP" sz="1600" dirty="0" smtClean="0">
                <a:solidFill>
                  <a:srgbClr val="0000FF"/>
                </a:solidFill>
              </a:rPr>
              <a:t>  Current GSICS </a:t>
            </a:r>
            <a:r>
              <a:rPr lang="en-GB" altLang="ja-JP" sz="1600" dirty="0">
                <a:solidFill>
                  <a:srgbClr val="0000FF"/>
                </a:solidFill>
              </a:rPr>
              <a:t>THREDDS servers are NOT </a:t>
            </a:r>
            <a:r>
              <a:rPr lang="en-GB" altLang="ja-JP" sz="1600" dirty="0" smtClean="0">
                <a:solidFill>
                  <a:srgbClr val="0000FF"/>
                </a:solidFill>
              </a:rPr>
              <a:t>considered as the </a:t>
            </a:r>
            <a:r>
              <a:rPr lang="en-GB" altLang="ja-JP" sz="1600" dirty="0">
                <a:solidFill>
                  <a:srgbClr val="0000FF"/>
                </a:solidFill>
              </a:rPr>
              <a:t>data archiving </a:t>
            </a:r>
            <a:r>
              <a:rPr lang="en-GB" altLang="ja-JP" sz="1600" dirty="0" smtClean="0">
                <a:solidFill>
                  <a:srgbClr val="0000FF"/>
                </a:solidFill>
              </a:rPr>
              <a:t>system</a:t>
            </a:r>
            <a:endParaRPr lang="en-GB" altLang="ja-JP" sz="1600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7299" y="2031936"/>
            <a:ext cx="8229600" cy="1118715"/>
          </a:xfrm>
        </p:spPr>
        <p:txBody>
          <a:bodyPr/>
          <a:lstStyle/>
          <a:p>
            <a:r>
              <a:rPr lang="en-GB" sz="1800" dirty="0" smtClean="0"/>
              <a:t>S1: GPRC to provide a code to members for development.</a:t>
            </a:r>
            <a:endParaRPr lang="en-GB" sz="1000" dirty="0" smtClean="0"/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GB" sz="1800" dirty="0" smtClean="0"/>
              <a:t>S2: GCC to be the central repository for GSICS developed Code.</a:t>
            </a:r>
            <a:endParaRPr lang="en-GB" sz="1000" dirty="0" smtClean="0"/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GB" sz="1800" dirty="0" smtClean="0"/>
              <a:t>S3: Investigate a “free” tool for code configuration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5587" y="1518531"/>
            <a:ext cx="8072387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0000"/>
              </a:lnSpc>
            </a:pPr>
            <a:r>
              <a:rPr lang="en-GB" altLang="ja-JP" sz="2000" dirty="0" smtClean="0">
                <a:solidFill>
                  <a:srgbClr val="0000FF"/>
                </a:solidFill>
              </a:rPr>
              <a:t>Repository for source codes:</a:t>
            </a:r>
          </a:p>
        </p:txBody>
      </p:sp>
    </p:spTree>
    <p:extLst>
      <p:ext uri="{BB962C8B-B14F-4D97-AF65-F5344CB8AC3E}">
        <p14:creationId xmlns:p14="http://schemas.microsoft.com/office/powerpoint/2010/main" val="23896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36113"/>
              </p:ext>
            </p:extLst>
          </p:nvPr>
        </p:nvGraphicFramePr>
        <p:xfrm>
          <a:off x="697749" y="1575425"/>
          <a:ext cx="8112254" cy="1280159"/>
        </p:xfrm>
        <a:graphic>
          <a:graphicData uri="http://schemas.openxmlformats.org/drawingml/2006/table">
            <a:tbl>
              <a:tblPr/>
              <a:tblGrid>
                <a:gridCol w="2105323"/>
                <a:gridCol w="1313413"/>
                <a:gridCol w="4693518"/>
              </a:tblGrid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GDWG Baseline Reviews - Website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Peter Miu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GDWG Baseline Reviews - Standards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Existing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NetCDF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format Updates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GSICS products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 versioning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Updates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Manik Bali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Proposed MW Standards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465560"/>
              </p:ext>
            </p:extLst>
          </p:nvPr>
        </p:nvGraphicFramePr>
        <p:xfrm>
          <a:off x="683793" y="2968602"/>
          <a:ext cx="8163664" cy="1280159"/>
        </p:xfrm>
        <a:graphic>
          <a:graphicData uri="http://schemas.openxmlformats.org/drawingml/2006/table">
            <a:tbl>
              <a:tblPr/>
              <a:tblGrid>
                <a:gridCol w="2118665"/>
                <a:gridCol w="1321736"/>
                <a:gridCol w="4723263"/>
              </a:tblGrid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Peter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Miu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Repository for GSICS Work - Code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Peter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Miu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Existing Tools Updates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Zhe Xu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CMA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Products' Content Access Study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 smtClean="0">
                          <a:effectLst/>
                          <a:latin typeface="+mn-lt"/>
                        </a:rPr>
                        <a:t>N.Puviarasan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IMD</a:t>
                      </a:r>
                      <a:endParaRPr lang="en-US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Proposal  of IMD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Arial"/>
                        </a:rPr>
                        <a:t> satellite data center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Rob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Roebeling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Event log - Landing page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Rob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Roebeling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Event log - Future implementation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02825"/>
              </p:ext>
            </p:extLst>
          </p:nvPr>
        </p:nvGraphicFramePr>
        <p:xfrm>
          <a:off x="685222" y="4764736"/>
          <a:ext cx="8233438" cy="640079"/>
        </p:xfrm>
        <a:graphic>
          <a:graphicData uri="http://schemas.openxmlformats.org/drawingml/2006/table">
            <a:tbl>
              <a:tblPr/>
              <a:tblGrid>
                <a:gridCol w="2136773"/>
                <a:gridCol w="1333033"/>
                <a:gridCol w="4763632"/>
              </a:tblGrid>
              <a:tr h="482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Repository for GSICS Work - Clarification on Archiving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Tools for GRWG activities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Arial"/>
                        </a:rPr>
                        <a:t>Masaya Takahashi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JMA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Directory Structure Update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801209"/>
              </p:ext>
            </p:extLst>
          </p:nvPr>
        </p:nvGraphicFramePr>
        <p:xfrm>
          <a:off x="713132" y="5527161"/>
          <a:ext cx="8024113" cy="640079"/>
        </p:xfrm>
        <a:graphic>
          <a:graphicData uri="http://schemas.openxmlformats.org/drawingml/2006/table">
            <a:tbl>
              <a:tblPr/>
              <a:tblGrid>
                <a:gridCol w="2082449"/>
                <a:gridCol w="1360619"/>
                <a:gridCol w="4581045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Peter </a:t>
                      </a:r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Miu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EUMETSAT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Mirroring of Products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Manik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Bali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Arial"/>
                        </a:rPr>
                        <a:t>GPPA Timelines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err="1">
                          <a:effectLst/>
                          <a:latin typeface="Arial"/>
                        </a:rPr>
                        <a:t>Manik</a:t>
                      </a:r>
                      <a:r>
                        <a:rPr lang="en-US" sz="1400" b="0" i="0" u="none" strike="noStrike" dirty="0">
                          <a:effectLst/>
                          <a:latin typeface="Arial"/>
                        </a:rPr>
                        <a:t> Bali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/>
                        </a:rPr>
                        <a:t>NOAA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Document Management System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04075" y="1139994"/>
            <a:ext cx="630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Wednesday</a:t>
            </a:r>
            <a:r>
              <a:rPr kumimoji="1" lang="en-US" altLang="ja-JP" dirty="0" smtClean="0"/>
              <a:t>: </a:t>
            </a:r>
            <a:r>
              <a:rPr kumimoji="1" lang="en-US" altLang="ja-JP" sz="1600" dirty="0" smtClean="0"/>
              <a:t>new record of GDWG breakout session time (19:00)!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3300" y="4337183"/>
            <a:ext cx="11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 smtClean="0"/>
              <a:t>Thursday</a:t>
            </a:r>
            <a:endParaRPr kumimoji="1"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3331883" y="235954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dirty="0" smtClean="0"/>
              <a:t># </a:t>
            </a:r>
            <a:r>
              <a:rPr lang="en-GB" altLang="ja-JP" dirty="0"/>
              <a:t>of GDWG members attended: </a:t>
            </a:r>
            <a:r>
              <a:rPr lang="en-GB" altLang="ja-JP" dirty="0">
                <a:solidFill>
                  <a:srgbClr val="FF0000"/>
                </a:solidFill>
              </a:rPr>
              <a:t>7-</a:t>
            </a:r>
            <a:r>
              <a:rPr lang="en-GB" altLang="ja-JP" dirty="0" smtClean="0">
                <a:solidFill>
                  <a:srgbClr val="FF0000"/>
                </a:solidFill>
              </a:rPr>
              <a:t>12 </a:t>
            </a:r>
            <a:r>
              <a:rPr lang="en-GB" altLang="ja-JP" dirty="0">
                <a:solidFill>
                  <a:srgbClr val="FF0000"/>
                </a:solidFill>
              </a:rPr>
              <a:t>(new world record</a:t>
            </a:r>
            <a:r>
              <a:rPr lang="en-GB" altLang="ja-JP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altLang="ja-JP" dirty="0"/>
              <a:t>#</a:t>
            </a:r>
            <a:r>
              <a:rPr lang="en-GB" altLang="ja-JP" dirty="0" smtClean="0"/>
              <a:t> </a:t>
            </a:r>
            <a:r>
              <a:rPr lang="en-GB" altLang="ja-JP" dirty="0"/>
              <a:t>of Agenda Items Discussed: </a:t>
            </a:r>
            <a:r>
              <a:rPr lang="en-GB" altLang="ja-JP" dirty="0" smtClean="0"/>
              <a:t>18</a:t>
            </a:r>
            <a:endParaRPr lang="en-GB" altLang="ja-JP" dirty="0"/>
          </a:p>
          <a:p>
            <a:r>
              <a:rPr lang="en-GB" altLang="ja-JP" dirty="0"/>
              <a:t>#</a:t>
            </a:r>
            <a:r>
              <a:rPr lang="en-GB" altLang="ja-JP" dirty="0" smtClean="0"/>
              <a:t> </a:t>
            </a:r>
            <a:r>
              <a:rPr lang="en-GB" altLang="ja-JP" dirty="0"/>
              <a:t>of Actions Generated: </a:t>
            </a:r>
            <a:r>
              <a:rPr lang="en-GB" altLang="ja-JP" dirty="0" smtClean="0">
                <a:solidFill>
                  <a:srgbClr val="FF0000"/>
                </a:solidFill>
              </a:rPr>
              <a:t>36</a:t>
            </a:r>
            <a:endParaRPr lang="en-GB" altLang="ja-JP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20941" y="639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26572"/>
            <a:ext cx="5673013" cy="811762"/>
          </a:xfrm>
        </p:spPr>
        <p:txBody>
          <a:bodyPr/>
          <a:lstStyle/>
          <a:p>
            <a:r>
              <a:rPr lang="en-GB" sz="2800" dirty="0" smtClean="0"/>
              <a:t>Status of actions in 2014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3969778"/>
              </p:ext>
            </p:extLst>
          </p:nvPr>
        </p:nvGraphicFramePr>
        <p:xfrm>
          <a:off x="137465" y="1238031"/>
          <a:ext cx="8908413" cy="317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905"/>
                <a:gridCol w="4439758"/>
                <a:gridCol w="655754"/>
                <a:gridCol w="1075765"/>
                <a:gridCol w="159023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Action Ref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Who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GDWG_14.1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IE" sz="1300" b="0" dirty="0" smtClean="0">
                          <a:solidFill>
                            <a:schemeClr val="tx1"/>
                          </a:solidFill>
                        </a:rPr>
                        <a:t>GDWG to investigate how many people currently use GSICS products.</a:t>
                      </a:r>
                      <a:endParaRPr lang="en-IE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b="0" u="none" dirty="0" smtClean="0">
                          <a:solidFill>
                            <a:schemeClr val="tx1"/>
                          </a:solidFill>
                        </a:rPr>
                        <a:t>GCC</a:t>
                      </a:r>
                      <a:endParaRPr lang="en-GB" sz="13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solidFill>
                            <a:schemeClr val="tx1"/>
                          </a:solidFill>
                        </a:rPr>
                        <a:t>GDWG_14.2</a:t>
                      </a:r>
                      <a:endParaRPr lang="en-GB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GDWG to investigate methods to structure the order the global attributes within the </a:t>
                      </a:r>
                      <a:r>
                        <a:rPr lang="en-US" sz="1300" b="0" dirty="0" err="1" smtClean="0">
                          <a:solidFill>
                            <a:schemeClr val="tx1"/>
                          </a:solidFill>
                        </a:rPr>
                        <a:t>netCDF</a:t>
                      </a:r>
                      <a:r>
                        <a:rPr lang="en-US" sz="1300" b="0" dirty="0" smtClean="0">
                          <a:solidFill>
                            <a:schemeClr val="tx1"/>
                          </a:solidFill>
                        </a:rPr>
                        <a:t> file - e.g. between attributes related to the method and the application.</a:t>
                      </a:r>
                      <a:endParaRPr lang="en-IE"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b="0" u="none" dirty="0" smtClean="0">
                          <a:solidFill>
                            <a:schemeClr val="tx1"/>
                          </a:solidFill>
                        </a:rPr>
                        <a:t>JMA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 Mar 2015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altLang="ja-JP" sz="1400" baseline="0" dirty="0" smtClean="0">
                          <a:solidFill>
                            <a:srgbClr val="FF0000"/>
                          </a:solidFill>
                        </a:rPr>
                        <a:t> action is assigned</a:t>
                      </a:r>
                      <a:endParaRPr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GDWG_14.3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 to investigate how to include algorithm type in filename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01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New action is assigned</a:t>
                      </a:r>
                      <a:endParaRPr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GDWG_14.5</a:t>
                      </a:r>
                      <a:endParaRPr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 shall have a THREDDS configuration web meeting in July.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NOAA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 (no need any more)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GDWG_14.6</a:t>
                      </a:r>
                      <a:endParaRPr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GDWG shall have a DOI/OID web meeting in May/June</a:t>
                      </a:r>
                      <a:endParaRPr lang="en-GB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EUM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 (no need any more)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35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26572"/>
            <a:ext cx="5673013" cy="811762"/>
          </a:xfrm>
        </p:spPr>
        <p:txBody>
          <a:bodyPr/>
          <a:lstStyle/>
          <a:p>
            <a:r>
              <a:rPr lang="en-GB" sz="2800" dirty="0" smtClean="0"/>
              <a:t>Status of actions in 2014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863192"/>
              </p:ext>
            </p:extLst>
          </p:nvPr>
        </p:nvGraphicFramePr>
        <p:xfrm>
          <a:off x="137465" y="1238031"/>
          <a:ext cx="8908413" cy="490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905"/>
                <a:gridCol w="4439758"/>
                <a:gridCol w="1152128"/>
                <a:gridCol w="1152128"/>
                <a:gridCol w="101749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Action Ref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Assigned to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G_14.9</a:t>
                      </a:r>
                      <a:endParaRPr lang="en-GB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KMA to send products to the EUMETSAT GSICS Data and Products server until the CMA collaboration server is available.</a:t>
                      </a:r>
                      <a:endParaRPr lang="en-IE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KMA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en-GB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Aug </a:t>
                      </a:r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G_14.10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All GPRCs to provide satellite instrument specific links to calibration events to WMO-OSCAR.</a:t>
                      </a:r>
                      <a:endParaRPr lang="en-IE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All</a:t>
                      </a:r>
                      <a:endParaRPr lang="en-GB" sz="1300" dirty="0">
                        <a:solidFill>
                          <a:srgbClr val="000000"/>
                        </a:solidFill>
                        <a:latin typeface="Calibri"/>
                        <a:ea typeface="Calibri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  <a:r>
                        <a:rPr lang="en-US" altLang="ja-JP" sz="1300" baseline="0" dirty="0" smtClean="0">
                          <a:solidFill>
                            <a:srgbClr val="FF0000"/>
                          </a:solidFill>
                        </a:rPr>
                        <a:t> by limitation</a:t>
                      </a:r>
                      <a:endParaRPr lang="en-US" altLang="ja-JP" sz="13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G_14.11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All GPRC to seek consensus on common naming conventions for calibration events at the level of Main-Categories/Sub-Categories/Event Types.</a:t>
                      </a:r>
                      <a:endParaRPr lang="en-IE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All</a:t>
                      </a:r>
                      <a:endParaRPr lang="en-GB" sz="1300" dirty="0">
                        <a:solidFill>
                          <a:srgbClr val="000000"/>
                        </a:solidFill>
                        <a:latin typeface="Calibri"/>
                        <a:ea typeface="Calibri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GB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G_14.12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EUMETSAT/NOAA/NASA/JMA to define a calibration events database design, and if needed, discuss this in a future </a:t>
                      </a:r>
                      <a:r>
                        <a:rPr lang="en-US" altLang="ja-JP" sz="1300" dirty="0" err="1" smtClean="0">
                          <a:solidFill>
                            <a:srgbClr val="000000"/>
                          </a:solidFill>
                        </a:rPr>
                        <a:t>webex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 meeting.</a:t>
                      </a:r>
                      <a:endParaRPr lang="en-IE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</a:rPr>
                        <a:t>All</a:t>
                      </a:r>
                      <a:endParaRPr lang="en-GB" sz="1300" dirty="0">
                        <a:solidFill>
                          <a:srgbClr val="000000"/>
                        </a:solidFill>
                        <a:latin typeface="Calibri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GB" altLang="ja-JP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GB" altLang="ja-JP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  <a:r>
                        <a:rPr lang="en-GB" altLang="ja-JP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US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dirty="0" smtClean="0">
                          <a:solidFill>
                            <a:srgbClr val="FF0000"/>
                          </a:solidFill>
                        </a:rPr>
                        <a:t>Open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G_14.14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All GPRCs to review their GSICS websites to take into account of the new developments in GSICS as these websites will be reviewed in the next joint meeting.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GB" altLang="ja-JP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May</a:t>
                      </a:r>
                      <a:r>
                        <a:rPr lang="en-GB" altLang="ja-JP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US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</a:rPr>
                        <a:t> action is assigned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G_14.15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IMD to update their website to provide GSICS information. This will be provided on the WMO for inclusion into their website.</a:t>
                      </a:r>
                      <a:endParaRPr lang="en-IE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IMD</a:t>
                      </a:r>
                      <a:endParaRPr lang="en-GB" sz="1300" dirty="0">
                        <a:solidFill>
                          <a:srgbClr val="000000"/>
                        </a:solidFill>
                        <a:latin typeface="Calibri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GB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 2016?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  <a:endParaRPr lang="en-US" sz="13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</a:rPr>
                        <a:t>New action is assigned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GDW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G_14.16</a:t>
                      </a:r>
                      <a:endParaRPr lang="en-GB" altLang="ja-JP" sz="13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EUMETSAT to support the creation of a </a:t>
                      </a:r>
                      <a:r>
                        <a:rPr lang="en-US" altLang="ja-JP" sz="1300" dirty="0" err="1" smtClean="0">
                          <a:solidFill>
                            <a:srgbClr val="000000"/>
                          </a:solidFill>
                        </a:rPr>
                        <a:t>GitHub</a:t>
                      </a:r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? account for uploading the GSICS related codes for collaboration development.</a:t>
                      </a:r>
                      <a:endParaRPr lang="en-IE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EUMETSAT</a:t>
                      </a:r>
                      <a:endParaRPr lang="en-GB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1 May 2015</a:t>
                      </a:r>
                      <a:endParaRPr lang="en-GB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sz="130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</a:rPr>
                        <a:t> action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38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26572"/>
            <a:ext cx="5673013" cy="811762"/>
          </a:xfrm>
        </p:spPr>
        <p:txBody>
          <a:bodyPr/>
          <a:lstStyle/>
          <a:p>
            <a:r>
              <a:rPr lang="en-GB" sz="2800" dirty="0" smtClean="0"/>
              <a:t>Status of actions in 2014 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679357"/>
              </p:ext>
            </p:extLst>
          </p:nvPr>
        </p:nvGraphicFramePr>
        <p:xfrm>
          <a:off x="137465" y="1238031"/>
          <a:ext cx="8908413" cy="240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905"/>
                <a:gridCol w="4439758"/>
                <a:gridCol w="1152128"/>
                <a:gridCol w="1152128"/>
                <a:gridCol w="101749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Action Ref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Assigned to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Due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GLCWS_14.7</a:t>
                      </a:r>
                      <a:endParaRPr lang="en-GB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GSICS Data Working Group to identify a suitable mechanism for sharing the lunar calibration dataset.</a:t>
                      </a:r>
                      <a:endParaRPr lang="en-IE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GDWG</a:t>
                      </a:r>
                    </a:p>
                    <a:p>
                      <a:pPr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(</a:t>
                      </a:r>
                      <a:r>
                        <a:rPr lang="en-US" sz="13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M.Takahshi</a:t>
                      </a:r>
                      <a:r>
                        <a:rPr lang="en-US" sz="13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)</a:t>
                      </a:r>
                      <a:endParaRPr lang="en-GB" sz="1300" dirty="0">
                        <a:solidFill>
                          <a:srgbClr val="000000"/>
                        </a:solidFill>
                        <a:latin typeface="Calibri"/>
                        <a:ea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300" b="0" i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en-GB" sz="1300" b="0" i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Dec 2015</a:t>
                      </a:r>
                      <a:endParaRPr lang="en-US" sz="130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New action is assigned</a:t>
                      </a:r>
                      <a:endParaRPr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altLang="ja-JP" sz="1300" dirty="0" smtClean="0">
                          <a:solidFill>
                            <a:srgbClr val="000000"/>
                          </a:solidFill>
                        </a:rPr>
                        <a:t>GLCWS_14.9</a:t>
                      </a:r>
                      <a:endParaRPr lang="en-GB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300" dirty="0" smtClean="0">
                          <a:solidFill>
                            <a:srgbClr val="000000"/>
                          </a:solidFill>
                        </a:rPr>
                        <a:t>The GSICS Data Working Group is asked to develop a procedure for verifying users’ implementation of GIRO.</a:t>
                      </a:r>
                      <a:endParaRPr lang="en-IE" altLang="ja-JP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GDWG</a:t>
                      </a:r>
                    </a:p>
                    <a:p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(</a:t>
                      </a:r>
                      <a:r>
                        <a:rPr lang="en-GB" sz="1300" dirty="0" err="1" smtClean="0">
                          <a:solidFill>
                            <a:srgbClr val="000000"/>
                          </a:solidFill>
                        </a:rPr>
                        <a:t>M.Takahashi</a:t>
                      </a:r>
                      <a:r>
                        <a:rPr lang="en-GB" sz="13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GB" sz="1300" dirty="0">
                        <a:solidFill>
                          <a:srgbClr val="000000"/>
                        </a:solidFill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GB" sz="1300" dirty="0">
                          <a:solidFill>
                            <a:srgbClr val="000000"/>
                          </a:solidFill>
                        </a:rPr>
                        <a:t>24 Mar 2014</a:t>
                      </a: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Closed</a:t>
                      </a:r>
                    </a:p>
                    <a:p>
                      <a:r>
                        <a:rPr lang="en-US" altLang="ja-JP" sz="1400" dirty="0" smtClean="0">
                          <a:solidFill>
                            <a:srgbClr val="FF0000"/>
                          </a:solidFill>
                        </a:rPr>
                        <a:t>New action is assigned</a:t>
                      </a:r>
                      <a:endParaRPr lang="ja-JP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70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722" y="351636"/>
            <a:ext cx="5458042" cy="581425"/>
          </a:xfrm>
        </p:spPr>
        <p:txBody>
          <a:bodyPr/>
          <a:lstStyle/>
          <a:p>
            <a:r>
              <a:rPr lang="en-GB" sz="1800" dirty="0" smtClean="0"/>
              <a:t>GDWG discussion on the calibration coefficients – comparison of the current/proposed variables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242782" y="1334948"/>
            <a:ext cx="4911661" cy="4939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</a:rPr>
              <a:t>float</a:t>
            </a:r>
            <a:r>
              <a:rPr lang="en-US" altLang="ja-JP" sz="1050" b="1" dirty="0" smtClean="0">
                <a:solidFill>
                  <a:srgbClr val="FF0000"/>
                </a:solidFill>
              </a:rPr>
              <a:t> offset(date, </a:t>
            </a:r>
            <a:r>
              <a:rPr lang="en-US" altLang="ja-JP" sz="1050" b="1" dirty="0" err="1" smtClean="0">
                <a:solidFill>
                  <a:srgbClr val="FF0000"/>
                </a:solidFill>
              </a:rPr>
              <a:t>chan</a:t>
            </a:r>
            <a:r>
              <a:rPr lang="en-US" altLang="ja-JP" sz="1050" b="1" dirty="0">
                <a:solidFill>
                  <a:srgbClr val="FF0000"/>
                </a:solidFill>
              </a:rPr>
              <a:t>) </a:t>
            </a:r>
            <a:r>
              <a:rPr lang="en-US" altLang="ja-JP" sz="105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 smtClean="0"/>
              <a:t>offset:valid_max</a:t>
            </a:r>
            <a:r>
              <a:rPr lang="en-US" altLang="ja-JP" sz="1050" dirty="0" smtClean="0"/>
              <a:t> </a:t>
            </a:r>
            <a:r>
              <a:rPr lang="en-US" altLang="ja-JP" sz="1050" dirty="0"/>
              <a:t>= 200.f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offset:valid_min</a:t>
            </a:r>
            <a:r>
              <a:rPr lang="en-US" altLang="ja-JP" sz="1050" dirty="0"/>
              <a:t> = -200.f ;</a:t>
            </a:r>
          </a:p>
          <a:p>
            <a:r>
              <a:rPr lang="en-US" altLang="ja-JP" sz="1050" dirty="0"/>
              <a:t>	offset:_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offset:long_name</a:t>
            </a:r>
            <a:r>
              <a:rPr lang="en-US" altLang="ja-JP" sz="1050" dirty="0"/>
              <a:t> = "Regression Offset"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offset:units</a:t>
            </a:r>
            <a:r>
              <a:rPr lang="en-US" altLang="ja-JP" sz="1050" dirty="0"/>
              <a:t> = "</a:t>
            </a:r>
            <a:r>
              <a:rPr lang="en-US" altLang="ja-JP" sz="1050" dirty="0" err="1"/>
              <a:t>mW</a:t>
            </a:r>
            <a:r>
              <a:rPr lang="en-US" altLang="ja-JP" sz="1050" dirty="0"/>
              <a:t> m-2 sr-1(cm-1)-1" ;</a:t>
            </a:r>
          </a:p>
          <a:p>
            <a:r>
              <a:rPr lang="en-US" altLang="ja-JP" sz="1050" dirty="0" smtClean="0">
                <a:solidFill>
                  <a:srgbClr val="0000FF"/>
                </a:solidFill>
              </a:rPr>
              <a:t>float </a:t>
            </a:r>
            <a:r>
              <a:rPr lang="en-US" altLang="ja-JP" sz="1050" b="1" dirty="0" err="1">
                <a:solidFill>
                  <a:srgbClr val="0000FF"/>
                </a:solidFill>
              </a:rPr>
              <a:t>offset_se</a:t>
            </a:r>
            <a:r>
              <a:rPr lang="en-US" altLang="ja-JP" sz="1050" b="1" dirty="0">
                <a:solidFill>
                  <a:srgbClr val="0000FF"/>
                </a:solidFill>
              </a:rPr>
              <a:t>(date, </a:t>
            </a:r>
            <a:r>
              <a:rPr lang="en-US" altLang="ja-JP" sz="1050" b="1" dirty="0" err="1">
                <a:solidFill>
                  <a:srgbClr val="0000FF"/>
                </a:solidFill>
              </a:rPr>
              <a:t>chan</a:t>
            </a:r>
            <a:r>
              <a:rPr lang="en-US" altLang="ja-JP" sz="1050" b="1" dirty="0">
                <a:solidFill>
                  <a:srgbClr val="0000FF"/>
                </a:solidFill>
              </a:rPr>
              <a:t>) </a:t>
            </a:r>
            <a:r>
              <a:rPr lang="en-US" altLang="ja-JP" sz="105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offset_se:valid_max</a:t>
            </a:r>
            <a:r>
              <a:rPr lang="en-US" altLang="ja-JP" sz="1050" dirty="0"/>
              <a:t> = 200.f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offset_se:valid_min</a:t>
            </a:r>
            <a:r>
              <a:rPr lang="en-US" altLang="ja-JP" sz="1050" dirty="0"/>
              <a:t> = -200.f ;</a:t>
            </a:r>
          </a:p>
          <a:p>
            <a:r>
              <a:rPr lang="en-US" altLang="ja-JP" sz="1050" dirty="0"/>
              <a:t>	offset_se:_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offset_se:long_name</a:t>
            </a:r>
            <a:r>
              <a:rPr lang="en-US" altLang="ja-JP" sz="1050" dirty="0"/>
              <a:t> = "Standard Error of Regression Offset"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offset_se:units</a:t>
            </a:r>
            <a:r>
              <a:rPr lang="en-US" altLang="ja-JP" sz="1050" dirty="0"/>
              <a:t> = "</a:t>
            </a:r>
            <a:r>
              <a:rPr lang="en-US" altLang="ja-JP" sz="1050" dirty="0" err="1"/>
              <a:t>mW</a:t>
            </a:r>
            <a:r>
              <a:rPr lang="en-US" altLang="ja-JP" sz="1050" dirty="0"/>
              <a:t> m-2 sr-1(cm-1)-1" ;</a:t>
            </a:r>
          </a:p>
          <a:p>
            <a:r>
              <a:rPr lang="en-US" altLang="ja-JP" sz="1050" dirty="0" smtClean="0">
                <a:solidFill>
                  <a:srgbClr val="FF0000"/>
                </a:solidFill>
              </a:rPr>
              <a:t>float </a:t>
            </a:r>
            <a:r>
              <a:rPr lang="en-US" altLang="ja-JP" sz="1050" b="1" dirty="0">
                <a:solidFill>
                  <a:srgbClr val="FF0000"/>
                </a:solidFill>
              </a:rPr>
              <a:t>slope(date, </a:t>
            </a:r>
            <a:r>
              <a:rPr lang="en-US" altLang="ja-JP" sz="1050" b="1" dirty="0" err="1">
                <a:solidFill>
                  <a:srgbClr val="FF0000"/>
                </a:solidFill>
              </a:rPr>
              <a:t>chan</a:t>
            </a:r>
            <a:r>
              <a:rPr lang="en-US" altLang="ja-JP" sz="1050" b="1" dirty="0">
                <a:solidFill>
                  <a:srgbClr val="FF0000"/>
                </a:solidFill>
              </a:rPr>
              <a:t>) </a:t>
            </a:r>
            <a:r>
              <a:rPr lang="en-US" altLang="ja-JP" sz="105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slope:valid_max</a:t>
            </a:r>
            <a:r>
              <a:rPr lang="en-US" altLang="ja-JP" sz="1050" dirty="0"/>
              <a:t> = 2.f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slope:valid_min</a:t>
            </a:r>
            <a:r>
              <a:rPr lang="en-US" altLang="ja-JP" sz="1050" dirty="0"/>
              <a:t> = -2.f ;</a:t>
            </a:r>
          </a:p>
          <a:p>
            <a:r>
              <a:rPr lang="en-US" altLang="ja-JP" sz="1050" dirty="0"/>
              <a:t>	slope:_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slope:long_name</a:t>
            </a:r>
            <a:r>
              <a:rPr lang="en-US" altLang="ja-JP" sz="1050" dirty="0"/>
              <a:t> = "Regression Slope"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slope:units</a:t>
            </a:r>
            <a:r>
              <a:rPr lang="en-US" altLang="ja-JP" sz="1050" dirty="0"/>
              <a:t> = "1" ;</a:t>
            </a:r>
          </a:p>
          <a:p>
            <a:r>
              <a:rPr lang="en-US" altLang="ja-JP" sz="1050" dirty="0" smtClean="0">
                <a:solidFill>
                  <a:srgbClr val="0000FF"/>
                </a:solidFill>
              </a:rPr>
              <a:t>float </a:t>
            </a:r>
            <a:r>
              <a:rPr lang="en-US" altLang="ja-JP" sz="1050" b="1" dirty="0" err="1">
                <a:solidFill>
                  <a:srgbClr val="0000FF"/>
                </a:solidFill>
              </a:rPr>
              <a:t>slope_se</a:t>
            </a:r>
            <a:r>
              <a:rPr lang="en-US" altLang="ja-JP" sz="1050" b="1" dirty="0">
                <a:solidFill>
                  <a:srgbClr val="0000FF"/>
                </a:solidFill>
              </a:rPr>
              <a:t>(date, </a:t>
            </a:r>
            <a:r>
              <a:rPr lang="en-US" altLang="ja-JP" sz="1050" b="1" dirty="0" err="1">
                <a:solidFill>
                  <a:srgbClr val="0000FF"/>
                </a:solidFill>
              </a:rPr>
              <a:t>chan</a:t>
            </a:r>
            <a:r>
              <a:rPr lang="en-US" altLang="ja-JP" sz="1050" b="1" dirty="0">
                <a:solidFill>
                  <a:srgbClr val="0000FF"/>
                </a:solidFill>
              </a:rPr>
              <a:t>) </a:t>
            </a:r>
            <a:r>
              <a:rPr lang="en-US" altLang="ja-JP" sz="105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slope_se:valid_max</a:t>
            </a:r>
            <a:r>
              <a:rPr lang="en-US" altLang="ja-JP" sz="1050" dirty="0"/>
              <a:t> = 2.f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slope_se:valid_min</a:t>
            </a:r>
            <a:r>
              <a:rPr lang="en-US" altLang="ja-JP" sz="1050" dirty="0"/>
              <a:t> = -2.f ;</a:t>
            </a:r>
          </a:p>
          <a:p>
            <a:r>
              <a:rPr lang="en-US" altLang="ja-JP" sz="1050" dirty="0"/>
              <a:t>	slope_se:_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slope_se:long_name</a:t>
            </a:r>
            <a:r>
              <a:rPr lang="en-US" altLang="ja-JP" sz="1050" dirty="0"/>
              <a:t> = "Standard Error of Regression Slope"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slope_se:units</a:t>
            </a:r>
            <a:r>
              <a:rPr lang="en-US" altLang="ja-JP" sz="1050" dirty="0"/>
              <a:t> = "1" ;</a:t>
            </a:r>
          </a:p>
          <a:p>
            <a:r>
              <a:rPr lang="en-US" altLang="ja-JP" sz="1050" dirty="0" smtClean="0">
                <a:solidFill>
                  <a:srgbClr val="0000FF"/>
                </a:solidFill>
              </a:rPr>
              <a:t>float </a:t>
            </a:r>
            <a:r>
              <a:rPr lang="en-US" altLang="ja-JP" sz="1050" b="1" dirty="0">
                <a:solidFill>
                  <a:srgbClr val="0000FF"/>
                </a:solidFill>
              </a:rPr>
              <a:t>covariance(date, </a:t>
            </a:r>
            <a:r>
              <a:rPr lang="en-US" altLang="ja-JP" sz="1050" b="1" dirty="0" err="1">
                <a:solidFill>
                  <a:srgbClr val="0000FF"/>
                </a:solidFill>
              </a:rPr>
              <a:t>chan</a:t>
            </a:r>
            <a:r>
              <a:rPr lang="en-US" altLang="ja-JP" sz="1050" b="1" dirty="0">
                <a:solidFill>
                  <a:srgbClr val="0000FF"/>
                </a:solidFill>
              </a:rPr>
              <a:t>) </a:t>
            </a:r>
            <a:r>
              <a:rPr lang="en-US" altLang="ja-JP" sz="105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covariance:valid_max</a:t>
            </a:r>
            <a:r>
              <a:rPr lang="en-US" altLang="ja-JP" sz="1050" dirty="0"/>
              <a:t> = 200.f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covariance:valid_min</a:t>
            </a:r>
            <a:r>
              <a:rPr lang="en-US" altLang="ja-JP" sz="1050" dirty="0"/>
              <a:t> = -200.f ;</a:t>
            </a:r>
          </a:p>
          <a:p>
            <a:r>
              <a:rPr lang="en-US" altLang="ja-JP" sz="1050" dirty="0"/>
              <a:t>	covariance:_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covariance:long_name</a:t>
            </a:r>
            <a:r>
              <a:rPr lang="en-US" altLang="ja-JP" sz="1050" dirty="0"/>
              <a:t> = "Regression Coefficients Covariance"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covariance:units</a:t>
            </a:r>
            <a:r>
              <a:rPr lang="en-US" altLang="ja-JP" sz="1050" dirty="0"/>
              <a:t> = "</a:t>
            </a:r>
            <a:r>
              <a:rPr lang="en-US" altLang="ja-JP" sz="1050" dirty="0" err="1"/>
              <a:t>mW</a:t>
            </a:r>
            <a:r>
              <a:rPr lang="en-US" altLang="ja-JP" sz="1050" dirty="0"/>
              <a:t> m-2 sr-1(cm-1)-1" ;</a:t>
            </a:r>
            <a:endParaRPr lang="ja-JP" altLang="en-US" sz="105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05568" y="1034915"/>
            <a:ext cx="4351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Current        GRWG proposal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225137" y="1636740"/>
            <a:ext cx="3918863" cy="2192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srgbClr val="FF0000"/>
                </a:solidFill>
              </a:rPr>
              <a:t>f</a:t>
            </a:r>
            <a:r>
              <a:rPr lang="en-US" altLang="ja-JP" sz="1050" dirty="0" smtClean="0">
                <a:solidFill>
                  <a:srgbClr val="FF0000"/>
                </a:solidFill>
              </a:rPr>
              <a:t>loat </a:t>
            </a:r>
            <a:r>
              <a:rPr lang="en-US" altLang="ja-JP" sz="1050" dirty="0" err="1" smtClean="0">
                <a:solidFill>
                  <a:srgbClr val="FF0000"/>
                </a:solidFill>
              </a:rPr>
              <a:t>coeff</a:t>
            </a:r>
            <a:r>
              <a:rPr lang="en-US" altLang="ja-JP" sz="1050" b="1" dirty="0" smtClean="0">
                <a:solidFill>
                  <a:srgbClr val="FF0000"/>
                </a:solidFill>
              </a:rPr>
              <a:t>(</a:t>
            </a:r>
            <a:r>
              <a:rPr lang="en-US" altLang="ja-JP" sz="1050" b="1" dirty="0" err="1" smtClean="0">
                <a:solidFill>
                  <a:srgbClr val="FF0000"/>
                </a:solidFill>
              </a:rPr>
              <a:t>ncoeff</a:t>
            </a:r>
            <a:r>
              <a:rPr lang="en-US" altLang="ja-JP" sz="1050" b="1" dirty="0" smtClean="0">
                <a:solidFill>
                  <a:srgbClr val="FF0000"/>
                </a:solidFill>
              </a:rPr>
              <a:t>, date</a:t>
            </a:r>
            <a:r>
              <a:rPr lang="en-US" altLang="ja-JP" sz="1050" b="1" dirty="0">
                <a:solidFill>
                  <a:srgbClr val="FF0000"/>
                </a:solidFill>
              </a:rPr>
              <a:t>, </a:t>
            </a:r>
            <a:r>
              <a:rPr lang="en-US" altLang="ja-JP" sz="1050" b="1" dirty="0" err="1">
                <a:solidFill>
                  <a:srgbClr val="FF0000"/>
                </a:solidFill>
              </a:rPr>
              <a:t>chan</a:t>
            </a:r>
            <a:r>
              <a:rPr lang="en-US" altLang="ja-JP" sz="1050" b="1" dirty="0">
                <a:solidFill>
                  <a:srgbClr val="FF0000"/>
                </a:solidFill>
              </a:rPr>
              <a:t>) </a:t>
            </a:r>
            <a:r>
              <a:rPr lang="en-US" altLang="ja-JP" sz="105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 smtClean="0"/>
              <a:t>offset:valid_max</a:t>
            </a:r>
            <a:r>
              <a:rPr lang="en-US" altLang="ja-JP" sz="1050" dirty="0" smtClean="0"/>
              <a:t> </a:t>
            </a:r>
            <a:r>
              <a:rPr lang="en-US" altLang="ja-JP" sz="1050" dirty="0"/>
              <a:t>= 200.f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offset:valid_min</a:t>
            </a:r>
            <a:r>
              <a:rPr lang="en-US" altLang="ja-JP" sz="1050" dirty="0"/>
              <a:t> = -200.f ;</a:t>
            </a:r>
          </a:p>
          <a:p>
            <a:r>
              <a:rPr lang="en-US" altLang="ja-JP" sz="1050" dirty="0"/>
              <a:t>	offset:_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offset:long_name</a:t>
            </a:r>
            <a:r>
              <a:rPr lang="en-US" altLang="ja-JP" sz="1050" dirty="0"/>
              <a:t> = "Regression </a:t>
            </a:r>
            <a:r>
              <a:rPr lang="en-US" altLang="ja-JP" sz="1050" dirty="0" smtClean="0"/>
              <a:t>coefficients" </a:t>
            </a:r>
            <a:r>
              <a:rPr lang="en-US" altLang="ja-JP" sz="1050" dirty="0"/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offset:units</a:t>
            </a:r>
            <a:r>
              <a:rPr lang="en-US" altLang="ja-JP" sz="1050" dirty="0"/>
              <a:t> = "</a:t>
            </a:r>
            <a:r>
              <a:rPr lang="en-US" altLang="ja-JP" sz="1050" dirty="0" err="1"/>
              <a:t>mW</a:t>
            </a:r>
            <a:r>
              <a:rPr lang="en-US" altLang="ja-JP" sz="1050" dirty="0"/>
              <a:t> m-2 sr-1(cm-1)-1" ;</a:t>
            </a:r>
          </a:p>
          <a:p>
            <a:r>
              <a:rPr lang="en-US" altLang="ja-JP" sz="1050" dirty="0" smtClean="0">
                <a:solidFill>
                  <a:srgbClr val="0000FF"/>
                </a:solidFill>
              </a:rPr>
              <a:t>float </a:t>
            </a:r>
            <a:r>
              <a:rPr lang="en-US" altLang="ja-JP" sz="1050" b="1" dirty="0" err="1" smtClean="0">
                <a:solidFill>
                  <a:srgbClr val="0000FF"/>
                </a:solidFill>
              </a:rPr>
              <a:t>covar</a:t>
            </a:r>
            <a:r>
              <a:rPr lang="en-US" altLang="ja-JP" sz="1050" b="1" dirty="0" smtClean="0">
                <a:solidFill>
                  <a:srgbClr val="0000FF"/>
                </a:solidFill>
              </a:rPr>
              <a:t>(</a:t>
            </a:r>
            <a:r>
              <a:rPr lang="en-US" altLang="ja-JP" sz="1050" b="1" dirty="0" err="1" smtClean="0">
                <a:solidFill>
                  <a:srgbClr val="0000FF"/>
                </a:solidFill>
              </a:rPr>
              <a:t>ncoeff</a:t>
            </a:r>
            <a:r>
              <a:rPr lang="en-US" altLang="ja-JP" sz="1050" b="1" dirty="0" smtClean="0">
                <a:solidFill>
                  <a:srgbClr val="0000FF"/>
                </a:solidFill>
              </a:rPr>
              <a:t>, </a:t>
            </a:r>
            <a:r>
              <a:rPr lang="en-US" altLang="ja-JP" sz="1050" b="1" dirty="0" err="1" smtClean="0">
                <a:solidFill>
                  <a:srgbClr val="0000FF"/>
                </a:solidFill>
              </a:rPr>
              <a:t>ncoeff</a:t>
            </a:r>
            <a:r>
              <a:rPr lang="en-US" altLang="ja-JP" sz="1050" b="1" dirty="0" smtClean="0">
                <a:solidFill>
                  <a:srgbClr val="0000FF"/>
                </a:solidFill>
              </a:rPr>
              <a:t>, date</a:t>
            </a:r>
            <a:r>
              <a:rPr lang="en-US" altLang="ja-JP" sz="1050" b="1" dirty="0">
                <a:solidFill>
                  <a:srgbClr val="0000FF"/>
                </a:solidFill>
              </a:rPr>
              <a:t>, </a:t>
            </a:r>
            <a:r>
              <a:rPr lang="en-US" altLang="ja-JP" sz="1050" b="1" dirty="0" err="1">
                <a:solidFill>
                  <a:srgbClr val="0000FF"/>
                </a:solidFill>
              </a:rPr>
              <a:t>chan</a:t>
            </a:r>
            <a:r>
              <a:rPr lang="en-US" altLang="ja-JP" sz="1050" b="1" dirty="0">
                <a:solidFill>
                  <a:srgbClr val="0000FF"/>
                </a:solidFill>
              </a:rPr>
              <a:t>) </a:t>
            </a:r>
            <a:r>
              <a:rPr lang="en-US" altLang="ja-JP" sz="1050" dirty="0">
                <a:solidFill>
                  <a:srgbClr val="0000FF"/>
                </a:solidFill>
              </a:rPr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covariance:valid_max</a:t>
            </a:r>
            <a:r>
              <a:rPr lang="en-US" altLang="ja-JP" sz="1050" dirty="0"/>
              <a:t> = 200.f 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covariance:valid_min</a:t>
            </a:r>
            <a:r>
              <a:rPr lang="en-US" altLang="ja-JP" sz="1050" dirty="0"/>
              <a:t> = -200.f ;</a:t>
            </a:r>
          </a:p>
          <a:p>
            <a:r>
              <a:rPr lang="en-US" altLang="ja-JP" sz="1050" dirty="0"/>
              <a:t>	covariance:_</a:t>
            </a:r>
            <a:r>
              <a:rPr lang="en-US" altLang="ja-JP" sz="1050" dirty="0" err="1"/>
              <a:t>FillValue</a:t>
            </a:r>
            <a:r>
              <a:rPr lang="en-US" altLang="ja-JP" sz="1050" dirty="0"/>
              <a:t> = "-999999" ;</a:t>
            </a:r>
          </a:p>
          <a:p>
            <a:pPr marL="896938" indent="-896938" defTabSz="1157288"/>
            <a:r>
              <a:rPr lang="en-US" altLang="ja-JP" sz="1050" dirty="0"/>
              <a:t>	</a:t>
            </a:r>
            <a:r>
              <a:rPr lang="en-US" altLang="ja-JP" sz="1050" dirty="0" err="1"/>
              <a:t>covariance:long_name</a:t>
            </a:r>
            <a:r>
              <a:rPr lang="en-US" altLang="ja-JP" sz="1050" dirty="0"/>
              <a:t> = "Regression </a:t>
            </a:r>
            <a:r>
              <a:rPr lang="en-US" altLang="ja-JP" sz="1050" dirty="0" smtClean="0"/>
              <a:t>coefficients </a:t>
            </a:r>
            <a:r>
              <a:rPr lang="en-US" altLang="ja-JP" sz="1050" dirty="0"/>
              <a:t>c</a:t>
            </a:r>
            <a:r>
              <a:rPr lang="en-US" altLang="ja-JP" sz="1050" dirty="0" smtClean="0"/>
              <a:t>ovariance matrix" </a:t>
            </a:r>
            <a:r>
              <a:rPr lang="en-US" altLang="ja-JP" sz="1050" dirty="0"/>
              <a:t>;</a:t>
            </a:r>
          </a:p>
          <a:p>
            <a:r>
              <a:rPr lang="en-US" altLang="ja-JP" sz="1050" dirty="0"/>
              <a:t>	</a:t>
            </a:r>
            <a:r>
              <a:rPr lang="en-US" altLang="ja-JP" sz="1050" dirty="0" err="1"/>
              <a:t>covariance:units</a:t>
            </a:r>
            <a:r>
              <a:rPr lang="en-US" altLang="ja-JP" sz="1050" dirty="0"/>
              <a:t> = "</a:t>
            </a:r>
            <a:r>
              <a:rPr lang="en-US" altLang="ja-JP" sz="1050" dirty="0" err="1"/>
              <a:t>mW</a:t>
            </a:r>
            <a:r>
              <a:rPr lang="en-US" altLang="ja-JP" sz="1050" dirty="0"/>
              <a:t> m-2 sr-1(cm-1)-1" ;</a:t>
            </a:r>
            <a:endParaRPr lang="ja-JP" altLang="en-US" sz="105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4576" y="4209480"/>
            <a:ext cx="322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GRWG proposal is a general form of the regression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094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722" y="351636"/>
            <a:ext cx="5458042" cy="581425"/>
          </a:xfrm>
        </p:spPr>
        <p:txBody>
          <a:bodyPr/>
          <a:lstStyle/>
          <a:p>
            <a:r>
              <a:rPr lang="en-GB" sz="2400" dirty="0" smtClean="0"/>
              <a:t>How to specify “valid hour range” ?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正方形/長方形 2"/>
          <p:cNvSpPr/>
          <p:nvPr/>
        </p:nvSpPr>
        <p:spPr>
          <a:xfrm>
            <a:off x="373230" y="1626251"/>
            <a:ext cx="647281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/>
              <a:t>double </a:t>
            </a:r>
            <a:r>
              <a:rPr lang="en-US" altLang="ja-JP" sz="1400" dirty="0" err="1"/>
              <a:t>validity_period</a:t>
            </a:r>
            <a:r>
              <a:rPr lang="en-US" altLang="ja-JP" sz="1400" dirty="0"/>
              <a:t>(date, validity) ;</a:t>
            </a:r>
          </a:p>
          <a:p>
            <a:r>
              <a:rPr lang="en-US" altLang="ja-JP" sz="1400" dirty="0"/>
              <a:t>	</a:t>
            </a:r>
            <a:r>
              <a:rPr lang="en-US" altLang="ja-JP" sz="1400" dirty="0" err="1" smtClean="0"/>
              <a:t>validity_period:long_name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"correction validity period" ;</a:t>
            </a:r>
          </a:p>
          <a:p>
            <a:r>
              <a:rPr lang="en-US" altLang="ja-JP" sz="1400" dirty="0"/>
              <a:t>	</a:t>
            </a:r>
            <a:r>
              <a:rPr lang="en-US" altLang="ja-JP" sz="1400" dirty="0" err="1" smtClean="0"/>
              <a:t>validity_period:standard_name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"time" ;</a:t>
            </a:r>
          </a:p>
          <a:p>
            <a:r>
              <a:rPr lang="en-US" altLang="ja-JP" sz="1400" dirty="0"/>
              <a:t>	</a:t>
            </a:r>
            <a:r>
              <a:rPr lang="en-US" altLang="ja-JP" sz="1400" dirty="0" err="1" smtClean="0"/>
              <a:t>validity_period:calendar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"</a:t>
            </a:r>
            <a:r>
              <a:rPr lang="en-US" altLang="ja-JP" sz="1400" dirty="0" err="1"/>
              <a:t>gregorian</a:t>
            </a:r>
            <a:r>
              <a:rPr lang="en-US" altLang="ja-JP" sz="1400" dirty="0"/>
              <a:t>" ;</a:t>
            </a:r>
          </a:p>
          <a:p>
            <a:r>
              <a:rPr lang="en-US" altLang="ja-JP" sz="1400" dirty="0"/>
              <a:t>	</a:t>
            </a:r>
            <a:r>
              <a:rPr lang="en-US" altLang="ja-JP" sz="1400" dirty="0" err="1" smtClean="0"/>
              <a:t>validity_period:units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= "seconds since 1970-01-01T00:00:00Z" </a:t>
            </a:r>
            <a:r>
              <a:rPr lang="en-US" altLang="ja-JP" sz="1400" dirty="0" smtClean="0"/>
              <a:t>;</a:t>
            </a:r>
          </a:p>
          <a:p>
            <a:r>
              <a:rPr lang="en-US" altLang="ja-JP" sz="1400" dirty="0"/>
              <a:t>	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comment = “valid hour range: 00:00 to 12:00 UTC”; 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632863" y="3873921"/>
            <a:ext cx="3074455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Ins="0" rtlCol="0">
            <a:spAutoFit/>
          </a:bodyPr>
          <a:lstStyle/>
          <a:p>
            <a:r>
              <a:rPr lang="en-GB" sz="1400" dirty="0" err="1" smtClean="0"/>
              <a:t>validity_period</a:t>
            </a:r>
            <a:r>
              <a:rPr lang="en-GB" sz="1400" dirty="0" smtClean="0"/>
              <a:t>[783][2]</a:t>
            </a:r>
          </a:p>
          <a:p>
            <a:r>
              <a:rPr lang="en-GB" sz="1400" dirty="0" smtClean="0"/>
              <a:t>[0], 1.2926304E9, 1.295136E9</a:t>
            </a:r>
          </a:p>
          <a:p>
            <a:r>
              <a:rPr lang="en-GB" sz="1400" dirty="0" smtClean="0"/>
              <a:t>[1], 1.2927168E9, 1.2952224E9</a:t>
            </a:r>
          </a:p>
          <a:p>
            <a:r>
              <a:rPr lang="en-GB" sz="1400" dirty="0" smtClean="0"/>
              <a:t>[2], 1.2928032E9, 1.2953088E9</a:t>
            </a:r>
          </a:p>
          <a:p>
            <a:r>
              <a:rPr lang="en-GB" sz="1400" dirty="0" smtClean="0"/>
              <a:t> ...</a:t>
            </a:r>
            <a:endParaRPr lang="en-GB" sz="1400" dirty="0"/>
          </a:p>
        </p:txBody>
      </p:sp>
      <p:sp>
        <p:nvSpPr>
          <p:cNvPr id="10" name="TextBox 8"/>
          <p:cNvSpPr txBox="1"/>
          <p:nvPr/>
        </p:nvSpPr>
        <p:spPr>
          <a:xfrm>
            <a:off x="3561165" y="1332169"/>
            <a:ext cx="470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“2”, this means start/end time for each result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137939" y="1520751"/>
            <a:ext cx="387660" cy="166491"/>
          </a:xfrm>
          <a:prstGeom prst="straightConnector1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32354" y="3516484"/>
            <a:ext cx="16330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Example values</a:t>
            </a:r>
            <a:endParaRPr kumimoji="1" lang="ja-JP" alt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4541269" y="3068419"/>
            <a:ext cx="447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Add new attributes to specify “valid hour”, if needed (e.g., INSAT-3D/Imager)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28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721" y="311210"/>
            <a:ext cx="5651856" cy="671804"/>
          </a:xfrm>
        </p:spPr>
        <p:txBody>
          <a:bodyPr/>
          <a:lstStyle/>
          <a:p>
            <a:r>
              <a:rPr lang="en-GB" altLang="ja-JP" sz="2000" dirty="0" smtClean="0">
                <a:solidFill>
                  <a:schemeClr val="tx1"/>
                </a:solidFill>
              </a:rPr>
              <a:t>How </a:t>
            </a:r>
            <a:r>
              <a:rPr lang="en-GB" altLang="ja-JP" sz="2000" dirty="0">
                <a:solidFill>
                  <a:schemeClr val="tx1"/>
                </a:solidFill>
              </a:rPr>
              <a:t>to implement multiple methods/references results in one </a:t>
            </a:r>
            <a:r>
              <a:rPr lang="en-GB" altLang="ja-JP" sz="2000" dirty="0" smtClean="0">
                <a:solidFill>
                  <a:schemeClr val="tx1"/>
                </a:solidFill>
              </a:rPr>
              <a:t>file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9250" y="1062056"/>
            <a:ext cx="4164238" cy="88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2113" indent="-392113">
              <a:lnSpc>
                <a:spcPct val="120000"/>
              </a:lnSpc>
            </a:pPr>
            <a:r>
              <a:rPr lang="en-GB" sz="1600" dirty="0" smtClean="0"/>
              <a:t>S1</a:t>
            </a:r>
            <a:r>
              <a:rPr lang="en-GB" sz="1600" dirty="0"/>
              <a:t>: Use netCDF-4 “grouping” functionality (enhanced format</a:t>
            </a:r>
            <a:r>
              <a:rPr lang="en-GB" sz="1600" dirty="0" smtClean="0"/>
              <a:t>)</a:t>
            </a:r>
          </a:p>
        </p:txBody>
      </p:sp>
      <p:grpSp>
        <p:nvGrpSpPr>
          <p:cNvPr id="3" name="図形グループ 2"/>
          <p:cNvGrpSpPr/>
          <p:nvPr/>
        </p:nvGrpSpPr>
        <p:grpSpPr>
          <a:xfrm>
            <a:off x="468686" y="1765471"/>
            <a:ext cx="3613915" cy="3722542"/>
            <a:chOff x="468686" y="2122196"/>
            <a:chExt cx="3613915" cy="3722542"/>
          </a:xfrm>
        </p:grpSpPr>
        <p:sp>
          <p:nvSpPr>
            <p:cNvPr id="5" name="TextBox 5"/>
            <p:cNvSpPr txBox="1"/>
            <p:nvPr/>
          </p:nvSpPr>
          <p:spPr>
            <a:xfrm>
              <a:off x="942834" y="3084997"/>
              <a:ext cx="2988760" cy="5035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GB" sz="1400" b="1" dirty="0" smtClean="0">
                  <a:solidFill>
                    <a:srgbClr val="0070C0"/>
                  </a:solidFill>
                </a:rPr>
                <a:t>Combined result</a:t>
              </a:r>
              <a:r>
                <a:rPr lang="en-GB" sz="1400" dirty="0" smtClean="0">
                  <a:solidFill>
                    <a:srgbClr val="0070C0"/>
                  </a:solidFill>
                </a:rPr>
                <a:t> (</a:t>
              </a:r>
              <a:r>
                <a:rPr lang="en-GB" sz="1400" dirty="0" err="1" smtClean="0">
                  <a:solidFill>
                    <a:srgbClr val="0070C0"/>
                  </a:solidFill>
                </a:rPr>
                <a:t>DCC+Moon</a:t>
              </a:r>
              <a:r>
                <a:rPr lang="en-GB" sz="1400" dirty="0" smtClean="0">
                  <a:solidFill>
                    <a:srgbClr val="0070C0"/>
                  </a:solidFill>
                </a:rPr>
                <a:t>+…)</a:t>
              </a:r>
              <a:endParaRPr lang="en-GB" sz="1400" dirty="0" smtClean="0"/>
            </a:p>
            <a:p>
              <a:r>
                <a:rPr lang="en-GB" sz="1400" dirty="0" smtClean="0"/>
                <a:t> </a:t>
              </a:r>
              <a:r>
                <a:rPr lang="en-GB" sz="1200" dirty="0" smtClean="0"/>
                <a:t>Global attributes, Dimensions, Variables</a:t>
              </a:r>
              <a:endParaRPr lang="en-GB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45670" y="3761645"/>
              <a:ext cx="2881546" cy="5035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GB" sz="1400" b="1" dirty="0" smtClean="0">
                  <a:solidFill>
                    <a:srgbClr val="0070C0"/>
                  </a:solidFill>
                </a:rPr>
                <a:t>Method1</a:t>
              </a:r>
              <a:r>
                <a:rPr lang="en-GB" sz="1400" dirty="0" smtClean="0">
                  <a:solidFill>
                    <a:srgbClr val="0070C0"/>
                  </a:solidFill>
                </a:rPr>
                <a:t> (Deep Convective Cloud)</a:t>
              </a:r>
              <a:endParaRPr lang="en-GB" sz="1400" dirty="0" smtClean="0"/>
            </a:p>
            <a:p>
              <a:r>
                <a:rPr lang="en-GB" sz="1400" dirty="0" smtClean="0"/>
                <a:t> </a:t>
              </a:r>
              <a:r>
                <a:rPr lang="en-GB" sz="1200" dirty="0" smtClean="0"/>
                <a:t>Global attributes, Dimensions, Variables</a:t>
              </a:r>
              <a:endParaRPr lang="en-GB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2834" y="4438293"/>
              <a:ext cx="2919175" cy="5035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GB" sz="1400" b="1" dirty="0" smtClean="0">
                  <a:solidFill>
                    <a:srgbClr val="0070C0"/>
                  </a:solidFill>
                </a:rPr>
                <a:t>Method2 </a:t>
              </a:r>
              <a:r>
                <a:rPr lang="en-GB" sz="1400" dirty="0" smtClean="0">
                  <a:solidFill>
                    <a:srgbClr val="0070C0"/>
                  </a:solidFill>
                </a:rPr>
                <a:t>(Moon)</a:t>
              </a:r>
              <a:endParaRPr lang="en-GB" sz="1400" dirty="0" smtClean="0"/>
            </a:p>
            <a:p>
              <a:r>
                <a:rPr lang="en-GB" sz="1400" dirty="0" smtClean="0"/>
                <a:t> </a:t>
              </a:r>
              <a:r>
                <a:rPr lang="en-GB" sz="1200" dirty="0" smtClean="0"/>
                <a:t>Global attributes, Dimensions, Variables</a:t>
              </a:r>
              <a:endParaRPr lang="en-GB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1925" y="2587156"/>
              <a:ext cx="3439255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SEVIRI vs. Aqua/MODIS VISNIR product</a:t>
              </a:r>
              <a:endParaRPr lang="en-GB" sz="1400" dirty="0"/>
            </a:p>
          </p:txBody>
        </p:sp>
        <p:cxnSp>
          <p:nvCxnSpPr>
            <p:cNvPr id="10" name="Straight Connector 15"/>
            <p:cNvCxnSpPr/>
            <p:nvPr/>
          </p:nvCxnSpPr>
          <p:spPr>
            <a:xfrm>
              <a:off x="726810" y="2926693"/>
              <a:ext cx="0" cy="29180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"/>
            <p:cNvCxnSpPr/>
            <p:nvPr/>
          </p:nvCxnSpPr>
          <p:spPr>
            <a:xfrm>
              <a:off x="726810" y="4045321"/>
              <a:ext cx="216024" cy="4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9"/>
            <p:cNvCxnSpPr/>
            <p:nvPr/>
          </p:nvCxnSpPr>
          <p:spPr>
            <a:xfrm>
              <a:off x="726810" y="4736825"/>
              <a:ext cx="216024" cy="4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"/>
            <p:cNvCxnSpPr/>
            <p:nvPr/>
          </p:nvCxnSpPr>
          <p:spPr>
            <a:xfrm>
              <a:off x="740040" y="3345363"/>
              <a:ext cx="216024" cy="4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7"/>
            <p:cNvSpPr txBox="1"/>
            <p:nvPr/>
          </p:nvSpPr>
          <p:spPr>
            <a:xfrm>
              <a:off x="973462" y="5112543"/>
              <a:ext cx="2919175" cy="50359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GB" sz="1400" b="1" dirty="0" smtClean="0">
                  <a:solidFill>
                    <a:srgbClr val="0070C0"/>
                  </a:solidFill>
                </a:rPr>
                <a:t>Method3 </a:t>
              </a:r>
              <a:r>
                <a:rPr lang="en-GB" sz="1400" dirty="0" smtClean="0">
                  <a:solidFill>
                    <a:srgbClr val="0070C0"/>
                  </a:solidFill>
                </a:rPr>
                <a:t>(Desert)</a:t>
              </a:r>
              <a:endParaRPr lang="en-GB" sz="1400" dirty="0" smtClean="0"/>
            </a:p>
            <a:p>
              <a:r>
                <a:rPr lang="en-GB" sz="1400" dirty="0" smtClean="0"/>
                <a:t> </a:t>
              </a:r>
              <a:r>
                <a:rPr lang="en-GB" sz="1200" dirty="0" smtClean="0"/>
                <a:t>Global attributes, Dimensions, Variables</a:t>
              </a:r>
              <a:endParaRPr lang="en-GB" sz="1200" dirty="0"/>
            </a:p>
          </p:txBody>
        </p:sp>
        <p:cxnSp>
          <p:nvCxnSpPr>
            <p:cNvPr id="21" name="Straight Connector 19"/>
            <p:cNvCxnSpPr/>
            <p:nvPr/>
          </p:nvCxnSpPr>
          <p:spPr>
            <a:xfrm>
              <a:off x="757438" y="5411075"/>
              <a:ext cx="216024" cy="43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468686" y="2122196"/>
              <a:ext cx="36139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schematic image of usage of </a:t>
              </a:r>
              <a:r>
                <a:rPr kumimoji="1" lang="en-US" altLang="ja-JP" sz="1600" b="1" dirty="0" smtClean="0"/>
                <a:t>“grouping”</a:t>
              </a:r>
              <a:endParaRPr kumimoji="1" lang="ja-JP" altLang="en-US" sz="1600" b="1" dirty="0"/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244686" y="1062056"/>
            <a:ext cx="4742703" cy="86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2113" indent="-392113">
              <a:lnSpc>
                <a:spcPct val="120000"/>
              </a:lnSpc>
            </a:pPr>
            <a:r>
              <a:rPr lang="en-GB" sz="1600" dirty="0" smtClean="0"/>
              <a:t>S2</a:t>
            </a:r>
            <a:r>
              <a:rPr lang="en-GB" sz="1600" dirty="0"/>
              <a:t>: Use different global attributes / dimensions / variables for each </a:t>
            </a:r>
            <a:r>
              <a:rPr lang="en-GB" sz="1600" dirty="0" smtClean="0"/>
              <a:t>method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616259" y="2241231"/>
            <a:ext cx="43768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f</a:t>
            </a:r>
            <a:r>
              <a:rPr lang="en-US" altLang="ja-JP" sz="1200" dirty="0" smtClean="0"/>
              <a:t>loat </a:t>
            </a:r>
            <a:r>
              <a:rPr lang="en-US" altLang="ja-JP" sz="1200" dirty="0" err="1" smtClean="0"/>
              <a:t>coeff</a:t>
            </a:r>
            <a:r>
              <a:rPr lang="en-US" altLang="ja-JP" sz="1200" b="1" dirty="0" smtClean="0"/>
              <a:t>(</a:t>
            </a:r>
            <a:r>
              <a:rPr lang="en-US" altLang="ja-JP" sz="1200" b="1" dirty="0" err="1" smtClean="0"/>
              <a:t>nmethod</a:t>
            </a:r>
            <a:r>
              <a:rPr lang="en-US" altLang="ja-JP" sz="1200" b="1" dirty="0" smtClean="0"/>
              <a:t>, </a:t>
            </a:r>
            <a:r>
              <a:rPr lang="en-US" altLang="ja-JP" sz="1200" b="1" dirty="0" err="1" smtClean="0"/>
              <a:t>ncoeff</a:t>
            </a:r>
            <a:r>
              <a:rPr lang="en-US" altLang="ja-JP" sz="1200" b="1" dirty="0" smtClean="0"/>
              <a:t>, date</a:t>
            </a:r>
            <a:r>
              <a:rPr lang="en-US" altLang="ja-JP" sz="1200" b="1" dirty="0"/>
              <a:t>, </a:t>
            </a:r>
            <a:r>
              <a:rPr lang="en-US" altLang="ja-JP" sz="1200" b="1" dirty="0" err="1"/>
              <a:t>chan</a:t>
            </a:r>
            <a:r>
              <a:rPr lang="en-US" altLang="ja-JP" sz="1200" b="1" dirty="0"/>
              <a:t>) </a:t>
            </a:r>
            <a:r>
              <a:rPr lang="en-US" altLang="ja-JP" sz="1200" dirty="0"/>
              <a:t>;</a:t>
            </a:r>
          </a:p>
          <a:p>
            <a:r>
              <a:rPr lang="en-US" altLang="ja-JP" sz="1200" dirty="0"/>
              <a:t>	offset:_</a:t>
            </a:r>
            <a:r>
              <a:rPr lang="en-US" altLang="ja-JP" sz="1200" dirty="0" err="1"/>
              <a:t>FillValue</a:t>
            </a:r>
            <a:r>
              <a:rPr lang="en-US" altLang="ja-JP" sz="1200" dirty="0"/>
              <a:t> = "-999999" ;</a:t>
            </a:r>
          </a:p>
          <a:p>
            <a:r>
              <a:rPr lang="en-US" altLang="ja-JP" sz="1200" dirty="0"/>
              <a:t>	</a:t>
            </a:r>
            <a:r>
              <a:rPr lang="en-US" altLang="ja-JP" sz="1200" dirty="0" err="1"/>
              <a:t>offset:long_name</a:t>
            </a:r>
            <a:r>
              <a:rPr lang="en-US" altLang="ja-JP" sz="1200" dirty="0"/>
              <a:t> = </a:t>
            </a:r>
            <a:r>
              <a:rPr lang="en-US" altLang="ja-JP" sz="1200" dirty="0" smtClean="0"/>
              <a:t>“Inter-calibration coefficients" </a:t>
            </a:r>
            <a:r>
              <a:rPr lang="en-US" altLang="ja-JP" sz="1200" dirty="0"/>
              <a:t>;</a:t>
            </a:r>
          </a:p>
          <a:p>
            <a:r>
              <a:rPr lang="en-US" altLang="ja-JP" sz="1200" dirty="0"/>
              <a:t>	</a:t>
            </a:r>
            <a:r>
              <a:rPr lang="en-US" altLang="ja-JP" sz="1200" dirty="0" err="1"/>
              <a:t>offset:units</a:t>
            </a:r>
            <a:r>
              <a:rPr lang="en-US" altLang="ja-JP" sz="1200" dirty="0"/>
              <a:t> = </a:t>
            </a:r>
            <a:r>
              <a:rPr lang="en-US" altLang="ja-JP" sz="1200" dirty="0" smtClean="0"/>
              <a:t>“W </a:t>
            </a:r>
            <a:r>
              <a:rPr lang="en-US" altLang="ja-JP" sz="1200" dirty="0"/>
              <a:t>m-2 sr-</a:t>
            </a:r>
            <a:r>
              <a:rPr lang="en-US" altLang="ja-JP" sz="1200" dirty="0" smtClean="0"/>
              <a:t>1 um-</a:t>
            </a:r>
            <a:r>
              <a:rPr lang="en-US" altLang="ja-JP" sz="1200" dirty="0"/>
              <a:t>1" ;</a:t>
            </a:r>
          </a:p>
          <a:p>
            <a:r>
              <a:rPr lang="en-US" altLang="ja-JP" sz="1200" dirty="0">
                <a:solidFill>
                  <a:srgbClr val="000000"/>
                </a:solidFill>
              </a:rPr>
              <a:t>d</a:t>
            </a:r>
            <a:r>
              <a:rPr lang="en-US" altLang="ja-JP" sz="1200" dirty="0" smtClean="0">
                <a:solidFill>
                  <a:srgbClr val="000000"/>
                </a:solidFill>
              </a:rPr>
              <a:t>ouble </a:t>
            </a:r>
            <a:r>
              <a:rPr lang="en-US" altLang="ja-JP" sz="1200" b="1" dirty="0" smtClean="0">
                <a:solidFill>
                  <a:srgbClr val="000000"/>
                </a:solidFill>
              </a:rPr>
              <a:t>date(</a:t>
            </a:r>
            <a:r>
              <a:rPr lang="en-US" altLang="ja-JP" sz="1200" b="1" dirty="0" err="1" smtClean="0">
                <a:solidFill>
                  <a:srgbClr val="000000"/>
                </a:solidFill>
              </a:rPr>
              <a:t>nmethod</a:t>
            </a:r>
            <a:r>
              <a:rPr lang="en-US" altLang="ja-JP" sz="1200" b="1" dirty="0" smtClean="0">
                <a:solidFill>
                  <a:srgbClr val="000000"/>
                </a:solidFill>
              </a:rPr>
              <a:t>, date) </a:t>
            </a:r>
            <a:r>
              <a:rPr lang="en-US" altLang="ja-JP" sz="1200" dirty="0">
                <a:solidFill>
                  <a:srgbClr val="000000"/>
                </a:solidFill>
              </a:rPr>
              <a:t>;</a:t>
            </a:r>
          </a:p>
          <a:p>
            <a:pPr marL="0" lvl="1"/>
            <a:r>
              <a:rPr lang="en-US" altLang="ja-JP" sz="1200" dirty="0">
                <a:latin typeface="Arial"/>
                <a:cs typeface="Arial"/>
              </a:rPr>
              <a:t>	</a:t>
            </a:r>
            <a:r>
              <a:rPr lang="en-IE" altLang="ja-JP" sz="1200" dirty="0">
                <a:latin typeface="Arial"/>
                <a:cs typeface="Arial"/>
              </a:rPr>
              <a:t>standard_name: </a:t>
            </a:r>
            <a:r>
              <a:rPr lang="en-IE" altLang="ja-JP" sz="1200" dirty="0" smtClean="0">
                <a:latin typeface="Arial"/>
                <a:cs typeface="Arial"/>
              </a:rPr>
              <a:t>time</a:t>
            </a:r>
            <a:r>
              <a:rPr lang="en-US" altLang="ja-JP" sz="1200" dirty="0" smtClean="0">
                <a:latin typeface="Arial"/>
                <a:cs typeface="Arial"/>
              </a:rPr>
              <a:t>;</a:t>
            </a:r>
            <a:endParaRPr lang="en-US" altLang="ja-JP" sz="1200" dirty="0">
              <a:latin typeface="Arial"/>
              <a:cs typeface="Arial"/>
            </a:endParaRPr>
          </a:p>
          <a:p>
            <a:pPr marL="0" lvl="1"/>
            <a:r>
              <a:rPr lang="en-US" altLang="ja-JP" sz="1200" dirty="0">
                <a:latin typeface="Arial"/>
                <a:cs typeface="Arial"/>
              </a:rPr>
              <a:t>	</a:t>
            </a:r>
            <a:r>
              <a:rPr lang="en-IE" altLang="ja-JP" sz="1200" dirty="0">
                <a:latin typeface="Arial"/>
                <a:cs typeface="Arial"/>
              </a:rPr>
              <a:t>calendar: </a:t>
            </a:r>
            <a:r>
              <a:rPr lang="en-IE" altLang="ja-JP" sz="1200" dirty="0" smtClean="0">
                <a:latin typeface="Arial"/>
                <a:cs typeface="Arial"/>
              </a:rPr>
              <a:t>gregorian</a:t>
            </a:r>
            <a:r>
              <a:rPr lang="en-US" altLang="ja-JP" sz="1200" dirty="0" smtClean="0">
                <a:latin typeface="Arial"/>
                <a:cs typeface="Arial"/>
              </a:rPr>
              <a:t>;</a:t>
            </a:r>
            <a:endParaRPr lang="en-US" altLang="ja-JP" sz="1200" dirty="0">
              <a:latin typeface="Arial"/>
              <a:cs typeface="Arial"/>
            </a:endParaRPr>
          </a:p>
          <a:p>
            <a:pPr marL="0" lvl="1"/>
            <a:r>
              <a:rPr lang="en-US" altLang="ja-JP" sz="1200" dirty="0">
                <a:latin typeface="Arial"/>
                <a:cs typeface="Arial"/>
              </a:rPr>
              <a:t>	</a:t>
            </a:r>
            <a:r>
              <a:rPr lang="en-IE" altLang="ja-JP" sz="1200" dirty="0">
                <a:latin typeface="Arial"/>
                <a:cs typeface="Arial"/>
              </a:rPr>
              <a:t>units: seconds since 1970-01-01T00:00:</a:t>
            </a:r>
            <a:r>
              <a:rPr lang="en-IE" altLang="ja-JP" sz="1200" dirty="0" smtClean="0">
                <a:latin typeface="Arial"/>
                <a:cs typeface="Arial"/>
              </a:rPr>
              <a:t>00Z;</a:t>
            </a:r>
            <a:endParaRPr lang="en-IE" altLang="ja-JP" sz="1200" dirty="0">
              <a:latin typeface="Arial"/>
              <a:cs typeface="Arial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05673" y="1869843"/>
            <a:ext cx="33209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FF"/>
                </a:solidFill>
              </a:rPr>
              <a:t>Common variables can be merged</a:t>
            </a:r>
            <a:endParaRPr kumimoji="1" lang="ja-JP" altLang="en-US" sz="1600" dirty="0">
              <a:solidFill>
                <a:srgbClr val="0000FF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18902" y="3767597"/>
            <a:ext cx="4596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To put method-specific variables, additional information (e.g., prefix) is necessary for variable name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81677" y="4260750"/>
            <a:ext cx="29031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f</a:t>
            </a:r>
            <a:r>
              <a:rPr lang="en-US" altLang="ja-JP" sz="1200" dirty="0" smtClean="0"/>
              <a:t>loat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dcc_</a:t>
            </a:r>
            <a:r>
              <a:rPr lang="en-US" altLang="ja-JP" sz="1200" dirty="0" err="1" smtClean="0"/>
              <a:t>mon_mode_dc</a:t>
            </a:r>
            <a:r>
              <a:rPr lang="en-US" altLang="ja-JP" sz="1200" dirty="0" smtClean="0"/>
              <a:t>(date</a:t>
            </a:r>
            <a:r>
              <a:rPr lang="en-US" altLang="ja-JP" sz="1200" dirty="0"/>
              <a:t>, </a:t>
            </a:r>
            <a:r>
              <a:rPr lang="en-US" altLang="ja-JP" sz="1200" dirty="0" err="1"/>
              <a:t>chan</a:t>
            </a:r>
            <a:r>
              <a:rPr lang="en-US" altLang="ja-JP" sz="1200" dirty="0"/>
              <a:t>) 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/>
              <a:t>float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dcc_</a:t>
            </a:r>
            <a:r>
              <a:rPr lang="en-US" altLang="ja-JP" sz="1200" dirty="0" err="1" smtClean="0"/>
              <a:t>ref_mode_dc</a:t>
            </a:r>
            <a:r>
              <a:rPr lang="en-US" altLang="ja-JP" sz="1200" dirty="0"/>
              <a:t>(date, </a:t>
            </a:r>
            <a:r>
              <a:rPr lang="en-US" altLang="ja-JP" sz="1200" dirty="0" err="1"/>
              <a:t>chan</a:t>
            </a:r>
            <a:r>
              <a:rPr lang="en-US" altLang="ja-JP" sz="1200" dirty="0"/>
              <a:t>) </a:t>
            </a:r>
            <a:r>
              <a:rPr lang="en-US" altLang="ja-JP" sz="1200" dirty="0" smtClean="0"/>
              <a:t>;</a:t>
            </a:r>
          </a:p>
          <a:p>
            <a:r>
              <a:rPr lang="en-US" altLang="ja-JP" sz="1200" dirty="0" smtClean="0">
                <a:solidFill>
                  <a:srgbClr val="000000"/>
                </a:solidFill>
              </a:rPr>
              <a:t>float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moon_</a:t>
            </a:r>
            <a:r>
              <a:rPr lang="en-US" altLang="ja-JP" sz="1200" dirty="0" err="1" smtClean="0">
                <a:solidFill>
                  <a:srgbClr val="000000"/>
                </a:solidFill>
              </a:rPr>
              <a:t>mon_irr_obs</a:t>
            </a:r>
            <a:r>
              <a:rPr lang="en-US" altLang="ja-JP" sz="1200" dirty="0" smtClean="0">
                <a:solidFill>
                  <a:srgbClr val="000000"/>
                </a:solidFill>
              </a:rPr>
              <a:t>(date, </a:t>
            </a:r>
            <a:r>
              <a:rPr lang="en-US" altLang="ja-JP" sz="1200" dirty="0" err="1" smtClean="0">
                <a:solidFill>
                  <a:srgbClr val="000000"/>
                </a:solidFill>
              </a:rPr>
              <a:t>chan</a:t>
            </a:r>
            <a:r>
              <a:rPr lang="en-US" altLang="ja-JP" sz="1200" dirty="0" smtClean="0">
                <a:solidFill>
                  <a:srgbClr val="000000"/>
                </a:solidFill>
              </a:rPr>
              <a:t>) ;</a:t>
            </a:r>
          </a:p>
          <a:p>
            <a:r>
              <a:rPr lang="en-US" altLang="ja-JP" sz="1200" dirty="0" smtClean="0">
                <a:solidFill>
                  <a:srgbClr val="000000"/>
                </a:solidFill>
              </a:rPr>
              <a:t>float </a:t>
            </a:r>
            <a:r>
              <a:rPr lang="en-US" altLang="ja-JP" sz="1200" dirty="0" err="1" smtClean="0">
                <a:solidFill>
                  <a:srgbClr val="FF0000"/>
                </a:solidFill>
              </a:rPr>
              <a:t>moon_</a:t>
            </a:r>
            <a:r>
              <a:rPr lang="en-US" altLang="ja-JP" sz="1200" dirty="0" err="1" smtClean="0">
                <a:solidFill>
                  <a:srgbClr val="000000"/>
                </a:solidFill>
              </a:rPr>
              <a:t>mon_irr_rolo</a:t>
            </a:r>
            <a:r>
              <a:rPr lang="en-US" altLang="ja-JP" sz="1200" dirty="0" smtClean="0">
                <a:solidFill>
                  <a:srgbClr val="000000"/>
                </a:solidFill>
              </a:rPr>
              <a:t>(</a:t>
            </a:r>
            <a:r>
              <a:rPr lang="en-US" altLang="ja-JP" sz="1200" dirty="0">
                <a:solidFill>
                  <a:srgbClr val="000000"/>
                </a:solidFill>
              </a:rPr>
              <a:t>date, </a:t>
            </a:r>
            <a:r>
              <a:rPr lang="en-US" altLang="ja-JP" sz="1200" dirty="0" err="1">
                <a:solidFill>
                  <a:srgbClr val="000000"/>
                </a:solidFill>
              </a:rPr>
              <a:t>chan</a:t>
            </a:r>
            <a:r>
              <a:rPr lang="en-US" altLang="ja-JP" sz="1200" dirty="0">
                <a:solidFill>
                  <a:srgbClr val="000000"/>
                </a:solidFill>
              </a:rPr>
              <a:t>) ;</a:t>
            </a:r>
          </a:p>
          <a:p>
            <a:r>
              <a:rPr lang="en-US" altLang="ja-JP" sz="1200" dirty="0" smtClean="0">
                <a:latin typeface="Arial"/>
                <a:cs typeface="Arial"/>
              </a:rPr>
              <a:t>…</a:t>
            </a:r>
            <a:endParaRPr lang="en-US" altLang="ja-JP" sz="12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77149" y="5176713"/>
            <a:ext cx="3966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Prefix to distinguish the inter-calibration method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5381755" y="5026213"/>
            <a:ext cx="105052" cy="1830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371040" y="5652383"/>
            <a:ext cx="8462571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altLang="ja-JP" sz="1400" dirty="0" smtClean="0"/>
              <a:t>GDWG’s recommendation is</a:t>
            </a:r>
            <a:r>
              <a:rPr lang="en-GB" altLang="ja-JP" sz="1400" dirty="0" smtClean="0">
                <a:solidFill>
                  <a:srgbClr val="FF0000"/>
                </a:solidFill>
              </a:rPr>
              <a:t> </a:t>
            </a:r>
            <a:r>
              <a:rPr lang="en-GB" altLang="ja-JP" sz="1400" b="1" dirty="0" smtClean="0">
                <a:solidFill>
                  <a:srgbClr val="FF0000"/>
                </a:solidFill>
              </a:rPr>
              <a:t>S2</a:t>
            </a:r>
            <a:r>
              <a:rPr lang="en-GB" altLang="ja-JP" sz="1400" dirty="0"/>
              <a:t>, but if option 1 is preferred then the following action is needed</a:t>
            </a:r>
            <a:r>
              <a:rPr lang="en-GB" altLang="ja-JP" sz="1400" dirty="0" smtClean="0"/>
              <a:t>:</a:t>
            </a:r>
            <a:endParaRPr lang="ja-JP" altLang="ja-JP" sz="1400" dirty="0"/>
          </a:p>
          <a:p>
            <a:r>
              <a:rPr lang="en-GB" altLang="ja-JP" sz="1400" b="1" dirty="0"/>
              <a:t>Action: identify if using the enhanced data model has impact to the usage of the new products.</a:t>
            </a:r>
            <a:endParaRPr lang="ja-JP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76060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721" y="382555"/>
            <a:ext cx="5467373" cy="671804"/>
          </a:xfrm>
        </p:spPr>
        <p:txBody>
          <a:bodyPr/>
          <a:lstStyle/>
          <a:p>
            <a:pPr marL="392113" indent="-392113">
              <a:lnSpc>
                <a:spcPct val="120000"/>
              </a:lnSpc>
            </a:pPr>
            <a:r>
              <a:rPr lang="en-GB" altLang="ja-JP" sz="2000" dirty="0" err="1" smtClean="0"/>
              <a:t>Filenaming</a:t>
            </a:r>
            <a:r>
              <a:rPr lang="en-GB" altLang="ja-JP" sz="2000" dirty="0" smtClean="0"/>
              <a:t> for GSICS Prime Correction</a:t>
            </a:r>
            <a:endParaRPr lang="en-GB" altLang="ja-JP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584" y="1513373"/>
            <a:ext cx="9024225" cy="2613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ja-JP" b="1" dirty="0" smtClean="0"/>
              <a:t>1) Existing </a:t>
            </a:r>
            <a:r>
              <a:rPr kumimoji="1" lang="en-US" altLang="ja-JP" b="1" dirty="0"/>
              <a:t>GEO-LEO-</a:t>
            </a:r>
            <a:r>
              <a:rPr kumimoji="1" lang="en-US" altLang="ja-JP" b="1" dirty="0" smtClean="0"/>
              <a:t>IR products</a:t>
            </a:r>
            <a:endParaRPr kumimoji="1" lang="en-US" altLang="ja-JP" b="1" dirty="0"/>
          </a:p>
          <a:p>
            <a:pPr lvl="1">
              <a:lnSpc>
                <a:spcPct val="130000"/>
              </a:lnSpc>
            </a:pPr>
            <a:r>
              <a:rPr kumimoji="1" lang="en-US" altLang="ja-JP" sz="1600" dirty="0"/>
              <a:t>One reference in one </a:t>
            </a:r>
            <a:r>
              <a:rPr kumimoji="1" lang="en-US" altLang="ja-JP" sz="1600" dirty="0" smtClean="0"/>
              <a:t>file (e.g., MSG3/SEVIRI-</a:t>
            </a:r>
            <a:r>
              <a:rPr kumimoji="1" lang="en-US" altLang="ja-JP" sz="1600" dirty="0" err="1" smtClean="0"/>
              <a:t>MetOpA</a:t>
            </a:r>
            <a:r>
              <a:rPr kumimoji="1" lang="en-US" altLang="ja-JP" sz="1600" dirty="0" smtClean="0"/>
              <a:t>/IASI, MSG3/SEVIRI-</a:t>
            </a:r>
            <a:r>
              <a:rPr kumimoji="1" lang="en-US" altLang="ja-JP" sz="1600" dirty="0" err="1" smtClean="0"/>
              <a:t>MetOpB</a:t>
            </a:r>
            <a:r>
              <a:rPr kumimoji="1" lang="en-US" altLang="ja-JP" sz="1600" dirty="0" smtClean="0"/>
              <a:t>/IASI)</a:t>
            </a:r>
            <a:endParaRPr kumimoji="1" lang="en-US" altLang="ja-JP" sz="1600" dirty="0"/>
          </a:p>
          <a:p>
            <a:pPr lvl="1">
              <a:lnSpc>
                <a:spcPct val="130000"/>
              </a:lnSpc>
            </a:pPr>
            <a:r>
              <a:rPr kumimoji="1" lang="en-US" altLang="ja-JP" sz="1600" u="sng" dirty="0"/>
              <a:t>Need to specify the “Reference Instrument Name” in a </a:t>
            </a:r>
            <a:r>
              <a:rPr kumimoji="1" lang="en-US" altLang="ja-JP" sz="1600" u="sng" dirty="0" smtClean="0"/>
              <a:t>filename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050" dirty="0" smtClean="0"/>
              <a:t>e.g., </a:t>
            </a:r>
            <a:r>
              <a:rPr lang="en-GB" altLang="ja-JP" sz="1050" dirty="0"/>
              <a:t>W_XX-EUMETSAT-Darmstadt,SATCAL+RAC+GEOLEOIR,MSG2+SEVIRI</a:t>
            </a:r>
            <a:r>
              <a:rPr lang="en-GB" altLang="ja-JP" sz="1050" dirty="0" smtClean="0"/>
              <a:t>-</a:t>
            </a:r>
            <a:r>
              <a:rPr lang="en-GB" altLang="ja-JP" sz="1050" dirty="0" smtClean="0">
                <a:solidFill>
                  <a:srgbClr val="FF0000"/>
                </a:solidFill>
              </a:rPr>
              <a:t>MetOpA+IASI</a:t>
            </a:r>
            <a:r>
              <a:rPr lang="en-GB" altLang="ja-JP" sz="1050" dirty="0" smtClean="0"/>
              <a:t>_C_EUMG_20110101000000_preop_01</a:t>
            </a:r>
            <a:r>
              <a:rPr lang="en-GB" altLang="ja-JP" sz="1050" dirty="0"/>
              <a:t>.</a:t>
            </a:r>
            <a:r>
              <a:rPr lang="en-GB" altLang="ja-JP" sz="1050" dirty="0" smtClean="0"/>
              <a:t>nc</a:t>
            </a:r>
            <a:endParaRPr kumimoji="1" lang="en-US" altLang="ja-JP" dirty="0" smtClean="0"/>
          </a:p>
          <a:p>
            <a:pPr>
              <a:lnSpc>
                <a:spcPct val="130000"/>
              </a:lnSpc>
            </a:pPr>
            <a:r>
              <a:rPr kumimoji="1" lang="en-US" altLang="ja-JP" b="1" dirty="0" smtClean="0"/>
              <a:t>2) GSICS Prime Correction </a:t>
            </a:r>
            <a:r>
              <a:rPr kumimoji="1" lang="en-US" altLang="ja-JP" dirty="0" smtClean="0"/>
              <a:t>(at that time, this is for GEO-LEO-IR)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dirty="0" smtClean="0"/>
              <a:t>Multiple reference (blended results) in one file</a:t>
            </a:r>
          </a:p>
          <a:p>
            <a:pPr lvl="1">
              <a:lnSpc>
                <a:spcPct val="130000"/>
              </a:lnSpc>
            </a:pPr>
            <a:r>
              <a:rPr kumimoji="1" lang="en-US" altLang="ja-JP" dirty="0" smtClean="0">
                <a:solidFill>
                  <a:srgbClr val="FF0000"/>
                </a:solidFill>
              </a:rPr>
              <a:t>No need to specify the “Reference Instrument Name” in a filename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200" dirty="0" smtClean="0"/>
              <a:t>e.g., </a:t>
            </a:r>
            <a:r>
              <a:rPr lang="en-GB" altLang="ja-JP" sz="1200" dirty="0"/>
              <a:t>W_XX-EUMETSAT-Darmstadt,SATCAL+RAC+GEOLEOIR,MSG2+</a:t>
            </a:r>
            <a:r>
              <a:rPr lang="en-GB" altLang="ja-JP" sz="1200" dirty="0" smtClean="0"/>
              <a:t>SEVIRI_C_EUMG_20110101000000_preop_01</a:t>
            </a:r>
            <a:r>
              <a:rPr lang="en-GB" altLang="ja-JP" sz="1200" dirty="0"/>
              <a:t>.</a:t>
            </a:r>
            <a:r>
              <a:rPr lang="en-GB" altLang="ja-JP" sz="1200" dirty="0" smtClean="0"/>
              <a:t>nc</a:t>
            </a:r>
            <a:endParaRPr kumimoji="1" lang="en-US" altLang="ja-JP" sz="12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57412" y="4460279"/>
            <a:ext cx="7873999" cy="13234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altLang="ja-JP" sz="1600" dirty="0"/>
              <a:t>Regarding the proposed Prime Correction WMO filename, the following format is recommended:</a:t>
            </a:r>
            <a:endParaRPr lang="ja-JP" altLang="ja-JP" sz="1600" dirty="0"/>
          </a:p>
          <a:p>
            <a:r>
              <a:rPr lang="en-GB" altLang="ja-JP" sz="1600" dirty="0"/>
              <a:t> </a:t>
            </a:r>
            <a:endParaRPr lang="ja-JP" altLang="ja-JP" sz="1600" dirty="0"/>
          </a:p>
          <a:p>
            <a:r>
              <a:rPr lang="en-GB" altLang="ja-JP" sz="1600" dirty="0"/>
              <a:t>W_XX-EUMETSAT-Darmstadt,SATCAL</a:t>
            </a:r>
            <a:r>
              <a:rPr lang="en-GB" altLang="ja-JP" sz="1600" dirty="0" smtClean="0"/>
              <a:t>+RAC+</a:t>
            </a:r>
            <a:r>
              <a:rPr lang="en-GB" altLang="ja-JP" sz="1600" dirty="0"/>
              <a:t>GEOLEOIR.MSG3+SEVIRI-</a:t>
            </a:r>
            <a:r>
              <a:rPr lang="en-GB" altLang="ja-JP" sz="1600" dirty="0">
                <a:solidFill>
                  <a:srgbClr val="FF0000"/>
                </a:solidFill>
              </a:rPr>
              <a:t>PRIME</a:t>
            </a:r>
            <a:r>
              <a:rPr lang="en-GB" altLang="ja-JP" sz="1600" dirty="0"/>
              <a:t>_C_EUMG_...</a:t>
            </a:r>
            <a:endParaRPr lang="ja-JP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26498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32434</TotalTime>
  <Words>1720</Words>
  <Application>Microsoft Macintosh PowerPoint</Application>
  <PresentationFormat>画面に合わせる (4:3)</PresentationFormat>
  <Paragraphs>314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Default Design</vt:lpstr>
      <vt:lpstr>Summary of GDWG breakout session</vt:lpstr>
      <vt:lpstr>PowerPoint プレゼンテーション</vt:lpstr>
      <vt:lpstr>Status of actions in 2014 </vt:lpstr>
      <vt:lpstr>Status of actions in 2014 </vt:lpstr>
      <vt:lpstr>Status of actions in 2014 </vt:lpstr>
      <vt:lpstr>GDWG discussion on the calibration coefficients – comparison of the current/proposed variables</vt:lpstr>
      <vt:lpstr>How to specify “valid hour range” ?</vt:lpstr>
      <vt:lpstr>How to implement multiple methods/references results in one file</vt:lpstr>
      <vt:lpstr>Filenaming for GSICS Prime Correction</vt:lpstr>
      <vt:lpstr>Requirements for updating the GSCIS data versioning</vt:lpstr>
      <vt:lpstr>SRF netCDF towards “GSCIS standard netCDF”</vt:lpstr>
      <vt:lpstr>GDWG discussion on the repository for codes/tools/datasets for the ATBDs</vt:lpstr>
    </vt:vector>
  </TitlesOfParts>
  <Company>NOAA / NESDIS / 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Takahashi Masaya</cp:lastModifiedBy>
  <cp:revision>918</cp:revision>
  <dcterms:created xsi:type="dcterms:W3CDTF">2004-06-10T15:46:18Z</dcterms:created>
  <dcterms:modified xsi:type="dcterms:W3CDTF">2015-03-20T07:27:17Z</dcterms:modified>
</cp:coreProperties>
</file>