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9" r:id="rId6"/>
    <p:sldId id="258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8" autoAdjust="0"/>
  </p:normalViewPr>
  <p:slideViewPr>
    <p:cSldViewPr snapToGrid="0" snapToObjects="1">
      <p:cViewPr varScale="1">
        <p:scale>
          <a:sx n="84" d="100"/>
          <a:sy n="8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21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898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68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041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707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68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63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0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67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70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134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F4087-92C7-CB4E-8F0D-22551BA0B558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61A5C-41FC-714D-849C-3D2EB647C0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39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VIS/NIR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Doelling, Wagner</a:t>
            </a:r>
          </a:p>
          <a:p>
            <a:r>
              <a:rPr lang="en-US" dirty="0" smtClean="0"/>
              <a:t>2015 GSICS annual meeting, </a:t>
            </a:r>
            <a:r>
              <a:rPr lang="en-US" smtClean="0"/>
              <a:t>New Delhi</a:t>
            </a:r>
          </a:p>
          <a:p>
            <a:r>
              <a:rPr lang="en-US" dirty="0" smtClean="0"/>
              <a:t>March 20,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49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goals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417638"/>
            <a:ext cx="8229600" cy="49731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1325" lvl="1" indent="-3508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Continue existing collaborations and support</a:t>
            </a:r>
          </a:p>
          <a:p>
            <a:pPr marL="441325" lvl="1" indent="-3508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Organisation</a:t>
            </a:r>
            <a:r>
              <a:rPr lang="en-US" sz="22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of web meetings (potentially 2 are identified before next annual meeting):</a:t>
            </a:r>
          </a:p>
          <a:p>
            <a:pPr marL="898525" lvl="2" indent="-3508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GIRO and GLOD policy + infrastructure set-up</a:t>
            </a:r>
          </a:p>
          <a:p>
            <a:pPr marL="898525" lvl="2" indent="-3508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Moving towards inter-calibration</a:t>
            </a:r>
          </a:p>
          <a:p>
            <a:pPr marL="441325" lvl="1" indent="-3508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Following recommendations and actions on the Lunar Calibration Community members (in particular on the issues related to over-sampling factor and dark current estimation)</a:t>
            </a:r>
          </a:p>
          <a:p>
            <a:pPr marL="441325" lvl="1" indent="-350838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Uncertainty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29882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637"/>
            <a:ext cx="8229600" cy="5420363"/>
          </a:xfrm>
        </p:spPr>
        <p:txBody>
          <a:bodyPr>
            <a:normAutofit fontScale="92500" lnSpcReduction="10000"/>
          </a:bodyPr>
          <a:lstStyle/>
          <a:p>
            <a:pPr marL="95250" lvl="1" indent="-4763"/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 1: </a:t>
            </a:r>
            <a:r>
              <a:rPr lang="en-GB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Have all participants to the lunar calibration agreeing with the GIRO and GLOD policy as it is a prerequisite to the set-up of an infra-structure to share GIRO (code + executable) + GLOD</a:t>
            </a:r>
          </a:p>
          <a:p>
            <a:pPr marL="95250" lvl="1" indent="-4763"/>
            <a:endParaRPr lang="de-DE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r>
              <a:rPr lang="de-DE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</a:t>
            </a:r>
            <a:r>
              <a:rPr lang="de-DE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2: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Set-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up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of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this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infra-structure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support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from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GDWG)</a:t>
            </a:r>
          </a:p>
          <a:p>
            <a:pPr marL="95250" lvl="1" indent="-4763"/>
            <a:endParaRPr lang="de-DE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r>
              <a:rPr lang="de-DE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</a:t>
            </a:r>
            <a:r>
              <a:rPr lang="de-DE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3a: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Enhancement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to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ROLO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using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Pleiades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data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+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-analysis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at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USGS.</a:t>
            </a:r>
            <a:endParaRPr lang="en-GB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r>
              <a:rPr lang="en-GB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 4a: </a:t>
            </a:r>
            <a:r>
              <a:rPr lang="en-GB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Upon availability of published enhancement to the ROLO, implementation of these enhancements.</a:t>
            </a:r>
          </a:p>
          <a:p>
            <a:pPr marL="95250" lvl="1" indent="-4763"/>
            <a:endParaRPr lang="de-DE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r>
              <a:rPr lang="de-DE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</a:t>
            </a:r>
            <a:r>
              <a:rPr lang="de-DE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3b: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Moving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towards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inter-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calibration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following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proposal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presented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during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meeting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.</a:t>
            </a:r>
            <a:endParaRPr lang="en-GB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endParaRPr lang="en-GB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r>
              <a:rPr lang="de-DE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</a:t>
            </a:r>
            <a:r>
              <a:rPr lang="de-DE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5: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Collect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new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observations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for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the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GLOD</a:t>
            </a:r>
          </a:p>
          <a:p>
            <a:pPr marL="95250" lvl="1" indent="-4763"/>
            <a:endParaRPr lang="de-DE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95250" lvl="1" indent="-4763"/>
            <a:r>
              <a:rPr lang="de-DE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Objective</a:t>
            </a:r>
            <a:r>
              <a:rPr lang="de-DE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6: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Organise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a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new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Lunar </a:t>
            </a:r>
            <a:r>
              <a:rPr lang="de-DE" sz="2000" dirty="0" err="1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Calibration</a:t>
            </a:r>
            <a:r>
              <a:rPr lang="de-DE" sz="2000" dirty="0" smtClean="0">
                <a:solidFill>
                  <a:srgbClr val="002C83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Workshop in 2016</a:t>
            </a:r>
            <a:endParaRPr lang="en-GB" sz="2000" dirty="0" smtClean="0">
              <a:solidFill>
                <a:srgbClr val="002C83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357188" lvl="1" indent="-266700">
              <a:lnSpc>
                <a:spcPct val="150000"/>
              </a:lnSpc>
            </a:pPr>
            <a:endParaRPr lang="en-US" sz="1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09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Ver. 1 DCC methodology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561" y="3408800"/>
            <a:ext cx="8229600" cy="24689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30-day Mode</a:t>
            </a:r>
          </a:p>
          <a:p>
            <a:pPr marL="0" indent="0">
              <a:buNone/>
            </a:pPr>
            <a:r>
              <a:rPr lang="en-US" dirty="0" smtClean="0"/>
              <a:t># Hu Model</a:t>
            </a:r>
          </a:p>
          <a:p>
            <a:pPr marL="0" indent="0">
              <a:buNone/>
            </a:pPr>
            <a:r>
              <a:rPr lang="en-US" dirty="0" smtClean="0"/>
              <a:t># SBAF (NASA web site with precise DCC input)</a:t>
            </a:r>
          </a:p>
          <a:p>
            <a:pPr marL="0" indent="0">
              <a:buNone/>
            </a:pPr>
            <a:r>
              <a:rPr lang="en-US" dirty="0" smtClean="0"/>
              <a:t>* Histogram interval</a:t>
            </a:r>
          </a:p>
          <a:p>
            <a:pPr marL="0" indent="0">
              <a:buNone/>
            </a:pPr>
            <a:r>
              <a:rPr lang="en-US" dirty="0" smtClean="0"/>
              <a:t>* Domain boundaries (</a:t>
            </a:r>
            <a:r>
              <a:rPr lang="en-US" dirty="0" err="1" smtClean="0"/>
              <a:t>lat,lon</a:t>
            </a:r>
            <a:r>
              <a:rPr lang="en-US" dirty="0" smtClean="0"/>
              <a:t>), GMT image times</a:t>
            </a:r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 err="1" smtClean="0"/>
              <a:t>Deseasonalization</a:t>
            </a:r>
            <a:endParaRPr lang="en-US" dirty="0" smtClean="0"/>
          </a:p>
        </p:txBody>
      </p:sp>
      <p:pic>
        <p:nvPicPr>
          <p:cNvPr id="4" name="Picture 3" descr="Screen Shot 2015-03-18 at 5.46.58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856" b="18410"/>
          <a:stretch/>
        </p:blipFill>
        <p:spPr>
          <a:xfrm>
            <a:off x="457200" y="1738152"/>
            <a:ext cx="8483600" cy="1357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5877758"/>
            <a:ext cx="3352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*Can be modified by GEO domain</a:t>
            </a:r>
          </a:p>
          <a:p>
            <a:r>
              <a:rPr lang="en-US" dirty="0" smtClean="0"/>
              <a:t># unless proven more effective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118" y="1738152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</a:t>
            </a:r>
          </a:p>
          <a:p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xmlns="" val="8857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VIS web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941"/>
            <a:ext cx="8229600" cy="501597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DCC </a:t>
            </a:r>
            <a:r>
              <a:rPr lang="en-US" dirty="0" err="1" smtClean="0"/>
              <a:t>Deseasonalization</a:t>
            </a:r>
            <a:endParaRPr lang="en-US" dirty="0" smtClean="0"/>
          </a:p>
          <a:p>
            <a:pPr lvl="1"/>
            <a:r>
              <a:rPr lang="en-US" dirty="0" smtClean="0"/>
              <a:t>CMA (Gaussian), EUMETSAT(daily), NOAA (sinusoidal)</a:t>
            </a:r>
          </a:p>
          <a:p>
            <a:pPr lvl="1"/>
            <a:r>
              <a:rPr lang="en-US" dirty="0" smtClean="0"/>
              <a:t>Noted that </a:t>
            </a:r>
            <a:r>
              <a:rPr lang="en-US" dirty="0" err="1" smtClean="0"/>
              <a:t>deseasonalization</a:t>
            </a:r>
            <a:r>
              <a:rPr lang="en-US" dirty="0" smtClean="0"/>
              <a:t> did not alter the trend just lowered the uncertainty</a:t>
            </a:r>
          </a:p>
          <a:p>
            <a:r>
              <a:rPr lang="en-US" dirty="0" smtClean="0"/>
              <a:t>DCC mode reflectance for the absolute calibration</a:t>
            </a:r>
          </a:p>
          <a:p>
            <a:pPr lvl="1"/>
            <a:r>
              <a:rPr lang="en-US" dirty="0" smtClean="0"/>
              <a:t>Aqua-MODIS/GEO IR 205K consistency</a:t>
            </a:r>
          </a:p>
          <a:p>
            <a:pPr lvl="1"/>
            <a:r>
              <a:rPr lang="en-US" dirty="0" smtClean="0"/>
              <a:t>Apply exact technique to the MODIS data</a:t>
            </a:r>
          </a:p>
          <a:p>
            <a:pPr lvl="1"/>
            <a:r>
              <a:rPr lang="en-US" dirty="0" smtClean="0"/>
              <a:t>Check using DCC ray-matching</a:t>
            </a:r>
          </a:p>
          <a:p>
            <a:pPr lvl="1"/>
            <a:r>
              <a:rPr lang="en-US" dirty="0" smtClean="0"/>
              <a:t>Limit the Aqua-MODIS mode reference between 2002-2009</a:t>
            </a:r>
          </a:p>
          <a:p>
            <a:pPr lvl="1"/>
            <a:r>
              <a:rPr lang="en-US" dirty="0" smtClean="0"/>
              <a:t>GEO domain MODIS data to be submitted in the GSICS wiki</a:t>
            </a:r>
          </a:p>
          <a:p>
            <a:r>
              <a:rPr lang="en-US" dirty="0" smtClean="0"/>
              <a:t>DCC Uncertainty analysis for product</a:t>
            </a:r>
          </a:p>
          <a:p>
            <a:r>
              <a:rPr lang="en-US" dirty="0" smtClean="0"/>
              <a:t>Combining methods</a:t>
            </a:r>
          </a:p>
          <a:p>
            <a:pPr lvl="1"/>
            <a:r>
              <a:rPr lang="en-US" dirty="0" smtClean="0"/>
              <a:t>NOAA (recursive filter), EUMETSAT, </a:t>
            </a:r>
            <a:r>
              <a:rPr lang="en-US" dirty="0" smtClean="0"/>
              <a:t>CMA, CNES</a:t>
            </a:r>
            <a:endParaRPr lang="en-US" dirty="0" smtClean="0"/>
          </a:p>
          <a:p>
            <a:r>
              <a:rPr lang="en-US" dirty="0" smtClean="0"/>
              <a:t>Update frequency</a:t>
            </a:r>
          </a:p>
          <a:p>
            <a:pPr lvl="1"/>
            <a:r>
              <a:rPr lang="en-US" dirty="0" smtClean="0"/>
              <a:t>Separate the discontinuity analysis with the stability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0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MODIS, </a:t>
            </a:r>
            <a:r>
              <a:rPr lang="en-US" dirty="0" err="1" smtClean="0"/>
              <a:t>Wherli</a:t>
            </a:r>
            <a:r>
              <a:rPr lang="en-US" dirty="0" smtClean="0"/>
              <a:t> on the web site put on GSICS web site</a:t>
            </a:r>
          </a:p>
          <a:p>
            <a:pPr lvl="1"/>
            <a:r>
              <a:rPr lang="en-US" dirty="0" smtClean="0"/>
              <a:t>Not the same as </a:t>
            </a:r>
            <a:r>
              <a:rPr lang="en-US" dirty="0" err="1" smtClean="0"/>
              <a:t>Thuillier</a:t>
            </a:r>
            <a:r>
              <a:rPr lang="en-US" dirty="0" smtClean="0"/>
              <a:t> solar constant 2003 (CEOS recommendation), </a:t>
            </a:r>
          </a:p>
          <a:p>
            <a:pPr lvl="1"/>
            <a:r>
              <a:rPr lang="en-US" dirty="0" smtClean="0"/>
              <a:t>NASA to put their SBAF, Solar Constant links on the GSICS wiki</a:t>
            </a:r>
          </a:p>
          <a:p>
            <a:r>
              <a:rPr lang="en-US" dirty="0" smtClean="0"/>
              <a:t>INSAT-3D spectral response function on the GSICS wiki</a:t>
            </a:r>
          </a:p>
          <a:p>
            <a:r>
              <a:rPr lang="en-US" dirty="0" smtClean="0"/>
              <a:t>KMA to provide the KMA DCC BRDF model</a:t>
            </a:r>
          </a:p>
          <a:p>
            <a:r>
              <a:rPr lang="en-US" dirty="0" smtClean="0"/>
              <a:t>Develop ATBD with EUMETSAT as proto-type with other GPRCs</a:t>
            </a:r>
          </a:p>
          <a:p>
            <a:r>
              <a:rPr lang="en-US" dirty="0" smtClean="0"/>
              <a:t>Visible Netcdf-3 single product file for all visible calibration</a:t>
            </a:r>
          </a:p>
          <a:p>
            <a:pPr lvl="1"/>
            <a:r>
              <a:rPr lang="en-US" dirty="0" smtClean="0"/>
              <a:t>NetCDF-3 for plotting capability</a:t>
            </a:r>
          </a:p>
          <a:p>
            <a:pPr lvl="1"/>
            <a:r>
              <a:rPr lang="en-US" dirty="0" smtClean="0"/>
              <a:t>Plotting package using % difference from nominal for each individual method (DCC, lunar, combined) and uncertainty</a:t>
            </a:r>
          </a:p>
          <a:p>
            <a:pPr lvl="1"/>
            <a:r>
              <a:rPr lang="en-US" dirty="0" smtClean="0"/>
              <a:t>Nominal calibration should exist in the file</a:t>
            </a:r>
          </a:p>
          <a:p>
            <a:pPr lvl="1"/>
            <a:r>
              <a:rPr lang="en-US" dirty="0" smtClean="0"/>
              <a:t>Merge coefficients separate parameter then the single methods, DCC and lunar</a:t>
            </a:r>
          </a:p>
          <a:p>
            <a:r>
              <a:rPr lang="en-US" dirty="0" smtClean="0"/>
              <a:t>NOAA to compare </a:t>
            </a:r>
            <a:r>
              <a:rPr lang="en-US" dirty="0" err="1" smtClean="0"/>
              <a:t>Sebastien’s</a:t>
            </a:r>
            <a:r>
              <a:rPr lang="en-US" dirty="0" smtClean="0"/>
              <a:t>, </a:t>
            </a:r>
            <a:r>
              <a:rPr lang="en-US" dirty="0" err="1" smtClean="0"/>
              <a:t>Fangfang’s</a:t>
            </a:r>
            <a:r>
              <a:rPr lang="en-US" dirty="0" smtClean="0"/>
              <a:t>, Lin’s  </a:t>
            </a:r>
            <a:r>
              <a:rPr lang="en-US" dirty="0" err="1" smtClean="0"/>
              <a:t>deaseasonalisa</a:t>
            </a:r>
            <a:r>
              <a:rPr lang="en-US" dirty="0" err="1" smtClean="0"/>
              <a:t>tion</a:t>
            </a:r>
            <a:r>
              <a:rPr lang="en-US" dirty="0" smtClean="0"/>
              <a:t> </a:t>
            </a:r>
            <a:r>
              <a:rPr lang="en-US" dirty="0" smtClean="0"/>
              <a:t>method</a:t>
            </a:r>
            <a:endParaRPr lang="en-US" dirty="0" smtClean="0"/>
          </a:p>
          <a:p>
            <a:r>
              <a:rPr lang="en-US" dirty="0" smtClean="0"/>
              <a:t>NASA to provide MODIS data over the GEO domains to establish DCC reference mode reflectance (2002-2009)</a:t>
            </a:r>
          </a:p>
          <a:p>
            <a:r>
              <a:rPr lang="en-US" dirty="0" smtClean="0"/>
              <a:t>Recommendation: Lin </a:t>
            </a:r>
            <a:r>
              <a:rPr lang="en-US" dirty="0" smtClean="0"/>
              <a:t>and Sebastien to evaluate the mean, mode, or median, use mode for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65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VIS/NIR (primary) goals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DCC to demo mode Ver. 1</a:t>
            </a:r>
          </a:p>
          <a:p>
            <a:pPr lvl="1"/>
            <a:r>
              <a:rPr lang="en-US" dirty="0" smtClean="0"/>
              <a:t>Aqua-MODIS C6 scan angle corrections, and 11µm C5 to C6 conversion factors</a:t>
            </a:r>
          </a:p>
          <a:p>
            <a:r>
              <a:rPr lang="en-US" dirty="0" smtClean="0"/>
              <a:t>Lunar to demo mode Ver. </a:t>
            </a:r>
            <a:r>
              <a:rPr lang="en-US" dirty="0" smtClean="0"/>
              <a:t>1 during 2016</a:t>
            </a:r>
            <a:endParaRPr lang="en-US" dirty="0" smtClean="0"/>
          </a:p>
          <a:p>
            <a:r>
              <a:rPr lang="en-US" dirty="0" smtClean="0"/>
              <a:t>Combining methods Ver. 1</a:t>
            </a:r>
          </a:p>
        </p:txBody>
      </p:sp>
    </p:spTree>
    <p:extLst>
      <p:ext uri="{BB962C8B-B14F-4D97-AF65-F5344CB8AC3E}">
        <p14:creationId xmlns:p14="http://schemas.microsoft.com/office/powerpoint/2010/main" xmlns="" val="39143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VIS/NIR (secondary) goals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Migrate from Aqua-MODIS to NPP-VIIRS</a:t>
            </a:r>
          </a:p>
          <a:p>
            <a:pPr lvl="1"/>
            <a:r>
              <a:rPr lang="en-US" dirty="0" smtClean="0"/>
              <a:t>Use Deserts, Polar ice, DCC, lunar, SNO, double differencing to transfer  calibration</a:t>
            </a:r>
          </a:p>
          <a:p>
            <a:r>
              <a:rPr lang="en-US" dirty="0" smtClean="0"/>
              <a:t>DCC to other GEO bands, Ver. 2</a:t>
            </a:r>
          </a:p>
          <a:p>
            <a:pPr lvl="1"/>
            <a:r>
              <a:rPr lang="en-US" dirty="0" smtClean="0"/>
              <a:t>For wavelengths &lt; 1 µm, uncertainty </a:t>
            </a:r>
            <a:r>
              <a:rPr lang="en-US" smtClean="0"/>
              <a:t>~ </a:t>
            </a:r>
            <a:r>
              <a:rPr lang="en-US" smtClean="0"/>
              <a:t>0.65µm; </a:t>
            </a:r>
            <a:r>
              <a:rPr lang="en-US" dirty="0" smtClean="0"/>
              <a:t>twice the uncertainty for SWIR bands</a:t>
            </a:r>
          </a:p>
          <a:p>
            <a:pPr lvl="1"/>
            <a:r>
              <a:rPr lang="en-US" dirty="0" smtClean="0"/>
              <a:t>Discontinuity detection</a:t>
            </a:r>
          </a:p>
          <a:p>
            <a:r>
              <a:rPr lang="en-US" dirty="0" smtClean="0"/>
              <a:t>Improved ROLO model (Ver. 2) implementation</a:t>
            </a:r>
          </a:p>
          <a:p>
            <a:r>
              <a:rPr lang="en-US" dirty="0" smtClean="0"/>
              <a:t>Develop Lunar </a:t>
            </a:r>
            <a:r>
              <a:rPr lang="en-US" dirty="0" err="1" smtClean="0"/>
              <a:t>hyperspectral</a:t>
            </a:r>
            <a:r>
              <a:rPr lang="en-US" dirty="0" smtClean="0"/>
              <a:t> traceable calibratio</a:t>
            </a:r>
            <a:r>
              <a:rPr lang="en-US" dirty="0"/>
              <a:t>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019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609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VIS/NIR report</vt:lpstr>
      <vt:lpstr>Lunar goals 2015</vt:lpstr>
      <vt:lpstr>Lunar Objectives</vt:lpstr>
      <vt:lpstr>Ver. 1 DCC methodology attributes</vt:lpstr>
      <vt:lpstr>2015 VIS web meetings</vt:lpstr>
      <vt:lpstr>Action Items</vt:lpstr>
      <vt:lpstr>VIS/NIR (primary) goals 2015</vt:lpstr>
      <vt:lpstr>VIS/NIR (secondary) goals 2016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report</dc:title>
  <dc:creator>Doelling, David Robert (LARC-E302)</dc:creator>
  <cp:lastModifiedBy>HewisonT</cp:lastModifiedBy>
  <cp:revision>28</cp:revision>
  <dcterms:created xsi:type="dcterms:W3CDTF">2015-03-18T09:37:35Z</dcterms:created>
  <dcterms:modified xsi:type="dcterms:W3CDTF">2015-03-20T07:20:28Z</dcterms:modified>
</cp:coreProperties>
</file>