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86" r:id="rId3"/>
    <p:sldId id="553" r:id="rId4"/>
    <p:sldId id="572" r:id="rId5"/>
    <p:sldId id="574" r:id="rId6"/>
    <p:sldId id="575" r:id="rId7"/>
    <p:sldId id="576" r:id="rId8"/>
    <p:sldId id="577" r:id="rId9"/>
    <p:sldId id="578" r:id="rId10"/>
    <p:sldId id="580" r:id="rId11"/>
    <p:sldId id="579" r:id="rId12"/>
    <p:sldId id="581" r:id="rId13"/>
    <p:sldId id="583" r:id="rId14"/>
  </p:sldIdLst>
  <p:sldSz cx="9144000" cy="5143500" type="screen16x9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389582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779163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168745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558326" algn="l" rtl="0" fontAlgn="base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1947908" algn="l" defTabSz="779163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337489" algn="l" defTabSz="779163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2727071" algn="l" defTabSz="779163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116652" algn="l" defTabSz="779163" rtl="0" eaLnBrk="1" latinLnBrk="0" hangingPunct="1">
      <a:defRPr sz="8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00"/>
    <a:srgbClr val="FF9900"/>
    <a:srgbClr val="3333FF"/>
    <a:srgbClr val="EE2D24"/>
    <a:srgbClr val="A2DADE"/>
    <a:srgbClr val="4E0B55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90" autoAdjust="0"/>
    <p:restoredTop sz="89835" autoAdjust="0"/>
  </p:normalViewPr>
  <p:slideViewPr>
    <p:cSldViewPr snapToGrid="0">
      <p:cViewPr varScale="1">
        <p:scale>
          <a:sx n="76" d="100"/>
          <a:sy n="76" d="100"/>
        </p:scale>
        <p:origin x="-84" y="-378"/>
      </p:cViewPr>
      <p:guideLst>
        <p:guide orient="horz" pos="873"/>
        <p:guide orient="horz" pos="1058"/>
        <p:guide orient="horz" pos="2036"/>
        <p:guide orient="horz" pos="1792"/>
        <p:guide orient="horz" pos="1548"/>
        <p:guide orient="horz" pos="1301"/>
        <p:guide orient="horz" pos="2527"/>
        <p:guide orient="horz" pos="2774"/>
        <p:guide pos="3890"/>
        <p:guide pos="330"/>
        <p:guide pos="842"/>
        <p:guide pos="4504"/>
        <p:guide pos="5129"/>
        <p:guide pos="1314"/>
        <p:guide pos="371"/>
        <p:guide pos="1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606" y="-120"/>
      </p:cViewPr>
      <p:guideLst>
        <p:guide orient="horz" pos="2928"/>
        <p:guide pos="2207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D803E-17CE-4238-A92C-47F0C5B2DF2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50BB6-147C-4245-9342-156FB94865AE}">
      <dgm:prSet phldrT="[Text]" custT="1"/>
      <dgm:spPr/>
      <dgm:t>
        <a:bodyPr/>
        <a:lstStyle/>
        <a:p>
          <a:r>
            <a:rPr lang="en-US" sz="4000" dirty="0" smtClean="0"/>
            <a:t>Author</a:t>
          </a:r>
          <a:endParaRPr lang="en-US" sz="1900" dirty="0" smtClean="0"/>
        </a:p>
        <a:p>
          <a:endParaRPr lang="en-US" sz="1050" dirty="0">
            <a:solidFill>
              <a:schemeClr val="tx1"/>
            </a:solidFill>
          </a:endParaRPr>
        </a:p>
      </dgm:t>
    </dgm:pt>
    <dgm:pt modelId="{441D43D0-408B-489E-A084-C76F1A599399}" type="parTrans" cxnId="{01DDCEE4-3366-4DE8-8E6C-FC230622F75E}">
      <dgm:prSet/>
      <dgm:spPr/>
      <dgm:t>
        <a:bodyPr/>
        <a:lstStyle/>
        <a:p>
          <a:endParaRPr lang="en-US"/>
        </a:p>
      </dgm:t>
    </dgm:pt>
    <dgm:pt modelId="{1B2A0D6B-2038-42D7-B25E-D1133C26F6F8}" type="sibTrans" cxnId="{01DDCEE4-3366-4DE8-8E6C-FC230622F75E}">
      <dgm:prSet/>
      <dgm:spPr/>
      <dgm:t>
        <a:bodyPr/>
        <a:lstStyle/>
        <a:p>
          <a:endParaRPr lang="en-US"/>
        </a:p>
      </dgm:t>
    </dgm:pt>
    <dgm:pt modelId="{DFAD8C6A-05E1-4B05-944C-C0C5B7FE7E15}">
      <dgm:prSet phldrT="[Text]" custT="1"/>
      <dgm:spPr/>
      <dgm:t>
        <a:bodyPr/>
        <a:lstStyle/>
        <a:p>
          <a:endParaRPr lang="en-US" sz="1800" dirty="0" smtClean="0"/>
        </a:p>
        <a:p>
          <a:r>
            <a:rPr lang="en-US" sz="3600" dirty="0" smtClean="0"/>
            <a:t>Reviewer</a:t>
          </a:r>
        </a:p>
        <a:p>
          <a:endParaRPr lang="en-US" sz="1050" dirty="0">
            <a:solidFill>
              <a:schemeClr val="tx1"/>
            </a:solidFill>
          </a:endParaRPr>
        </a:p>
      </dgm:t>
    </dgm:pt>
    <dgm:pt modelId="{AF92CD6A-160A-4429-9D62-CDC3785B1BDB}" type="parTrans" cxnId="{B54AC27A-43EF-4443-BBEC-3D46713A0932}">
      <dgm:prSet/>
      <dgm:spPr/>
      <dgm:t>
        <a:bodyPr/>
        <a:lstStyle/>
        <a:p>
          <a:endParaRPr lang="en-US"/>
        </a:p>
      </dgm:t>
    </dgm:pt>
    <dgm:pt modelId="{9BFB0DFC-8A9F-485A-8240-57A831D7C594}" type="sibTrans" cxnId="{B54AC27A-43EF-4443-BBEC-3D46713A0932}">
      <dgm:prSet/>
      <dgm:spPr/>
      <dgm:t>
        <a:bodyPr/>
        <a:lstStyle/>
        <a:p>
          <a:endParaRPr lang="en-US"/>
        </a:p>
      </dgm:t>
    </dgm:pt>
    <dgm:pt modelId="{3FAD925C-ED6C-44B5-97ED-7DC13033077C}">
      <dgm:prSet phldrT="[Text]"/>
      <dgm:spPr/>
      <dgm:t>
        <a:bodyPr/>
        <a:lstStyle/>
        <a:p>
          <a:r>
            <a:rPr lang="en-US" dirty="0" smtClean="0"/>
            <a:t>Editor</a:t>
          </a:r>
          <a:endParaRPr lang="en-US" dirty="0"/>
        </a:p>
      </dgm:t>
    </dgm:pt>
    <dgm:pt modelId="{FC546B57-D626-42A8-B386-D7DDFC87CFCF}" type="parTrans" cxnId="{5A67794F-F63F-48F1-B560-5C3884F5FBB2}">
      <dgm:prSet/>
      <dgm:spPr/>
      <dgm:t>
        <a:bodyPr/>
        <a:lstStyle/>
        <a:p>
          <a:endParaRPr lang="en-US"/>
        </a:p>
      </dgm:t>
    </dgm:pt>
    <dgm:pt modelId="{C016DE71-B002-4C0A-87D4-07EAEEAEF1B5}" type="sibTrans" cxnId="{5A67794F-F63F-48F1-B560-5C3884F5FBB2}">
      <dgm:prSet/>
      <dgm:spPr/>
      <dgm:t>
        <a:bodyPr/>
        <a:lstStyle/>
        <a:p>
          <a:endParaRPr lang="en-US"/>
        </a:p>
      </dgm:t>
    </dgm:pt>
    <dgm:pt modelId="{B417D23B-623D-417B-ACBF-2237107BD0E8}" type="pres">
      <dgm:prSet presAssocID="{EBBD803E-17CE-4238-A92C-47F0C5B2DF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D2A99-C3C8-4EE1-93E3-0D8B38AC5772}" type="pres">
      <dgm:prSet presAssocID="{79350BB6-147C-4245-9342-156FB94865AE}" presName="node" presStyleLbl="node1" presStyleIdx="0" presStyleCnt="3" custScaleX="117160" custScaleY="90678" custRadScaleRad="157190" custRadScaleInc="-175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42038-6F7D-4C6E-A004-387A6DD4263C}" type="pres">
      <dgm:prSet presAssocID="{1B2A0D6B-2038-42D7-B25E-D1133C26F6F8}" presName="sibTrans" presStyleLbl="sibTrans2D1" presStyleIdx="0" presStyleCnt="3" custAng="209013" custScaleX="60709" custScaleY="38883" custLinFactNeighborX="2015" custLinFactNeighborY="34247"/>
      <dgm:spPr/>
      <dgm:t>
        <a:bodyPr/>
        <a:lstStyle/>
        <a:p>
          <a:endParaRPr lang="en-US"/>
        </a:p>
      </dgm:t>
    </dgm:pt>
    <dgm:pt modelId="{CA90466E-0F01-4D69-AE53-D80107DCB448}" type="pres">
      <dgm:prSet presAssocID="{1B2A0D6B-2038-42D7-B25E-D1133C26F6F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EDEB88B-2EC1-423D-8DCC-F83C91F8CF4E}" type="pres">
      <dgm:prSet presAssocID="{DFAD8C6A-05E1-4B05-944C-C0C5B7FE7E15}" presName="node" presStyleLbl="node1" presStyleIdx="1" presStyleCnt="3" custScaleX="139687" custScaleY="83574" custRadScaleRad="156202" custRadScaleInc="-36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2EBF5-47A7-487E-8073-CE4F1F0B52AD}" type="pres">
      <dgm:prSet presAssocID="{9BFB0DFC-8A9F-485A-8240-57A831D7C594}" presName="sibTrans" presStyleLbl="sibTrans2D1" presStyleIdx="1" presStyleCnt="3" custAng="11199583" custLinFactNeighborX="-5335" custLinFactNeighborY="-9339"/>
      <dgm:spPr/>
      <dgm:t>
        <a:bodyPr/>
        <a:lstStyle/>
        <a:p>
          <a:endParaRPr lang="en-US"/>
        </a:p>
      </dgm:t>
    </dgm:pt>
    <dgm:pt modelId="{29277E4E-CE8A-4298-977E-2D4186C266BB}" type="pres">
      <dgm:prSet presAssocID="{9BFB0DFC-8A9F-485A-8240-57A831D7C59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5CEF56C-D060-404F-B624-5A4FD768B7AD}" type="pres">
      <dgm:prSet presAssocID="{3FAD925C-ED6C-44B5-97ED-7DC13033077C}" presName="node" presStyleLbl="node1" presStyleIdx="2" presStyleCnt="3" custScaleX="121314" custScaleY="81660" custRadScaleRad="101259" custRadScaleInc="193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07364-C3C7-4BB5-8716-9E9A6FD93B87}" type="pres">
      <dgm:prSet presAssocID="{C016DE71-B002-4C0A-87D4-07EAEEAEF1B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7E3A76B-59BC-4567-A713-6A8EAC75A6B2}" type="pres">
      <dgm:prSet presAssocID="{C016DE71-B002-4C0A-87D4-07EAEEAEF1B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54AC27A-43EF-4443-BBEC-3D46713A0932}" srcId="{EBBD803E-17CE-4238-A92C-47F0C5B2DF25}" destId="{DFAD8C6A-05E1-4B05-944C-C0C5B7FE7E15}" srcOrd="1" destOrd="0" parTransId="{AF92CD6A-160A-4429-9D62-CDC3785B1BDB}" sibTransId="{9BFB0DFC-8A9F-485A-8240-57A831D7C594}"/>
    <dgm:cxn modelId="{5E861BC9-5B38-4A0C-B5BA-943014B32AED}" type="presOf" srcId="{9BFB0DFC-8A9F-485A-8240-57A831D7C594}" destId="{29277E4E-CE8A-4298-977E-2D4186C266BB}" srcOrd="1" destOrd="0" presId="urn:microsoft.com/office/officeart/2005/8/layout/cycle2"/>
    <dgm:cxn modelId="{5A67794F-F63F-48F1-B560-5C3884F5FBB2}" srcId="{EBBD803E-17CE-4238-A92C-47F0C5B2DF25}" destId="{3FAD925C-ED6C-44B5-97ED-7DC13033077C}" srcOrd="2" destOrd="0" parTransId="{FC546B57-D626-42A8-B386-D7DDFC87CFCF}" sibTransId="{C016DE71-B002-4C0A-87D4-07EAEEAEF1B5}"/>
    <dgm:cxn modelId="{5EFE460A-7E26-464A-A6E8-04AA8F0EC386}" type="presOf" srcId="{1B2A0D6B-2038-42D7-B25E-D1133C26F6F8}" destId="{62442038-6F7D-4C6E-A004-387A6DD4263C}" srcOrd="0" destOrd="0" presId="urn:microsoft.com/office/officeart/2005/8/layout/cycle2"/>
    <dgm:cxn modelId="{4754509B-3F36-4B4E-8FB6-22C5D220A586}" type="presOf" srcId="{79350BB6-147C-4245-9342-156FB94865AE}" destId="{394D2A99-C3C8-4EE1-93E3-0D8B38AC5772}" srcOrd="0" destOrd="0" presId="urn:microsoft.com/office/officeart/2005/8/layout/cycle2"/>
    <dgm:cxn modelId="{01DDCEE4-3366-4DE8-8E6C-FC230622F75E}" srcId="{EBBD803E-17CE-4238-A92C-47F0C5B2DF25}" destId="{79350BB6-147C-4245-9342-156FB94865AE}" srcOrd="0" destOrd="0" parTransId="{441D43D0-408B-489E-A084-C76F1A599399}" sibTransId="{1B2A0D6B-2038-42D7-B25E-D1133C26F6F8}"/>
    <dgm:cxn modelId="{F61775C4-66FF-4EA5-99BF-9EF9D490B40E}" type="presOf" srcId="{DFAD8C6A-05E1-4B05-944C-C0C5B7FE7E15}" destId="{CEDEB88B-2EC1-423D-8DCC-F83C91F8CF4E}" srcOrd="0" destOrd="0" presId="urn:microsoft.com/office/officeart/2005/8/layout/cycle2"/>
    <dgm:cxn modelId="{B3B241BF-E765-440E-9F93-9BCADBAFD8A0}" type="presOf" srcId="{3FAD925C-ED6C-44B5-97ED-7DC13033077C}" destId="{35CEF56C-D060-404F-B624-5A4FD768B7AD}" srcOrd="0" destOrd="0" presId="urn:microsoft.com/office/officeart/2005/8/layout/cycle2"/>
    <dgm:cxn modelId="{0E190B5B-776B-420E-9AA7-57F4CF1B378C}" type="presOf" srcId="{C016DE71-B002-4C0A-87D4-07EAEEAEF1B5}" destId="{D7E3A76B-59BC-4567-A713-6A8EAC75A6B2}" srcOrd="1" destOrd="0" presId="urn:microsoft.com/office/officeart/2005/8/layout/cycle2"/>
    <dgm:cxn modelId="{9F682989-6C18-4F28-89E1-12AC1A4FB571}" type="presOf" srcId="{9BFB0DFC-8A9F-485A-8240-57A831D7C594}" destId="{8612EBF5-47A7-487E-8073-CE4F1F0B52AD}" srcOrd="0" destOrd="0" presId="urn:microsoft.com/office/officeart/2005/8/layout/cycle2"/>
    <dgm:cxn modelId="{572841F1-13B1-43D4-98B4-D2440190C367}" type="presOf" srcId="{C016DE71-B002-4C0A-87D4-07EAEEAEF1B5}" destId="{55407364-C3C7-4BB5-8716-9E9A6FD93B87}" srcOrd="0" destOrd="0" presId="urn:microsoft.com/office/officeart/2005/8/layout/cycle2"/>
    <dgm:cxn modelId="{98A6C28D-1126-41AE-BF61-3EB8D55E5C16}" type="presOf" srcId="{1B2A0D6B-2038-42D7-B25E-D1133C26F6F8}" destId="{CA90466E-0F01-4D69-AE53-D80107DCB448}" srcOrd="1" destOrd="0" presId="urn:microsoft.com/office/officeart/2005/8/layout/cycle2"/>
    <dgm:cxn modelId="{47C33D35-E909-4C8B-9630-D5AE36BD3CFC}" type="presOf" srcId="{EBBD803E-17CE-4238-A92C-47F0C5B2DF25}" destId="{B417D23B-623D-417B-ACBF-2237107BD0E8}" srcOrd="0" destOrd="0" presId="urn:microsoft.com/office/officeart/2005/8/layout/cycle2"/>
    <dgm:cxn modelId="{75F62FC7-A35E-4E22-9EB1-E373C98C0194}" type="presParOf" srcId="{B417D23B-623D-417B-ACBF-2237107BD0E8}" destId="{394D2A99-C3C8-4EE1-93E3-0D8B38AC5772}" srcOrd="0" destOrd="0" presId="urn:microsoft.com/office/officeart/2005/8/layout/cycle2"/>
    <dgm:cxn modelId="{1E3E2B88-0E6D-4856-9F89-60580C0D3BDA}" type="presParOf" srcId="{B417D23B-623D-417B-ACBF-2237107BD0E8}" destId="{62442038-6F7D-4C6E-A004-387A6DD4263C}" srcOrd="1" destOrd="0" presId="urn:microsoft.com/office/officeart/2005/8/layout/cycle2"/>
    <dgm:cxn modelId="{6918BAE2-ED58-4340-8A2F-755144C0CFEB}" type="presParOf" srcId="{62442038-6F7D-4C6E-A004-387A6DD4263C}" destId="{CA90466E-0F01-4D69-AE53-D80107DCB448}" srcOrd="0" destOrd="0" presId="urn:microsoft.com/office/officeart/2005/8/layout/cycle2"/>
    <dgm:cxn modelId="{D4F04B43-1CBD-4416-AF06-D51410822B9A}" type="presParOf" srcId="{B417D23B-623D-417B-ACBF-2237107BD0E8}" destId="{CEDEB88B-2EC1-423D-8DCC-F83C91F8CF4E}" srcOrd="2" destOrd="0" presId="urn:microsoft.com/office/officeart/2005/8/layout/cycle2"/>
    <dgm:cxn modelId="{70FE3EFF-59A0-4E23-968F-A21528DC5A7A}" type="presParOf" srcId="{B417D23B-623D-417B-ACBF-2237107BD0E8}" destId="{8612EBF5-47A7-487E-8073-CE4F1F0B52AD}" srcOrd="3" destOrd="0" presId="urn:microsoft.com/office/officeart/2005/8/layout/cycle2"/>
    <dgm:cxn modelId="{B808A394-50CF-46C6-A693-603481394B95}" type="presParOf" srcId="{8612EBF5-47A7-487E-8073-CE4F1F0B52AD}" destId="{29277E4E-CE8A-4298-977E-2D4186C266BB}" srcOrd="0" destOrd="0" presId="urn:microsoft.com/office/officeart/2005/8/layout/cycle2"/>
    <dgm:cxn modelId="{0310CFAC-C813-4C43-A3ED-C1BAB6567D87}" type="presParOf" srcId="{B417D23B-623D-417B-ACBF-2237107BD0E8}" destId="{35CEF56C-D060-404F-B624-5A4FD768B7AD}" srcOrd="4" destOrd="0" presId="urn:microsoft.com/office/officeart/2005/8/layout/cycle2"/>
    <dgm:cxn modelId="{CB5A6E1C-14D3-47A5-BA72-64B3F0305EFE}" type="presParOf" srcId="{B417D23B-623D-417B-ACBF-2237107BD0E8}" destId="{55407364-C3C7-4BB5-8716-9E9A6FD93B87}" srcOrd="5" destOrd="0" presId="urn:microsoft.com/office/officeart/2005/8/layout/cycle2"/>
    <dgm:cxn modelId="{2F20CA9A-AC3D-4CC7-AF0B-6BC2DD7B718F}" type="presParOf" srcId="{55407364-C3C7-4BB5-8716-9E9A6FD93B87}" destId="{D7E3A76B-59BC-4567-A713-6A8EAC75A6B2}" srcOrd="0" destOrd="0" presId="urn:microsoft.com/office/officeart/2005/8/layout/cycle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4D2A99-C3C8-4EE1-93E3-0D8B38AC5772}">
      <dsp:nvSpPr>
        <dsp:cNvPr id="0" name=""/>
        <dsp:cNvSpPr/>
      </dsp:nvSpPr>
      <dsp:spPr>
        <a:xfrm>
          <a:off x="526306" y="2494630"/>
          <a:ext cx="2225346" cy="1722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Author</a:t>
          </a:r>
          <a:endParaRPr lang="en-US" sz="19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526306" y="2494630"/>
        <a:ext cx="2225346" cy="1722345"/>
      </dsp:txXfrm>
    </dsp:sp>
    <dsp:sp modelId="{62442038-6F7D-4C6E-A004-387A6DD4263C}">
      <dsp:nvSpPr>
        <dsp:cNvPr id="0" name=""/>
        <dsp:cNvSpPr/>
      </dsp:nvSpPr>
      <dsp:spPr>
        <a:xfrm>
          <a:off x="3622457" y="3306031"/>
          <a:ext cx="842427" cy="249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622457" y="3306031"/>
        <a:ext cx="842427" cy="249259"/>
      </dsp:txXfrm>
    </dsp:sp>
    <dsp:sp modelId="{CEDEB88B-2EC1-423D-8DCC-F83C91F8CF4E}">
      <dsp:nvSpPr>
        <dsp:cNvPr id="0" name=""/>
        <dsp:cNvSpPr/>
      </dsp:nvSpPr>
      <dsp:spPr>
        <a:xfrm>
          <a:off x="5354780" y="2255143"/>
          <a:ext cx="2653226" cy="1587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Reviewer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>
            <a:solidFill>
              <a:schemeClr val="tx1"/>
            </a:solidFill>
          </a:endParaRPr>
        </a:p>
      </dsp:txBody>
      <dsp:txXfrm>
        <a:off x="5354780" y="2255143"/>
        <a:ext cx="2653226" cy="1587411"/>
      </dsp:txXfrm>
    </dsp:sp>
    <dsp:sp modelId="{8612EBF5-47A7-487E-8073-CE4F1F0B52AD}">
      <dsp:nvSpPr>
        <dsp:cNvPr id="0" name=""/>
        <dsp:cNvSpPr/>
      </dsp:nvSpPr>
      <dsp:spPr>
        <a:xfrm rot="2651670">
          <a:off x="4944649" y="1640484"/>
          <a:ext cx="720606" cy="641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2651670">
        <a:off x="4944649" y="1640484"/>
        <a:ext cx="720606" cy="641050"/>
      </dsp:txXfrm>
    </dsp:sp>
    <dsp:sp modelId="{35CEF56C-D060-404F-B624-5A4FD768B7AD}">
      <dsp:nvSpPr>
        <dsp:cNvPr id="0" name=""/>
        <dsp:cNvSpPr/>
      </dsp:nvSpPr>
      <dsp:spPr>
        <a:xfrm>
          <a:off x="2876779" y="235433"/>
          <a:ext cx="2304248" cy="1551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Editor</a:t>
          </a:r>
          <a:endParaRPr lang="en-US" sz="4800" kern="1200" dirty="0"/>
        </a:p>
      </dsp:txBody>
      <dsp:txXfrm>
        <a:off x="2876779" y="235433"/>
        <a:ext cx="2304248" cy="1551056"/>
      </dsp:txXfrm>
    </dsp:sp>
    <dsp:sp modelId="{55407364-C3C7-4BB5-8716-9E9A6FD93B87}">
      <dsp:nvSpPr>
        <dsp:cNvPr id="0" name=""/>
        <dsp:cNvSpPr/>
      </dsp:nvSpPr>
      <dsp:spPr>
        <a:xfrm rot="8132732">
          <a:off x="2478900" y="1829103"/>
          <a:ext cx="778886" cy="641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8132732">
        <a:off x="2478900" y="1829103"/>
        <a:ext cx="778886" cy="64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20 March 2015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20 March 2015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958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79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6874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583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20 March 2015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20 March 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20 March 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0495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184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139306"/>
            <a:ext cx="4396154" cy="1450181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05984"/>
            <a:ext cx="22288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05984"/>
            <a:ext cx="6534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406" y="817972"/>
            <a:ext cx="9139603" cy="96440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/>
            </a:lvl1pPr>
            <a:lvl2pPr>
              <a:defRPr sz="17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4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5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7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3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7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4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7155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2" y="1200155"/>
            <a:ext cx="3666392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406" y="817972"/>
            <a:ext cx="9139603" cy="96440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6" y="817972"/>
            <a:ext cx="9139603" cy="96440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4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80"/>
            <a:ext cx="8229600" cy="71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27538" y="904875"/>
            <a:ext cx="8159262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 lIns="77916" tIns="38958" rIns="77916" bIns="38958"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61389" y="4622019"/>
            <a:ext cx="1582615" cy="5214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90" r:id="rId2"/>
    <p:sldLayoutId id="2147484087" r:id="rId3"/>
    <p:sldLayoutId id="2147484078" r:id="rId4"/>
    <p:sldLayoutId id="2147484080" r:id="rId5"/>
    <p:sldLayoutId id="2147484079" r:id="rId6"/>
    <p:sldLayoutId id="2147484088" r:id="rId7"/>
    <p:sldLayoutId id="2147484089" r:id="rId8"/>
    <p:sldLayoutId id="2147484081" r:id="rId9"/>
    <p:sldLayoutId id="2147484082" r:id="rId10"/>
    <p:sldLayoutId id="2147484083" r:id="rId11"/>
    <p:sldLayoutId id="214748408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9582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79163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68745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58326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186" indent="-2921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3070" indent="-2434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973954" indent="-1947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534" indent="-1947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117" indent="-1947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698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77916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in/search?espv=2&amp;biw=1600&amp;bih=775&amp;q=jerome+lafeuille&amp;spell=1&amp;sa=X&amp;ei=16sLVdGrK9bmuQSs5IAY&amp;ved=0CBkQvwUoAA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.nesdis.noaa.gov/smcd/GCC/documents/QuarterlyProductionProcess.pd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666750" y="1725220"/>
            <a:ext cx="7772400" cy="1102519"/>
          </a:xfrm>
        </p:spPr>
        <p:txBody>
          <a:bodyPr/>
          <a:lstStyle/>
          <a:p>
            <a:pPr eaLnBrk="1" hangingPunct="1"/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u="sng" dirty="0" smtClean="0"/>
              <a:t>GSICS Quarterly Special Issues and Editors</a:t>
            </a:r>
            <a:endParaRPr lang="en-GB" sz="3100" dirty="0" smtClean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358412" y="3474244"/>
            <a:ext cx="6400800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Manik</a:t>
            </a:r>
            <a:r>
              <a:rPr lang="en-US" dirty="0" smtClean="0">
                <a:solidFill>
                  <a:srgbClr val="002060"/>
                </a:solidFill>
              </a:rPr>
              <a:t> Bali and Larry Flynn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GSICS Coordination Center, NOAA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GSICS Annual Meeting  2015, New Delhi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Experiments---Editorial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165190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order to give due credit to regular contributors ( proof readers, reviewers, technical support ) , the GCC.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118" y="2138136"/>
            <a:ext cx="3884311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Needs--Feedbacks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Future needs planned as per feedback from users.</a:t>
            </a:r>
          </a:p>
          <a:p>
            <a:pPr marL="457200" indent="-457200">
              <a:buAutoNum type="arabicPeriod"/>
            </a:pPr>
            <a:r>
              <a:rPr lang="en-US" dirty="0" smtClean="0"/>
              <a:t>Blessing from WMO-(We already have a WMO logo on the release email any additional blessing would add interest)</a:t>
            </a:r>
          </a:p>
          <a:p>
            <a:pPr marL="457200" indent="-457200">
              <a:buAutoNum type="arabicPeriod"/>
            </a:pPr>
            <a:r>
              <a:rPr lang="en-US" dirty="0" smtClean="0"/>
              <a:t> Invite Guest Editors</a:t>
            </a:r>
          </a:p>
          <a:p>
            <a:pPr marL="457200" indent="-457200">
              <a:buAutoNum type="arabicPeriod"/>
            </a:pPr>
            <a:r>
              <a:rPr lang="en-US" dirty="0" smtClean="0"/>
              <a:t>Invite well known members to be members of the Editorial Board ( invited </a:t>
            </a:r>
            <a:r>
              <a:rPr lang="en-US" i="1" u="sng" dirty="0" smtClean="0">
                <a:solidFill>
                  <a:schemeClr val="tx2"/>
                </a:solidFill>
              </a:rPr>
              <a:t>J</a:t>
            </a:r>
            <a:r>
              <a:rPr lang="en-US" i="1" u="sng" dirty="0" smtClean="0">
                <a:solidFill>
                  <a:schemeClr val="tx2"/>
                </a:solidFill>
                <a:hlinkClick r:id="rId2"/>
              </a:rPr>
              <a:t>erome </a:t>
            </a:r>
            <a:r>
              <a:rPr lang="en-US" i="1" u="sng" dirty="0" err="1" smtClean="0">
                <a:solidFill>
                  <a:schemeClr val="tx2"/>
                </a:solidFill>
                <a:hlinkClick r:id="rId2"/>
              </a:rPr>
              <a:t>Lafeuille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to be on editorial board). George </a:t>
            </a:r>
            <a:r>
              <a:rPr lang="en-US" dirty="0" err="1" smtClean="0"/>
              <a:t>Ohring</a:t>
            </a:r>
            <a:r>
              <a:rPr lang="en-US" dirty="0" smtClean="0"/>
              <a:t>, Bob </a:t>
            </a:r>
            <a:r>
              <a:rPr lang="en-US" dirty="0" err="1" smtClean="0"/>
              <a:t>Iacovazzi</a:t>
            </a:r>
            <a:r>
              <a:rPr lang="en-US" dirty="0" smtClean="0"/>
              <a:t> , suggest more candidates)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GSICS Newsletter has evolved into an effective tool for sharing GSICS research with global scientific community. </a:t>
            </a:r>
          </a:p>
          <a:p>
            <a:r>
              <a:rPr lang="en-US" dirty="0" smtClean="0"/>
              <a:t>Past year </a:t>
            </a:r>
            <a:r>
              <a:rPr lang="en-US" dirty="0" err="1" smtClean="0"/>
              <a:t>doi</a:t>
            </a:r>
            <a:r>
              <a:rPr lang="en-US" dirty="0" smtClean="0"/>
              <a:t>, navigation features, new format has been added.</a:t>
            </a:r>
          </a:p>
          <a:p>
            <a:endParaRPr lang="en-US" dirty="0" smtClean="0"/>
          </a:p>
          <a:p>
            <a:r>
              <a:rPr lang="en-US" dirty="0" smtClean="0"/>
              <a:t>Editorial board has been formed. ( recommendations invited for member)</a:t>
            </a:r>
          </a:p>
          <a:p>
            <a:r>
              <a:rPr lang="en-US" dirty="0" smtClean="0"/>
              <a:t>Propose to have guest editor for special issues.</a:t>
            </a:r>
          </a:p>
          <a:p>
            <a:r>
              <a:rPr lang="en-US" dirty="0" smtClean="0"/>
              <a:t>New features to be added in the coming time.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33" y="2300821"/>
            <a:ext cx="2675467" cy="67944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144" y="454907"/>
            <a:ext cx="5385246" cy="3394472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New features GSICS Newsletter</a:t>
            </a:r>
          </a:p>
          <a:p>
            <a:pPr lvl="2"/>
            <a:r>
              <a:rPr lang="en-US" sz="1200" dirty="0" smtClean="0"/>
              <a:t>Format </a:t>
            </a:r>
          </a:p>
          <a:p>
            <a:pPr lvl="2"/>
            <a:r>
              <a:rPr lang="en-US" sz="1200" dirty="0" smtClean="0"/>
              <a:t>DOI</a:t>
            </a:r>
          </a:p>
          <a:p>
            <a:pPr lvl="2"/>
            <a:r>
              <a:rPr lang="en-US" sz="1200" dirty="0" smtClean="0"/>
              <a:t>Navigation </a:t>
            </a:r>
            <a:endParaRPr lang="en-US" dirty="0" smtClean="0"/>
          </a:p>
          <a:p>
            <a:r>
              <a:rPr lang="en-US" dirty="0" smtClean="0"/>
              <a:t>Article Review Process</a:t>
            </a:r>
          </a:p>
          <a:p>
            <a:r>
              <a:rPr lang="en-US" dirty="0" smtClean="0"/>
              <a:t>Newsletter Phases</a:t>
            </a:r>
          </a:p>
          <a:p>
            <a:r>
              <a:rPr lang="en-US" dirty="0" smtClean="0"/>
              <a:t>Acceptable research articles in the GSICS Newsletter.</a:t>
            </a:r>
          </a:p>
          <a:p>
            <a:r>
              <a:rPr lang="en-US" dirty="0" smtClean="0"/>
              <a:t>New experiments</a:t>
            </a:r>
          </a:p>
          <a:p>
            <a:pPr lvl="2"/>
            <a:r>
              <a:rPr lang="en-US" sz="1400" dirty="0" smtClean="0"/>
              <a:t>Editorial Board</a:t>
            </a:r>
          </a:p>
          <a:p>
            <a:r>
              <a:rPr lang="en-US" dirty="0" smtClean="0"/>
              <a:t>Future Needs </a:t>
            </a:r>
          </a:p>
          <a:p>
            <a:r>
              <a:rPr lang="en-US" sz="1800" dirty="0" smtClean="0"/>
              <a:t>Live Demo of Newsletter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Conclusion</a:t>
            </a:r>
          </a:p>
          <a:p>
            <a:pPr marL="438279" indent="-389582">
              <a:buNone/>
            </a:pPr>
            <a:endParaRPr lang="en-US" i="1" dirty="0" smtClean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48861" y="295275"/>
            <a:ext cx="1781908" cy="304800"/>
          </a:xfrm>
          <a:prstGeom prst="rect">
            <a:avLst/>
          </a:prstGeom>
        </p:spPr>
        <p:txBody>
          <a:bodyPr lIns="77916" tIns="38958" rIns="77916" bIns="38958">
            <a:noAutofit/>
          </a:bodyPr>
          <a:lstStyle/>
          <a:p>
            <a:pPr defTabSz="779163" fontAlgn="auto">
              <a:spcAft>
                <a:spcPts val="0"/>
              </a:spcAft>
              <a:defRPr/>
            </a:pPr>
            <a:endParaRPr lang="en-US" sz="17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"/>
            <a:ext cx="3182112" cy="715565"/>
          </a:xfrm>
          <a:prstGeom prst="rect">
            <a:avLst/>
          </a:prstGeom>
        </p:spPr>
        <p:txBody>
          <a:bodyPr lIns="77916" tIns="38958" rIns="77916" bIns="38958"/>
          <a:lstStyle/>
          <a:p>
            <a:pPr defTabSz="779163" eaLnBrk="0" hangingPunct="0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1030098"/>
            <a:ext cx="5962699" cy="229292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</a:rPr>
              <a:t>GSICS Quarterly Newsletter is issued by  the GSCICS Coordination Center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The first issue came out in April 2007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</a:rPr>
              <a:t>The Newsletter has also been used to carry announcements, news-items ( relevant to GSICS and connected communities such as CEOS GPM-X, Interactions with GRUAN)</a:t>
            </a:r>
          </a:p>
          <a:p>
            <a:pPr>
              <a:buFont typeface="Wingdings" pitchFamily="2" charset="2"/>
              <a:buChar char="§"/>
            </a:pPr>
            <a:endParaRPr lang="en-US" sz="11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</a:rPr>
              <a:t>The GSICS  Newsletter proved to  be an effective tool to bring the GSICS community together and  inform scientific community about key developments made by GSICS   ( such as GEO-LEO IR base line algorithm, Status of GSICS reference instruments)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2302" y="956720"/>
            <a:ext cx="3061699" cy="36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8190" y="965772"/>
            <a:ext cx="3215811" cy="417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4389" y="4017195"/>
            <a:ext cx="5640512" cy="7386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By 2010 the Newsletter effectively began carrying articles on  basic concepts of GSICS  cross calibration and  GSICS acceptable products.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628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1295"/>
            <a:ext cx="8784771" cy="2941419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In 2013  Newsletter  completed 6 years of continuous publication each quarterly ( Edited by Bob </a:t>
            </a:r>
            <a:r>
              <a:rPr lang="en-US" sz="1600" dirty="0" err="1" smtClean="0"/>
              <a:t>Iacovazzi</a:t>
            </a:r>
            <a:r>
              <a:rPr lang="en-US" sz="1600" dirty="0" smtClean="0"/>
              <a:t>, George </a:t>
            </a:r>
            <a:r>
              <a:rPr lang="en-US" sz="1600" dirty="0" err="1" smtClean="0"/>
              <a:t>Ohring</a:t>
            </a:r>
            <a:r>
              <a:rPr lang="en-US" sz="1600" dirty="0" smtClean="0"/>
              <a:t> and </a:t>
            </a:r>
            <a:r>
              <a:rPr lang="en-US" sz="1600" dirty="0" err="1" smtClean="0"/>
              <a:t>Fangfang</a:t>
            </a:r>
            <a:r>
              <a:rPr lang="en-US" sz="1600" dirty="0" smtClean="0"/>
              <a:t> Yu).</a:t>
            </a:r>
          </a:p>
          <a:p>
            <a:pPr>
              <a:buNone/>
            </a:pPr>
            <a:r>
              <a:rPr lang="en-US" sz="1600" dirty="0" smtClean="0"/>
              <a:t>In these years the GSICS community had developed advanced algorithms to monitor in-orbit instruments  that were peer reviewed and accepted in the community.  New challenges of the Newsletter that needed to be addressed now include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The aspirations of the researcher and the expectation of the readers had significantly changed/enhanced during these years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Researchers across agencies were using these </a:t>
            </a:r>
            <a:r>
              <a:rPr lang="en-US" sz="1600" dirty="0" err="1" smtClean="0"/>
              <a:t>algo</a:t>
            </a:r>
            <a:r>
              <a:rPr lang="en-US" sz="1600" dirty="0" smtClean="0"/>
              <a:t>. and demonstrating exciting results. They needed an </a:t>
            </a:r>
            <a:r>
              <a:rPr lang="en-US" sz="1600" dirty="0" smtClean="0">
                <a:solidFill>
                  <a:srgbClr val="C00000"/>
                </a:solidFill>
              </a:rPr>
              <a:t>interactive</a:t>
            </a:r>
            <a:r>
              <a:rPr lang="en-US" sz="1600" dirty="0" smtClean="0"/>
              <a:t> ,</a:t>
            </a:r>
            <a:r>
              <a:rPr lang="en-US" sz="1600" dirty="0" smtClean="0">
                <a:solidFill>
                  <a:srgbClr val="FF0000"/>
                </a:solidFill>
              </a:rPr>
              <a:t> published </a:t>
            </a:r>
            <a:r>
              <a:rPr lang="en-US" sz="1600" dirty="0" smtClean="0"/>
              <a:t>platform that could connect them directly to the calibration community  in order to communicate their calibration results.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GSICS community had grown, developed linkages with contemporary groups in CEOS, GRUAN, GPM-X and widened member of the WMO satellite community.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4704" y="4681845"/>
            <a:ext cx="687787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Critical need of meeting the needs of authors, 3G community and readers of the Newsletter within the WMO Framework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1452"/>
          <a:stretch>
            <a:fillRect/>
          </a:stretch>
        </p:blipFill>
        <p:spPr bwMode="auto">
          <a:xfrm>
            <a:off x="1381194" y="2842142"/>
            <a:ext cx="2087155" cy="230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6342"/>
            <a:ext cx="2295801" cy="24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897" y="2583714"/>
            <a:ext cx="1944652" cy="23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0986" y="1285351"/>
            <a:ext cx="2833475" cy="298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640" y="1926215"/>
            <a:ext cx="2861284" cy="30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958" y="1069281"/>
            <a:ext cx="3778137" cy="3509159"/>
          </a:xfrm>
        </p:spPr>
        <p:txBody>
          <a:bodyPr>
            <a:normAutofit fontScale="55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Since Fall 2013, brand new format .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A robust review process.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Since Winter 2014, the Newsletter has a </a:t>
            </a:r>
            <a:r>
              <a:rPr lang="en-US" sz="2500" dirty="0" err="1" smtClean="0"/>
              <a:t>doi</a:t>
            </a:r>
            <a:r>
              <a:rPr lang="en-US" sz="25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Accepts articles on topics related to calibration (Pre and Post launch).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New Landing page on the GCC website.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Rate and Comment section: readers and authors can interact.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Articles are reviewed by subject experts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Help available to non native English speaking contributors.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Since Fall 2014, new navigation features added to the Cover Letter.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57200" y="205979"/>
            <a:ext cx="8229600" cy="71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algn="ctr" defTabSz="779252" eaLnBrk="0" hangingPunct="0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Features</a:t>
            </a: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5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 Readers across the world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024314"/>
            <a:ext cx="7271657" cy="360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530" y="2067481"/>
            <a:ext cx="2916142" cy="170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4132893"/>
            <a:ext cx="3987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200" i="1" dirty="0" smtClean="0">
                <a:solidFill>
                  <a:srgbClr val="FF0000"/>
                </a:solidFill>
              </a:rPr>
              <a:t>Newsletter  getting noticed</a:t>
            </a:r>
          </a:p>
          <a:p>
            <a:pPr lvl="1">
              <a:buNone/>
            </a:pPr>
            <a:r>
              <a:rPr lang="en-US" sz="1200" i="1" dirty="0" smtClean="0">
                <a:solidFill>
                  <a:schemeClr val="tx2"/>
                </a:solidFill>
              </a:rPr>
              <a:t>Journal of Physics and Chemistry of Earth invited Authors of  GSICS Microwave issue to submit articles based on  their submission to GSICS Newsletter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14" y="0"/>
            <a:ext cx="8229600" cy="576943"/>
          </a:xfrm>
        </p:spPr>
        <p:txBody>
          <a:bodyPr/>
          <a:lstStyle/>
          <a:p>
            <a:r>
              <a:rPr lang="en-US" dirty="0" smtClean="0"/>
              <a:t>Newsletter Article Review process</a:t>
            </a:r>
            <a:endParaRPr lang="en-US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36386" y="1163108"/>
            <a:ext cx="2057400" cy="71437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Articles are solicited round the year however  call is sent out every quarter via the GSICS Dev.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135766" y="1137558"/>
            <a:ext cx="2590800" cy="71437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Articles are sent to the Newsletter Editor directly or via GSICS Correspondents or Chairs of GSICS Groups/Subgroups.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28657" y="936853"/>
            <a:ext cx="2362200" cy="24479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Editor has a preliminary look at the article and  checks.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1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If the article falls within the scope of GSICS/WMO/CGMS /GPM-X or scope of its partners including the 3G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2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Article falls within the 700-800 word limit with 2 Figures and 1 table.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Calibri" pitchFamily="34" charset="0"/>
              <a:buChar char="3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If the article is a lead article it fulfils lead article criterion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1667" y="3526695"/>
            <a:ext cx="2547937" cy="1447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If the editor decides to publish the article, the article is sent to a proof reader or/and a subject expert reviewer.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Editor may decide to send the article directly to a reviewer or via a proof reader.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735161" y="3646035"/>
            <a:ext cx="2362200" cy="1295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Editor forwards the Comments from the reviewer to the author who makes changes and re-submits the article to the editor who forwards them back to the reviewer for his final  go ahead.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781800" y="3505200"/>
            <a:ext cx="2362200" cy="16383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Editor procures </a:t>
            </a:r>
            <a:r>
              <a:rPr kumimoji="0" lang="en-US" sz="11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doi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number from NOAA library and pastes  it into the Newsletter and gives the final copy of the newsletter to the technical expert for release via mailcimp. The technical expert releases I and also makes a web version of the lead article.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551289" y="1136145"/>
            <a:ext cx="541867" cy="62492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751689" y="1198234"/>
            <a:ext cx="389467" cy="62492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36711" y="3964012"/>
            <a:ext cx="716846" cy="62492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203244" y="3964011"/>
            <a:ext cx="541867" cy="62492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5503333" y="2552900"/>
            <a:ext cx="541867" cy="62492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-Up Arrow 22"/>
          <p:cNvSpPr/>
          <p:nvPr/>
        </p:nvSpPr>
        <p:spPr>
          <a:xfrm rot="10800000">
            <a:off x="1524000" y="2856089"/>
            <a:ext cx="756356" cy="609600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14052" y="620486"/>
            <a:ext cx="8447314" cy="4370614"/>
            <a:chOff x="295936" y="500743"/>
            <a:chExt cx="8577943" cy="4642757"/>
          </a:xfrm>
        </p:grpSpPr>
        <p:grpSp>
          <p:nvGrpSpPr>
            <p:cNvPr id="15" name="Group 14"/>
            <p:cNvGrpSpPr/>
            <p:nvPr/>
          </p:nvGrpSpPr>
          <p:grpSpPr>
            <a:xfrm>
              <a:off x="295936" y="500743"/>
              <a:ext cx="8577943" cy="4642757"/>
              <a:chOff x="295936" y="500743"/>
              <a:chExt cx="8577943" cy="464275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95936" y="500743"/>
                <a:ext cx="8577943" cy="4642757"/>
                <a:chOff x="5447235" y="389467"/>
                <a:chExt cx="8026400" cy="4766733"/>
              </a:xfrm>
            </p:grpSpPr>
            <p:graphicFrame>
              <p:nvGraphicFramePr>
                <p:cNvPr id="11" name="Diagram 10"/>
                <p:cNvGraphicFramePr/>
                <p:nvPr/>
              </p:nvGraphicFramePr>
              <p:xfrm>
                <a:off x="5447235" y="389467"/>
                <a:ext cx="8026400" cy="476673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12" name="TextBox 11"/>
                <p:cNvSpPr txBox="1"/>
                <p:nvPr/>
              </p:nvSpPr>
              <p:spPr>
                <a:xfrm>
                  <a:off x="8615067" y="2769810"/>
                  <a:ext cx="152400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002060"/>
                      </a:solidFill>
                    </a:rPr>
                    <a:t>Newsletter review</a:t>
                  </a:r>
                </a:p>
                <a:p>
                  <a:r>
                    <a:rPr lang="en-US" sz="1200" dirty="0" smtClean="0">
                      <a:solidFill>
                        <a:srgbClr val="002060"/>
                      </a:solidFill>
                    </a:rPr>
                    <a:t>Guiding Principal</a:t>
                  </a:r>
                  <a:endParaRPr lang="en-US" sz="1200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3" name="Left-Right Arrow 12"/>
              <p:cNvSpPr/>
              <p:nvPr/>
            </p:nvSpPr>
            <p:spPr>
              <a:xfrm>
                <a:off x="3374572" y="3624941"/>
                <a:ext cx="1992086" cy="88174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026229" y="4558725"/>
              <a:ext cx="5540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Editor facilities communication between Author and Reviewer to get GSICS/peer reviewed article.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 Phases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870" y="3526569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Reviewers are experts on topics related to GSICS.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Reviewer given credit --names mentioned in the Newsletter.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 Details of review process 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hlinkClick r:id="rId2"/>
              </a:rPr>
              <a:t>here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518" y="1074864"/>
            <a:ext cx="7903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Newsletter  is prepared in the following phases</a:t>
            </a:r>
          </a:p>
          <a:p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+mn-lt"/>
              </a:rPr>
              <a:t>Submission  Phase (normal pace)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+mn-lt"/>
              </a:rPr>
              <a:t>Review Phase ( increases rapidly as we go towards release date  goes 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</a:rPr>
              <a:t>upto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24 reviews at the same time)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+mn-lt"/>
              </a:rPr>
              <a:t>Formatting  Phase       (intense work, done by the editor)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+mn-lt"/>
              </a:rPr>
              <a:t>Assigning of 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</a:rPr>
              <a:t>doi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and release Phase. ( intense for editor as any )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+mn-lt"/>
              </a:rPr>
              <a:t>Post release phase.( not relatively intense)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057" y="3363686"/>
            <a:ext cx="15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chemeClr val="tx1"/>
                </a:solidFill>
              </a:rPr>
              <a:t>Reviewers </a:t>
            </a:r>
            <a:endParaRPr lang="en-US" sz="18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articles acceptable in the Newsletter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Experimented with several types of articles.</a:t>
            </a:r>
          </a:p>
          <a:p>
            <a:pPr lvl="1"/>
            <a:r>
              <a:rPr lang="en-US" dirty="0" smtClean="0"/>
              <a:t>Article on brand new work , not peer reviewed earlier (GCC does not have the resources to review such work accurately)</a:t>
            </a:r>
          </a:p>
          <a:p>
            <a:pPr lvl="1"/>
            <a:r>
              <a:rPr lang="en-US" dirty="0" smtClean="0"/>
              <a:t>Articles based on already published work (replication of text and key result figures need to be avoided)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Easy to accept articles that are review of published work , do not replicate results but give ideas about the way forward.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57325</TotalTime>
  <Words>995</Words>
  <Application>Microsoft Office PowerPoint</Application>
  <PresentationFormat>On-screen Show (16:9)</PresentationFormat>
  <Paragraphs>112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GSICS Quarterly Special Issues and Editors</vt:lpstr>
      <vt:lpstr>Outline</vt:lpstr>
      <vt:lpstr>Slide 3</vt:lpstr>
      <vt:lpstr>Introduction</vt:lpstr>
      <vt:lpstr>Slide 5</vt:lpstr>
      <vt:lpstr>Newsletter Readers across the world</vt:lpstr>
      <vt:lpstr>Newsletter Article Review process</vt:lpstr>
      <vt:lpstr>Newsletter Phases</vt:lpstr>
      <vt:lpstr>Types of articles acceptable in the Newsletter</vt:lpstr>
      <vt:lpstr>New Experiments---Editorial Board</vt:lpstr>
      <vt:lpstr>Future Needs--Feedbacks </vt:lpstr>
      <vt:lpstr>Conclusions</vt:lpstr>
      <vt:lpstr>Slide 13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HewisonT</cp:lastModifiedBy>
  <cp:revision>2679</cp:revision>
  <cp:lastPrinted>2006-03-06T14:11:17Z</cp:lastPrinted>
  <dcterms:created xsi:type="dcterms:W3CDTF">2010-09-10T00:53:07Z</dcterms:created>
  <dcterms:modified xsi:type="dcterms:W3CDTF">2015-03-20T09:36:43Z</dcterms:modified>
</cp:coreProperties>
</file>