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19"/>
  </p:notesMasterIdLst>
  <p:handoutMasterIdLst>
    <p:handoutMasterId r:id="rId20"/>
  </p:handoutMasterIdLst>
  <p:sldIdLst>
    <p:sldId id="256" r:id="rId2"/>
    <p:sldId id="604" r:id="rId3"/>
    <p:sldId id="611" r:id="rId4"/>
    <p:sldId id="605" r:id="rId5"/>
    <p:sldId id="606" r:id="rId6"/>
    <p:sldId id="613" r:id="rId7"/>
    <p:sldId id="607" r:id="rId8"/>
    <p:sldId id="614" r:id="rId9"/>
    <p:sldId id="608" r:id="rId10"/>
    <p:sldId id="609" r:id="rId11"/>
    <p:sldId id="610" r:id="rId12"/>
    <p:sldId id="612" r:id="rId13"/>
    <p:sldId id="619" r:id="rId14"/>
    <p:sldId id="616" r:id="rId15"/>
    <p:sldId id="617" r:id="rId16"/>
    <p:sldId id="615" r:id="rId17"/>
    <p:sldId id="618" r:id="rId18"/>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3333FF"/>
    <a:srgbClr val="009900"/>
    <a:srgbClr val="FF00FF"/>
    <a:srgbClr val="EE2D24"/>
    <a:srgbClr val="FF9900"/>
    <a:srgbClr val="A2DADE"/>
    <a:srgbClr val="4E0B55"/>
    <a:srgbClr val="C7A775"/>
    <a:srgbClr val="00B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54" autoAdjust="0"/>
    <p:restoredTop sz="90110" autoAdjust="0"/>
  </p:normalViewPr>
  <p:slideViewPr>
    <p:cSldViewPr snapToGrid="0">
      <p:cViewPr varScale="1">
        <p:scale>
          <a:sx n="83" d="100"/>
          <a:sy n="83" d="100"/>
        </p:scale>
        <p:origin x="1098" y="8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69" d="100"/>
          <a:sy n="69" d="100"/>
        </p:scale>
        <p:origin x="-3606" y="-120"/>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22 April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23213646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22 April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2861720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22 April 2015</a:t>
            </a:fld>
            <a:endParaRPr lang="de-DE"/>
          </a:p>
        </p:txBody>
      </p:sp>
    </p:spTree>
    <p:extLst>
      <p:ext uri="{BB962C8B-B14F-4D97-AF65-F5344CB8AC3E}">
        <p14:creationId xmlns:p14="http://schemas.microsoft.com/office/powerpoint/2010/main" val="2662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spectral range and resolution? Note:</a:t>
            </a:r>
            <a:r>
              <a:rPr lang="en-US" baseline="0" dirty="0" smtClean="0"/>
              <a:t> the UV SG has a project related to this for the UV.</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22 April 2015</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6</a:t>
            </a:fld>
            <a:endParaRPr lang="de-DE"/>
          </a:p>
        </p:txBody>
      </p:sp>
    </p:spTree>
    <p:extLst>
      <p:ext uri="{BB962C8B-B14F-4D97-AF65-F5344CB8AC3E}">
        <p14:creationId xmlns:p14="http://schemas.microsoft.com/office/powerpoint/2010/main" val="2512504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cSld>
  <p:clrMapOvr>
    <a:masterClrMapping/>
  </p:clrMapOvr>
  <p:timing>
    <p:tnLst>
      <p:par>
        <p:cTn id="1" dur="indefinite" restart="never" nodeType="tmRoot"/>
      </p:par>
    </p:tnLst>
  </p:timing>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4"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2"/>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4"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4"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42"/>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8" name="TextBox 17"/>
          <p:cNvSpPr txBox="1"/>
          <p:nvPr userDrawn="1"/>
        </p:nvSpPr>
        <p:spPr>
          <a:xfrm>
            <a:off x="11" y="6488115"/>
            <a:ext cx="6272213" cy="369332"/>
          </a:xfrm>
          <a:prstGeom prst="rect">
            <a:avLst/>
          </a:prstGeom>
          <a:noFill/>
        </p:spPr>
        <p:txBody>
          <a:bodyPr>
            <a:spAutoFit/>
          </a:bodyPr>
          <a:lstStyle/>
          <a:p>
            <a:pPr>
              <a:defRPr/>
            </a:pPr>
            <a:r>
              <a:rPr lang="en-GB" baseline="0" dirty="0" smtClean="0">
                <a:solidFill>
                  <a:schemeClr val="tx1"/>
                </a:solidFill>
              </a:rPr>
              <a:t>GSICS 2015 EP Meeting</a:t>
            </a:r>
          </a:p>
          <a:p>
            <a:pPr>
              <a:defRPr/>
            </a:pPr>
            <a:endParaRPr lang="en-GB" dirty="0">
              <a:solidFill>
                <a:schemeClr val="tx1"/>
              </a:solidFill>
            </a:endParaRPr>
          </a:p>
        </p:txBody>
      </p:sp>
      <p:sp>
        <p:nvSpPr>
          <p:cNvPr id="19"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4"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timing>
    <p:tnLst>
      <p:par>
        <p:cTn id="1" dur="indefinite" restart="never" nodeType="tmRoot"/>
      </p:par>
    </p:tnLst>
  </p:timing>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atmos-chem-phys.net/"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idx="4294967295"/>
          </p:nvPr>
        </p:nvSpPr>
        <p:spPr>
          <a:xfrm>
            <a:off x="742950" y="2693991"/>
            <a:ext cx="8420100" cy="1470025"/>
          </a:xfrm>
        </p:spPr>
        <p:style>
          <a:lnRef idx="0">
            <a:schemeClr val="accent3"/>
          </a:lnRef>
          <a:fillRef idx="3">
            <a:schemeClr val="accent3"/>
          </a:fillRef>
          <a:effectRef idx="3">
            <a:schemeClr val="accent3"/>
          </a:effectRef>
          <a:fontRef idx="minor">
            <a:schemeClr val="lt1"/>
          </a:fontRef>
        </p:style>
        <p:txBody>
          <a:bodyPr/>
          <a:lstStyle/>
          <a:p>
            <a:pPr eaLnBrk="1" hangingPunct="1"/>
            <a:r>
              <a:rPr lang="en-GB" sz="3600" b="1" dirty="0" smtClean="0"/>
              <a:t>GCC- Annual Meeting Outcomes</a:t>
            </a:r>
          </a:p>
        </p:txBody>
      </p:sp>
      <p:sp>
        <p:nvSpPr>
          <p:cNvPr id="5" name="Rectangle 43"/>
          <p:cNvSpPr>
            <a:spLocks noGrp="1" noChangeArrowheads="1"/>
          </p:cNvSpPr>
          <p:nvPr>
            <p:ph type="subTitle" idx="1"/>
          </p:nvPr>
        </p:nvSpPr>
        <p:spPr>
          <a:xfrm>
            <a:off x="6426200" y="5384800"/>
            <a:ext cx="3162300" cy="774700"/>
          </a:xfrm>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en-US" sz="2400" b="1" dirty="0" smtClean="0">
                <a:solidFill>
                  <a:srgbClr val="002060"/>
                </a:solidFill>
              </a:rPr>
              <a:t> </a:t>
            </a:r>
            <a:r>
              <a:rPr lang="en-US" sz="1600" dirty="0" err="1">
                <a:solidFill>
                  <a:schemeClr val="bg1"/>
                </a:solidFill>
              </a:rPr>
              <a:t>Manik</a:t>
            </a:r>
            <a:r>
              <a:rPr lang="en-US" sz="1600" dirty="0">
                <a:solidFill>
                  <a:schemeClr val="bg1"/>
                </a:solidFill>
              </a:rPr>
              <a:t> </a:t>
            </a:r>
            <a:r>
              <a:rPr lang="en-US" sz="1600" dirty="0" smtClean="0">
                <a:solidFill>
                  <a:schemeClr val="bg1"/>
                </a:solidFill>
              </a:rPr>
              <a:t>Bali and  </a:t>
            </a:r>
            <a:r>
              <a:rPr lang="en-US" sz="1600" smtClean="0">
                <a:solidFill>
                  <a:schemeClr val="bg1"/>
                </a:solidFill>
              </a:rPr>
              <a:t>Larry Flynn </a:t>
            </a:r>
            <a:endParaRPr lang="en-US" sz="1600" dirty="0" smtClean="0">
              <a:solidFill>
                <a:schemeClr val="bg1"/>
              </a:solidFill>
            </a:endParaRPr>
          </a:p>
          <a:p>
            <a:pPr eaLnBrk="1" hangingPunct="1">
              <a:defRPr/>
            </a:pPr>
            <a:r>
              <a:rPr lang="en-US" sz="1600" dirty="0" smtClean="0">
                <a:solidFill>
                  <a:schemeClr val="bg1"/>
                </a:solidFill>
              </a:rPr>
              <a:t>GSICS Coordination Center, NOAA</a:t>
            </a:r>
            <a:endParaRPr lang="en-US" sz="1600" b="1" dirty="0" smtClean="0">
              <a:solidFill>
                <a:schemeClr val="bg1"/>
              </a:solidFill>
            </a:endParaRPr>
          </a:p>
          <a:p>
            <a:pPr eaLnBrk="1" hangingPunct="1">
              <a:buFont typeface="Arial" pitchFamily="34" charset="0"/>
              <a:buNone/>
              <a:defRPr/>
            </a:pPr>
            <a:endParaRPr lang="en-US" sz="2400" dirty="0" smtClean="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1332" y="2164467"/>
            <a:ext cx="8599990" cy="4001095"/>
          </a:xfrm>
          <a:prstGeom prst="rect">
            <a:avLst/>
          </a:prstGeom>
        </p:spPr>
        <p:txBody>
          <a:bodyPr wrap="square">
            <a:spAutoFit/>
          </a:bodyPr>
          <a:lstStyle/>
          <a:p>
            <a:r>
              <a:rPr lang="en-US" sz="1400" b="0" dirty="0" smtClean="0">
                <a:solidFill>
                  <a:schemeClr val="tx1"/>
                </a:solidFill>
              </a:rPr>
              <a:t> </a:t>
            </a:r>
          </a:p>
          <a:p>
            <a:pPr algn="just">
              <a:lnSpc>
                <a:spcPct val="150000"/>
              </a:lnSpc>
            </a:pPr>
            <a:r>
              <a:rPr lang="en-US" sz="2000" dirty="0" smtClean="0">
                <a:solidFill>
                  <a:srgbClr val="3333FF"/>
                </a:solidFill>
                <a:latin typeface="+mn-lt"/>
              </a:rPr>
              <a:t>Action: </a:t>
            </a:r>
            <a:r>
              <a:rPr lang="en-US" sz="2000" dirty="0" err="1" smtClean="0">
                <a:solidFill>
                  <a:srgbClr val="3333FF"/>
                </a:solidFill>
                <a:latin typeface="+mn-lt"/>
              </a:rPr>
              <a:t>Manik</a:t>
            </a:r>
            <a:r>
              <a:rPr lang="en-US" sz="2000" dirty="0" smtClean="0">
                <a:solidFill>
                  <a:srgbClr val="3333FF"/>
                </a:solidFill>
                <a:latin typeface="+mn-lt"/>
              </a:rPr>
              <a:t> to interact with </a:t>
            </a:r>
            <a:r>
              <a:rPr lang="en-US" sz="2000" dirty="0" err="1" smtClean="0">
                <a:solidFill>
                  <a:srgbClr val="3333FF"/>
                </a:solidFill>
                <a:latin typeface="+mn-lt"/>
              </a:rPr>
              <a:t>Jérôme</a:t>
            </a:r>
            <a:r>
              <a:rPr lang="en-US" sz="2000" dirty="0" smtClean="0">
                <a:solidFill>
                  <a:srgbClr val="3333FF"/>
                </a:solidFill>
                <a:latin typeface="+mn-lt"/>
              </a:rPr>
              <a:t> to push forward the development of the expert system as a tool to select inter-calibration reference instruments</a:t>
            </a:r>
            <a:r>
              <a:rPr lang="en-US" sz="2000" b="0" dirty="0" smtClean="0">
                <a:solidFill>
                  <a:srgbClr val="3333FF"/>
                </a:solidFill>
                <a:latin typeface="+mn-lt"/>
              </a:rPr>
              <a:t> </a:t>
            </a:r>
          </a:p>
          <a:p>
            <a:pPr algn="just">
              <a:lnSpc>
                <a:spcPct val="150000"/>
              </a:lnSpc>
            </a:pPr>
            <a:r>
              <a:rPr lang="en-US" sz="2000" b="0" dirty="0" smtClean="0">
                <a:solidFill>
                  <a:srgbClr val="3333FF"/>
                </a:solidFill>
                <a:latin typeface="+mn-lt"/>
              </a:rPr>
              <a:t> </a:t>
            </a:r>
          </a:p>
          <a:p>
            <a:pPr algn="just">
              <a:lnSpc>
                <a:spcPct val="150000"/>
              </a:lnSpc>
            </a:pPr>
            <a:r>
              <a:rPr lang="en-US" sz="2000" dirty="0" smtClean="0">
                <a:solidFill>
                  <a:srgbClr val="3333FF"/>
                </a:solidFill>
                <a:latin typeface="+mn-lt"/>
              </a:rPr>
              <a:t>Action: Tim to provide to </a:t>
            </a:r>
            <a:r>
              <a:rPr lang="en-US" sz="2000" dirty="0" err="1" smtClean="0">
                <a:solidFill>
                  <a:srgbClr val="3333FF"/>
                </a:solidFill>
                <a:latin typeface="+mn-lt"/>
              </a:rPr>
              <a:t>Manik</a:t>
            </a:r>
            <a:r>
              <a:rPr lang="en-US" sz="2000" dirty="0" smtClean="0">
                <a:solidFill>
                  <a:srgbClr val="3333FF"/>
                </a:solidFill>
                <a:latin typeface="+mn-lt"/>
              </a:rPr>
              <a:t> a list of parameters from his scoring proposal to include them into the expert system.</a:t>
            </a:r>
          </a:p>
          <a:p>
            <a:pPr>
              <a:lnSpc>
                <a:spcPct val="150000"/>
              </a:lnSpc>
            </a:pPr>
            <a:endParaRPr lang="en-US" sz="2000" b="0" dirty="0" smtClean="0">
              <a:solidFill>
                <a:schemeClr val="tx1"/>
              </a:solidFill>
              <a:latin typeface="+mn-lt"/>
            </a:endParaRPr>
          </a:p>
          <a:p>
            <a:pPr>
              <a:lnSpc>
                <a:spcPct val="150000"/>
              </a:lnSpc>
            </a:pPr>
            <a:r>
              <a:rPr lang="en-US" sz="2000" dirty="0" smtClean="0">
                <a:solidFill>
                  <a:srgbClr val="FF00FF"/>
                </a:solidFill>
                <a:latin typeface="+mn-lt"/>
              </a:rPr>
              <a:t>GCC: </a:t>
            </a:r>
            <a:r>
              <a:rPr lang="en-US" sz="2000" dirty="0" err="1" smtClean="0">
                <a:solidFill>
                  <a:srgbClr val="FF00FF"/>
                </a:solidFill>
                <a:latin typeface="+mn-lt"/>
              </a:rPr>
              <a:t>Manik</a:t>
            </a:r>
            <a:r>
              <a:rPr lang="en-US" sz="2000" dirty="0" smtClean="0">
                <a:solidFill>
                  <a:srgbClr val="FF00FF"/>
                </a:solidFill>
                <a:latin typeface="+mn-lt"/>
              </a:rPr>
              <a:t>, Mitch working on paper on GSICS references. Related work done by </a:t>
            </a:r>
            <a:r>
              <a:rPr lang="en-US" sz="2000" dirty="0" err="1" smtClean="0">
                <a:solidFill>
                  <a:srgbClr val="FF00FF"/>
                </a:solidFill>
                <a:latin typeface="+mn-lt"/>
              </a:rPr>
              <a:t>Likun</a:t>
            </a:r>
            <a:r>
              <a:rPr lang="en-US" sz="2000" dirty="0" smtClean="0">
                <a:solidFill>
                  <a:srgbClr val="FF00FF"/>
                </a:solidFill>
                <a:latin typeface="+mn-lt"/>
              </a:rPr>
              <a:t> Wang at NOAA.</a:t>
            </a:r>
            <a:endParaRPr lang="en-US" sz="2000" dirty="0">
              <a:solidFill>
                <a:srgbClr val="FF00FF"/>
              </a:solidFill>
              <a:latin typeface="+mn-lt"/>
            </a:endParaRPr>
          </a:p>
        </p:txBody>
      </p:sp>
      <p:sp>
        <p:nvSpPr>
          <p:cNvPr id="5" name="Rectangle 4"/>
          <p:cNvSpPr/>
          <p:nvPr/>
        </p:nvSpPr>
        <p:spPr>
          <a:xfrm>
            <a:off x="2152891" y="1598555"/>
            <a:ext cx="5173884" cy="33855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n-US" sz="1600" dirty="0" smtClean="0">
                <a:solidFill>
                  <a:schemeClr val="bg1"/>
                </a:solidFill>
              </a:rPr>
              <a:t>Agenda Item: 7f Calibration Site Information in OSCAR</a:t>
            </a:r>
            <a:r>
              <a:rPr lang="en-US" dirty="0" smtClean="0">
                <a:solidFill>
                  <a:schemeClr val="bg1"/>
                </a:solidFill>
              </a:rPr>
              <a:t>)</a:t>
            </a:r>
            <a:endParaRPr lang="en-US" dirty="0">
              <a:solidFill>
                <a:schemeClr val="bg1"/>
              </a:solidFill>
            </a:endParaRPr>
          </a:p>
        </p:txBody>
      </p:sp>
      <p:sp>
        <p:nvSpPr>
          <p:cNvPr id="6"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055" y="2122185"/>
            <a:ext cx="5312779" cy="4524315"/>
          </a:xfrm>
          <a:prstGeom prst="rect">
            <a:avLst/>
          </a:prstGeom>
        </p:spPr>
        <p:txBody>
          <a:bodyPr wrap="square">
            <a:spAutoFit/>
          </a:bodyPr>
          <a:lstStyle/>
          <a:p>
            <a:pPr>
              <a:lnSpc>
                <a:spcPct val="150000"/>
              </a:lnSpc>
            </a:pPr>
            <a:r>
              <a:rPr lang="en-US" sz="1600" b="0" dirty="0" smtClean="0">
                <a:solidFill>
                  <a:schemeClr val="tx1"/>
                </a:solidFill>
                <a:latin typeface="+mn-lt"/>
              </a:rPr>
              <a:t>People are concerned about the formalism currently adopted by the newsletter, where it could prevent researchers to publish their work. It prevents possible contributors to send papers. </a:t>
            </a:r>
          </a:p>
          <a:p>
            <a:pPr>
              <a:lnSpc>
                <a:spcPct val="150000"/>
              </a:lnSpc>
            </a:pPr>
            <a:r>
              <a:rPr lang="en-US" sz="1600" b="0" dirty="0" smtClean="0">
                <a:solidFill>
                  <a:schemeClr val="tx1"/>
                </a:solidFill>
                <a:latin typeface="+mn-lt"/>
              </a:rPr>
              <a:t> </a:t>
            </a:r>
          </a:p>
          <a:p>
            <a:pPr>
              <a:lnSpc>
                <a:spcPct val="150000"/>
              </a:lnSpc>
            </a:pPr>
            <a:r>
              <a:rPr lang="en-US" sz="1600" dirty="0" smtClean="0">
                <a:solidFill>
                  <a:srgbClr val="3333FF"/>
                </a:solidFill>
                <a:latin typeface="+mn-lt"/>
              </a:rPr>
              <a:t>Action: GCC takes this feedback on-board and will propose an approach more like conference proceedings</a:t>
            </a:r>
          </a:p>
          <a:p>
            <a:pPr>
              <a:lnSpc>
                <a:spcPct val="150000"/>
              </a:lnSpc>
            </a:pPr>
            <a:endParaRPr lang="en-US" sz="1600" b="0" dirty="0" smtClean="0">
              <a:solidFill>
                <a:srgbClr val="3333FF"/>
              </a:solidFill>
              <a:latin typeface="+mn-lt"/>
            </a:endParaRPr>
          </a:p>
          <a:p>
            <a:pPr>
              <a:lnSpc>
                <a:spcPct val="150000"/>
              </a:lnSpc>
            </a:pPr>
            <a:r>
              <a:rPr lang="en-US" sz="1600" b="0" dirty="0" smtClean="0">
                <a:solidFill>
                  <a:schemeClr val="tx1"/>
                </a:solidFill>
                <a:latin typeface="+mn-lt"/>
              </a:rPr>
              <a:t>GCC: GCC took the following steps</a:t>
            </a:r>
          </a:p>
          <a:p>
            <a:pPr marL="285750" indent="-285750">
              <a:lnSpc>
                <a:spcPct val="150000"/>
              </a:lnSpc>
              <a:buFont typeface="Arial" panose="020B0604020202020204" pitchFamily="34" charset="0"/>
              <a:buChar char="•"/>
            </a:pPr>
            <a:r>
              <a:rPr lang="en-US" sz="1600" b="0" dirty="0" smtClean="0">
                <a:solidFill>
                  <a:schemeClr val="tx1"/>
                </a:solidFill>
                <a:latin typeface="+mn-lt"/>
              </a:rPr>
              <a:t> Looked at Copyright clauses of major journal publication.</a:t>
            </a:r>
          </a:p>
          <a:p>
            <a:pPr marL="285750" indent="-285750">
              <a:lnSpc>
                <a:spcPct val="150000"/>
              </a:lnSpc>
              <a:buFont typeface="Arial" panose="020B0604020202020204" pitchFamily="34" charset="0"/>
              <a:buChar char="•"/>
            </a:pPr>
            <a:r>
              <a:rPr lang="en-US" sz="1600" b="0" dirty="0" smtClean="0">
                <a:solidFill>
                  <a:schemeClr val="tx1"/>
                </a:solidFill>
                <a:latin typeface="+mn-lt"/>
              </a:rPr>
              <a:t>Took views from NOAA library.</a:t>
            </a:r>
          </a:p>
          <a:p>
            <a:pPr>
              <a:lnSpc>
                <a:spcPct val="150000"/>
              </a:lnSpc>
            </a:pPr>
            <a:r>
              <a:rPr lang="en-US" sz="1600" b="0" dirty="0" smtClean="0">
                <a:solidFill>
                  <a:schemeClr val="tx1"/>
                </a:solidFill>
                <a:latin typeface="+mn-lt"/>
              </a:rPr>
              <a:t>           </a:t>
            </a:r>
            <a:endParaRPr lang="en-US" sz="1600" b="0" dirty="0">
              <a:solidFill>
                <a:schemeClr val="tx1"/>
              </a:solidFill>
              <a:latin typeface="+mn-lt"/>
            </a:endParaRPr>
          </a:p>
        </p:txBody>
      </p:sp>
      <p:sp>
        <p:nvSpPr>
          <p:cNvPr id="5" name="TextBox 4"/>
          <p:cNvSpPr txBox="1"/>
          <p:nvPr/>
        </p:nvSpPr>
        <p:spPr>
          <a:xfrm>
            <a:off x="2730500" y="1447799"/>
            <a:ext cx="4353206"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1600" dirty="0" smtClean="0">
                <a:solidFill>
                  <a:srgbClr val="FF0000"/>
                </a:solidFill>
              </a:rPr>
              <a:t>      </a:t>
            </a:r>
            <a:r>
              <a:rPr lang="en-US" sz="1600" dirty="0" smtClean="0">
                <a:solidFill>
                  <a:schemeClr val="bg1"/>
                </a:solidFill>
              </a:rPr>
              <a:t>GSICS Quarterly Special Issues/Editors </a:t>
            </a:r>
            <a:endParaRPr lang="en-US" sz="1600" dirty="0">
              <a:solidFill>
                <a:schemeClr val="bg1"/>
              </a:solidFill>
            </a:endParaRPr>
          </a:p>
        </p:txBody>
      </p:sp>
      <p:sp>
        <p:nvSpPr>
          <p:cNvPr id="7" name="TextBox 6"/>
          <p:cNvSpPr txBox="1"/>
          <p:nvPr/>
        </p:nvSpPr>
        <p:spPr>
          <a:xfrm>
            <a:off x="6018834" y="2238729"/>
            <a:ext cx="3634452" cy="385490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fontAlgn="t">
              <a:lnSpc>
                <a:spcPct val="150000"/>
              </a:lnSpc>
            </a:pPr>
            <a:r>
              <a:rPr lang="en-US" sz="1400" dirty="0" smtClean="0">
                <a:solidFill>
                  <a:schemeClr val="tx1"/>
                </a:solidFill>
                <a:latin typeface="+mn-lt"/>
              </a:rPr>
              <a:t>Neal </a:t>
            </a:r>
            <a:r>
              <a:rPr lang="en-US" sz="1400" dirty="0" err="1" smtClean="0">
                <a:solidFill>
                  <a:schemeClr val="tx1"/>
                </a:solidFill>
                <a:latin typeface="+mn-lt"/>
              </a:rPr>
              <a:t>Kaske</a:t>
            </a:r>
            <a:r>
              <a:rPr lang="en-US" sz="1400" dirty="0" smtClean="0">
                <a:solidFill>
                  <a:schemeClr val="tx1"/>
                </a:solidFill>
                <a:latin typeface="+mn-lt"/>
              </a:rPr>
              <a:t> - NOAA Federal &lt;neal.kaske@noaa.gov&gt;</a:t>
            </a:r>
          </a:p>
          <a:p>
            <a:pPr fontAlgn="t">
              <a:lnSpc>
                <a:spcPct val="150000"/>
              </a:lnSpc>
            </a:pPr>
            <a:r>
              <a:rPr lang="en-US" sz="1400" b="0" dirty="0" smtClean="0">
                <a:solidFill>
                  <a:schemeClr val="tx1"/>
                </a:solidFill>
                <a:latin typeface="+mn-lt"/>
              </a:rPr>
              <a:t>Apr 20 (1 day ago)</a:t>
            </a:r>
          </a:p>
          <a:p>
            <a:pPr>
              <a:lnSpc>
                <a:spcPct val="150000"/>
              </a:lnSpc>
            </a:pPr>
            <a:r>
              <a:rPr lang="en-US" sz="1400" b="0" dirty="0" smtClean="0">
                <a:solidFill>
                  <a:schemeClr val="tx1"/>
                </a:solidFill>
                <a:latin typeface="+mn-lt"/>
              </a:rPr>
              <a:t>to me, Stanley, Anna</a:t>
            </a:r>
          </a:p>
          <a:p>
            <a:pPr>
              <a:lnSpc>
                <a:spcPct val="150000"/>
              </a:lnSpc>
            </a:pPr>
            <a:r>
              <a:rPr lang="en-US" sz="1400" b="0" dirty="0" err="1" smtClean="0">
                <a:solidFill>
                  <a:schemeClr val="tx1"/>
                </a:solidFill>
                <a:latin typeface="+mn-lt"/>
              </a:rPr>
              <a:t>Manik</a:t>
            </a:r>
            <a:r>
              <a:rPr lang="en-US" sz="1400" b="0" dirty="0" smtClean="0">
                <a:solidFill>
                  <a:schemeClr val="tx1"/>
                </a:solidFill>
                <a:latin typeface="+mn-lt"/>
              </a:rPr>
              <a:t>,  Yes, this can be seen as infringing on the journal's copyright. </a:t>
            </a:r>
            <a:r>
              <a:rPr lang="en-US" sz="1400" b="0" dirty="0" smtClean="0">
                <a:solidFill>
                  <a:srgbClr val="FF0000"/>
                </a:solidFill>
                <a:latin typeface="+mn-lt"/>
              </a:rPr>
              <a:t>Most journals will permit you to use a figure - all you need to do is ask the publisher for permission. </a:t>
            </a:r>
            <a:r>
              <a:rPr lang="en-US" sz="1400" b="0" dirty="0" smtClean="0">
                <a:solidFill>
                  <a:schemeClr val="tx1"/>
                </a:solidFill>
                <a:latin typeface="+mn-lt"/>
              </a:rPr>
              <a:t>As for text from an article - as always use quotation marks and provide a full reference to the source. </a:t>
            </a:r>
          </a:p>
          <a:p>
            <a:pPr>
              <a:lnSpc>
                <a:spcPct val="150000"/>
              </a:lnSpc>
            </a:pPr>
            <a:r>
              <a:rPr lang="en-US" sz="1400" b="0" dirty="0" smtClean="0">
                <a:solidFill>
                  <a:schemeClr val="tx1"/>
                </a:solidFill>
                <a:latin typeface="+mn-lt"/>
              </a:rPr>
              <a:t>Neal</a:t>
            </a:r>
          </a:p>
          <a:p>
            <a:pPr>
              <a:lnSpc>
                <a:spcPct val="150000"/>
              </a:lnSpc>
            </a:pPr>
            <a:endParaRPr lang="en-US" dirty="0">
              <a:latin typeface="+mn-lt"/>
            </a:endParaRPr>
          </a:p>
        </p:txBody>
      </p:sp>
      <p:sp>
        <p:nvSpPr>
          <p:cNvPr id="6" name="Title 1"/>
          <p:cNvSpPr>
            <a:spLocks noGrp="1"/>
          </p:cNvSpPr>
          <p:nvPr>
            <p:ph type="title"/>
          </p:nvPr>
        </p:nvSpPr>
        <p:spPr>
          <a:xfrm>
            <a:off x="587898" y="274642"/>
            <a:ext cx="8915400" cy="720781"/>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552" y="1496033"/>
            <a:ext cx="9134837" cy="3319035"/>
          </a:xfrm>
        </p:spPr>
        <p:txBody>
          <a:bodyPr/>
          <a:lstStyle/>
          <a:p>
            <a:pPr algn="just">
              <a:lnSpc>
                <a:spcPct val="150000"/>
              </a:lnSpc>
            </a:pPr>
            <a:r>
              <a:rPr lang="en-US" sz="1800" dirty="0" smtClean="0"/>
              <a:t>Articles written by  NOAA Federal Employees are exempt from Copyright restrictions. Their research is public.</a:t>
            </a:r>
          </a:p>
          <a:p>
            <a:pPr algn="just">
              <a:lnSpc>
                <a:spcPct val="150000"/>
              </a:lnSpc>
            </a:pPr>
            <a:r>
              <a:rPr lang="en-US" sz="1800" dirty="0" smtClean="0"/>
              <a:t> Journals that are Open Access : Allow publication provided credit is given ( Sensor, EGU-</a:t>
            </a:r>
            <a:r>
              <a:rPr lang="en-US" sz="1800" dirty="0" err="1" smtClean="0"/>
              <a:t>Atmos</a:t>
            </a:r>
            <a:r>
              <a:rPr lang="en-US" sz="1800" dirty="0" smtClean="0"/>
              <a:t>-</a:t>
            </a:r>
            <a:r>
              <a:rPr lang="en-US" sz="1800" dirty="0" err="1" smtClean="0"/>
              <a:t>Chem</a:t>
            </a:r>
            <a:r>
              <a:rPr lang="en-US" sz="1800" dirty="0" smtClean="0"/>
              <a:t>-Phys, AMS -JTECH).</a:t>
            </a:r>
          </a:p>
          <a:p>
            <a:pPr algn="just">
              <a:lnSpc>
                <a:spcPct val="150000"/>
              </a:lnSpc>
            </a:pPr>
            <a:r>
              <a:rPr lang="en-US" sz="1800" dirty="0" smtClean="0"/>
              <a:t>Articles published by the EGU come under Creative Commons Attribution 3.0 ( for example </a:t>
            </a:r>
            <a:r>
              <a:rPr lang="en-US" sz="1800" u="sng" dirty="0" smtClean="0">
                <a:hlinkClick r:id="rId2"/>
              </a:rPr>
              <a:t>www.atmos-chem-phys.net</a:t>
            </a:r>
            <a:r>
              <a:rPr lang="en-US" sz="1800" dirty="0" smtClean="0"/>
              <a:t> ) </a:t>
            </a:r>
          </a:p>
          <a:p>
            <a:pPr algn="just">
              <a:lnSpc>
                <a:spcPct val="150000"/>
              </a:lnSpc>
            </a:pPr>
            <a:r>
              <a:rPr lang="en-US" sz="1800" dirty="0" err="1" smtClean="0"/>
              <a:t>Mausam</a:t>
            </a:r>
            <a:r>
              <a:rPr lang="en-US" sz="1800" dirty="0" smtClean="0"/>
              <a:t>, IMD Journal gave permission to copy content if credit is given.</a:t>
            </a:r>
          </a:p>
          <a:p>
            <a:pPr>
              <a:buNone/>
            </a:pPr>
            <a:endParaRPr lang="en-US" dirty="0"/>
          </a:p>
        </p:txBody>
      </p:sp>
      <p:sp>
        <p:nvSpPr>
          <p:cNvPr id="4" name="TextBox 3"/>
          <p:cNvSpPr txBox="1"/>
          <p:nvPr/>
        </p:nvSpPr>
        <p:spPr>
          <a:xfrm>
            <a:off x="495300" y="4642384"/>
            <a:ext cx="8915400" cy="96949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nSpc>
                <a:spcPct val="150000"/>
              </a:lnSpc>
            </a:pPr>
            <a:r>
              <a:rPr lang="en-US" sz="1800" dirty="0" smtClean="0">
                <a:solidFill>
                  <a:srgbClr val="C00000"/>
                </a:solidFill>
                <a:latin typeface="+mn-lt"/>
              </a:rPr>
              <a:t>GCC would advice authors to give due credit to journals  and if required seek permission from journals wherever necessary, while submitting articles for the GSICS Newsletter</a:t>
            </a:r>
            <a:r>
              <a:rPr lang="en-US" sz="2000" dirty="0" smtClean="0">
                <a:solidFill>
                  <a:srgbClr val="C00000"/>
                </a:solidFill>
              </a:rPr>
              <a:t>.</a:t>
            </a:r>
            <a:endParaRPr lang="en-US" dirty="0">
              <a:solidFill>
                <a:schemeClr val="tx1"/>
              </a:solidFill>
            </a:endParaRPr>
          </a:p>
        </p:txBody>
      </p:sp>
      <p:sp>
        <p:nvSpPr>
          <p:cNvPr id="5" name="Title 1"/>
          <p:cNvSpPr>
            <a:spLocks noGrp="1"/>
          </p:cNvSpPr>
          <p:nvPr>
            <p:ph type="title"/>
          </p:nvPr>
        </p:nvSpPr>
        <p:spPr>
          <a:xfrm>
            <a:off x="495300" y="274642"/>
            <a:ext cx="8915400" cy="732355"/>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
        <p:nvSpPr>
          <p:cNvPr id="6" name="TextBox 5"/>
          <p:cNvSpPr txBox="1"/>
          <p:nvPr/>
        </p:nvSpPr>
        <p:spPr>
          <a:xfrm>
            <a:off x="2222500" y="5994400"/>
            <a:ext cx="5118100" cy="261610"/>
          </a:xfrm>
          <a:prstGeom prst="rect">
            <a:avLst/>
          </a:prstGeom>
          <a:noFill/>
        </p:spPr>
        <p:txBody>
          <a:bodyPr wrap="square" rtlCol="0">
            <a:spAutoFit/>
          </a:bodyPr>
          <a:lstStyle/>
          <a:p>
            <a:r>
              <a:rPr lang="en-US" sz="1100" dirty="0" smtClean="0">
                <a:solidFill>
                  <a:srgbClr val="FF0000"/>
                </a:solidFill>
              </a:rPr>
              <a:t>Do  we need a Copyright verse for the Newsletter ?</a:t>
            </a:r>
            <a:endParaRPr lang="en-US" sz="11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4300" y="1295400"/>
            <a:ext cx="7340600" cy="368299"/>
          </a:xfrm>
        </p:spPr>
        <p:style>
          <a:lnRef idx="0">
            <a:schemeClr val="accent2"/>
          </a:lnRef>
          <a:fillRef idx="3">
            <a:schemeClr val="accent2"/>
          </a:fillRef>
          <a:effectRef idx="3">
            <a:schemeClr val="accent2"/>
          </a:effectRef>
          <a:fontRef idx="minor">
            <a:schemeClr val="lt1"/>
          </a:fontRef>
        </p:style>
        <p:txBody>
          <a:bodyPr/>
          <a:lstStyle/>
          <a:p>
            <a:r>
              <a:rPr lang="en-US" sz="1600" dirty="0" smtClean="0">
                <a:solidFill>
                  <a:schemeClr val="bg1"/>
                </a:solidFill>
              </a:rPr>
              <a:t>Agenda Item: 2r What is a GSICS product? </a:t>
            </a:r>
            <a:endParaRPr lang="en-US" sz="1600" dirty="0">
              <a:solidFill>
                <a:schemeClr val="bg1"/>
              </a:solidFill>
            </a:endParaRPr>
          </a:p>
        </p:txBody>
      </p:sp>
      <p:sp>
        <p:nvSpPr>
          <p:cNvPr id="3" name="Content Placeholder 2"/>
          <p:cNvSpPr>
            <a:spLocks noGrp="1"/>
          </p:cNvSpPr>
          <p:nvPr>
            <p:ph idx="1"/>
          </p:nvPr>
        </p:nvSpPr>
        <p:spPr>
          <a:xfrm>
            <a:off x="584200" y="1752607"/>
            <a:ext cx="8851900" cy="1549394"/>
          </a:xfrm>
        </p:spPr>
        <p:txBody>
          <a:bodyPr/>
          <a:lstStyle/>
          <a:p>
            <a:pPr algn="just">
              <a:lnSpc>
                <a:spcPct val="150000"/>
              </a:lnSpc>
              <a:buNone/>
            </a:pPr>
            <a:r>
              <a:rPr lang="en-US" sz="1800" dirty="0" smtClean="0"/>
              <a:t>It was discussed whether Inter-calibration algorithms themselves could be considered as potential GSICS products. This would require them being reviewed through the GPPA, which would require the algorithms to be applied to test datasets to check their quality</a:t>
            </a:r>
            <a:r>
              <a:rPr lang="en-US" sz="1800" b="0" dirty="0" smtClean="0"/>
              <a:t>.</a:t>
            </a:r>
            <a:endParaRPr lang="en-US" sz="1600" dirty="0" smtClean="0"/>
          </a:p>
          <a:p>
            <a:pPr lvl="5">
              <a:buNone/>
            </a:pPr>
            <a:r>
              <a:rPr lang="en-US" sz="1800" b="1" dirty="0" smtClean="0">
                <a:solidFill>
                  <a:srgbClr val="009900"/>
                </a:solidFill>
              </a:rPr>
              <a:t>GSICS would now have …</a:t>
            </a:r>
          </a:p>
          <a:p>
            <a:pPr lvl="5"/>
            <a:r>
              <a:rPr lang="en-US" sz="1800" b="1" dirty="0" smtClean="0">
                <a:solidFill>
                  <a:srgbClr val="009900"/>
                </a:solidFill>
              </a:rPr>
              <a:t>GSICS Deliverable</a:t>
            </a:r>
          </a:p>
          <a:p>
            <a:pPr lvl="5"/>
            <a:r>
              <a:rPr lang="en-US" sz="1800" b="1" dirty="0" smtClean="0">
                <a:solidFill>
                  <a:srgbClr val="009900"/>
                </a:solidFill>
              </a:rPr>
              <a:t>GSICS Product</a:t>
            </a:r>
            <a:endParaRPr lang="en-US" sz="1800" b="0" dirty="0" smtClean="0"/>
          </a:p>
          <a:p>
            <a:pPr>
              <a:lnSpc>
                <a:spcPct val="150000"/>
              </a:lnSpc>
              <a:buNone/>
            </a:pPr>
            <a:r>
              <a:rPr lang="en-US" sz="1800" b="0" dirty="0" smtClean="0"/>
              <a:t>A deliverable would not go through a GPPA while a product would ?? </a:t>
            </a:r>
          </a:p>
          <a:p>
            <a:pPr>
              <a:lnSpc>
                <a:spcPct val="150000"/>
              </a:lnSpc>
              <a:buNone/>
            </a:pPr>
            <a:r>
              <a:rPr lang="en-US" sz="1800" b="0" dirty="0" smtClean="0"/>
              <a:t>We can bring in CEOS standards to measure deliverables ( Ref: discussions with Hans Peter WG-38)</a:t>
            </a:r>
          </a:p>
          <a:p>
            <a:pPr>
              <a:lnSpc>
                <a:spcPct val="150000"/>
              </a:lnSpc>
              <a:buNone/>
            </a:pPr>
            <a:r>
              <a:rPr lang="en-US" sz="1800" dirty="0" smtClean="0">
                <a:solidFill>
                  <a:srgbClr val="3333FF"/>
                </a:solidFill>
              </a:rPr>
              <a:t>Action: </a:t>
            </a:r>
            <a:r>
              <a:rPr lang="en-US" sz="1800" dirty="0" err="1" smtClean="0">
                <a:solidFill>
                  <a:srgbClr val="3333FF"/>
                </a:solidFill>
              </a:rPr>
              <a:t>Jérôme</a:t>
            </a:r>
            <a:r>
              <a:rPr lang="en-US" sz="1800" dirty="0" smtClean="0">
                <a:solidFill>
                  <a:srgbClr val="3333FF"/>
                </a:solidFill>
              </a:rPr>
              <a:t> to draft proposal on terminology for GSICS deliverables based on this discussion and circulate for review before Exec Panel, then the User Workshop.</a:t>
            </a:r>
          </a:p>
          <a:p>
            <a:pPr>
              <a:lnSpc>
                <a:spcPct val="150000"/>
              </a:lnSpc>
            </a:pPr>
            <a:endParaRPr lang="en-US" sz="1600" dirty="0">
              <a:solidFill>
                <a:srgbClr val="3333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1303" y="1408127"/>
            <a:ext cx="8605293" cy="1618905"/>
          </a:xfrm>
          <a:prstGeom prst="rect">
            <a:avLst/>
          </a:prstGeom>
        </p:spPr>
        <p:txBody>
          <a:bodyPr wrap="square">
            <a:spAutoFit/>
          </a:bodyPr>
          <a:lstStyle/>
          <a:p>
            <a:pPr marL="742950" lvl="1" indent="-285750" eaLnBrk="0" hangingPunct="0">
              <a:lnSpc>
                <a:spcPct val="150000"/>
              </a:lnSpc>
              <a:spcBef>
                <a:spcPct val="20000"/>
              </a:spcBef>
              <a:buFont typeface="Arial" panose="020B0604020202020204" pitchFamily="34" charset="0"/>
              <a:buChar char="•"/>
            </a:pPr>
            <a:r>
              <a:rPr lang="en-US" sz="1600" dirty="0" smtClean="0">
                <a:solidFill>
                  <a:schemeClr val="tx1"/>
                </a:solidFill>
                <a:latin typeface="+mn-lt"/>
              </a:rPr>
              <a:t>Encourage  Indian calibration researchers with GSICS activities (New Avenues , Newsletter </a:t>
            </a:r>
            <a:r>
              <a:rPr lang="en-US" sz="1600" dirty="0" err="1" smtClean="0">
                <a:solidFill>
                  <a:schemeClr val="tx1"/>
                </a:solidFill>
                <a:latin typeface="+mn-lt"/>
              </a:rPr>
              <a:t>etc</a:t>
            </a:r>
            <a:r>
              <a:rPr lang="en-US" sz="1600" dirty="0" smtClean="0">
                <a:solidFill>
                  <a:schemeClr val="tx1"/>
                </a:solidFill>
                <a:latin typeface="+mn-lt"/>
              </a:rPr>
              <a:t> ).</a:t>
            </a:r>
          </a:p>
          <a:p>
            <a:pPr marL="742950" lvl="1" indent="-285750" eaLnBrk="0" hangingPunct="0">
              <a:lnSpc>
                <a:spcPct val="150000"/>
              </a:lnSpc>
              <a:spcBef>
                <a:spcPct val="20000"/>
              </a:spcBef>
              <a:buFont typeface="Arial" panose="020B0604020202020204" pitchFamily="34" charset="0"/>
              <a:buChar char="•"/>
            </a:pPr>
            <a:r>
              <a:rPr lang="en-US" sz="1600" dirty="0" smtClean="0">
                <a:solidFill>
                  <a:schemeClr val="tx1"/>
                </a:solidFill>
                <a:latin typeface="+mn-lt"/>
              </a:rPr>
              <a:t>Get an insight into Use of Satellite Cross Calibration in the context of Met research in India and the subcontinent ( For Ex. Monsoon Research).</a:t>
            </a:r>
          </a:p>
        </p:txBody>
      </p:sp>
      <p:sp>
        <p:nvSpPr>
          <p:cNvPr id="5" name="TextBox 4"/>
          <p:cNvSpPr txBox="1"/>
          <p:nvPr/>
        </p:nvSpPr>
        <p:spPr>
          <a:xfrm>
            <a:off x="1939562" y="3090532"/>
            <a:ext cx="8160634" cy="19389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dirty="0" smtClean="0">
                <a:solidFill>
                  <a:schemeClr val="tx1"/>
                </a:solidFill>
                <a:latin typeface="+mn-lt"/>
              </a:rPr>
              <a:t>Good discussions with IMD and ISRO on GSICS product generation and access to reference instrument data.</a:t>
            </a:r>
          </a:p>
          <a:p>
            <a:pPr marL="285750" indent="-285750">
              <a:lnSpc>
                <a:spcPct val="150000"/>
              </a:lnSpc>
              <a:buFont typeface="Arial" panose="020B0604020202020204" pitchFamily="34" charset="0"/>
              <a:buChar char="•"/>
            </a:pPr>
            <a:r>
              <a:rPr lang="en-US" sz="1600" dirty="0" smtClean="0">
                <a:solidFill>
                  <a:schemeClr val="tx1"/>
                </a:solidFill>
                <a:latin typeface="+mn-lt"/>
              </a:rPr>
              <a:t>ISRO has submitted their first Cross calibration product to GSICS ISAT3D/IASI NRT product.</a:t>
            </a:r>
          </a:p>
          <a:p>
            <a:pPr marL="285750" indent="-285750">
              <a:lnSpc>
                <a:spcPct val="150000"/>
              </a:lnSpc>
              <a:buFont typeface="Arial" panose="020B0604020202020204" pitchFamily="34" charset="0"/>
              <a:buChar char="•"/>
            </a:pPr>
            <a:r>
              <a:rPr lang="en-US" sz="1600" dirty="0" smtClean="0">
                <a:solidFill>
                  <a:schemeClr val="tx1"/>
                </a:solidFill>
                <a:latin typeface="+mn-lt"/>
              </a:rPr>
              <a:t>GPAT members contacted GCC would reveal plan of action ( as discussed ) propose an optimized GPPA.</a:t>
            </a:r>
            <a:endParaRPr lang="en-US" sz="1600" dirty="0">
              <a:solidFill>
                <a:schemeClr val="tx1"/>
              </a:solidFill>
              <a:latin typeface="+mn-lt"/>
            </a:endParaRPr>
          </a:p>
        </p:txBody>
      </p:sp>
      <p:sp>
        <p:nvSpPr>
          <p:cNvPr id="6" name="TextBox 5"/>
          <p:cNvSpPr txBox="1"/>
          <p:nvPr/>
        </p:nvSpPr>
        <p:spPr>
          <a:xfrm>
            <a:off x="2451100" y="5169224"/>
            <a:ext cx="7264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800" dirty="0" smtClean="0">
                <a:solidFill>
                  <a:srgbClr val="C00000"/>
                </a:solidFill>
                <a:latin typeface="+mn-lt"/>
              </a:rPr>
              <a:t>GPAT members need confirmation about receiving WMO appreciation certificates . </a:t>
            </a:r>
            <a:endParaRPr lang="en-US" sz="1800" dirty="0">
              <a:solidFill>
                <a:srgbClr val="C00000"/>
              </a:solidFill>
              <a:latin typeface="+mn-lt"/>
            </a:endParaRPr>
          </a:p>
        </p:txBody>
      </p:sp>
      <p:sp>
        <p:nvSpPr>
          <p:cNvPr id="7"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236543"/>
            <a:ext cx="8915400" cy="766758"/>
          </a:xfrm>
        </p:spPr>
        <p:style>
          <a:lnRef idx="0">
            <a:schemeClr val="accent3"/>
          </a:lnRef>
          <a:fillRef idx="3">
            <a:schemeClr val="accent3"/>
          </a:fillRef>
          <a:effectRef idx="3">
            <a:schemeClr val="accent3"/>
          </a:effectRef>
          <a:fontRef idx="minor">
            <a:schemeClr val="lt1"/>
          </a:fontRef>
        </p:style>
        <p:txBody>
          <a:bodyPr/>
          <a:lstStyle/>
          <a:p>
            <a:r>
              <a:rPr lang="en-US" sz="3200" dirty="0" smtClean="0"/>
              <a:t>Visit to Indian Institute of Science-Bangalore</a:t>
            </a:r>
            <a:endParaRPr lang="en-US" sz="3200" dirty="0"/>
          </a:p>
        </p:txBody>
      </p:sp>
      <p:sp>
        <p:nvSpPr>
          <p:cNvPr id="3" name="Content Placeholder 2"/>
          <p:cNvSpPr>
            <a:spLocks noGrp="1"/>
          </p:cNvSpPr>
          <p:nvPr>
            <p:ph idx="1"/>
          </p:nvPr>
        </p:nvSpPr>
        <p:spPr/>
        <p:txBody>
          <a:bodyPr/>
          <a:lstStyle/>
          <a:p>
            <a:pPr algn="just">
              <a:lnSpc>
                <a:spcPct val="150000"/>
              </a:lnSpc>
            </a:pPr>
            <a:r>
              <a:rPr lang="en-US" sz="1600" dirty="0" smtClean="0"/>
              <a:t>Manik Bali  was invited to give a talk at Indian Institute of Science.</a:t>
            </a:r>
          </a:p>
          <a:p>
            <a:pPr algn="just">
              <a:lnSpc>
                <a:spcPct val="150000"/>
              </a:lnSpc>
            </a:pPr>
            <a:r>
              <a:rPr lang="en-US" sz="1600" dirty="0" smtClean="0"/>
              <a:t> </a:t>
            </a:r>
            <a:r>
              <a:rPr lang="en-US" sz="1600" dirty="0" err="1" smtClean="0"/>
              <a:t>IISc</a:t>
            </a:r>
            <a:r>
              <a:rPr lang="en-US" sz="1600" dirty="0" smtClean="0"/>
              <a:t> is one of the premier institutes of research in India and over the years has focused on Meteorology/Monsoon research that uses satellite data.</a:t>
            </a:r>
          </a:p>
          <a:p>
            <a:pPr algn="just">
              <a:lnSpc>
                <a:spcPct val="150000"/>
              </a:lnSpc>
            </a:pPr>
            <a:r>
              <a:rPr lang="en-US" sz="1600" dirty="0" err="1" smtClean="0"/>
              <a:t>IISc</a:t>
            </a:r>
            <a:r>
              <a:rPr lang="en-US" sz="1600" dirty="0" smtClean="0"/>
              <a:t> is a hub of South East Asian Met research. </a:t>
            </a:r>
          </a:p>
          <a:p>
            <a:pPr algn="just">
              <a:lnSpc>
                <a:spcPct val="150000"/>
              </a:lnSpc>
            </a:pPr>
            <a:r>
              <a:rPr lang="en-US" sz="1600" dirty="0" smtClean="0"/>
              <a:t>They have used Sat cross calibration for research on Monsoon.</a:t>
            </a:r>
          </a:p>
          <a:p>
            <a:pPr algn="just">
              <a:lnSpc>
                <a:spcPct val="150000"/>
              </a:lnSpc>
            </a:pPr>
            <a:r>
              <a:rPr lang="en-US" sz="1600" dirty="0" smtClean="0"/>
              <a:t>Want to hold a GSICS Workshop to train students and regional countries on benefits of having Satellite cross calibration.</a:t>
            </a:r>
          </a:p>
          <a:p>
            <a:pPr lvl="2" algn="just">
              <a:lnSpc>
                <a:spcPct val="150000"/>
              </a:lnSpc>
              <a:buNone/>
            </a:pPr>
            <a:r>
              <a:rPr lang="en-US" sz="1600" b="1" dirty="0" smtClean="0">
                <a:solidFill>
                  <a:srgbClr val="C00000"/>
                </a:solidFill>
              </a:rPr>
              <a:t>                                              </a:t>
            </a:r>
            <a:r>
              <a:rPr lang="en-US" sz="1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MW + GPM-X could be a good fit.</a:t>
            </a:r>
          </a:p>
          <a:p>
            <a:pPr algn="just">
              <a:lnSpc>
                <a:spcPct val="150000"/>
              </a:lnSpc>
            </a:pPr>
            <a:endParaRPr lang="en-US" sz="160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1600" y="2679700"/>
            <a:ext cx="3403600" cy="990601"/>
          </a:xfrm>
        </p:spPr>
        <p:style>
          <a:lnRef idx="0">
            <a:schemeClr val="accent6"/>
          </a:lnRef>
          <a:fillRef idx="3">
            <a:schemeClr val="accent6"/>
          </a:fillRef>
          <a:effectRef idx="3">
            <a:schemeClr val="accent6"/>
          </a:effectRef>
          <a:fontRef idx="minor">
            <a:schemeClr val="lt1"/>
          </a:fontRef>
        </p:style>
        <p:txBody>
          <a:bodyPr/>
          <a:lstStyle/>
          <a:p>
            <a:pPr algn="ctr">
              <a:buNone/>
            </a:pPr>
            <a:r>
              <a:rPr lang="en-US" sz="4000" dirty="0" smtClean="0"/>
              <a:t>Thank you</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3"/>
            <a:ext cx="8915400" cy="754058"/>
          </a:xfrm>
        </p:spPr>
        <p:style>
          <a:lnRef idx="0">
            <a:schemeClr val="accent3"/>
          </a:lnRef>
          <a:fillRef idx="3">
            <a:schemeClr val="accent3"/>
          </a:fillRef>
          <a:effectRef idx="3">
            <a:schemeClr val="accent3"/>
          </a:effectRef>
          <a:fontRef idx="minor">
            <a:schemeClr val="lt1"/>
          </a:fontRef>
        </p:style>
        <p:txBody>
          <a:bodyPr/>
          <a:lstStyle/>
          <a:p>
            <a:r>
              <a:rPr lang="en-US" sz="3200" dirty="0" smtClean="0"/>
              <a:t>Moving to the EP Meeting</a:t>
            </a:r>
            <a:endParaRPr lang="en-US" sz="3200" dirty="0"/>
          </a:p>
        </p:txBody>
      </p:sp>
      <p:sp>
        <p:nvSpPr>
          <p:cNvPr id="3" name="Content Placeholder 2"/>
          <p:cNvSpPr>
            <a:spLocks noGrp="1"/>
          </p:cNvSpPr>
          <p:nvPr>
            <p:ph idx="1"/>
          </p:nvPr>
        </p:nvSpPr>
        <p:spPr/>
        <p:txBody>
          <a:bodyPr/>
          <a:lstStyle/>
          <a:p>
            <a:pPr>
              <a:lnSpc>
                <a:spcPct val="150000"/>
              </a:lnSpc>
            </a:pPr>
            <a:r>
              <a:rPr lang="en-US" dirty="0" smtClean="0">
                <a:solidFill>
                  <a:srgbClr val="D60093"/>
                </a:solidFill>
              </a:rPr>
              <a:t>Key decisions/discussions  to be discussed in the </a:t>
            </a:r>
          </a:p>
          <a:p>
            <a:pPr lvl="1">
              <a:lnSpc>
                <a:spcPct val="150000"/>
              </a:lnSpc>
            </a:pPr>
            <a:r>
              <a:rPr lang="en-US" dirty="0" smtClean="0">
                <a:solidFill>
                  <a:schemeClr val="accent6">
                    <a:lumMod val="75000"/>
                  </a:schemeClr>
                </a:solidFill>
              </a:rPr>
              <a:t>Reference </a:t>
            </a:r>
            <a:r>
              <a:rPr lang="en-US" dirty="0" smtClean="0">
                <a:solidFill>
                  <a:schemeClr val="accent6">
                    <a:lumMod val="75000"/>
                  </a:schemeClr>
                </a:solidFill>
              </a:rPr>
              <a:t>for </a:t>
            </a:r>
            <a:r>
              <a:rPr lang="en-US" dirty="0" smtClean="0">
                <a:solidFill>
                  <a:schemeClr val="accent6">
                    <a:lumMod val="75000"/>
                  </a:schemeClr>
                </a:solidFill>
              </a:rPr>
              <a:t>VIS/IR</a:t>
            </a:r>
            <a:endParaRPr lang="en-US" dirty="0" smtClean="0">
              <a:solidFill>
                <a:schemeClr val="accent6">
                  <a:lumMod val="75000"/>
                </a:schemeClr>
              </a:solidFill>
            </a:endParaRPr>
          </a:p>
          <a:p>
            <a:pPr lvl="1">
              <a:lnSpc>
                <a:spcPct val="150000"/>
              </a:lnSpc>
            </a:pPr>
            <a:r>
              <a:rPr lang="en-US" dirty="0" err="1" smtClean="0">
                <a:solidFill>
                  <a:schemeClr val="accent6">
                    <a:lumMod val="75000"/>
                  </a:schemeClr>
                </a:solidFill>
              </a:rPr>
              <a:t>Preop</a:t>
            </a:r>
            <a:r>
              <a:rPr lang="en-US" dirty="0" smtClean="0">
                <a:solidFill>
                  <a:schemeClr val="accent6">
                    <a:lumMod val="75000"/>
                  </a:schemeClr>
                </a:solidFill>
              </a:rPr>
              <a:t> to Op </a:t>
            </a:r>
            <a:r>
              <a:rPr lang="en-US" dirty="0" smtClean="0">
                <a:solidFill>
                  <a:schemeClr val="accent6">
                    <a:lumMod val="75000"/>
                  </a:schemeClr>
                </a:solidFill>
              </a:rPr>
              <a:t>transition </a:t>
            </a:r>
            <a:endParaRPr lang="en-US" dirty="0" smtClean="0">
              <a:solidFill>
                <a:schemeClr val="accent6">
                  <a:lumMod val="75000"/>
                </a:schemeClr>
              </a:solidFill>
            </a:endParaRPr>
          </a:p>
          <a:p>
            <a:pPr lvl="1">
              <a:lnSpc>
                <a:spcPct val="150000"/>
              </a:lnSpc>
            </a:pPr>
            <a:r>
              <a:rPr lang="en-US" dirty="0" smtClean="0">
                <a:solidFill>
                  <a:schemeClr val="accent6">
                    <a:lumMod val="75000"/>
                  </a:schemeClr>
                </a:solidFill>
              </a:rPr>
              <a:t>Newsletter</a:t>
            </a:r>
            <a:r>
              <a:rPr lang="en-US" dirty="0" smtClean="0">
                <a:solidFill>
                  <a:schemeClr val="accent6">
                    <a:lumMod val="75000"/>
                  </a:schemeClr>
                </a:solidFill>
              </a:rPr>
              <a:t>.</a:t>
            </a:r>
            <a:endParaRPr lang="en-US" dirty="0" smtClean="0">
              <a:solidFill>
                <a:schemeClr val="accent6">
                  <a:lumMod val="75000"/>
                </a:schemeClr>
              </a:solidFill>
            </a:endParaRPr>
          </a:p>
          <a:p>
            <a:pPr lvl="1">
              <a:lnSpc>
                <a:spcPct val="150000"/>
              </a:lnSpc>
            </a:pPr>
            <a:r>
              <a:rPr lang="en-US" dirty="0" smtClean="0">
                <a:solidFill>
                  <a:schemeClr val="accent6">
                    <a:lumMod val="75000"/>
                  </a:schemeClr>
                </a:solidFill>
              </a:rPr>
              <a:t>What are GSICS products?</a:t>
            </a:r>
          </a:p>
          <a:p>
            <a:pPr>
              <a:lnSpc>
                <a:spcPct val="150000"/>
              </a:lnSpc>
            </a:pPr>
            <a:r>
              <a:rPr lang="en-US" dirty="0" smtClean="0">
                <a:solidFill>
                  <a:srgbClr val="D60093"/>
                </a:solidFill>
              </a:rPr>
              <a:t>Jerome designed document templates for the EP.</a:t>
            </a:r>
          </a:p>
          <a:p>
            <a:pPr lvl="1">
              <a:lnSpc>
                <a:spcPct val="150000"/>
              </a:lnSpc>
            </a:pPr>
            <a:r>
              <a:rPr lang="en-US" dirty="0" smtClean="0">
                <a:solidFill>
                  <a:schemeClr val="accent6">
                    <a:lumMod val="75000"/>
                  </a:schemeClr>
                </a:solidFill>
              </a:rPr>
              <a:t>Provide template to KMA ( before they submit their product)</a:t>
            </a:r>
          </a:p>
          <a:p>
            <a:pPr>
              <a:lnSpc>
                <a:spcPct val="150000"/>
              </a:lnSpc>
              <a:buNone/>
            </a:pPr>
            <a:endParaRPr lang="en-US"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3"/>
            <a:ext cx="8915400" cy="709205"/>
          </a:xfrm>
        </p:spPr>
        <p:style>
          <a:lnRef idx="0">
            <a:schemeClr val="accent3"/>
          </a:lnRef>
          <a:fillRef idx="3">
            <a:schemeClr val="accent3"/>
          </a:fillRef>
          <a:effectRef idx="3">
            <a:schemeClr val="accent3"/>
          </a:effectRef>
          <a:fontRef idx="minor">
            <a:schemeClr val="lt1"/>
          </a:fontRef>
        </p:style>
        <p:txBody>
          <a:bodyPr/>
          <a:lstStyle/>
          <a:p>
            <a:r>
              <a:rPr lang="en-US" sz="3200" dirty="0" smtClean="0"/>
              <a:t>TABLE OF CONTENT</a:t>
            </a:r>
            <a:endParaRPr lang="en-US" sz="3200" dirty="0"/>
          </a:p>
        </p:txBody>
      </p:sp>
      <p:sp>
        <p:nvSpPr>
          <p:cNvPr id="3" name="TextBox 2"/>
          <p:cNvSpPr txBox="1"/>
          <p:nvPr/>
        </p:nvSpPr>
        <p:spPr>
          <a:xfrm>
            <a:off x="868101" y="1655179"/>
            <a:ext cx="6910086" cy="3924151"/>
          </a:xfrm>
          <a:prstGeom prst="rect">
            <a:avLst/>
          </a:prstGeom>
          <a:noFill/>
        </p:spPr>
        <p:txBody>
          <a:bodyPr wrap="square" rtlCol="0">
            <a:spAutoFit/>
          </a:bodyPr>
          <a:lstStyle/>
          <a:p>
            <a:pPr>
              <a:lnSpc>
                <a:spcPct val="250000"/>
              </a:lnSpc>
              <a:buFont typeface="Arial" pitchFamily="34" charset="0"/>
              <a:buChar char="•"/>
            </a:pPr>
            <a:r>
              <a:rPr lang="en-US" sz="2000" b="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Introduction</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Annual Meeting Outcomes ( GCC)</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Follow-up activities </a:t>
            </a:r>
          </a:p>
          <a:p>
            <a:pPr>
              <a:lnSpc>
                <a:spcPct val="250000"/>
              </a:lnSpc>
              <a:buFont typeface="Arial" pitchFamily="34" charset="0"/>
              <a:buChar char="•"/>
            </a:pPr>
            <a:r>
              <a:rPr lang="en-US" sz="2400" dirty="0" smtClean="0">
                <a:solidFill>
                  <a:schemeClr val="tx1"/>
                </a:solidFill>
                <a:latin typeface="Arial" pitchFamily="34" charset="0"/>
                <a:cs typeface="Arial" pitchFamily="34" charset="0"/>
              </a:rPr>
              <a:t> Conclusions</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2"/>
            <a:ext cx="8915400" cy="755505"/>
          </a:xfrm>
        </p:spPr>
        <p:style>
          <a:lnRef idx="0">
            <a:schemeClr val="accent3"/>
          </a:lnRef>
          <a:fillRef idx="3">
            <a:schemeClr val="accent3"/>
          </a:fillRef>
          <a:effectRef idx="3">
            <a:schemeClr val="accent3"/>
          </a:effectRef>
          <a:fontRef idx="minor">
            <a:schemeClr val="lt1"/>
          </a:fontRef>
        </p:style>
        <p:txBody>
          <a:bodyPr/>
          <a:lstStyle/>
          <a:p>
            <a:r>
              <a:rPr lang="en-US" sz="3200" dirty="0" smtClean="0"/>
              <a:t>INTRODUCTION</a:t>
            </a:r>
            <a:endParaRPr lang="en-US" sz="3200" dirty="0"/>
          </a:p>
        </p:txBody>
      </p:sp>
      <p:sp>
        <p:nvSpPr>
          <p:cNvPr id="3" name="Content Placeholder 2"/>
          <p:cNvSpPr txBox="1">
            <a:spLocks/>
          </p:cNvSpPr>
          <p:nvPr/>
        </p:nvSpPr>
        <p:spPr>
          <a:xfrm>
            <a:off x="495300" y="1270006"/>
            <a:ext cx="9029700" cy="4254494"/>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i="0" u="none" strike="noStrike" kern="1200" cap="none" spc="0" normalizeH="0" baseline="0" noProof="0" dirty="0" smtClean="0">
                <a:ln>
                  <a:noFill/>
                </a:ln>
                <a:solidFill>
                  <a:srgbClr val="D60093"/>
                </a:solidFill>
                <a:effectLst/>
                <a:uLnTx/>
                <a:uFillTx/>
                <a:latin typeface="+mn-lt"/>
              </a:rPr>
              <a:t>The GSICS Annual meeting was held in New Delhi , India 16-21</a:t>
            </a:r>
            <a:r>
              <a:rPr kumimoji="0" lang="en-US" sz="2400" i="0" u="none" strike="noStrike" kern="1200" cap="none" spc="0" normalizeH="0" noProof="0" dirty="0" smtClean="0">
                <a:ln>
                  <a:noFill/>
                </a:ln>
                <a:solidFill>
                  <a:srgbClr val="D60093"/>
                </a:solidFill>
                <a:effectLst/>
                <a:uLnTx/>
                <a:uFillTx/>
                <a:latin typeface="+mn-lt"/>
              </a:rPr>
              <a:t> March, 2015.</a:t>
            </a:r>
            <a:endParaRPr lang="en-US" sz="2400" dirty="0" smtClean="0">
              <a:solidFill>
                <a:srgbClr val="D60093"/>
              </a:solidFill>
              <a:latin typeface="+mn-lt"/>
            </a:endParaRPr>
          </a:p>
          <a:p>
            <a:pPr marL="342900" marR="0" lvl="0" indent="-342900" algn="l" defTabSz="914400" rtl="0" eaLnBrk="0" fontAlgn="base" latinLnBrk="0" hangingPunct="0">
              <a:lnSpc>
                <a:spcPct val="100000"/>
              </a:lnSpc>
              <a:spcBef>
                <a:spcPct val="20000"/>
              </a:spcBef>
              <a:spcAft>
                <a:spcPct val="0"/>
              </a:spcAft>
              <a:buClrTx/>
              <a:buSzTx/>
              <a:tabLst/>
              <a:defRPr/>
            </a:pPr>
            <a:r>
              <a:rPr lang="en-US" sz="2400" b="0" dirty="0" smtClean="0">
                <a:solidFill>
                  <a:schemeClr val="tx1"/>
                </a:solidFill>
                <a:latin typeface="+mn-lt"/>
              </a:rPr>
              <a:t>Brainstorm the GSICS activities in the past year</a:t>
            </a:r>
          </a:p>
          <a:p>
            <a:pPr marL="342900" marR="0" lvl="0" indent="-342900" algn="l" defTabSz="914400" rtl="0" eaLnBrk="0" fontAlgn="base" latinLnBrk="0" hangingPunct="0">
              <a:lnSpc>
                <a:spcPct val="100000"/>
              </a:lnSpc>
              <a:spcBef>
                <a:spcPct val="20000"/>
              </a:spcBef>
              <a:spcAft>
                <a:spcPct val="0"/>
              </a:spcAft>
              <a:buClrTx/>
              <a:buSzTx/>
              <a:tabLst/>
              <a:defRPr/>
            </a:pPr>
            <a:r>
              <a:rPr lang="en-US" sz="2400" b="0" dirty="0" smtClean="0">
                <a:solidFill>
                  <a:schemeClr val="tx1"/>
                </a:solidFill>
                <a:latin typeface="+mn-lt"/>
              </a:rPr>
              <a:t>    </a:t>
            </a:r>
            <a:r>
              <a:rPr lang="en-US" sz="2400" dirty="0" smtClean="0">
                <a:solidFill>
                  <a:schemeClr val="tx1"/>
                </a:solidFill>
                <a:latin typeface="+mn-lt"/>
              </a:rPr>
              <a:t>    GCC thankful to the hosts IMD (AK, </a:t>
            </a:r>
            <a:r>
              <a:rPr lang="en-US" sz="2400" dirty="0" err="1" smtClean="0">
                <a:solidFill>
                  <a:schemeClr val="tx1"/>
                </a:solidFill>
                <a:latin typeface="+mn-lt"/>
              </a:rPr>
              <a:t>Rathore</a:t>
            </a:r>
            <a:r>
              <a:rPr lang="en-US" sz="2400" dirty="0" smtClean="0">
                <a:solidFill>
                  <a:schemeClr val="tx1"/>
                </a:solidFill>
                <a:latin typeface="+mn-lt"/>
              </a:rPr>
              <a:t>, Singh) </a:t>
            </a:r>
            <a:endParaRPr kumimoji="0" lang="en-US" sz="2400" b="0" i="0" u="none" strike="noStrike" kern="1200" cap="none" spc="0" normalizeH="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rPr>
              <a:t>Venue</a:t>
            </a:r>
            <a:r>
              <a:rPr kumimoji="0" lang="en-US" sz="2400" b="0" i="0" u="none" strike="noStrike" kern="1200" cap="none" spc="0" normalizeH="0" noProof="0" dirty="0" smtClean="0">
                <a:ln>
                  <a:noFill/>
                </a:ln>
                <a:solidFill>
                  <a:schemeClr val="tx1"/>
                </a:solidFill>
                <a:effectLst/>
                <a:uLnTx/>
                <a:uFillTx/>
                <a:latin typeface="+mn-lt"/>
              </a:rPr>
              <a:t> in India was an opportunity  to…</a:t>
            </a:r>
          </a:p>
          <a:p>
            <a:pPr marL="914400" lvl="1" indent="-457200" eaLnBrk="0" hangingPunct="0">
              <a:spcBef>
                <a:spcPct val="20000"/>
              </a:spcBef>
              <a:buFont typeface="+mj-lt"/>
              <a:buAutoNum type="arabicPeriod"/>
            </a:pPr>
            <a:r>
              <a:rPr lang="en-US" sz="2400" dirty="0" smtClean="0">
                <a:solidFill>
                  <a:schemeClr val="tx1"/>
                </a:solidFill>
                <a:latin typeface="+mn-lt"/>
              </a:rPr>
              <a:t>Encourage  Indian calibration researchers in GSICS activities (New Avenues , Newsletter etc ).</a:t>
            </a:r>
          </a:p>
          <a:p>
            <a:pPr marL="914400" lvl="1" indent="-457200" eaLnBrk="0" hangingPunct="0">
              <a:spcBef>
                <a:spcPct val="20000"/>
              </a:spcBef>
              <a:buFont typeface="+mj-lt"/>
              <a:buAutoNum type="arabicPeriod"/>
            </a:pPr>
            <a:r>
              <a:rPr kumimoji="0" lang="en-US" sz="2400" i="0" u="none" strike="noStrike" kern="1200" cap="none" spc="0" normalizeH="0" baseline="0" noProof="0" dirty="0" smtClean="0">
                <a:ln>
                  <a:noFill/>
                </a:ln>
                <a:solidFill>
                  <a:schemeClr val="tx1"/>
                </a:solidFill>
                <a:effectLst/>
                <a:uLnTx/>
                <a:uFillTx/>
                <a:latin typeface="+mn-lt"/>
              </a:rPr>
              <a:t>Get an insight into Use</a:t>
            </a:r>
            <a:r>
              <a:rPr kumimoji="0" lang="en-US" sz="2400" i="0" u="none" strike="noStrike" kern="1200" cap="none" spc="0" normalizeH="0" noProof="0" dirty="0" smtClean="0">
                <a:ln>
                  <a:noFill/>
                </a:ln>
                <a:solidFill>
                  <a:schemeClr val="tx1"/>
                </a:solidFill>
                <a:effectLst/>
                <a:uLnTx/>
                <a:uFillTx/>
                <a:latin typeface="+mn-lt"/>
              </a:rPr>
              <a:t> of Satellite Cross Calibration in the context </a:t>
            </a:r>
            <a:r>
              <a:rPr lang="en-US" sz="2400" dirty="0" smtClean="0">
                <a:solidFill>
                  <a:schemeClr val="tx1"/>
                </a:solidFill>
                <a:latin typeface="+mn-lt"/>
              </a:rPr>
              <a:t>of Met research in India and the subcontinent ( For Example. Monsoon Research).</a:t>
            </a: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0" i="0" u="none" strike="noStrike" kern="1200" cap="none" spc="0" normalizeH="0" noProof="0" dirty="0" smtClean="0">
                <a:ln>
                  <a:noFill/>
                </a:ln>
                <a:solidFill>
                  <a:schemeClr val="tx1"/>
                </a:solidFill>
                <a:effectLst/>
                <a:uLnTx/>
                <a:uFillTx/>
                <a:latin typeface="+mn-lt"/>
              </a:rPr>
              <a:t>           </a:t>
            </a:r>
            <a:endParaRPr kumimoji="0" lang="en-US" sz="1800" b="0" i="0" u="none" strike="noStrike" kern="1200" cap="none" spc="0" normalizeH="0" baseline="0" noProof="0" dirty="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tabLst/>
              <a:defRPr/>
            </a:pPr>
            <a:endParaRPr lang="en-US" sz="2400" b="0" dirty="0" smtClean="0">
              <a:solidFill>
                <a:schemeClr val="tx1"/>
              </a:solidFill>
              <a:latin typeface="+mn-lt"/>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322" y="202638"/>
            <a:ext cx="8915400" cy="827509"/>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
        <p:nvSpPr>
          <p:cNvPr id="3" name="Content Placeholder 2"/>
          <p:cNvSpPr>
            <a:spLocks noGrp="1"/>
          </p:cNvSpPr>
          <p:nvPr>
            <p:ph idx="1"/>
          </p:nvPr>
        </p:nvSpPr>
        <p:spPr>
          <a:xfrm>
            <a:off x="828554" y="1764182"/>
            <a:ext cx="8915400" cy="1777993"/>
          </a:xfrm>
        </p:spPr>
        <p:txBody>
          <a:bodyPr/>
          <a:lstStyle/>
          <a:p>
            <a:pPr algn="just">
              <a:lnSpc>
                <a:spcPct val="150000"/>
              </a:lnSpc>
            </a:pPr>
            <a:r>
              <a:rPr lang="en-US" sz="2000" b="0" dirty="0" smtClean="0"/>
              <a:t>Simplifying GSICS product: for new users, a web interface with a front-end guide to prompt users to the correct product could be put in place. WMO stressed the importance and value of providing such an interface. </a:t>
            </a:r>
          </a:p>
          <a:p>
            <a:pPr algn="just">
              <a:lnSpc>
                <a:spcPct val="150000"/>
              </a:lnSpc>
              <a:buNone/>
            </a:pPr>
            <a:endParaRPr lang="en-US" sz="1800" b="0" dirty="0" smtClean="0"/>
          </a:p>
          <a:p>
            <a:pPr algn="just">
              <a:lnSpc>
                <a:spcPct val="150000"/>
              </a:lnSpc>
            </a:pPr>
            <a:r>
              <a:rPr lang="en-US" sz="2000" dirty="0" smtClean="0">
                <a:solidFill>
                  <a:srgbClr val="3333FF"/>
                </a:solidFill>
              </a:rPr>
              <a:t>Action: GCC (</a:t>
            </a:r>
            <a:r>
              <a:rPr lang="en-US" sz="2000" dirty="0" err="1" smtClean="0">
                <a:solidFill>
                  <a:srgbClr val="3333FF"/>
                </a:solidFill>
              </a:rPr>
              <a:t>Manik</a:t>
            </a:r>
            <a:r>
              <a:rPr lang="en-US" sz="2000" dirty="0" smtClean="0">
                <a:solidFill>
                  <a:srgbClr val="3333FF"/>
                </a:solidFill>
              </a:rPr>
              <a:t> Bali) to write a prototype guide to product selection and circulate for review by 2015 GUW.</a:t>
            </a:r>
            <a:r>
              <a:rPr lang="en-US" sz="2000" b="0" dirty="0" smtClean="0"/>
              <a:t> </a:t>
            </a:r>
          </a:p>
          <a:p>
            <a:pPr algn="just">
              <a:lnSpc>
                <a:spcPct val="150000"/>
              </a:lnSpc>
            </a:pPr>
            <a:r>
              <a:rPr lang="en-US" sz="2000" b="0" dirty="0" smtClean="0"/>
              <a:t>Need Clarification: Web interface already exists as GSICS products are monitored at GPRC’s where NRT impact of correction is shown via plots ( JMA, KMA, NOAA, EUMETSAT). </a:t>
            </a:r>
          </a:p>
          <a:p>
            <a:pPr algn="just">
              <a:lnSpc>
                <a:spcPct val="150000"/>
              </a:lnSpc>
            </a:pPr>
            <a:endParaRPr lang="en-US" sz="1800" dirty="0"/>
          </a:p>
        </p:txBody>
      </p:sp>
      <p:sp>
        <p:nvSpPr>
          <p:cNvPr id="5" name="TextBox 4"/>
          <p:cNvSpPr txBox="1"/>
          <p:nvPr/>
        </p:nvSpPr>
        <p:spPr>
          <a:xfrm>
            <a:off x="1803400" y="1270000"/>
            <a:ext cx="62103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800" dirty="0" smtClean="0">
                <a:solidFill>
                  <a:srgbClr val="FF0000"/>
                </a:solidFill>
              </a:rPr>
              <a:t>    </a:t>
            </a:r>
            <a:r>
              <a:rPr lang="en-US" sz="1800" dirty="0" smtClean="0">
                <a:solidFill>
                  <a:schemeClr val="bg1"/>
                </a:solidFill>
              </a:rPr>
              <a:t>GRWG Briefing Report and MW sub-group report</a:t>
            </a:r>
            <a:r>
              <a:rPr lang="en-US" b="0"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9300" y="2889627"/>
            <a:ext cx="8394700" cy="3323987"/>
          </a:xfrm>
          <a:prstGeom prst="rect">
            <a:avLst/>
          </a:prstGeom>
        </p:spPr>
        <p:txBody>
          <a:bodyPr wrap="square">
            <a:spAutoFit/>
          </a:bodyPr>
          <a:lstStyle/>
          <a:p>
            <a:pPr algn="just"/>
            <a:r>
              <a:rPr lang="en-US" sz="1800" dirty="0" smtClean="0">
                <a:solidFill>
                  <a:srgbClr val="3333FF"/>
                </a:solidFill>
                <a:latin typeface="+mn-lt"/>
              </a:rPr>
              <a:t>Action: Rob will circulate his review of FCDR inter-calibration requirements to GRWG/GDWG, identifying which type of inter-calibration product could meet each of these.</a:t>
            </a:r>
          </a:p>
          <a:p>
            <a:pPr algn="just"/>
            <a:r>
              <a:rPr lang="en-US" sz="1800" dirty="0" smtClean="0">
                <a:solidFill>
                  <a:srgbClr val="3333FF"/>
                </a:solidFill>
                <a:latin typeface="+mn-lt"/>
              </a:rPr>
              <a:t>Action: GCC to review these FCDR inter-calibration requirements, in the framework of the GSICS</a:t>
            </a:r>
          </a:p>
          <a:p>
            <a:pPr algn="just"/>
            <a:endParaRPr lang="en-US" sz="1800" dirty="0" smtClean="0">
              <a:solidFill>
                <a:srgbClr val="3333FF"/>
              </a:solidFill>
              <a:latin typeface="+mn-lt"/>
            </a:endParaRPr>
          </a:p>
          <a:p>
            <a:pPr algn="just"/>
            <a:r>
              <a:rPr lang="en-US" sz="1800" b="0" dirty="0" smtClean="0">
                <a:solidFill>
                  <a:schemeClr val="tx1"/>
                </a:solidFill>
                <a:latin typeface="+mn-lt"/>
              </a:rPr>
              <a:t>User Product Guidance, to identify where common inter-calibration types, which are not specialized to specific applications, and report to GRWG. These could be considered as potential future GSICS products.</a:t>
            </a:r>
          </a:p>
          <a:p>
            <a:endParaRPr lang="en-US" sz="1600" dirty="0" smtClean="0">
              <a:solidFill>
                <a:srgbClr val="FF0000"/>
              </a:solidFill>
            </a:endParaRPr>
          </a:p>
          <a:p>
            <a:endParaRPr lang="en-US" sz="1600" dirty="0" smtClean="0">
              <a:solidFill>
                <a:srgbClr val="FF0000"/>
              </a:solidFill>
            </a:endParaRPr>
          </a:p>
          <a:p>
            <a:r>
              <a:rPr lang="en-US" sz="1600" dirty="0" smtClean="0">
                <a:solidFill>
                  <a:schemeClr val="tx1"/>
                </a:solidFill>
              </a:rPr>
              <a:t> </a:t>
            </a:r>
            <a:endParaRPr lang="en-US" sz="1600" dirty="0">
              <a:solidFill>
                <a:schemeClr val="tx1"/>
              </a:solidFill>
            </a:endParaRPr>
          </a:p>
        </p:txBody>
      </p:sp>
      <p:sp>
        <p:nvSpPr>
          <p:cNvPr id="5" name="Rectangle 4"/>
          <p:cNvSpPr/>
          <p:nvPr/>
        </p:nvSpPr>
        <p:spPr>
          <a:xfrm>
            <a:off x="2178889" y="1446684"/>
            <a:ext cx="5286782" cy="33855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1600" dirty="0" smtClean="0">
                <a:solidFill>
                  <a:schemeClr val="bg1"/>
                </a:solidFill>
              </a:rPr>
              <a:t>Agenda Item: 2s Requirements for NRTC/RAC/ARC</a:t>
            </a:r>
            <a:endParaRPr lang="en-US" sz="1600" dirty="0">
              <a:solidFill>
                <a:schemeClr val="bg1"/>
              </a:solidFill>
            </a:endParaRPr>
          </a:p>
        </p:txBody>
      </p:sp>
      <p:sp>
        <p:nvSpPr>
          <p:cNvPr id="6" name="TextBox 5"/>
          <p:cNvSpPr txBox="1"/>
          <p:nvPr/>
        </p:nvSpPr>
        <p:spPr>
          <a:xfrm>
            <a:off x="749300" y="1924051"/>
            <a:ext cx="8331200" cy="1130309"/>
          </a:xfrm>
          <a:prstGeom prst="rect">
            <a:avLst/>
          </a:prstGeom>
          <a:noFill/>
        </p:spPr>
        <p:txBody>
          <a:bodyPr wrap="square" rtlCol="0">
            <a:spAutoFit/>
          </a:bodyPr>
          <a:lstStyle/>
          <a:p>
            <a:pPr algn="just"/>
            <a:r>
              <a:rPr lang="en-US" sz="1800" dirty="0" smtClean="0">
                <a:solidFill>
                  <a:srgbClr val="00B050"/>
                </a:solidFill>
                <a:latin typeface="+mn-lt"/>
              </a:rPr>
              <a:t>Rob reviewed the inter-calibration requirements for various climate application projects and explained how "absolute" and "relative" re-calibrations (FCDRs) can be inter-converted using SBAFs</a:t>
            </a:r>
            <a:r>
              <a:rPr lang="en-US" sz="1050" dirty="0" smtClean="0">
                <a:solidFill>
                  <a:srgbClr val="00B050"/>
                </a:solidFill>
                <a:latin typeface="+mn-lt"/>
              </a:rPr>
              <a:t>.</a:t>
            </a:r>
          </a:p>
          <a:p>
            <a:pPr algn="just">
              <a:lnSpc>
                <a:spcPct val="150000"/>
              </a:lnSpc>
            </a:pPr>
            <a:endParaRPr lang="en-US" sz="1000" dirty="0">
              <a:solidFill>
                <a:srgbClr val="00B050"/>
              </a:solidFill>
              <a:latin typeface="+mn-lt"/>
            </a:endParaRPr>
          </a:p>
        </p:txBody>
      </p:sp>
      <p:sp>
        <p:nvSpPr>
          <p:cNvPr id="7" name="Title 1"/>
          <p:cNvSpPr>
            <a:spLocks noGrp="1"/>
          </p:cNvSpPr>
          <p:nvPr>
            <p:ph type="title"/>
          </p:nvPr>
        </p:nvSpPr>
        <p:spPr>
          <a:xfrm>
            <a:off x="558800" y="251492"/>
            <a:ext cx="8915400" cy="720781"/>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4828" y="2099239"/>
            <a:ext cx="8797925" cy="3985706"/>
          </a:xfrm>
          <a:prstGeom prst="rect">
            <a:avLst/>
          </a:prstGeom>
        </p:spPr>
        <p:txBody>
          <a:bodyPr wrap="square">
            <a:spAutoFit/>
          </a:bodyPr>
          <a:lstStyle/>
          <a:p>
            <a:r>
              <a:rPr lang="en-US" sz="1400" dirty="0" smtClean="0">
                <a:solidFill>
                  <a:schemeClr val="tx1"/>
                </a:solidFill>
              </a:rPr>
              <a:t>                                         </a:t>
            </a:r>
          </a:p>
          <a:p>
            <a:pPr>
              <a:lnSpc>
                <a:spcPct val="150000"/>
              </a:lnSpc>
            </a:pPr>
            <a:r>
              <a:rPr lang="en-US" sz="2400" dirty="0" smtClean="0">
                <a:solidFill>
                  <a:srgbClr val="FF00FF"/>
                </a:solidFill>
                <a:latin typeface="+mn-lt"/>
              </a:rPr>
              <a:t>Decision: The solar spectra should be added in the GSICS data base (as the SRFs).</a:t>
            </a:r>
            <a:endParaRPr lang="en-US" sz="2400" dirty="0" smtClean="0">
              <a:solidFill>
                <a:schemeClr val="tx1"/>
              </a:solidFill>
              <a:latin typeface="+mn-lt"/>
            </a:endParaRPr>
          </a:p>
          <a:p>
            <a:pPr algn="just">
              <a:lnSpc>
                <a:spcPct val="150000"/>
              </a:lnSpc>
            </a:pPr>
            <a:r>
              <a:rPr lang="en-US" sz="2400" dirty="0" smtClean="0">
                <a:solidFill>
                  <a:srgbClr val="3333FF"/>
                </a:solidFill>
                <a:latin typeface="+mn-lt"/>
              </a:rPr>
              <a:t>Action: Jack </a:t>
            </a:r>
            <a:r>
              <a:rPr lang="en-US" sz="2400" dirty="0" err="1" smtClean="0">
                <a:solidFill>
                  <a:srgbClr val="3333FF"/>
                </a:solidFill>
                <a:latin typeface="+mn-lt"/>
              </a:rPr>
              <a:t>Xiong</a:t>
            </a:r>
            <a:r>
              <a:rPr lang="en-US" sz="2400" dirty="0" smtClean="0">
                <a:solidFill>
                  <a:srgbClr val="3333FF"/>
                </a:solidFill>
                <a:latin typeface="+mn-lt"/>
              </a:rPr>
              <a:t> (NASA) to deliver the MODIS spectral response to the GSICS wiki</a:t>
            </a:r>
          </a:p>
          <a:p>
            <a:pPr algn="just">
              <a:lnSpc>
                <a:spcPct val="150000"/>
              </a:lnSpc>
            </a:pPr>
            <a:r>
              <a:rPr lang="en-US" sz="2400" dirty="0" smtClean="0">
                <a:solidFill>
                  <a:srgbClr val="3333FF"/>
                </a:solidFill>
                <a:latin typeface="+mn-lt"/>
              </a:rPr>
              <a:t>Action: GCC to add link from SRF page on GSICS Wiki to NASA's SRF plotting page, where these can be visualized </a:t>
            </a:r>
            <a:r>
              <a:rPr lang="en-US" sz="1800" dirty="0" smtClean="0">
                <a:solidFill>
                  <a:srgbClr val="3333FF"/>
                </a:solidFill>
              </a:rPr>
              <a:t>.</a:t>
            </a:r>
          </a:p>
          <a:p>
            <a:endParaRPr lang="en-US" sz="1400" dirty="0" smtClean="0">
              <a:solidFill>
                <a:schemeClr val="tx1"/>
              </a:solidFill>
            </a:endParaRPr>
          </a:p>
          <a:p>
            <a:endParaRPr lang="en-US" dirty="0">
              <a:solidFill>
                <a:schemeClr val="tx1"/>
              </a:solidFill>
            </a:endParaRPr>
          </a:p>
        </p:txBody>
      </p:sp>
      <p:sp>
        <p:nvSpPr>
          <p:cNvPr id="5" name="Title 1"/>
          <p:cNvSpPr>
            <a:spLocks noGrp="1"/>
          </p:cNvSpPr>
          <p:nvPr>
            <p:ph type="title"/>
          </p:nvPr>
        </p:nvSpPr>
        <p:spPr>
          <a:xfrm>
            <a:off x="666750" y="274642"/>
            <a:ext cx="8601075" cy="687383"/>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
        <p:nvSpPr>
          <p:cNvPr id="3" name="TextBox 2"/>
          <p:cNvSpPr txBox="1"/>
          <p:nvPr/>
        </p:nvSpPr>
        <p:spPr>
          <a:xfrm>
            <a:off x="2199191" y="1409299"/>
            <a:ext cx="4444678" cy="4770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pt-BR" sz="1600" dirty="0">
                <a:solidFill>
                  <a:schemeClr val="bg1"/>
                </a:solidFill>
                <a:latin typeface="+mn-lt"/>
              </a:rPr>
              <a:t>Agenda Item: 3a Intro to VIS/NIR session</a:t>
            </a:r>
            <a:endParaRPr lang="en-US" sz="1600" dirty="0">
              <a:solidFill>
                <a:schemeClr val="bg1"/>
              </a:solidFill>
              <a:latin typeface="+mn-lt"/>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146" y="1851949"/>
            <a:ext cx="7936054" cy="4125263"/>
          </a:xfrm>
        </p:spPr>
        <p:txBody>
          <a:bodyPr/>
          <a:lstStyle/>
          <a:p>
            <a:r>
              <a:rPr lang="en-US" sz="2000" dirty="0" smtClean="0">
                <a:solidFill>
                  <a:srgbClr val="3333FF"/>
                </a:solidFill>
              </a:rPr>
              <a:t>Action: GCC to introduce one reviewer for JMA GEO-LEO IR products.</a:t>
            </a:r>
          </a:p>
          <a:p>
            <a:pPr marL="0" indent="0">
              <a:buNone/>
            </a:pPr>
            <a:endParaRPr lang="en-US" sz="2000" dirty="0" smtClean="0">
              <a:solidFill>
                <a:srgbClr val="3333FF"/>
              </a:solidFill>
            </a:endParaRPr>
          </a:p>
          <a:p>
            <a:pPr algn="just">
              <a:lnSpc>
                <a:spcPct val="150000"/>
              </a:lnSpc>
              <a:buNone/>
            </a:pPr>
            <a:r>
              <a:rPr lang="en-US" sz="1800" b="0" dirty="0" smtClean="0"/>
              <a:t>GCC:  Emailed to Masaya some months ago and had proposed that we can introduce reviewers. We can invite members of GPAT or use the EXEMPT clause of the GPPA.</a:t>
            </a:r>
          </a:p>
          <a:p>
            <a:pPr algn="just">
              <a:lnSpc>
                <a:spcPct val="150000"/>
              </a:lnSpc>
              <a:buNone/>
            </a:pPr>
            <a:r>
              <a:rPr lang="en-US" sz="1800" b="0" dirty="0" smtClean="0"/>
              <a:t>Tim proposed to relax the GPPA when uncertainty analysis is missing some uncertainty sources. In this case, the product follows the same ATBD but redefines the uncertainty analysis. </a:t>
            </a:r>
          </a:p>
          <a:p>
            <a:pPr algn="just">
              <a:lnSpc>
                <a:spcPct val="150000"/>
              </a:lnSpc>
            </a:pPr>
            <a:endParaRPr lang="en-US" sz="1600" b="0" dirty="0" smtClean="0"/>
          </a:p>
        </p:txBody>
      </p:sp>
      <p:sp>
        <p:nvSpPr>
          <p:cNvPr id="4" name="Rectangle 3"/>
          <p:cNvSpPr/>
          <p:nvPr/>
        </p:nvSpPr>
        <p:spPr>
          <a:xfrm>
            <a:off x="1585930" y="1294284"/>
            <a:ext cx="5949189" cy="33855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1600" dirty="0" smtClean="0">
                <a:solidFill>
                  <a:schemeClr val="bg1"/>
                </a:solidFill>
              </a:rPr>
              <a:t>Agenda Item: 5a MTSAT-IASI towards pre-operational </a:t>
            </a:r>
            <a:endParaRPr lang="en-US" sz="1600" dirty="0">
              <a:solidFill>
                <a:schemeClr val="bg1"/>
              </a:solidFill>
            </a:endParaRPr>
          </a:p>
        </p:txBody>
      </p:sp>
      <p:sp>
        <p:nvSpPr>
          <p:cNvPr id="5" name="Title 1"/>
          <p:cNvSpPr>
            <a:spLocks noGrp="1"/>
          </p:cNvSpPr>
          <p:nvPr>
            <p:ph type="title"/>
          </p:nvPr>
        </p:nvSpPr>
        <p:spPr>
          <a:xfrm>
            <a:off x="645771" y="312515"/>
            <a:ext cx="8857044" cy="671333"/>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err="1" smtClean="0">
                <a:ln w="12700" cmpd="sng">
                  <a:solidFill>
                    <a:schemeClr val="accent4"/>
                  </a:solidFill>
                  <a:prstDash val="solid"/>
                </a:ln>
                <a:solidFill>
                  <a:srgbClr val="FFC000"/>
                </a:solidFill>
              </a:rPr>
              <a:t>Manik</a:t>
            </a:r>
            <a:r>
              <a:rPr lang="en-US" dirty="0" smtClean="0">
                <a:ln w="12700" cmpd="sng">
                  <a:solidFill>
                    <a:schemeClr val="accent4"/>
                  </a:solidFill>
                  <a:prstDash val="solid"/>
                </a:ln>
                <a:solidFill>
                  <a:srgbClr val="FFC000"/>
                </a:solidFill>
              </a:rPr>
              <a:t> and Fred support the proposal. </a:t>
            </a:r>
          </a:p>
          <a:p>
            <a:pPr algn="just">
              <a:lnSpc>
                <a:spcPct val="150000"/>
              </a:lnSpc>
            </a:pPr>
            <a:r>
              <a:rPr lang="en-US" dirty="0" smtClean="0">
                <a:solidFill>
                  <a:srgbClr val="3333FF"/>
                </a:solidFill>
              </a:rPr>
              <a:t>Action: GCC to update the GPPA to clarify the relaxed requirement for uncertainty analysis for similar products in the same class after the first to allow only Type B time series analysis of random uncertainties</a:t>
            </a:r>
            <a:r>
              <a:rPr lang="en-US" dirty="0" smtClean="0"/>
              <a:t>.</a:t>
            </a:r>
          </a:p>
          <a:p>
            <a:pPr algn="just">
              <a:lnSpc>
                <a:spcPct val="150000"/>
              </a:lnSpc>
            </a:pPr>
            <a:r>
              <a:rPr lang="en-US" dirty="0" smtClean="0"/>
              <a:t>GCC: </a:t>
            </a:r>
            <a:r>
              <a:rPr lang="en-US" b="0" dirty="0" smtClean="0"/>
              <a:t>The GPPA does not explicitly state the extent of uncertainty anal required. It is a requirement that is okayed between the User, producer and EP</a:t>
            </a:r>
            <a:endParaRPr lang="en-US" dirty="0" smtClean="0"/>
          </a:p>
          <a:p>
            <a:pPr marL="0" indent="0" algn="just">
              <a:lnSpc>
                <a:spcPct val="150000"/>
              </a:lnSpc>
              <a:buNone/>
            </a:pPr>
            <a:endParaRPr lang="en-US" sz="1800" dirty="0"/>
          </a:p>
        </p:txBody>
      </p:sp>
      <p:sp>
        <p:nvSpPr>
          <p:cNvPr id="4" name="Title 1"/>
          <p:cNvSpPr>
            <a:spLocks noGrp="1"/>
          </p:cNvSpPr>
          <p:nvPr>
            <p:ph type="title"/>
          </p:nvPr>
        </p:nvSpPr>
        <p:spPr>
          <a:xfrm>
            <a:off x="622621" y="193619"/>
            <a:ext cx="8915400" cy="755505"/>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9563" y="1770928"/>
            <a:ext cx="8902700" cy="4708981"/>
          </a:xfrm>
          <a:prstGeom prst="rect">
            <a:avLst/>
          </a:prstGeom>
        </p:spPr>
        <p:txBody>
          <a:bodyPr wrap="square">
            <a:spAutoFit/>
          </a:bodyPr>
          <a:lstStyle/>
          <a:p>
            <a:pPr>
              <a:lnSpc>
                <a:spcPct val="150000"/>
              </a:lnSpc>
            </a:pPr>
            <a:r>
              <a:rPr lang="en-US" sz="160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rPr>
              <a:t>GOES-IASI product in pre-op phase. Is it ready to move to op phase. ?</a:t>
            </a:r>
          </a:p>
          <a:p>
            <a:pPr>
              <a:lnSpc>
                <a:spcPct val="150000"/>
              </a:lnSpc>
            </a:pPr>
            <a:r>
              <a:rPr lang="en-US" sz="1600" b="0" dirty="0" smtClean="0">
                <a:solidFill>
                  <a:schemeClr val="tx1"/>
                </a:solidFill>
                <a:latin typeface="+mn-lt"/>
              </a:rPr>
              <a:t> </a:t>
            </a:r>
            <a:r>
              <a:rPr lang="en-US" sz="1400" b="0" dirty="0" smtClean="0">
                <a:solidFill>
                  <a:schemeClr val="tx1"/>
                </a:solidFill>
                <a:latin typeface="+mn-lt"/>
              </a:rPr>
              <a:t>Does NOAA need full scale diurnal uncertainties assessment to move to OPE? As discussed previously, as soon as the user is informed about the range of applicability of the product (outside the midnight period), it is fine. </a:t>
            </a:r>
          </a:p>
          <a:p>
            <a:pPr>
              <a:lnSpc>
                <a:spcPct val="150000"/>
              </a:lnSpc>
            </a:pPr>
            <a:r>
              <a:rPr lang="en-US" sz="1400" dirty="0" smtClean="0">
                <a:solidFill>
                  <a:srgbClr val="3333FF"/>
                </a:solidFill>
                <a:latin typeface="+mn-lt"/>
              </a:rPr>
              <a:t>Action: NOAA to update the product user guide for GOES-IASI products accordingly. </a:t>
            </a:r>
          </a:p>
          <a:p>
            <a:pPr lvl="1">
              <a:lnSpc>
                <a:spcPct val="150000"/>
              </a:lnSpc>
            </a:pPr>
            <a:r>
              <a:rPr lang="en-US" sz="1400" dirty="0" smtClean="0">
                <a:solidFill>
                  <a:srgbClr val="FF00FF"/>
                </a:solidFill>
                <a:latin typeface="+mn-lt"/>
              </a:rPr>
              <a:t>Tim</a:t>
            </a:r>
            <a:r>
              <a:rPr lang="en-US" sz="1400" b="0" dirty="0" smtClean="0">
                <a:solidFill>
                  <a:srgbClr val="FF00FF"/>
                </a:solidFill>
                <a:latin typeface="+mn-lt"/>
              </a:rPr>
              <a:t>:</a:t>
            </a:r>
            <a:r>
              <a:rPr lang="en-US" sz="1400" b="0" dirty="0" smtClean="0">
                <a:solidFill>
                  <a:schemeClr val="tx1"/>
                </a:solidFill>
                <a:latin typeface="+mn-lt"/>
              </a:rPr>
              <a:t> what are the next steps for NOAA?</a:t>
            </a:r>
          </a:p>
          <a:p>
            <a:pPr lvl="1">
              <a:lnSpc>
                <a:spcPct val="150000"/>
              </a:lnSpc>
            </a:pPr>
            <a:r>
              <a:rPr lang="en-US" sz="1400" dirty="0" err="1" smtClean="0">
                <a:solidFill>
                  <a:srgbClr val="00B050"/>
                </a:solidFill>
                <a:latin typeface="+mn-lt"/>
              </a:rPr>
              <a:t>Manik</a:t>
            </a:r>
            <a:r>
              <a:rPr lang="en-US" sz="1400" b="0" dirty="0" smtClean="0">
                <a:solidFill>
                  <a:schemeClr val="tx1"/>
                </a:solidFill>
                <a:latin typeface="+mn-lt"/>
              </a:rPr>
              <a:t>: from the GPPA check list point of view, everything is completed.</a:t>
            </a:r>
          </a:p>
          <a:p>
            <a:pPr lvl="1">
              <a:lnSpc>
                <a:spcPct val="150000"/>
              </a:lnSpc>
            </a:pPr>
            <a:r>
              <a:rPr lang="en-US" sz="1400" dirty="0" smtClean="0">
                <a:solidFill>
                  <a:srgbClr val="FF00FF"/>
                </a:solidFill>
                <a:latin typeface="+mn-lt"/>
              </a:rPr>
              <a:t>Tim</a:t>
            </a:r>
            <a:r>
              <a:rPr lang="en-US" sz="1400" b="0" dirty="0" smtClean="0">
                <a:solidFill>
                  <a:srgbClr val="FF00FF"/>
                </a:solidFill>
                <a:latin typeface="+mn-lt"/>
              </a:rPr>
              <a:t>: </a:t>
            </a:r>
            <a:r>
              <a:rPr lang="en-US" sz="1400" b="0" dirty="0" smtClean="0">
                <a:solidFill>
                  <a:schemeClr val="tx1"/>
                </a:solidFill>
                <a:latin typeface="+mn-lt"/>
              </a:rPr>
              <a:t>so we should move to OPE.</a:t>
            </a:r>
          </a:p>
          <a:p>
            <a:pPr lvl="1">
              <a:lnSpc>
                <a:spcPct val="150000"/>
              </a:lnSpc>
            </a:pPr>
            <a:r>
              <a:rPr lang="en-US" sz="1400" dirty="0" err="1" smtClean="0">
                <a:solidFill>
                  <a:srgbClr val="00B050"/>
                </a:solidFill>
                <a:latin typeface="+mn-lt"/>
              </a:rPr>
              <a:t>Manik</a:t>
            </a:r>
            <a:r>
              <a:rPr lang="en-US" sz="1400" b="0" dirty="0" smtClean="0">
                <a:solidFill>
                  <a:schemeClr val="tx1"/>
                </a:solidFill>
                <a:latin typeface="+mn-lt"/>
              </a:rPr>
              <a:t>: what about processing the complete family of GOES?</a:t>
            </a:r>
          </a:p>
          <a:p>
            <a:pPr lvl="1">
              <a:lnSpc>
                <a:spcPct val="150000"/>
              </a:lnSpc>
            </a:pPr>
            <a:r>
              <a:rPr lang="en-US" sz="1400" dirty="0" smtClean="0">
                <a:solidFill>
                  <a:srgbClr val="FF00FF"/>
                </a:solidFill>
                <a:latin typeface="+mn-lt"/>
              </a:rPr>
              <a:t>Tim</a:t>
            </a:r>
            <a:r>
              <a:rPr lang="en-US" sz="1400" b="0" dirty="0" smtClean="0">
                <a:solidFill>
                  <a:srgbClr val="FF00FF"/>
                </a:solidFill>
                <a:latin typeface="+mn-lt"/>
              </a:rPr>
              <a:t>:</a:t>
            </a:r>
            <a:r>
              <a:rPr lang="en-US" sz="1400" b="0" dirty="0" smtClean="0">
                <a:solidFill>
                  <a:schemeClr val="tx1"/>
                </a:solidFill>
                <a:latin typeface="+mn-lt"/>
              </a:rPr>
              <a:t> if all instruments are processed in the same way, then the promotion to OPE can go ahead.</a:t>
            </a:r>
          </a:p>
          <a:p>
            <a:pPr lvl="1">
              <a:lnSpc>
                <a:spcPct val="150000"/>
              </a:lnSpc>
            </a:pPr>
            <a:r>
              <a:rPr lang="en-US" sz="1400" b="0" dirty="0" smtClean="0">
                <a:solidFill>
                  <a:schemeClr val="tx1"/>
                </a:solidFill>
                <a:latin typeface="+mn-lt"/>
              </a:rPr>
              <a:t>However, if a specific instrument requires adjustment, it may require the GPPA again. But this</a:t>
            </a:r>
          </a:p>
          <a:p>
            <a:pPr lvl="1">
              <a:lnSpc>
                <a:spcPct val="150000"/>
              </a:lnSpc>
            </a:pPr>
            <a:r>
              <a:rPr lang="en-US" sz="1400" b="0" dirty="0" smtClean="0">
                <a:solidFill>
                  <a:schemeClr val="tx1"/>
                </a:solidFill>
                <a:latin typeface="+mn-lt"/>
              </a:rPr>
              <a:t>cannot be appreciated from the outside.</a:t>
            </a:r>
          </a:p>
          <a:p>
            <a:pPr lvl="1">
              <a:lnSpc>
                <a:spcPct val="150000"/>
              </a:lnSpc>
            </a:pPr>
            <a:r>
              <a:rPr lang="en-US" sz="1400" dirty="0" smtClean="0">
                <a:solidFill>
                  <a:srgbClr val="FF00FF"/>
                </a:solidFill>
                <a:latin typeface="+mn-lt"/>
              </a:rPr>
              <a:t>Tim</a:t>
            </a:r>
            <a:r>
              <a:rPr lang="en-US" sz="1400" dirty="0" smtClean="0">
                <a:solidFill>
                  <a:schemeClr val="tx1"/>
                </a:solidFill>
                <a:latin typeface="+mn-lt"/>
              </a:rPr>
              <a:t>:</a:t>
            </a:r>
            <a:r>
              <a:rPr lang="en-US" sz="1400" b="0" dirty="0" smtClean="0">
                <a:solidFill>
                  <a:schemeClr val="tx1"/>
                </a:solidFill>
                <a:latin typeface="+mn-lt"/>
              </a:rPr>
              <a:t> due to limited resources, only 2 MSGs can be processed to a pre-op standard. But the issue is being addressed.</a:t>
            </a:r>
          </a:p>
          <a:p>
            <a:pPr lvl="1">
              <a:lnSpc>
                <a:spcPct val="150000"/>
              </a:lnSpc>
            </a:pPr>
            <a:r>
              <a:rPr lang="en-US" sz="1400" dirty="0" smtClean="0">
                <a:solidFill>
                  <a:srgbClr val="7030A0"/>
                </a:solidFill>
                <a:latin typeface="+mn-lt"/>
              </a:rPr>
              <a:t>Fred:</a:t>
            </a:r>
            <a:r>
              <a:rPr lang="en-US" sz="1400" b="0" dirty="0" smtClean="0">
                <a:solidFill>
                  <a:schemeClr val="tx1"/>
                </a:solidFill>
                <a:latin typeface="+mn-lt"/>
              </a:rPr>
              <a:t> NOAA has similar issues.</a:t>
            </a:r>
            <a:endParaRPr lang="en-US" sz="1400" b="0" dirty="0">
              <a:solidFill>
                <a:schemeClr val="tx1"/>
              </a:solidFill>
              <a:latin typeface="+mn-lt"/>
            </a:endParaRPr>
          </a:p>
        </p:txBody>
      </p:sp>
      <p:sp>
        <p:nvSpPr>
          <p:cNvPr id="5" name="Rectangle 4"/>
          <p:cNvSpPr/>
          <p:nvPr/>
        </p:nvSpPr>
        <p:spPr>
          <a:xfrm>
            <a:off x="1933261" y="1280675"/>
            <a:ext cx="5277767" cy="33855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1600" dirty="0" smtClean="0">
                <a:solidFill>
                  <a:schemeClr val="bg1"/>
                </a:solidFill>
              </a:rPr>
              <a:t>Agenda Item: 5b GOES-IASI towards operational</a:t>
            </a:r>
            <a:endParaRPr lang="en-US" sz="1600" dirty="0">
              <a:solidFill>
                <a:schemeClr val="bg1"/>
              </a:solidFill>
            </a:endParaRPr>
          </a:p>
        </p:txBody>
      </p:sp>
      <p:sp>
        <p:nvSpPr>
          <p:cNvPr id="6" name="Title 1"/>
          <p:cNvSpPr>
            <a:spLocks noGrp="1"/>
          </p:cNvSpPr>
          <p:nvPr>
            <p:ph type="title"/>
          </p:nvPr>
        </p:nvSpPr>
        <p:spPr>
          <a:xfrm>
            <a:off x="495300" y="274643"/>
            <a:ext cx="8915400" cy="587842"/>
          </a:xfrm>
        </p:spPr>
        <p:style>
          <a:lnRef idx="0">
            <a:schemeClr val="accent3"/>
          </a:lnRef>
          <a:fillRef idx="3">
            <a:schemeClr val="accent3"/>
          </a:fillRef>
          <a:effectRef idx="3">
            <a:schemeClr val="accent3"/>
          </a:effectRef>
          <a:fontRef idx="minor">
            <a:schemeClr val="lt1"/>
          </a:fontRef>
        </p:style>
        <p:txBody>
          <a:bodyPr/>
          <a:lstStyle/>
          <a:p>
            <a:r>
              <a:rPr lang="en-US" sz="3200" dirty="0" smtClean="0"/>
              <a:t>DISCUSSIONS AND ACTION ITEMS</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61231</TotalTime>
  <Words>833</Words>
  <Application>Microsoft Office PowerPoint</Application>
  <PresentationFormat>A4 Paper (210x297 mm)</PresentationFormat>
  <Paragraphs>130</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Helvetica</vt:lpstr>
      <vt:lpstr>Tahoma</vt:lpstr>
      <vt:lpstr>Times New Roman</vt:lpstr>
      <vt:lpstr>Office Theme</vt:lpstr>
      <vt:lpstr>GCC- Annual Meeting Outcomes</vt:lpstr>
      <vt:lpstr>TABLE OF CONTENT</vt:lpstr>
      <vt:lpstr>INTRODUCTION</vt:lpstr>
      <vt:lpstr>DISCUSSIONS AND ACTION ITEMS</vt:lpstr>
      <vt:lpstr>DISCUSSIONS AND ACTION ITEMS</vt:lpstr>
      <vt:lpstr>DISCUSSIONS AND ACTION ITEMS</vt:lpstr>
      <vt:lpstr>DISCUSSIONS AND ACTION ITEMS</vt:lpstr>
      <vt:lpstr>DISCUSSIONS AND ACTION ITEMS</vt:lpstr>
      <vt:lpstr>DISCUSSIONS AND ACTION ITEMS</vt:lpstr>
      <vt:lpstr>DISCUSSIONS AND ACTION ITEMS</vt:lpstr>
      <vt:lpstr>DISCUSSIONS AND ACTION ITEMS</vt:lpstr>
      <vt:lpstr>DISCUSSIONS AND ACTION ITEMS</vt:lpstr>
      <vt:lpstr>Agenda Item: 2r What is a GSICS product? </vt:lpstr>
      <vt:lpstr>DISCUSSIONS AND ACTION ITEMS</vt:lpstr>
      <vt:lpstr>Visit to Indian Institute of Science-Bangalore</vt:lpstr>
      <vt:lpstr>PowerPoint Presentation</vt:lpstr>
      <vt:lpstr>Moving to the EP Meeting</vt:lpstr>
    </vt:vector>
  </TitlesOfParts>
  <Company>Eumetsat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Manik</cp:lastModifiedBy>
  <cp:revision>2683</cp:revision>
  <cp:lastPrinted>2006-03-06T14:11:17Z</cp:lastPrinted>
  <dcterms:created xsi:type="dcterms:W3CDTF">2010-09-10T00:53:07Z</dcterms:created>
  <dcterms:modified xsi:type="dcterms:W3CDTF">2015-04-22T21:19:16Z</dcterms:modified>
</cp:coreProperties>
</file>