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6" r:id="rId3"/>
    <p:sldId id="278" r:id="rId4"/>
    <p:sldId id="291" r:id="rId5"/>
    <p:sldId id="268" r:id="rId6"/>
    <p:sldId id="273" r:id="rId7"/>
    <p:sldId id="275" r:id="rId8"/>
    <p:sldId id="279" r:id="rId9"/>
    <p:sldId id="288" r:id="rId10"/>
    <p:sldId id="289" r:id="rId11"/>
    <p:sldId id="290" r:id="rId12"/>
    <p:sldId id="292" r:id="rId13"/>
    <p:sldId id="293" r:id="rId14"/>
    <p:sldId id="258" r:id="rId15"/>
    <p:sldId id="272" r:id="rId16"/>
    <p:sldId id="264" r:id="rId17"/>
    <p:sldId id="265" r:id="rId18"/>
    <p:sldId id="266" r:id="rId19"/>
    <p:sldId id="259" r:id="rId20"/>
    <p:sldId id="260" r:id="rId21"/>
    <p:sldId id="267" r:id="rId22"/>
    <p:sldId id="262" r:id="rId23"/>
    <p:sldId id="277" r:id="rId24"/>
    <p:sldId id="261" r:id="rId25"/>
    <p:sldId id="280" r:id="rId26"/>
    <p:sldId id="282" r:id="rId27"/>
    <p:sldId id="285" r:id="rId28"/>
    <p:sldId id="286" r:id="rId29"/>
    <p:sldId id="281" r:id="rId30"/>
    <p:sldId id="283" r:id="rId31"/>
    <p:sldId id="284" r:id="rId32"/>
    <p:sldId id="287" r:id="rId33"/>
    <p:sldId id="294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12FF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DD70-66D3-A047-BA5B-EB4BA67434AA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B29-DB64-9542-89C8-908CF204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DD70-66D3-A047-BA5B-EB4BA67434AA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B29-DB64-9542-89C8-908CF204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DD70-66D3-A047-BA5B-EB4BA67434AA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B29-DB64-9542-89C8-908CF204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DD70-66D3-A047-BA5B-EB4BA67434AA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B29-DB64-9542-89C8-908CF204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DD70-66D3-A047-BA5B-EB4BA67434AA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B29-DB64-9542-89C8-908CF204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DD70-66D3-A047-BA5B-EB4BA67434AA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B29-DB64-9542-89C8-908CF204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DD70-66D3-A047-BA5B-EB4BA67434AA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B29-DB64-9542-89C8-908CF204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DD70-66D3-A047-BA5B-EB4BA67434AA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B29-DB64-9542-89C8-908CF204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DD70-66D3-A047-BA5B-EB4BA67434AA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B29-DB64-9542-89C8-908CF204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DD70-66D3-A047-BA5B-EB4BA67434AA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B29-DB64-9542-89C8-908CF204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DD70-66D3-A047-BA5B-EB4BA67434AA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B29-DB64-9542-89C8-908CF204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99000">
              <a:schemeClr val="bg1"/>
            </a:gs>
            <a:gs pos="50000">
              <a:schemeClr val="bg1"/>
            </a:gs>
          </a:gsLst>
          <a:lin ang="33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9DD70-66D3-A047-BA5B-EB4BA67434AA}" type="datetimeFigureOut">
              <a:rPr lang="en-US" smtClean="0"/>
              <a:pPr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4FB29-DB64-9542-89C8-908CF204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2.gif"/><Relationship Id="rId5" Type="http://schemas.openxmlformats.org/officeDocument/2006/relationships/hyperlink" Target="http://cloudsgate2.larc.nasa.gov/cgi-bin/site/showdoc?mnemonic=HYPERION&amp;mode=HYP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-angler.larc.nasa.gov/SBAF" TargetMode="External"/><Relationship Id="rId4" Type="http://schemas.openxmlformats.org/officeDocument/2006/relationships/hyperlink" Target="http://cloudsgate2.larc.nasa.gov/cgi-bin/site/showdoc?mnemonic=HYPERION&amp;mode=HYP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loudsgate2.larc.nasa.gov/SBA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1.png"/><Relationship Id="rId5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gif"/><Relationship Id="rId6" Type="http://schemas.openxmlformats.org/officeDocument/2006/relationships/image" Target="../media/image1.png"/><Relationship Id="rId7" Type="http://schemas.openxmlformats.org/officeDocument/2006/relationships/image" Target="../media/image2.jpe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1.png"/><Relationship Id="rId6" Type="http://schemas.openxmlformats.org/officeDocument/2006/relationships/image" Target="../media/image2.jpe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1.pn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0.gif"/><Relationship Id="rId5" Type="http://schemas.openxmlformats.org/officeDocument/2006/relationships/image" Target="../media/image34.png"/><Relationship Id="rId6" Type="http://schemas.openxmlformats.org/officeDocument/2006/relationships/image" Target="../media/image1.pn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1.pn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hyperlink" Target="http://cloudsgate2.larc.nasa.gov/SBAF" TargetMode="External"/><Relationship Id="rId6" Type="http://schemas.openxmlformats.org/officeDocument/2006/relationships/hyperlink" Target="http://www-angler.larc.nasa.gov/SBA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1.pn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8.gif"/><Relationship Id="rId5" Type="http://schemas.openxmlformats.org/officeDocument/2006/relationships/image" Target="../media/image42.png"/><Relationship Id="rId6" Type="http://schemas.openxmlformats.org/officeDocument/2006/relationships/image" Target="../media/image1.pn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gif"/><Relationship Id="rId5" Type="http://schemas.openxmlformats.org/officeDocument/2006/relationships/image" Target="../media/image46.png"/><Relationship Id="rId6" Type="http://schemas.openxmlformats.org/officeDocument/2006/relationships/image" Target="../media/image1.pn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8.png"/><Relationship Id="rId5" Type="http://schemas.openxmlformats.org/officeDocument/2006/relationships/hyperlink" Target="http://cloudsgate2.larc.nasa.gov/cgi-bin/site/showdoc?mnemonic=HYPERION&amp;mode=HYP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GSICS Web Meeting:</a:t>
            </a:r>
            <a:br>
              <a:rPr lang="en-US" dirty="0" smtClean="0"/>
            </a:br>
            <a:r>
              <a:rPr lang="en-US" dirty="0" smtClean="0"/>
              <a:t>Best Practice for Defining </a:t>
            </a:r>
            <a:r>
              <a:rPr lang="en-US" dirty="0" err="1" smtClean="0"/>
              <a:t>SBAFs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September 8, 2015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9-03 at 9.46.05 AM.pn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608" y="1049459"/>
            <a:ext cx="9098280" cy="47590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84366" y="4334456"/>
            <a:ext cx="421048" cy="40031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27608" y="1049458"/>
            <a:ext cx="9098280" cy="475908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2759" y="5826476"/>
            <a:ext cx="8738482" cy="10315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Users can be as general or precise in their region/scan selection as they desire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19300" y="36933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Hyperion SBAF Tool: Scan Selector </a:t>
            </a:r>
            <a:r>
              <a:rPr lang="en-US" dirty="0" smtClean="0">
                <a:solidFill>
                  <a:srgbClr val="FF0000"/>
                </a:solidFill>
              </a:rPr>
              <a:t>[COMING SOON]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9-03 at 9.47.3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11" y="0"/>
            <a:ext cx="864077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06777" y="3319862"/>
            <a:ext cx="773073" cy="88345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58631" y="3664962"/>
            <a:ext cx="193269" cy="53835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72606" y="3429000"/>
            <a:ext cx="193269" cy="13933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251611" y="0"/>
            <a:ext cx="8640777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BT_iasi_extrapSpectr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614" y="367222"/>
            <a:ext cx="5322772" cy="53227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939867" y="2192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27768" y="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Hyperion SBAF Tool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09120" y="1662887"/>
            <a:ext cx="1704902" cy="495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5697808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[pre-release] </a:t>
            </a:r>
            <a:r>
              <a:rPr lang="en-US" dirty="0" smtClean="0">
                <a:solidFill>
                  <a:srgbClr val="FF0000"/>
                </a:solidFill>
                <a:hlinkClick r:id="rId5"/>
              </a:rPr>
              <a:t>http://cloudsgate2.larc.nasa.gov/cgi-bin/site/showdoc?mnemonic=HYPERION&amp;mode=HYP#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SCIAMACHY SBAF:</a:t>
            </a:r>
            <a:r>
              <a:rPr lang="en-US" dirty="0" smtClean="0">
                <a:hlinkClick r:id="rId2"/>
              </a:rPr>
              <a:t>http://cloudsgate2.larc.nasa.gov/SBAF</a:t>
            </a:r>
            <a:endParaRPr lang="en-US" dirty="0" smtClean="0"/>
          </a:p>
          <a:p>
            <a:pPr lvl="1"/>
            <a:r>
              <a:rPr lang="en-US" dirty="0" smtClean="0"/>
              <a:t>Backup: 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http://www-angler.larc.nasa.gov/SBAF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Proper subsetting is effective for reducing uncertainty and honing the correction</a:t>
            </a:r>
          </a:p>
          <a:p>
            <a:r>
              <a:rPr lang="en-US" dirty="0" smtClean="0"/>
              <a:t>Hyperion SBAF: </a:t>
            </a:r>
            <a:r>
              <a:rPr lang="en-US" dirty="0" smtClean="0">
                <a:solidFill>
                  <a:srgbClr val="FF0000"/>
                </a:solidFill>
                <a:hlinkClick r:id="rId4"/>
              </a:rPr>
              <a:t>http://cloudsgate2.larc.nasa.gov/cgi-bin/site/showdoc?mnemonic=HYPERION&amp;mode=HYP#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 smtClean="0"/>
              <a:t>Still in testing phases</a:t>
            </a:r>
          </a:p>
          <a:p>
            <a:pPr lvl="1"/>
            <a:r>
              <a:rPr lang="en-US" dirty="0" smtClean="0"/>
              <a:t>Supplements SCIAMACHY SBAF with SWIR coverage</a:t>
            </a:r>
          </a:p>
          <a:p>
            <a:pPr lvl="1"/>
            <a:r>
              <a:rPr lang="en-US" dirty="0" smtClean="0"/>
              <a:t>Scan selector map allows precise control of target selection  </a:t>
            </a: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IASI to Define SBAFs for IR Channels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Ben Scarino, Dave Doelling, Arun </a:t>
            </a:r>
            <a:r>
              <a:rPr lang="en-US" dirty="0" err="1" smtClean="0"/>
              <a:t>Gopalan</a:t>
            </a:r>
            <a:r>
              <a:rPr lang="en-US" dirty="0" smtClean="0"/>
              <a:t>, </a:t>
            </a:r>
            <a:r>
              <a:rPr lang="en-US" dirty="0" err="1" smtClean="0"/>
              <a:t>Conor</a:t>
            </a:r>
            <a:r>
              <a:rPr lang="en-US" dirty="0" smtClean="0"/>
              <a:t> Haney, Thad Chee, Patrick Minnis, Raj Bhatt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T_iasi_extrapSpect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" y="1038435"/>
            <a:ext cx="9140479" cy="478803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rot="5400000" flipH="1" flipV="1">
            <a:off x="1167614" y="4315685"/>
            <a:ext cx="276878" cy="1588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 flipH="1" flipV="1">
            <a:off x="1824469" y="4315685"/>
            <a:ext cx="276878" cy="1588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1240650" y="3337919"/>
            <a:ext cx="276878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2159933" y="3337919"/>
            <a:ext cx="276878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22366" y="2923275"/>
            <a:ext cx="1631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400 – 2500 nm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112651" y="3901041"/>
            <a:ext cx="1120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240 – 1750 nm</a:t>
            </a:r>
            <a:endParaRPr lang="en-US" sz="1200" dirty="0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2660287" y="2374865"/>
            <a:ext cx="276878" cy="1588"/>
          </a:xfrm>
          <a:prstGeom prst="line">
            <a:avLst/>
          </a:prstGeom>
          <a:ln>
            <a:solidFill>
              <a:srgbClr val="12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7913880" y="2374865"/>
            <a:ext cx="276878" cy="1588"/>
          </a:xfrm>
          <a:prstGeom prst="line">
            <a:avLst/>
          </a:prstGeom>
          <a:ln>
            <a:solidFill>
              <a:srgbClr val="12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97931" y="1960221"/>
            <a:ext cx="5255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3600 – 15500 nm</a:t>
            </a:r>
            <a:endParaRPr lang="en-US" sz="12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322252" y="4776027"/>
            <a:ext cx="457200" cy="934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314324" y="1397223"/>
            <a:ext cx="2657038" cy="3905595"/>
            <a:chOff x="2314324" y="1397223"/>
            <a:chExt cx="2657038" cy="3905595"/>
          </a:xfrm>
        </p:grpSpPr>
        <p:cxnSp>
          <p:nvCxnSpPr>
            <p:cNvPr id="15" name="Curved Connector 14"/>
            <p:cNvCxnSpPr/>
            <p:nvPr/>
          </p:nvCxnSpPr>
          <p:spPr>
            <a:xfrm flipV="1">
              <a:off x="2552700" y="4497449"/>
              <a:ext cx="674018" cy="213558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822666" y="4346911"/>
              <a:ext cx="21486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2500 – 3600-nm gap</a:t>
              </a:r>
              <a:endParaRPr lang="en-US" sz="12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16200000" flipV="1">
              <a:off x="361527" y="3350020"/>
              <a:ext cx="3905595" cy="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833094" y="3350020"/>
              <a:ext cx="3905595" cy="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Left Brace 30"/>
            <p:cNvSpPr/>
            <p:nvPr/>
          </p:nvSpPr>
          <p:spPr>
            <a:xfrm rot="5400000">
              <a:off x="2507988" y="4550671"/>
              <a:ext cx="84264" cy="449387"/>
            </a:xfrm>
            <a:prstGeom prst="leftBrac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02759" y="5826476"/>
            <a:ext cx="8738482" cy="10315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SBAF calculation possible from 0.24 – 15.5 </a:t>
            </a:r>
            <a:r>
              <a:rPr lang="en-US" dirty="0" err="1" smtClean="0"/>
              <a:t>μm</a:t>
            </a:r>
            <a:r>
              <a:rPr lang="en-US" dirty="0" smtClean="0"/>
              <a:t>, excepting a 2.5 – 3.6-μm gap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T_iasi_extrapSpect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56" y="2784"/>
            <a:ext cx="7542686" cy="6852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89558" y="4513773"/>
            <a:ext cx="167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IASI ends abruptly at </a:t>
            </a:r>
            <a:r>
              <a:rPr lang="en-US" sz="1400" dirty="0"/>
              <a:t>3.6 </a:t>
            </a:r>
            <a:r>
              <a:rPr lang="en-US" sz="1400" dirty="0" err="1" smtClean="0"/>
              <a:t>μm</a:t>
            </a:r>
            <a:r>
              <a:rPr lang="en-US" sz="1400" dirty="0" smtClean="0"/>
              <a:t>…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T_iasi_extrapSpect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56" y="2784"/>
            <a:ext cx="7542685" cy="685243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838272" y="710919"/>
            <a:ext cx="224522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20698" y="505202"/>
            <a:ext cx="216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Terra-MODIS.20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89558" y="4513773"/>
            <a:ext cx="16743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…which is sufficient for some instruments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T_iasi_extrapSpect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56" y="2784"/>
            <a:ext cx="7542685" cy="685243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838272" y="505202"/>
            <a:ext cx="2350464" cy="632773"/>
            <a:chOff x="2076826" y="2473095"/>
            <a:chExt cx="2350464" cy="63277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76826" y="2678812"/>
              <a:ext cx="224522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259252" y="2473095"/>
              <a:ext cx="2168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Terra-MODIS.20</a:t>
              </a:r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076826" y="2942253"/>
              <a:ext cx="224522" cy="1588"/>
            </a:xfrm>
            <a:prstGeom prst="line">
              <a:avLst/>
            </a:prstGeom>
            <a:ln>
              <a:solidFill>
                <a:srgbClr val="12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259252" y="2736536"/>
              <a:ext cx="2168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NPP-VIIRS-NG.I4</a:t>
              </a:r>
              <a:endParaRPr lang="en-US" dirty="0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ft Brace 10"/>
          <p:cNvSpPr/>
          <p:nvPr/>
        </p:nvSpPr>
        <p:spPr>
          <a:xfrm rot="5400000" flipH="1">
            <a:off x="3749523" y="4189461"/>
            <a:ext cx="102327" cy="764063"/>
          </a:xfrm>
          <a:prstGeom prst="leftBrac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30064" y="4532254"/>
            <a:ext cx="1473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However, NPP-VIIRS I4-Band SRF extends beyond IASI range</a:t>
            </a:r>
            <a:endParaRPr lang="en-US" sz="1400" dirty="0"/>
          </a:p>
        </p:txBody>
      </p:sp>
      <p:cxnSp>
        <p:nvCxnSpPr>
          <p:cNvPr id="13" name="Curved Connector 12"/>
          <p:cNvCxnSpPr/>
          <p:nvPr/>
        </p:nvCxnSpPr>
        <p:spPr>
          <a:xfrm rot="10800000" flipV="1">
            <a:off x="3323303" y="4649053"/>
            <a:ext cx="479601" cy="166219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T_iasi_extrapSpect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56" y="2783"/>
            <a:ext cx="7542687" cy="685243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838272" y="505202"/>
            <a:ext cx="2350464" cy="632773"/>
            <a:chOff x="2076826" y="2473095"/>
            <a:chExt cx="2350464" cy="632773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076826" y="2678812"/>
              <a:ext cx="224522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259252" y="2473095"/>
              <a:ext cx="2168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Terra-MODIS.20</a:t>
              </a:r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076826" y="2942253"/>
              <a:ext cx="224522" cy="1588"/>
            </a:xfrm>
            <a:prstGeom prst="line">
              <a:avLst/>
            </a:prstGeom>
            <a:ln>
              <a:solidFill>
                <a:srgbClr val="12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259252" y="2736536"/>
              <a:ext cx="2168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NPP-VIIRS-NG.I4</a:t>
              </a:r>
              <a:endParaRPr lang="en-US" dirty="0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30064" y="4138856"/>
            <a:ext cx="14735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Thus we assume Planck extrapolation to fill the missing spectra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VIS and SWIR Online SBAF Tool [UPDATE]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Ben Scarino, Dave Doelling, Arun Gopalan, Thad </a:t>
            </a:r>
            <a:r>
              <a:rPr lang="en-US" dirty="0" err="1" smtClean="0"/>
              <a:t>Chee</a:t>
            </a:r>
            <a:r>
              <a:rPr lang="en-US" dirty="0" smtClean="0"/>
              <a:t>, Patrick Minnis, Raj Bhatt, </a:t>
            </a:r>
            <a:r>
              <a:rPr lang="en-US" dirty="0" err="1" smtClean="0"/>
              <a:t>Conor</a:t>
            </a:r>
            <a:r>
              <a:rPr lang="en-US" dirty="0" smtClean="0"/>
              <a:t> Haney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T_iasi_extrapSpect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56" y="2783"/>
            <a:ext cx="7542687" cy="685243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38272" y="505202"/>
            <a:ext cx="2350464" cy="632773"/>
            <a:chOff x="2076826" y="2473095"/>
            <a:chExt cx="2350464" cy="632773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076826" y="2678812"/>
              <a:ext cx="224522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259252" y="2473095"/>
              <a:ext cx="2168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Terra-MODIS.20</a:t>
              </a:r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076826" y="2942253"/>
              <a:ext cx="224522" cy="1588"/>
            </a:xfrm>
            <a:prstGeom prst="line">
              <a:avLst/>
            </a:prstGeom>
            <a:ln>
              <a:solidFill>
                <a:srgbClr val="12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259252" y="2736536"/>
              <a:ext cx="2168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NPP-VIIRS-NG.I4</a:t>
              </a:r>
              <a:endParaRPr lang="en-US" dirty="0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30064" y="1650831"/>
            <a:ext cx="1473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Equivalent BT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T_iasi_extrapSpect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" y="1038435"/>
            <a:ext cx="9140480" cy="4788041"/>
          </a:xfrm>
          <a:prstGeom prst="rect">
            <a:avLst/>
          </a:prstGeom>
        </p:spPr>
      </p:pic>
      <p:grpSp>
        <p:nvGrpSpPr>
          <p:cNvPr id="2" name="Group 8"/>
          <p:cNvGrpSpPr/>
          <p:nvPr/>
        </p:nvGrpSpPr>
        <p:grpSpPr>
          <a:xfrm>
            <a:off x="6355700" y="1448707"/>
            <a:ext cx="2350464" cy="632773"/>
            <a:chOff x="2076826" y="2473095"/>
            <a:chExt cx="2350464" cy="63277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076826" y="2678812"/>
              <a:ext cx="224522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259252" y="2473095"/>
              <a:ext cx="2168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Terra-MODIS.20</a:t>
              </a: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076826" y="2942253"/>
              <a:ext cx="224522" cy="1588"/>
            </a:xfrm>
            <a:prstGeom prst="line">
              <a:avLst/>
            </a:prstGeom>
            <a:ln>
              <a:solidFill>
                <a:srgbClr val="12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259252" y="2736536"/>
              <a:ext cx="2168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NPP-VIIRS-NG.I4</a:t>
              </a:r>
              <a:endParaRPr lang="en-US" dirty="0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02759" y="5826476"/>
            <a:ext cx="8738482" cy="1031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Complete IASI radiance spectrum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T_iasi_extrapSpect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" y="1038435"/>
            <a:ext cx="9140483" cy="478804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355700" y="1448707"/>
            <a:ext cx="2350464" cy="632773"/>
            <a:chOff x="2076826" y="2473095"/>
            <a:chExt cx="2350464" cy="63277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076826" y="2678812"/>
              <a:ext cx="224522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259252" y="2473095"/>
              <a:ext cx="2168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Terra-MODIS.20</a:t>
              </a: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076826" y="2942253"/>
              <a:ext cx="224522" cy="1588"/>
            </a:xfrm>
            <a:prstGeom prst="line">
              <a:avLst/>
            </a:prstGeom>
            <a:ln>
              <a:solidFill>
                <a:srgbClr val="12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259252" y="2736536"/>
              <a:ext cx="2168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NPP-VIIRS-NG.I4</a:t>
              </a:r>
              <a:endParaRPr lang="en-US" dirty="0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02759" y="5826476"/>
            <a:ext cx="8738482" cy="1031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Complete IASI BT spectrum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BT_iasi_extrapSpectr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161" y="709280"/>
            <a:ext cx="6313678" cy="54712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15161" y="709280"/>
            <a:ext cx="6313678" cy="547128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605865" y="1240185"/>
            <a:ext cx="3073401" cy="711204"/>
            <a:chOff x="4605865" y="1464729"/>
            <a:chExt cx="3073401" cy="711204"/>
          </a:xfrm>
        </p:grpSpPr>
        <p:sp>
          <p:nvSpPr>
            <p:cNvPr id="8" name="Oval 7"/>
            <p:cNvSpPr/>
            <p:nvPr/>
          </p:nvSpPr>
          <p:spPr>
            <a:xfrm>
              <a:off x="4605865" y="1464729"/>
              <a:ext cx="1456267" cy="37253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222999" y="1464729"/>
              <a:ext cx="1456267" cy="37253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V="1">
              <a:off x="5195488" y="2028162"/>
              <a:ext cx="295541" cy="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6200000" flipV="1">
              <a:off x="6811820" y="2028162"/>
              <a:ext cx="295541" cy="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9939867" y="2192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3081865" y="859973"/>
            <a:ext cx="1456267" cy="752745"/>
            <a:chOff x="3081865" y="1084517"/>
            <a:chExt cx="1456267" cy="752745"/>
          </a:xfrm>
        </p:grpSpPr>
        <p:sp>
          <p:nvSpPr>
            <p:cNvPr id="21" name="Oval 20"/>
            <p:cNvSpPr/>
            <p:nvPr/>
          </p:nvSpPr>
          <p:spPr>
            <a:xfrm>
              <a:off x="3081865" y="1464729"/>
              <a:ext cx="1456267" cy="372533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5400000">
              <a:off x="3661435" y="1239961"/>
              <a:ext cx="312476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875863" y="736488"/>
            <a:ext cx="5394960" cy="5394960"/>
            <a:chOff x="1874520" y="731520"/>
            <a:chExt cx="5394960" cy="5394960"/>
          </a:xfrm>
        </p:grpSpPr>
        <p:pic>
          <p:nvPicPr>
            <p:cNvPr id="16" name="Picture 15" descr="BT_iasi_extrapSpectra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4520" y="731520"/>
              <a:ext cx="5394960" cy="539496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874520" y="731520"/>
              <a:ext cx="5394960" cy="53949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V SRF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844" y="390537"/>
            <a:ext cx="6648313" cy="26245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47843" y="369332"/>
            <a:ext cx="6614735" cy="2667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27768" y="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GOES-13 vs. Aqua-MODIS: WN Channel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3146403"/>
            <a:ext cx="2999587" cy="3574997"/>
            <a:chOff x="0" y="3146403"/>
            <a:chExt cx="2999587" cy="3574997"/>
          </a:xfrm>
        </p:grpSpPr>
        <p:pic>
          <p:nvPicPr>
            <p:cNvPr id="9" name="Picture 8" descr="g13_aqua_WNd_noSBAF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146403"/>
              <a:ext cx="2999587" cy="320566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0" y="6352068"/>
              <a:ext cx="2887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Before SBAF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55998" y="3146403"/>
            <a:ext cx="2988002" cy="3574997"/>
            <a:chOff x="6155998" y="3146403"/>
            <a:chExt cx="2988002" cy="3574997"/>
          </a:xfrm>
        </p:grpSpPr>
        <p:pic>
          <p:nvPicPr>
            <p:cNvPr id="10" name="Picture 9" descr="g13_aqua_WNd_noSBAF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5998" y="3146403"/>
              <a:ext cx="2976416" cy="320566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256867" y="6352068"/>
              <a:ext cx="2887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After SBAF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72206" y="3378198"/>
            <a:ext cx="2999587" cy="3343202"/>
            <a:chOff x="3072206" y="3378198"/>
            <a:chExt cx="2999587" cy="3343202"/>
          </a:xfrm>
        </p:grpSpPr>
        <p:pic>
          <p:nvPicPr>
            <p:cNvPr id="7" name="Picture 6" descr="g13_aqua_WNd_noSBAF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2206" y="3378198"/>
              <a:ext cx="2999587" cy="299958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184660" y="6352068"/>
              <a:ext cx="2887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</a:t>
              </a:r>
              <a:r>
                <a:rPr lang="en-US" baseline="30000" dirty="0" smtClean="0"/>
                <a:t>nd</a:t>
              </a:r>
              <a:r>
                <a:rPr lang="en-US" dirty="0" smtClean="0"/>
                <a:t>-order Adjustment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04533" y="4885267"/>
            <a:ext cx="6637869" cy="177801"/>
            <a:chOff x="2404533" y="4885267"/>
            <a:chExt cx="6637869" cy="177801"/>
          </a:xfrm>
        </p:grpSpPr>
        <p:sp>
          <p:nvSpPr>
            <p:cNvPr id="17" name="Oval 16"/>
            <p:cNvSpPr/>
            <p:nvPr/>
          </p:nvSpPr>
          <p:spPr>
            <a:xfrm>
              <a:off x="2404533" y="4885267"/>
              <a:ext cx="482600" cy="152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559802" y="4910668"/>
              <a:ext cx="482600" cy="152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12994" y="5088469"/>
            <a:ext cx="6637869" cy="177801"/>
            <a:chOff x="2412994" y="5088469"/>
            <a:chExt cx="6637869" cy="177801"/>
          </a:xfrm>
        </p:grpSpPr>
        <p:sp>
          <p:nvSpPr>
            <p:cNvPr id="19" name="Oval 18"/>
            <p:cNvSpPr/>
            <p:nvPr/>
          </p:nvSpPr>
          <p:spPr>
            <a:xfrm>
              <a:off x="2412994" y="5088469"/>
              <a:ext cx="482600" cy="152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568263" y="5113870"/>
              <a:ext cx="482600" cy="152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21455" y="5287535"/>
            <a:ext cx="6637869" cy="148166"/>
            <a:chOff x="2421455" y="5266269"/>
            <a:chExt cx="6637869" cy="270932"/>
          </a:xfrm>
        </p:grpSpPr>
        <p:sp>
          <p:nvSpPr>
            <p:cNvPr id="21" name="Oval 20"/>
            <p:cNvSpPr/>
            <p:nvPr/>
          </p:nvSpPr>
          <p:spPr>
            <a:xfrm>
              <a:off x="2421455" y="5266269"/>
              <a:ext cx="482600" cy="24553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576724" y="5291670"/>
              <a:ext cx="482600" cy="24553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BT_iasi_extrapSpectra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831" y="3151410"/>
            <a:ext cx="7075964" cy="3706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V SRF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419" y="398029"/>
            <a:ext cx="6581158" cy="2609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7841" y="369332"/>
            <a:ext cx="6614735" cy="2667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19299" y="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Meteosat-9 vs. Aqua-MODIS: WV Channel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3146403"/>
            <a:ext cx="2986644" cy="3574997"/>
            <a:chOff x="0" y="3146403"/>
            <a:chExt cx="2986644" cy="3574997"/>
          </a:xfrm>
        </p:grpSpPr>
        <p:pic>
          <p:nvPicPr>
            <p:cNvPr id="8" name="Picture 7" descr="g13_aqua_WNd_noSBAF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43" y="3146403"/>
              <a:ext cx="2973701" cy="320566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0" y="6352068"/>
              <a:ext cx="2887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Before SBAF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72206" y="3378198"/>
            <a:ext cx="2999587" cy="3343202"/>
            <a:chOff x="3072206" y="3378198"/>
            <a:chExt cx="2999587" cy="3343202"/>
          </a:xfrm>
        </p:grpSpPr>
        <p:pic>
          <p:nvPicPr>
            <p:cNvPr id="12" name="Picture 11" descr="g13_aqua_WNd_noSBAF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2206" y="3378198"/>
              <a:ext cx="2999587" cy="299958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184660" y="6352068"/>
              <a:ext cx="2887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</a:t>
              </a:r>
              <a:r>
                <a:rPr lang="en-US" baseline="30000" dirty="0" smtClean="0"/>
                <a:t>nd</a:t>
              </a:r>
              <a:r>
                <a:rPr lang="en-US" dirty="0" smtClean="0"/>
                <a:t>-order Adjustment</a:t>
              </a:r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488267" y="4311981"/>
            <a:ext cx="1498600" cy="846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236122" y="1348277"/>
            <a:ext cx="540115" cy="2532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151858" y="1280361"/>
            <a:ext cx="72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Met-9 CH_5</a:t>
            </a:r>
            <a:endParaRPr lang="en-US" sz="1200" dirty="0"/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886347" y="3621814"/>
            <a:ext cx="3257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Slight “S” curve in both ray-matched data and IASI-based pseudo data 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86347" y="4545144"/>
            <a:ext cx="3257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-order SBAF cannot perfectly capture the nonlinearity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86347" y="5191475"/>
            <a:ext cx="3257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either 3</a:t>
            </a:r>
            <a:r>
              <a:rPr lang="en-US" baseline="30000" dirty="0" smtClean="0"/>
              <a:t>rd</a:t>
            </a:r>
            <a:r>
              <a:rPr lang="en-US" dirty="0" smtClean="0"/>
              <a:t>-order or piece-wise SBAF to reduce ray-matched nonlinearity</a:t>
            </a:r>
            <a:endParaRPr lang="en-US" dirty="0"/>
          </a:p>
        </p:txBody>
      </p:sp>
      <p:pic>
        <p:nvPicPr>
          <p:cNvPr id="24" name="Picture 23" descr="BT_iasi_extrapSpectr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831" y="3151410"/>
            <a:ext cx="7075964" cy="3706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13_aqua_WNd_noSBA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206" y="85798"/>
            <a:ext cx="2999587" cy="29995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84660" y="3059668"/>
            <a:ext cx="288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-order SBAF</a:t>
            </a:r>
            <a:endParaRPr lang="en-US" dirty="0"/>
          </a:p>
        </p:txBody>
      </p:sp>
      <p:pic>
        <p:nvPicPr>
          <p:cNvPr id="15" name="Picture 14" descr="g13_aqua_WNd_noSBA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2999587" cy="29995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2454" y="6402870"/>
            <a:ext cx="288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180 K &lt;= 11-μm BT &lt; 240 K</a:t>
            </a:r>
            <a:endParaRPr lang="en-US" dirty="0"/>
          </a:p>
        </p:txBody>
      </p:sp>
      <p:pic>
        <p:nvPicPr>
          <p:cNvPr id="20" name="Picture 19" descr="g13_aqua_WNd_noSBA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206" y="3429000"/>
            <a:ext cx="2999587" cy="299958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184660" y="6402870"/>
            <a:ext cx="288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240 K &lt;= 11-μm BT &lt; 270 K</a:t>
            </a:r>
            <a:endParaRPr lang="en-US" dirty="0"/>
          </a:p>
        </p:txBody>
      </p:sp>
      <p:pic>
        <p:nvPicPr>
          <p:cNvPr id="22" name="Picture 21" descr="g13_aqua_WNd_noSBA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413" y="3403283"/>
            <a:ext cx="2999587" cy="299958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56867" y="6377153"/>
            <a:ext cx="288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11-μm BT &gt;= 270 K</a:t>
            </a:r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2454" y="932959"/>
            <a:ext cx="28871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Meteosat-9 vs. Aqua-MODIS: WV Channel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-order and piecewise SBAFs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V SRF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419" y="398029"/>
            <a:ext cx="6581158" cy="2609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7841" y="369332"/>
            <a:ext cx="6614735" cy="2667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19299" y="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Meteosat-9 vs. Aqua-MODIS: WV Channel</a:t>
            </a:r>
            <a:endParaRPr lang="en-US" dirty="0"/>
          </a:p>
        </p:txBody>
      </p:sp>
      <p:pic>
        <p:nvPicPr>
          <p:cNvPr id="8" name="Picture 7" descr="g13_aqua_WNd_noSBA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3" y="3146403"/>
            <a:ext cx="2973701" cy="32056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352068"/>
            <a:ext cx="288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Before SBAF</a:t>
            </a:r>
            <a:endParaRPr lang="en-US" dirty="0"/>
          </a:p>
        </p:txBody>
      </p:sp>
      <p:pic>
        <p:nvPicPr>
          <p:cNvPr id="12" name="Picture 11" descr="g13_aqua_WNd_noSBA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206" y="3378198"/>
            <a:ext cx="2999587" cy="29995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93152" y="6352068"/>
            <a:ext cx="3363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-order or Piecewise Adjustment</a:t>
            </a:r>
          </a:p>
          <a:p>
            <a:pPr algn="ctr"/>
            <a:r>
              <a:rPr lang="en-US" sz="1000" dirty="0" smtClean="0"/>
              <a:t>(results are similar regardless of which is used)</a:t>
            </a:r>
            <a:endParaRPr lang="en-US" sz="1000" dirty="0"/>
          </a:p>
        </p:txBody>
      </p:sp>
      <p:sp>
        <p:nvSpPr>
          <p:cNvPr id="15" name="Rectangle 14"/>
          <p:cNvSpPr/>
          <p:nvPr/>
        </p:nvSpPr>
        <p:spPr>
          <a:xfrm>
            <a:off x="7236122" y="1348277"/>
            <a:ext cx="540115" cy="2532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151858" y="1280361"/>
            <a:ext cx="72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Met-9 CH_5</a:t>
            </a:r>
            <a:endParaRPr lang="en-US" sz="1200" dirty="0"/>
          </a:p>
        </p:txBody>
      </p:sp>
      <p:pic>
        <p:nvPicPr>
          <p:cNvPr id="16" name="Picture 15" descr="g13_aqua_WNd_noSBA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722" y="3146550"/>
            <a:ext cx="2964968" cy="32053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256867" y="6352068"/>
            <a:ext cx="288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 SBAF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410552" y="4903324"/>
            <a:ext cx="6631850" cy="159744"/>
            <a:chOff x="2410552" y="4903324"/>
            <a:chExt cx="6631850" cy="159744"/>
          </a:xfrm>
        </p:grpSpPr>
        <p:sp>
          <p:nvSpPr>
            <p:cNvPr id="32" name="Oval 31"/>
            <p:cNvSpPr/>
            <p:nvPr/>
          </p:nvSpPr>
          <p:spPr>
            <a:xfrm>
              <a:off x="2410552" y="4903324"/>
              <a:ext cx="482600" cy="152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559802" y="4910668"/>
              <a:ext cx="482600" cy="152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410552" y="5089794"/>
            <a:ext cx="6640311" cy="154444"/>
            <a:chOff x="2410552" y="5089794"/>
            <a:chExt cx="6640311" cy="154444"/>
          </a:xfrm>
        </p:grpSpPr>
        <p:sp>
          <p:nvSpPr>
            <p:cNvPr id="35" name="Oval 34"/>
            <p:cNvSpPr/>
            <p:nvPr/>
          </p:nvSpPr>
          <p:spPr>
            <a:xfrm>
              <a:off x="2410552" y="5091838"/>
              <a:ext cx="482600" cy="152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8568263" y="5089794"/>
              <a:ext cx="482600" cy="152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410552" y="5288941"/>
            <a:ext cx="6631850" cy="134803"/>
            <a:chOff x="2410552" y="5278308"/>
            <a:chExt cx="6631850" cy="257569"/>
          </a:xfrm>
        </p:grpSpPr>
        <p:sp>
          <p:nvSpPr>
            <p:cNvPr id="38" name="Oval 37"/>
            <p:cNvSpPr/>
            <p:nvPr/>
          </p:nvSpPr>
          <p:spPr>
            <a:xfrm>
              <a:off x="2410552" y="5278308"/>
              <a:ext cx="482600" cy="24553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559802" y="5290346"/>
              <a:ext cx="482600" cy="24553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V SRF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094" y="382802"/>
            <a:ext cx="6487807" cy="26400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7841" y="369332"/>
            <a:ext cx="6614735" cy="2667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19299" y="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GOES-13 vs. Aqua-MODIS: WV Channel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3146403"/>
            <a:ext cx="2988274" cy="3574997"/>
            <a:chOff x="0" y="3146403"/>
            <a:chExt cx="2988274" cy="3574997"/>
          </a:xfrm>
        </p:grpSpPr>
        <p:pic>
          <p:nvPicPr>
            <p:cNvPr id="8" name="Picture 7" descr="g13_aqua_WNd_noSBAF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13" y="3146403"/>
              <a:ext cx="2976961" cy="320566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0" y="6352068"/>
              <a:ext cx="2887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Before SBAF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72206" y="3378198"/>
            <a:ext cx="2999587" cy="3343202"/>
            <a:chOff x="3072206" y="3378198"/>
            <a:chExt cx="2999587" cy="3343202"/>
          </a:xfrm>
        </p:grpSpPr>
        <p:pic>
          <p:nvPicPr>
            <p:cNvPr id="12" name="Picture 11" descr="g13_aqua_WNd_noSBAF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2206" y="3378198"/>
              <a:ext cx="2999587" cy="299958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184660" y="6352068"/>
              <a:ext cx="2887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</a:t>
              </a:r>
              <a:r>
                <a:rPr lang="en-US" baseline="30000" dirty="0" smtClean="0"/>
                <a:t>nd</a:t>
              </a:r>
              <a:r>
                <a:rPr lang="en-US" dirty="0" smtClean="0"/>
                <a:t>-order Adjustment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88267" y="4311981"/>
              <a:ext cx="1498600" cy="84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BT_iasi_extrapSpectr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609" y="375644"/>
            <a:ext cx="6240782" cy="53059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51609" y="375644"/>
            <a:ext cx="6240782" cy="530592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39867" y="2192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51609" y="5697808"/>
            <a:ext cx="6240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5"/>
              </a:rPr>
              <a:t>http://cloudsgate2.larc.nasa.gov/SBAF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backup: </a:t>
            </a:r>
            <a:r>
              <a:rPr lang="en-US" dirty="0" smtClean="0">
                <a:solidFill>
                  <a:srgbClr val="FF0000"/>
                </a:solidFill>
                <a:hlinkClick r:id="rId6"/>
              </a:rPr>
              <a:t>http://www-angler.larc.nasa.gov/SBAF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7768" y="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SCIAMACHY SBAF Tool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13_aqua_WNd_noSBA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206" y="85798"/>
            <a:ext cx="2999587" cy="29995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84660" y="3059668"/>
            <a:ext cx="288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-order SBAF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0" y="3403283"/>
            <a:ext cx="9144000" cy="3368919"/>
            <a:chOff x="0" y="3403283"/>
            <a:chExt cx="9144000" cy="3368919"/>
          </a:xfrm>
        </p:grpSpPr>
        <p:pic>
          <p:nvPicPr>
            <p:cNvPr id="15" name="Picture 14" descr="g13_aqua_WNd_noSBAF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429000"/>
              <a:ext cx="2999587" cy="299958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12454" y="6402870"/>
              <a:ext cx="2887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180 K &lt;= 11-μm BT &lt; 240 K</a:t>
              </a:r>
              <a:endParaRPr lang="en-US" dirty="0"/>
            </a:p>
          </p:txBody>
        </p:sp>
        <p:pic>
          <p:nvPicPr>
            <p:cNvPr id="20" name="Picture 19" descr="g13_aqua_WNd_noSBAF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2206" y="3429000"/>
              <a:ext cx="2999587" cy="299958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184660" y="6402870"/>
              <a:ext cx="2887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240 K &lt;= 11-μm BT &lt; 270 K</a:t>
              </a:r>
              <a:endParaRPr lang="en-US" dirty="0"/>
            </a:p>
          </p:txBody>
        </p:sp>
        <p:pic>
          <p:nvPicPr>
            <p:cNvPr id="22" name="Picture 21" descr="g13_aqua_WNd_noSBAF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4413" y="3403283"/>
              <a:ext cx="2999587" cy="299958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256867" y="6377153"/>
              <a:ext cx="2887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11-μm BT &gt;= 270 K</a:t>
              </a:r>
              <a:endParaRPr lang="en-US" dirty="0"/>
            </a:p>
          </p:txBody>
        </p:sp>
      </p:grp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22693" y="932959"/>
            <a:ext cx="2672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GOES-13 vs. Aqua-MODIS: WV Channel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-order and piecewise SBAFs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V SRF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094" y="382802"/>
            <a:ext cx="6487807" cy="26400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7841" y="369332"/>
            <a:ext cx="6614735" cy="2667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19299" y="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GOES-13 vs. Aqua-MODIS: WV Channel</a:t>
            </a:r>
            <a:endParaRPr lang="en-US" dirty="0"/>
          </a:p>
        </p:txBody>
      </p:sp>
      <p:grpSp>
        <p:nvGrpSpPr>
          <p:cNvPr id="2" name="Group 15"/>
          <p:cNvGrpSpPr/>
          <p:nvPr/>
        </p:nvGrpSpPr>
        <p:grpSpPr>
          <a:xfrm>
            <a:off x="0" y="3146403"/>
            <a:ext cx="2988274" cy="3574997"/>
            <a:chOff x="0" y="3146403"/>
            <a:chExt cx="2988274" cy="3574997"/>
          </a:xfrm>
        </p:grpSpPr>
        <p:pic>
          <p:nvPicPr>
            <p:cNvPr id="8" name="Picture 7" descr="g13_aqua_WNd_noSBAF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13" y="3146403"/>
              <a:ext cx="2976961" cy="320566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0" y="6352068"/>
              <a:ext cx="2887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Before SBAF</a:t>
              </a:r>
              <a:endParaRPr lang="en-US" dirty="0"/>
            </a:p>
          </p:txBody>
        </p:sp>
      </p:grpSp>
      <p:pic>
        <p:nvPicPr>
          <p:cNvPr id="12" name="Picture 11" descr="g13_aqua_WNd_noSBA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206" y="3378198"/>
            <a:ext cx="2999587" cy="2999587"/>
          </a:xfrm>
          <a:prstGeom prst="rect">
            <a:avLst/>
          </a:prstGeom>
        </p:spPr>
      </p:pic>
      <p:pic>
        <p:nvPicPr>
          <p:cNvPr id="16" name="Picture 15" descr="g13_aqua_WNd_noSBA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5998" y="3146550"/>
            <a:ext cx="2976416" cy="32053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56867" y="6352068"/>
            <a:ext cx="288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 SBAF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2410552" y="4903324"/>
            <a:ext cx="6631850" cy="159744"/>
            <a:chOff x="2410552" y="4903324"/>
            <a:chExt cx="6631850" cy="159744"/>
          </a:xfrm>
        </p:grpSpPr>
        <p:sp>
          <p:nvSpPr>
            <p:cNvPr id="22" name="Oval 21"/>
            <p:cNvSpPr/>
            <p:nvPr/>
          </p:nvSpPr>
          <p:spPr>
            <a:xfrm>
              <a:off x="2410552" y="4903324"/>
              <a:ext cx="482600" cy="152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559802" y="4910668"/>
              <a:ext cx="482600" cy="152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410552" y="5089794"/>
            <a:ext cx="6640311" cy="154444"/>
            <a:chOff x="2410552" y="5089794"/>
            <a:chExt cx="6640311" cy="154444"/>
          </a:xfrm>
        </p:grpSpPr>
        <p:sp>
          <p:nvSpPr>
            <p:cNvPr id="25" name="Oval 24"/>
            <p:cNvSpPr/>
            <p:nvPr/>
          </p:nvSpPr>
          <p:spPr>
            <a:xfrm>
              <a:off x="2410552" y="5091838"/>
              <a:ext cx="482600" cy="152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568263" y="5089794"/>
              <a:ext cx="482600" cy="152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410552" y="5288941"/>
            <a:ext cx="6631850" cy="134803"/>
            <a:chOff x="2410552" y="5278308"/>
            <a:chExt cx="6631850" cy="257569"/>
          </a:xfrm>
        </p:grpSpPr>
        <p:sp>
          <p:nvSpPr>
            <p:cNvPr id="28" name="Oval 27"/>
            <p:cNvSpPr/>
            <p:nvPr/>
          </p:nvSpPr>
          <p:spPr>
            <a:xfrm>
              <a:off x="2410552" y="5278308"/>
              <a:ext cx="482600" cy="24553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559802" y="5290346"/>
              <a:ext cx="482600" cy="24553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893152" y="6352068"/>
            <a:ext cx="3363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-order or Piecewise Adjustment</a:t>
            </a:r>
          </a:p>
          <a:p>
            <a:pPr algn="ctr"/>
            <a:r>
              <a:rPr lang="en-US" sz="1000" dirty="0" smtClean="0"/>
              <a:t>(results are similar regardless of which is used)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V SRF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419" y="398029"/>
            <a:ext cx="6581157" cy="2609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7841" y="369332"/>
            <a:ext cx="6614735" cy="2667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19299" y="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Meteosat-9 vs. GOES-13: WV Channel</a:t>
            </a:r>
            <a:endParaRPr lang="en-US" dirty="0"/>
          </a:p>
        </p:txBody>
      </p:sp>
      <p:pic>
        <p:nvPicPr>
          <p:cNvPr id="8" name="Picture 7" descr="g13_aqua_WNd_noSBA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3" y="3166762"/>
            <a:ext cx="2973701" cy="31649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352068"/>
            <a:ext cx="288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Before SBAF</a:t>
            </a:r>
            <a:endParaRPr lang="en-US" dirty="0"/>
          </a:p>
        </p:txBody>
      </p:sp>
      <p:pic>
        <p:nvPicPr>
          <p:cNvPr id="12" name="Picture 11" descr="g13_aqua_WNd_noSBA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206" y="3378198"/>
            <a:ext cx="2999587" cy="29995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212046" y="1215657"/>
            <a:ext cx="540115" cy="2532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121761" y="1119353"/>
            <a:ext cx="72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Met-9 CH_5</a:t>
            </a:r>
            <a:endParaRPr lang="en-US" sz="1200" dirty="0"/>
          </a:p>
        </p:txBody>
      </p:sp>
      <p:pic>
        <p:nvPicPr>
          <p:cNvPr id="16" name="Picture 15" descr="g13_aqua_WNd_noSBA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362" y="3146550"/>
            <a:ext cx="2961687" cy="32053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9"/>
          <p:cNvGrpSpPr/>
          <p:nvPr/>
        </p:nvGrpSpPr>
        <p:grpSpPr>
          <a:xfrm>
            <a:off x="2392495" y="4891286"/>
            <a:ext cx="6631850" cy="159744"/>
            <a:chOff x="2410552" y="4903324"/>
            <a:chExt cx="6631850" cy="159744"/>
          </a:xfrm>
        </p:grpSpPr>
        <p:sp>
          <p:nvSpPr>
            <p:cNvPr id="21" name="Oval 20"/>
            <p:cNvSpPr/>
            <p:nvPr/>
          </p:nvSpPr>
          <p:spPr>
            <a:xfrm>
              <a:off x="2410552" y="4903324"/>
              <a:ext cx="482600" cy="152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559802" y="4910668"/>
              <a:ext cx="482600" cy="152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2"/>
          <p:cNvGrpSpPr/>
          <p:nvPr/>
        </p:nvGrpSpPr>
        <p:grpSpPr>
          <a:xfrm>
            <a:off x="2392495" y="5077756"/>
            <a:ext cx="6640311" cy="154444"/>
            <a:chOff x="2410552" y="5089794"/>
            <a:chExt cx="6640311" cy="154444"/>
          </a:xfrm>
        </p:grpSpPr>
        <p:sp>
          <p:nvSpPr>
            <p:cNvPr id="24" name="Oval 23"/>
            <p:cNvSpPr/>
            <p:nvPr/>
          </p:nvSpPr>
          <p:spPr>
            <a:xfrm>
              <a:off x="2410552" y="5091838"/>
              <a:ext cx="482600" cy="152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568263" y="5089794"/>
              <a:ext cx="482600" cy="152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2392495" y="5267675"/>
            <a:ext cx="6631850" cy="154929"/>
            <a:chOff x="2410552" y="5279713"/>
            <a:chExt cx="6631850" cy="154929"/>
          </a:xfrm>
        </p:grpSpPr>
        <p:sp>
          <p:nvSpPr>
            <p:cNvPr id="27" name="Oval 26"/>
            <p:cNvSpPr/>
            <p:nvPr/>
          </p:nvSpPr>
          <p:spPr>
            <a:xfrm>
              <a:off x="2410552" y="5288941"/>
              <a:ext cx="482600" cy="13480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8559802" y="5279713"/>
              <a:ext cx="482600" cy="15492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256867" y="6352068"/>
            <a:ext cx="288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 SBAF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93152" y="6352068"/>
            <a:ext cx="3363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-order or Piecewise Adjustment</a:t>
            </a:r>
          </a:p>
          <a:p>
            <a:pPr algn="ctr"/>
            <a:r>
              <a:rPr lang="en-US" sz="1000" dirty="0" smtClean="0"/>
              <a:t>(results are similar regardless of which is used)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Between SCIAMACHY, Hyperion, and IASI, </a:t>
            </a:r>
            <a:r>
              <a:rPr lang="en-US" dirty="0" err="1" smtClean="0"/>
              <a:t>SBAFs</a:t>
            </a:r>
            <a:r>
              <a:rPr lang="en-US" dirty="0" smtClean="0"/>
              <a:t> can be </a:t>
            </a:r>
            <a:r>
              <a:rPr lang="en-US" smtClean="0"/>
              <a:t>determined</a:t>
            </a:r>
            <a:r>
              <a:rPr lang="en-US" smtClean="0"/>
              <a:t> empirically </a:t>
            </a:r>
            <a:r>
              <a:rPr lang="en-US" dirty="0" smtClean="0"/>
              <a:t>in the almost-continuous spectral range of 0.24-15.5 </a:t>
            </a:r>
            <a:r>
              <a:rPr lang="en-US" dirty="0" err="1" smtClean="0"/>
              <a:t>μm</a:t>
            </a:r>
            <a:endParaRPr lang="en-US" dirty="0" smtClean="0"/>
          </a:p>
          <a:p>
            <a:r>
              <a:rPr lang="en-US" dirty="0" smtClean="0"/>
              <a:t>Demonstrated subtle improvement in the WN channel</a:t>
            </a:r>
          </a:p>
          <a:p>
            <a:r>
              <a:rPr lang="en-US" dirty="0" smtClean="0"/>
              <a:t>Corrected rather significant non-linearities in the WV channel</a:t>
            </a:r>
          </a:p>
          <a:p>
            <a:r>
              <a:rPr lang="en-US" dirty="0" smtClean="0"/>
              <a:t>Effectively reduces ray-matched offset, standard error, and bias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BAFs_PW_subsetted_lib1_zoomFont_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9" y="868455"/>
            <a:ext cx="8738482" cy="4603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9300" y="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SCIAMACHY SBAF Tool</a:t>
            </a:r>
          </a:p>
          <a:p>
            <a:pPr algn="ctr"/>
            <a:r>
              <a:rPr lang="en-US" dirty="0" smtClean="0"/>
              <a:t>[recap]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2759" y="868456"/>
            <a:ext cx="8738482" cy="460308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28229" y="4576232"/>
            <a:ext cx="2447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0.0 &lt; PW &lt; 3.0 g cm</a:t>
            </a:r>
            <a:r>
              <a:rPr lang="en-US" sz="2000" baseline="30000" dirty="0" smtClean="0"/>
              <a:t>-3</a:t>
            </a:r>
            <a:endParaRPr lang="en-US" sz="20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5076299" y="2685797"/>
            <a:ext cx="2447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0.0 &lt; PW &lt; 0.75 g cm</a:t>
            </a:r>
            <a:r>
              <a:rPr lang="en-US" sz="1200" baseline="30000" dirty="0" smtClean="0"/>
              <a:t>-3</a:t>
            </a:r>
            <a:endParaRPr lang="en-US" sz="12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7372373" y="2685797"/>
            <a:ext cx="2447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0.75 &lt; PW &lt; 1.5 g cm</a:t>
            </a:r>
            <a:r>
              <a:rPr lang="en-US" sz="1200" baseline="30000" dirty="0" smtClean="0"/>
              <a:t>-3</a:t>
            </a:r>
            <a:endParaRPr lang="en-US" sz="12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5169934" y="4976342"/>
            <a:ext cx="2447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1.5 &lt; PW &lt; 2.0 g cm</a:t>
            </a:r>
            <a:r>
              <a:rPr lang="en-US" sz="1200" baseline="30000" dirty="0" smtClean="0"/>
              <a:t>-3</a:t>
            </a:r>
            <a:endParaRPr lang="en-US" sz="12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7448104" y="4976342"/>
            <a:ext cx="2447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2.0 &lt; PW &lt; 3.0 g cm</a:t>
            </a:r>
            <a:r>
              <a:rPr lang="en-US" sz="1200" baseline="30000" dirty="0" smtClean="0"/>
              <a:t>-3</a:t>
            </a:r>
            <a:endParaRPr lang="en-US" sz="1200" baseline="30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706039" y="1545492"/>
            <a:ext cx="6423802" cy="2519786"/>
            <a:chOff x="1706039" y="1545492"/>
            <a:chExt cx="6423802" cy="2519786"/>
          </a:xfrm>
        </p:grpSpPr>
        <p:sp>
          <p:nvSpPr>
            <p:cNvPr id="14" name="Oval 13"/>
            <p:cNvSpPr/>
            <p:nvPr/>
          </p:nvSpPr>
          <p:spPr>
            <a:xfrm>
              <a:off x="5219848" y="1552394"/>
              <a:ext cx="640325" cy="24212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489516" y="1545492"/>
              <a:ext cx="640325" cy="24212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212946" y="3823152"/>
              <a:ext cx="640325" cy="24212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489516" y="3823152"/>
              <a:ext cx="640325" cy="24212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706039" y="2235692"/>
              <a:ext cx="820252" cy="33185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5526206" y="1110666"/>
            <a:ext cx="640325" cy="242126"/>
          </a:xfrm>
          <a:prstGeom prst="ellipse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788972" y="1110666"/>
            <a:ext cx="640325" cy="242126"/>
          </a:xfrm>
          <a:prstGeom prst="ellipse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26206" y="3383859"/>
            <a:ext cx="640325" cy="242126"/>
          </a:xfrm>
          <a:prstGeom prst="ellipse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788972" y="3383859"/>
            <a:ext cx="640325" cy="242126"/>
          </a:xfrm>
          <a:prstGeom prst="ellipse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02759" y="5826476"/>
            <a:ext cx="8738482" cy="1031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Proper subsetting, e.g., by </a:t>
            </a:r>
            <a:r>
              <a:rPr lang="en-US" dirty="0" err="1" smtClean="0"/>
              <a:t>precipitable</a:t>
            </a:r>
            <a:r>
              <a:rPr lang="en-US" dirty="0" smtClean="0"/>
              <a:t> water (PW), can reduce standard error</a:t>
            </a:r>
          </a:p>
          <a:p>
            <a:r>
              <a:rPr lang="en-US" dirty="0" smtClean="0"/>
              <a:t>SBAF changes systematically relative to PW amount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T_iasi_extrapSpect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" y="1038435"/>
            <a:ext cx="9140480" cy="478804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5400000" flipH="1" flipV="1">
            <a:off x="1631077" y="4315685"/>
            <a:ext cx="276878" cy="1588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182937" y="4315685"/>
            <a:ext cx="276878" cy="1588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68722" y="3808708"/>
            <a:ext cx="355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240 – 1750 nm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02759" y="5826476"/>
            <a:ext cx="8738482" cy="10315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SCIAMACHY-based SBAFs limited to Ch. 1-6, or 0.24-1.75 </a:t>
            </a:r>
            <a:r>
              <a:rPr lang="en-US" dirty="0" err="1"/>
              <a:t>μm</a:t>
            </a:r>
            <a:endParaRPr lang="en-US" dirty="0" smtClean="0"/>
          </a:p>
          <a:p>
            <a:pPr lvl="1"/>
            <a:r>
              <a:rPr lang="en-US" dirty="0" smtClean="0"/>
              <a:t>Channels 7 and 8 (1.75-2.38 </a:t>
            </a:r>
            <a:r>
              <a:rPr lang="en-US" dirty="0" err="1"/>
              <a:t>μm</a:t>
            </a:r>
            <a:r>
              <a:rPr lang="en-US" dirty="0" smtClean="0"/>
              <a:t>) plagued by detector issues and poor calibration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T_iasi_extrapSpect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" y="1038435"/>
            <a:ext cx="9140480" cy="478804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5400000" flipH="1" flipV="1">
            <a:off x="1631077" y="4315685"/>
            <a:ext cx="276878" cy="1588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182937" y="4315685"/>
            <a:ext cx="276878" cy="1588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22952" y="2050341"/>
            <a:ext cx="17815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Landsat-8-OLI SWIR2 SRF</a:t>
            </a:r>
            <a:endParaRPr lang="en-US" sz="1000" dirty="0"/>
          </a:p>
        </p:txBody>
      </p:sp>
      <p:cxnSp>
        <p:nvCxnSpPr>
          <p:cNvPr id="6" name="Curved Connector 5"/>
          <p:cNvCxnSpPr/>
          <p:nvPr/>
        </p:nvCxnSpPr>
        <p:spPr>
          <a:xfrm flipV="1">
            <a:off x="6602579" y="2182035"/>
            <a:ext cx="367143" cy="19706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68722" y="3808708"/>
            <a:ext cx="355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240 – 1750 nm</a:t>
            </a:r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02759" y="5826476"/>
            <a:ext cx="8738482" cy="10315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Thus SCIAMACHY is insufficient for SWIR-channel SBAFs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T_iasi_extrapSpect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" y="1038435"/>
            <a:ext cx="9140479" cy="478804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5400000" flipH="1" flipV="1">
            <a:off x="1631077" y="4315685"/>
            <a:ext cx="276878" cy="1588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182937" y="4315685"/>
            <a:ext cx="276878" cy="1588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68722" y="3808708"/>
            <a:ext cx="355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240 – 1750 nm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49492" y="2830942"/>
            <a:ext cx="4940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400 – 2500 nm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2010260" y="3337919"/>
            <a:ext cx="276878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6950865" y="3337919"/>
            <a:ext cx="276878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22952" y="2050341"/>
            <a:ext cx="17815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Landsat-8-OLI SWIR2 SRF</a:t>
            </a:r>
            <a:endParaRPr lang="en-US" sz="1000" dirty="0"/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6602579" y="2182035"/>
            <a:ext cx="367143" cy="19706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035749" y="2994655"/>
            <a:ext cx="1262894" cy="814054"/>
            <a:chOff x="1035749" y="2994655"/>
            <a:chExt cx="1262894" cy="814054"/>
          </a:xfrm>
        </p:grpSpPr>
        <p:sp>
          <p:nvSpPr>
            <p:cNvPr id="18" name="Left Brace 17"/>
            <p:cNvSpPr/>
            <p:nvPr/>
          </p:nvSpPr>
          <p:spPr>
            <a:xfrm rot="5400000">
              <a:off x="1917769" y="3576985"/>
              <a:ext cx="84264" cy="379183"/>
            </a:xfrm>
            <a:prstGeom prst="leftBrac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35749" y="2994655"/>
              <a:ext cx="12628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DSCOVR-EPIC O</a:t>
              </a:r>
              <a:r>
                <a:rPr lang="en-US" sz="1000" baseline="-25000" dirty="0" smtClean="0"/>
                <a:t>3</a:t>
              </a:r>
              <a:r>
                <a:rPr lang="en-US" sz="1000" dirty="0" smtClean="0"/>
                <a:t> Bands</a:t>
              </a:r>
              <a:endParaRPr lang="en-US" sz="1000" dirty="0"/>
            </a:p>
          </p:txBody>
        </p:sp>
        <p:cxnSp>
          <p:nvCxnSpPr>
            <p:cNvPr id="20" name="Curved Connector 19"/>
            <p:cNvCxnSpPr/>
            <p:nvPr/>
          </p:nvCxnSpPr>
          <p:spPr>
            <a:xfrm rot="16200000" flipV="1">
              <a:off x="1647751" y="3404686"/>
              <a:ext cx="329678" cy="297137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02759" y="5826476"/>
            <a:ext cx="8738482" cy="1031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Solution: Use Hyperion to fill the missing spectra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BT_iasi_extrapSpectr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609" y="367222"/>
            <a:ext cx="6240782" cy="53227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51609" y="367222"/>
            <a:ext cx="6240782" cy="532277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39867" y="2192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5697808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[pre-release] </a:t>
            </a:r>
            <a:r>
              <a:rPr lang="en-US" dirty="0" smtClean="0">
                <a:solidFill>
                  <a:srgbClr val="FF0000"/>
                </a:solidFill>
                <a:hlinkClick r:id="rId5"/>
              </a:rPr>
              <a:t>http://cloudsgate2.larc.nasa.gov/cgi-bin/site/showdoc?mnemonic=HYPERION&amp;mode=HYP#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7768" y="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Hyperion SBAF Tool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9-03 at 9.41.2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046"/>
            <a:ext cx="9144000" cy="50881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74267" y="2272052"/>
            <a:ext cx="1125097" cy="62118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30851" y="623948"/>
            <a:ext cx="1532341" cy="495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27608" y="1084908"/>
            <a:ext cx="9098280" cy="462686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19300" y="36933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Hyperion SBAF Tool: Scan Selector </a:t>
            </a:r>
            <a:r>
              <a:rPr lang="en-US" dirty="0" smtClean="0">
                <a:solidFill>
                  <a:srgbClr val="FF0000"/>
                </a:solidFill>
              </a:rPr>
              <a:t>[COMING SOON]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02759" y="5826476"/>
            <a:ext cx="8738482" cy="103152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Hyperion is a tasked instrument, thus coverage only available for select locations</a:t>
            </a:r>
          </a:p>
          <a:p>
            <a:r>
              <a:rPr lang="en-US" dirty="0"/>
              <a:t>Certain targets are routinely scanned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0" cy="6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http://www.certusscientific.com/Certus/Partners_files/ssa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324" y="0"/>
            <a:ext cx="797675" cy="53721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948</Words>
  <Application>Microsoft Macintosh PowerPoint</Application>
  <PresentationFormat>On-screen Show (4:3)</PresentationFormat>
  <Paragraphs>121</Paragraphs>
  <Slides>33</Slides>
  <Notes>0</Notes>
  <HiddenSlides>4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GSICS Web Meeting: Best Practice for Defining SBAFs</vt:lpstr>
      <vt:lpstr>VIS and SWIR Online SBAF Tool [UPDATE]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Conclusions</vt:lpstr>
      <vt:lpstr>Using IASI to Define SBAFs for IR Channels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Conclusions</vt:lpstr>
    </vt:vector>
  </TitlesOfParts>
  <Company>SSAI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Benjamin R. Scarino</dc:creator>
  <cp:lastModifiedBy>Benjamin R. Scarino</cp:lastModifiedBy>
  <cp:revision>144</cp:revision>
  <dcterms:created xsi:type="dcterms:W3CDTF">2015-09-07T16:08:29Z</dcterms:created>
  <dcterms:modified xsi:type="dcterms:W3CDTF">2015-09-07T16:08:43Z</dcterms:modified>
</cp:coreProperties>
</file>