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70" r:id="rId1"/>
  </p:sldMasterIdLst>
  <p:notesMasterIdLst>
    <p:notesMasterId r:id="rId16"/>
  </p:notesMasterIdLst>
  <p:handoutMasterIdLst>
    <p:handoutMasterId r:id="rId17"/>
  </p:handoutMasterIdLst>
  <p:sldIdLst>
    <p:sldId id="943" r:id="rId2"/>
    <p:sldId id="942" r:id="rId3"/>
    <p:sldId id="950" r:id="rId4"/>
    <p:sldId id="949" r:id="rId5"/>
    <p:sldId id="932" r:id="rId6"/>
    <p:sldId id="945" r:id="rId7"/>
    <p:sldId id="946" r:id="rId8"/>
    <p:sldId id="947" r:id="rId9"/>
    <p:sldId id="948" r:id="rId10"/>
    <p:sldId id="951" r:id="rId11"/>
    <p:sldId id="952" r:id="rId12"/>
    <p:sldId id="953" r:id="rId13"/>
    <p:sldId id="954" r:id="rId14"/>
    <p:sldId id="955" r:id="rId15"/>
  </p:sldIdLst>
  <p:sldSz cx="9906000" cy="6858000" type="A4"/>
  <p:notesSz cx="7010400" cy="9296400"/>
  <p:defaultTextStyle>
    <a:defPPr>
      <a:defRPr lang="en-GB"/>
    </a:defPPr>
    <a:lvl1pPr algn="l" rtl="0" fontAlgn="base">
      <a:spcBef>
        <a:spcPct val="0"/>
      </a:spcBef>
      <a:spcAft>
        <a:spcPct val="0"/>
      </a:spcAft>
      <a:defRPr sz="900" b="1" kern="1200">
        <a:solidFill>
          <a:schemeClr val="bg1"/>
        </a:solidFill>
        <a:latin typeface="Tahoma" pitchFamily="34" charset="0"/>
        <a:ea typeface="+mn-ea"/>
        <a:cs typeface="+mn-cs"/>
      </a:defRPr>
    </a:lvl1pPr>
    <a:lvl2pPr marL="456837" algn="l" rtl="0" fontAlgn="base">
      <a:spcBef>
        <a:spcPct val="0"/>
      </a:spcBef>
      <a:spcAft>
        <a:spcPct val="0"/>
      </a:spcAft>
      <a:defRPr sz="900" b="1" kern="1200">
        <a:solidFill>
          <a:schemeClr val="bg1"/>
        </a:solidFill>
        <a:latin typeface="Tahoma" pitchFamily="34" charset="0"/>
        <a:ea typeface="+mn-ea"/>
        <a:cs typeface="+mn-cs"/>
      </a:defRPr>
    </a:lvl2pPr>
    <a:lvl3pPr marL="913673" algn="l" rtl="0" fontAlgn="base">
      <a:spcBef>
        <a:spcPct val="0"/>
      </a:spcBef>
      <a:spcAft>
        <a:spcPct val="0"/>
      </a:spcAft>
      <a:defRPr sz="900" b="1" kern="1200">
        <a:solidFill>
          <a:schemeClr val="bg1"/>
        </a:solidFill>
        <a:latin typeface="Tahoma" pitchFamily="34" charset="0"/>
        <a:ea typeface="+mn-ea"/>
        <a:cs typeface="+mn-cs"/>
      </a:defRPr>
    </a:lvl3pPr>
    <a:lvl4pPr marL="1370508" algn="l" rtl="0" fontAlgn="base">
      <a:spcBef>
        <a:spcPct val="0"/>
      </a:spcBef>
      <a:spcAft>
        <a:spcPct val="0"/>
      </a:spcAft>
      <a:defRPr sz="900" b="1" kern="1200">
        <a:solidFill>
          <a:schemeClr val="bg1"/>
        </a:solidFill>
        <a:latin typeface="Tahoma" pitchFamily="34" charset="0"/>
        <a:ea typeface="+mn-ea"/>
        <a:cs typeface="+mn-cs"/>
      </a:defRPr>
    </a:lvl4pPr>
    <a:lvl5pPr marL="1827346" algn="l" rtl="0" fontAlgn="base">
      <a:spcBef>
        <a:spcPct val="0"/>
      </a:spcBef>
      <a:spcAft>
        <a:spcPct val="0"/>
      </a:spcAft>
      <a:defRPr sz="900" b="1" kern="1200">
        <a:solidFill>
          <a:schemeClr val="bg1"/>
        </a:solidFill>
        <a:latin typeface="Tahoma" pitchFamily="34" charset="0"/>
        <a:ea typeface="+mn-ea"/>
        <a:cs typeface="+mn-cs"/>
      </a:defRPr>
    </a:lvl5pPr>
    <a:lvl6pPr marL="2284180" algn="l" defTabSz="913673" rtl="0" eaLnBrk="1" latinLnBrk="0" hangingPunct="1">
      <a:defRPr sz="900" b="1" kern="1200">
        <a:solidFill>
          <a:schemeClr val="bg1"/>
        </a:solidFill>
        <a:latin typeface="Tahoma" pitchFamily="34" charset="0"/>
        <a:ea typeface="+mn-ea"/>
        <a:cs typeface="+mn-cs"/>
      </a:defRPr>
    </a:lvl6pPr>
    <a:lvl7pPr marL="2741018" algn="l" defTabSz="913673" rtl="0" eaLnBrk="1" latinLnBrk="0" hangingPunct="1">
      <a:defRPr sz="900" b="1" kern="1200">
        <a:solidFill>
          <a:schemeClr val="bg1"/>
        </a:solidFill>
        <a:latin typeface="Tahoma" pitchFamily="34" charset="0"/>
        <a:ea typeface="+mn-ea"/>
        <a:cs typeface="+mn-cs"/>
      </a:defRPr>
    </a:lvl7pPr>
    <a:lvl8pPr marL="3197853" algn="l" defTabSz="913673" rtl="0" eaLnBrk="1" latinLnBrk="0" hangingPunct="1">
      <a:defRPr sz="900" b="1" kern="1200">
        <a:solidFill>
          <a:schemeClr val="bg1"/>
        </a:solidFill>
        <a:latin typeface="Tahoma" pitchFamily="34" charset="0"/>
        <a:ea typeface="+mn-ea"/>
        <a:cs typeface="+mn-cs"/>
      </a:defRPr>
    </a:lvl8pPr>
    <a:lvl9pPr marL="3654689" algn="l" defTabSz="913673" rtl="0" eaLnBrk="1" latinLnBrk="0" hangingPunct="1">
      <a:defRPr sz="900" b="1" kern="1200">
        <a:solidFill>
          <a:schemeClr val="bg1"/>
        </a:solidFill>
        <a:latin typeface="Tahoma" pitchFamily="34" charset="0"/>
        <a:ea typeface="+mn-ea"/>
        <a:cs typeface="+mn-cs"/>
      </a:defRPr>
    </a:lvl9pPr>
  </p:defaultTextStyle>
  <p:extLst>
    <p:ext uri="{EFAFB233-063F-42B5-8137-9DF3F51BA10A}">
      <p15:sldGuideLst xmlns="" xmlns:p15="http://schemas.microsoft.com/office/powerpoint/2012/main">
        <p15:guide id="1" orient="horz" pos="1164">
          <p15:clr>
            <a:srgbClr val="A4A3A4"/>
          </p15:clr>
        </p15:guide>
        <p15:guide id="2" orient="horz" pos="1411">
          <p15:clr>
            <a:srgbClr val="A4A3A4"/>
          </p15:clr>
        </p15:guide>
        <p15:guide id="3" orient="horz" pos="2715">
          <p15:clr>
            <a:srgbClr val="A4A3A4"/>
          </p15:clr>
        </p15:guide>
        <p15:guide id="4" orient="horz" pos="2389">
          <p15:clr>
            <a:srgbClr val="A4A3A4"/>
          </p15:clr>
        </p15:guide>
        <p15:guide id="5" orient="horz" pos="2064">
          <p15:clr>
            <a:srgbClr val="A4A3A4"/>
          </p15:clr>
        </p15:guide>
        <p15:guide id="6" orient="horz" pos="1735">
          <p15:clr>
            <a:srgbClr val="A4A3A4"/>
          </p15:clr>
        </p15:guide>
        <p15:guide id="7" orient="horz" pos="3369">
          <p15:clr>
            <a:srgbClr val="A4A3A4"/>
          </p15:clr>
        </p15:guide>
        <p15:guide id="8" orient="horz" pos="3699">
          <p15:clr>
            <a:srgbClr val="A4A3A4"/>
          </p15:clr>
        </p15:guide>
        <p15:guide id="9" pos="4214">
          <p15:clr>
            <a:srgbClr val="A4A3A4"/>
          </p15:clr>
        </p15:guide>
        <p15:guide id="10" pos="358">
          <p15:clr>
            <a:srgbClr val="A4A3A4"/>
          </p15:clr>
        </p15:guide>
        <p15:guide id="11" pos="912">
          <p15:clr>
            <a:srgbClr val="A4A3A4"/>
          </p15:clr>
        </p15:guide>
        <p15:guide id="12" pos="4879">
          <p15:clr>
            <a:srgbClr val="A4A3A4"/>
          </p15:clr>
        </p15:guide>
        <p15:guide id="13" pos="5556">
          <p15:clr>
            <a:srgbClr val="A4A3A4"/>
          </p15:clr>
        </p15:guide>
        <p15:guide id="14" pos="1424">
          <p15:clr>
            <a:srgbClr val="A4A3A4"/>
          </p15:clr>
        </p15:guide>
        <p15:guide id="15" pos="402">
          <p15:clr>
            <a:srgbClr val="A4A3A4"/>
          </p15:clr>
        </p15:guide>
        <p15:guide id="16" pos="1795">
          <p15:clr>
            <a:srgbClr val="A4A3A4"/>
          </p15:clr>
        </p15:guide>
      </p15:sldGuideLst>
    </p:ext>
    <p:ext uri="{2D200454-40CA-4A62-9FC3-DE9A4176ACB9}">
      <p15:notesGuideLst xmlns="" xmlns:p15="http://schemas.microsoft.com/office/powerpoint/2012/main">
        <p15:guide id="1" orient="horz" pos="2928">
          <p15:clr>
            <a:srgbClr val="A4A3A4"/>
          </p15:clr>
        </p15:guide>
        <p15:guide id="2" pos="220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A2DADE"/>
    <a:srgbClr val="4E0B55"/>
    <a:srgbClr val="EE2D24"/>
    <a:srgbClr val="3333FF"/>
    <a:srgbClr val="FF9900"/>
    <a:srgbClr val="009900"/>
    <a:srgbClr val="C7A775"/>
    <a:srgbClr val="00B5EF"/>
    <a:srgbClr val="CDE3A0"/>
    <a:srgbClr val="EFC8D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590" autoAdjust="0"/>
    <p:restoredTop sz="85323" autoAdjust="0"/>
  </p:normalViewPr>
  <p:slideViewPr>
    <p:cSldViewPr snapToGrid="0">
      <p:cViewPr varScale="1">
        <p:scale>
          <a:sx n="60" d="100"/>
          <a:sy n="60" d="100"/>
        </p:scale>
        <p:origin x="-972" y="-90"/>
      </p:cViewPr>
      <p:guideLst>
        <p:guide orient="horz" pos="1164"/>
        <p:guide orient="horz" pos="1411"/>
        <p:guide orient="horz" pos="2715"/>
        <p:guide orient="horz" pos="2389"/>
        <p:guide orient="horz" pos="2064"/>
        <p:guide orient="horz" pos="1735"/>
        <p:guide orient="horz" pos="3369"/>
        <p:guide orient="horz" pos="3699"/>
        <p:guide pos="4214"/>
        <p:guide pos="358"/>
        <p:guide pos="912"/>
        <p:guide pos="4879"/>
        <p:guide pos="5556"/>
        <p:guide pos="1424"/>
        <p:guide pos="402"/>
        <p:guide pos="179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notesViewPr>
    <p:cSldViewPr snapToGrid="0">
      <p:cViewPr varScale="1">
        <p:scale>
          <a:sx n="58" d="100"/>
          <a:sy n="58" d="100"/>
        </p:scale>
        <p:origin x="-1506" y="-78"/>
      </p:cViewPr>
      <p:guideLst>
        <p:guide orient="horz" pos="2928"/>
        <p:guide pos="2207"/>
      </p:guideLst>
    </p:cSldViewPr>
  </p:notesViewPr>
  <p:gridSpacing cx="92171838" cy="9217183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E8B65AE-369E-4C95-A17B-21359CEF4F81}" type="doc">
      <dgm:prSet loTypeId="urn:microsoft.com/office/officeart/2005/8/layout/venn1" loCatId="relationship" qsTypeId="urn:microsoft.com/office/officeart/2005/8/quickstyle/simple1" qsCatId="simple" csTypeId="urn:microsoft.com/office/officeart/2005/8/colors/accent1_2" csCatId="accent1" phldr="1"/>
      <dgm:spPr/>
    </dgm:pt>
    <dgm:pt modelId="{C3CA6381-864B-4419-AC3F-865962E99A8A}">
      <dgm:prSet phldrT="[Text]"/>
      <dgm:spPr/>
      <dgm:t>
        <a:bodyPr/>
        <a:lstStyle/>
        <a:p>
          <a:r>
            <a:rPr lang="en-US" dirty="0" smtClean="0"/>
            <a:t>GSICS Goals</a:t>
          </a:r>
          <a:endParaRPr lang="en-US" dirty="0"/>
        </a:p>
      </dgm:t>
    </dgm:pt>
    <dgm:pt modelId="{81E0F5CB-89FA-4D5D-832A-1375E9A74BB6}" type="parTrans" cxnId="{41114AEC-3B1B-47D3-9B45-F8F7A5C6A6AD}">
      <dgm:prSet/>
      <dgm:spPr/>
      <dgm:t>
        <a:bodyPr/>
        <a:lstStyle/>
        <a:p>
          <a:endParaRPr lang="en-US"/>
        </a:p>
      </dgm:t>
    </dgm:pt>
    <dgm:pt modelId="{0096DE7F-A562-4025-A691-C9E8CA98D710}" type="sibTrans" cxnId="{41114AEC-3B1B-47D3-9B45-F8F7A5C6A6AD}">
      <dgm:prSet/>
      <dgm:spPr/>
      <dgm:t>
        <a:bodyPr/>
        <a:lstStyle/>
        <a:p>
          <a:endParaRPr lang="en-US"/>
        </a:p>
      </dgm:t>
    </dgm:pt>
    <dgm:pt modelId="{FADC63CD-007A-49BF-BF62-6B9E093F0FC6}">
      <dgm:prSet phldrT="[Text]"/>
      <dgm:spPr/>
      <dgm:t>
        <a:bodyPr/>
        <a:lstStyle/>
        <a:p>
          <a:r>
            <a:rPr lang="en-US" dirty="0" smtClean="0"/>
            <a:t>User Requirements</a:t>
          </a:r>
          <a:endParaRPr lang="en-US" dirty="0"/>
        </a:p>
      </dgm:t>
    </dgm:pt>
    <dgm:pt modelId="{39CCCB77-59D4-476B-9884-F44241FAC689}" type="parTrans" cxnId="{D1C4DB28-CDAE-4EFD-AE72-4AC0B8EC5247}">
      <dgm:prSet/>
      <dgm:spPr/>
      <dgm:t>
        <a:bodyPr/>
        <a:lstStyle/>
        <a:p>
          <a:endParaRPr lang="en-US"/>
        </a:p>
      </dgm:t>
    </dgm:pt>
    <dgm:pt modelId="{7ABF7E26-2A6B-4CA0-A6C7-4146E2661C80}" type="sibTrans" cxnId="{D1C4DB28-CDAE-4EFD-AE72-4AC0B8EC5247}">
      <dgm:prSet/>
      <dgm:spPr/>
      <dgm:t>
        <a:bodyPr/>
        <a:lstStyle/>
        <a:p>
          <a:endParaRPr lang="en-US"/>
        </a:p>
      </dgm:t>
    </dgm:pt>
    <dgm:pt modelId="{A735A8B4-8D51-4841-A976-6472DD66CB3F}">
      <dgm:prSet phldrT="[Text]"/>
      <dgm:spPr/>
      <dgm:t>
        <a:bodyPr/>
        <a:lstStyle/>
        <a:p>
          <a:r>
            <a:rPr lang="en-US" dirty="0" smtClean="0"/>
            <a:t>Vision of GRWG</a:t>
          </a:r>
          <a:endParaRPr lang="en-US" dirty="0"/>
        </a:p>
      </dgm:t>
    </dgm:pt>
    <dgm:pt modelId="{9A714D39-B48F-4213-A10E-47F59DBC0E3D}" type="parTrans" cxnId="{AC2290D6-D291-4CFA-9734-D88814AEBA30}">
      <dgm:prSet/>
      <dgm:spPr/>
      <dgm:t>
        <a:bodyPr/>
        <a:lstStyle/>
        <a:p>
          <a:endParaRPr lang="en-US"/>
        </a:p>
      </dgm:t>
    </dgm:pt>
    <dgm:pt modelId="{980AEE5C-E133-4F5E-B66B-383F2FC4708A}" type="sibTrans" cxnId="{AC2290D6-D291-4CFA-9734-D88814AEBA30}">
      <dgm:prSet/>
      <dgm:spPr/>
      <dgm:t>
        <a:bodyPr/>
        <a:lstStyle/>
        <a:p>
          <a:endParaRPr lang="en-US"/>
        </a:p>
      </dgm:t>
    </dgm:pt>
    <dgm:pt modelId="{733A12F1-C612-4649-B939-AB68669F78CF}" type="pres">
      <dgm:prSet presAssocID="{6E8B65AE-369E-4C95-A17B-21359CEF4F81}" presName="compositeShape" presStyleCnt="0">
        <dgm:presLayoutVars>
          <dgm:chMax val="7"/>
          <dgm:dir/>
          <dgm:resizeHandles val="exact"/>
        </dgm:presLayoutVars>
      </dgm:prSet>
      <dgm:spPr/>
    </dgm:pt>
    <dgm:pt modelId="{362D6C62-D11C-403F-BED7-EEF84C5484BB}" type="pres">
      <dgm:prSet presAssocID="{C3CA6381-864B-4419-AC3F-865962E99A8A}" presName="circ1" presStyleLbl="vennNode1" presStyleIdx="0" presStyleCnt="3" custLinFactNeighborX="-901"/>
      <dgm:spPr/>
    </dgm:pt>
    <dgm:pt modelId="{247B51AD-92E2-4154-A90B-3546B39AC188}" type="pres">
      <dgm:prSet presAssocID="{C3CA6381-864B-4419-AC3F-865962E99A8A}" presName="circ1Tx" presStyleLbl="revTx" presStyleIdx="0" presStyleCnt="0">
        <dgm:presLayoutVars>
          <dgm:chMax val="0"/>
          <dgm:chPref val="0"/>
          <dgm:bulletEnabled val="1"/>
        </dgm:presLayoutVars>
      </dgm:prSet>
      <dgm:spPr/>
    </dgm:pt>
    <dgm:pt modelId="{D5F7D44A-DF42-4BAC-9D22-2941F17EA264}" type="pres">
      <dgm:prSet presAssocID="{FADC63CD-007A-49BF-BF62-6B9E093F0FC6}" presName="circ2" presStyleLbl="vennNode1" presStyleIdx="1" presStyleCnt="3" custScaleX="105068" custLinFactNeighborX="9910" custLinFactNeighborY="2083"/>
      <dgm:spPr/>
      <dgm:t>
        <a:bodyPr/>
        <a:lstStyle/>
        <a:p>
          <a:endParaRPr lang="en-US"/>
        </a:p>
      </dgm:t>
    </dgm:pt>
    <dgm:pt modelId="{EAB9D2FB-B981-4D50-8DAF-B73F0241AC63}" type="pres">
      <dgm:prSet presAssocID="{FADC63CD-007A-49BF-BF62-6B9E093F0FC6}" presName="circ2Tx" presStyleLbl="revTx" presStyleIdx="0" presStyleCnt="0">
        <dgm:presLayoutVars>
          <dgm:chMax val="0"/>
          <dgm:chPref val="0"/>
          <dgm:bulletEnabled val="1"/>
        </dgm:presLayoutVars>
      </dgm:prSet>
      <dgm:spPr/>
      <dgm:t>
        <a:bodyPr/>
        <a:lstStyle/>
        <a:p>
          <a:endParaRPr lang="en-US"/>
        </a:p>
      </dgm:t>
    </dgm:pt>
    <dgm:pt modelId="{1226D69A-DFA2-4BAE-BC74-3B6182BF4205}" type="pres">
      <dgm:prSet presAssocID="{A735A8B4-8D51-4841-A976-6472DD66CB3F}" presName="circ3" presStyleLbl="vennNode1" presStyleIdx="2" presStyleCnt="3" custScaleX="109497"/>
      <dgm:spPr/>
      <dgm:t>
        <a:bodyPr/>
        <a:lstStyle/>
        <a:p>
          <a:endParaRPr lang="en-US"/>
        </a:p>
      </dgm:t>
    </dgm:pt>
    <dgm:pt modelId="{EAA5F5B6-D7E5-41FD-9B51-038464A03CBD}" type="pres">
      <dgm:prSet presAssocID="{A735A8B4-8D51-4841-A976-6472DD66CB3F}" presName="circ3Tx" presStyleLbl="revTx" presStyleIdx="0" presStyleCnt="0">
        <dgm:presLayoutVars>
          <dgm:chMax val="0"/>
          <dgm:chPref val="0"/>
          <dgm:bulletEnabled val="1"/>
        </dgm:presLayoutVars>
      </dgm:prSet>
      <dgm:spPr/>
      <dgm:t>
        <a:bodyPr/>
        <a:lstStyle/>
        <a:p>
          <a:endParaRPr lang="en-US"/>
        </a:p>
      </dgm:t>
    </dgm:pt>
  </dgm:ptLst>
  <dgm:cxnLst>
    <dgm:cxn modelId="{A34CB02F-532B-4D12-A46F-EA7C3B423DD8}" type="presOf" srcId="{C3CA6381-864B-4419-AC3F-865962E99A8A}" destId="{247B51AD-92E2-4154-A90B-3546B39AC188}" srcOrd="1" destOrd="0" presId="urn:microsoft.com/office/officeart/2005/8/layout/venn1"/>
    <dgm:cxn modelId="{F972D6D8-A21D-4A59-ABFB-B15B8A7BD27B}" type="presOf" srcId="{A735A8B4-8D51-4841-A976-6472DD66CB3F}" destId="{EAA5F5B6-D7E5-41FD-9B51-038464A03CBD}" srcOrd="1" destOrd="0" presId="urn:microsoft.com/office/officeart/2005/8/layout/venn1"/>
    <dgm:cxn modelId="{AC2290D6-D291-4CFA-9734-D88814AEBA30}" srcId="{6E8B65AE-369E-4C95-A17B-21359CEF4F81}" destId="{A735A8B4-8D51-4841-A976-6472DD66CB3F}" srcOrd="2" destOrd="0" parTransId="{9A714D39-B48F-4213-A10E-47F59DBC0E3D}" sibTransId="{980AEE5C-E133-4F5E-B66B-383F2FC4708A}"/>
    <dgm:cxn modelId="{C05B1638-2307-4E45-B98C-A4F1E422FDC9}" type="presOf" srcId="{A735A8B4-8D51-4841-A976-6472DD66CB3F}" destId="{1226D69A-DFA2-4BAE-BC74-3B6182BF4205}" srcOrd="0" destOrd="0" presId="urn:microsoft.com/office/officeart/2005/8/layout/venn1"/>
    <dgm:cxn modelId="{D1C4DB28-CDAE-4EFD-AE72-4AC0B8EC5247}" srcId="{6E8B65AE-369E-4C95-A17B-21359CEF4F81}" destId="{FADC63CD-007A-49BF-BF62-6B9E093F0FC6}" srcOrd="1" destOrd="0" parTransId="{39CCCB77-59D4-476B-9884-F44241FAC689}" sibTransId="{7ABF7E26-2A6B-4CA0-A6C7-4146E2661C80}"/>
    <dgm:cxn modelId="{3BED647B-CE35-4FC9-8F2B-5854FD35617B}" type="presOf" srcId="{FADC63CD-007A-49BF-BF62-6B9E093F0FC6}" destId="{D5F7D44A-DF42-4BAC-9D22-2941F17EA264}" srcOrd="0" destOrd="0" presId="urn:microsoft.com/office/officeart/2005/8/layout/venn1"/>
    <dgm:cxn modelId="{1F0F5285-E98E-4872-88A9-0576175BA3AA}" type="presOf" srcId="{FADC63CD-007A-49BF-BF62-6B9E093F0FC6}" destId="{EAB9D2FB-B981-4D50-8DAF-B73F0241AC63}" srcOrd="1" destOrd="0" presId="urn:microsoft.com/office/officeart/2005/8/layout/venn1"/>
    <dgm:cxn modelId="{41114AEC-3B1B-47D3-9B45-F8F7A5C6A6AD}" srcId="{6E8B65AE-369E-4C95-A17B-21359CEF4F81}" destId="{C3CA6381-864B-4419-AC3F-865962E99A8A}" srcOrd="0" destOrd="0" parTransId="{81E0F5CB-89FA-4D5D-832A-1375E9A74BB6}" sibTransId="{0096DE7F-A562-4025-A691-C9E8CA98D710}"/>
    <dgm:cxn modelId="{02E74ECF-2E97-4FA1-BDE2-28DB91F256C5}" type="presOf" srcId="{C3CA6381-864B-4419-AC3F-865962E99A8A}" destId="{362D6C62-D11C-403F-BED7-EEF84C5484BB}" srcOrd="0" destOrd="0" presId="urn:microsoft.com/office/officeart/2005/8/layout/venn1"/>
    <dgm:cxn modelId="{55730FBC-0EFE-407A-94CA-F185193E829B}" type="presOf" srcId="{6E8B65AE-369E-4C95-A17B-21359CEF4F81}" destId="{733A12F1-C612-4649-B939-AB68669F78CF}" srcOrd="0" destOrd="0" presId="urn:microsoft.com/office/officeart/2005/8/layout/venn1"/>
    <dgm:cxn modelId="{E40F9736-A581-454C-9A2F-8144484518F0}" type="presParOf" srcId="{733A12F1-C612-4649-B939-AB68669F78CF}" destId="{362D6C62-D11C-403F-BED7-EEF84C5484BB}" srcOrd="0" destOrd="0" presId="urn:microsoft.com/office/officeart/2005/8/layout/venn1"/>
    <dgm:cxn modelId="{A91E4780-1507-4AD8-A84A-91E0A3A9E375}" type="presParOf" srcId="{733A12F1-C612-4649-B939-AB68669F78CF}" destId="{247B51AD-92E2-4154-A90B-3546B39AC188}" srcOrd="1" destOrd="0" presId="urn:microsoft.com/office/officeart/2005/8/layout/venn1"/>
    <dgm:cxn modelId="{E82285DF-A604-43D0-8248-2530CCC3D62E}" type="presParOf" srcId="{733A12F1-C612-4649-B939-AB68669F78CF}" destId="{D5F7D44A-DF42-4BAC-9D22-2941F17EA264}" srcOrd="2" destOrd="0" presId="urn:microsoft.com/office/officeart/2005/8/layout/venn1"/>
    <dgm:cxn modelId="{779D1731-2190-4F44-8F2B-73E51FB3435D}" type="presParOf" srcId="{733A12F1-C612-4649-B939-AB68669F78CF}" destId="{EAB9D2FB-B981-4D50-8DAF-B73F0241AC63}" srcOrd="3" destOrd="0" presId="urn:microsoft.com/office/officeart/2005/8/layout/venn1"/>
    <dgm:cxn modelId="{CF612A04-6F3B-48D4-946D-BA8826B266C8}" type="presParOf" srcId="{733A12F1-C612-4649-B939-AB68669F78CF}" destId="{1226D69A-DFA2-4BAE-BC74-3B6182BF4205}" srcOrd="4" destOrd="0" presId="urn:microsoft.com/office/officeart/2005/8/layout/venn1"/>
    <dgm:cxn modelId="{C830170F-FB4F-495F-8764-5FEE52E02AFB}" type="presParOf" srcId="{733A12F1-C612-4649-B939-AB68669F78CF}" destId="{EAA5F5B6-D7E5-41FD-9B51-038464A03CBD}" srcOrd="5" destOrd="0" presId="urn:microsoft.com/office/officeart/2005/8/layout/ven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62D6C62-D11C-403F-BED7-EEF84C5484BB}">
      <dsp:nvSpPr>
        <dsp:cNvPr id="0" name=""/>
        <dsp:cNvSpPr/>
      </dsp:nvSpPr>
      <dsp:spPr>
        <a:xfrm>
          <a:off x="1950212" y="36457"/>
          <a:ext cx="1749972" cy="1749972"/>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r>
            <a:rPr lang="en-US" sz="1500" kern="1200" dirty="0" smtClean="0"/>
            <a:t>GSICS Goals</a:t>
          </a:r>
          <a:endParaRPr lang="en-US" sz="1500" kern="1200" dirty="0"/>
        </a:p>
      </dsp:txBody>
      <dsp:txXfrm>
        <a:off x="2183542" y="342702"/>
        <a:ext cx="1283313" cy="787487"/>
      </dsp:txXfrm>
    </dsp:sp>
    <dsp:sp modelId="{D5F7D44A-DF42-4BAC-9D22-2941F17EA264}">
      <dsp:nvSpPr>
        <dsp:cNvPr id="0" name=""/>
        <dsp:cNvSpPr/>
      </dsp:nvSpPr>
      <dsp:spPr>
        <a:xfrm>
          <a:off x="2726506" y="1166642"/>
          <a:ext cx="1838661" cy="1749972"/>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r>
            <a:rPr lang="en-US" sz="1500" kern="1200" dirty="0" smtClean="0"/>
            <a:t>User Requirements</a:t>
          </a:r>
          <a:endParaRPr lang="en-US" sz="1500" kern="1200" dirty="0"/>
        </a:p>
      </dsp:txBody>
      <dsp:txXfrm>
        <a:off x="3288830" y="1618718"/>
        <a:ext cx="1103196" cy="962484"/>
      </dsp:txXfrm>
    </dsp:sp>
    <dsp:sp modelId="{1226D69A-DFA2-4BAE-BC74-3B6182BF4205}">
      <dsp:nvSpPr>
        <dsp:cNvPr id="0" name=""/>
        <dsp:cNvSpPr/>
      </dsp:nvSpPr>
      <dsp:spPr>
        <a:xfrm>
          <a:off x="1251433" y="1130190"/>
          <a:ext cx="1916167" cy="1749972"/>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r>
            <a:rPr lang="en-US" sz="1500" kern="1200" dirty="0" smtClean="0"/>
            <a:t>Vision of GRWG</a:t>
          </a:r>
          <a:endParaRPr lang="en-US" sz="1500" kern="1200" dirty="0"/>
        </a:p>
      </dsp:txBody>
      <dsp:txXfrm>
        <a:off x="1431872" y="1582266"/>
        <a:ext cx="1149700" cy="962484"/>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6978" name="Rectangle 2"/>
          <p:cNvSpPr>
            <a:spLocks noGrp="1" noChangeArrowheads="1"/>
          </p:cNvSpPr>
          <p:nvPr>
            <p:ph type="hdr" sz="quarter"/>
          </p:nvPr>
        </p:nvSpPr>
        <p:spPr bwMode="auto">
          <a:xfrm>
            <a:off x="0" y="0"/>
            <a:ext cx="6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defTabSz="919163" eaLnBrk="0" hangingPunct="0">
              <a:spcBef>
                <a:spcPct val="0"/>
              </a:spcBef>
              <a:defRPr sz="1200" b="0">
                <a:solidFill>
                  <a:srgbClr val="000000"/>
                </a:solidFill>
                <a:latin typeface="Helvetica" pitchFamily="34" charset="0"/>
              </a:defRPr>
            </a:lvl1pPr>
          </a:lstStyle>
          <a:p>
            <a:pPr>
              <a:defRPr/>
            </a:pPr>
            <a:endParaRPr lang="de-DE"/>
          </a:p>
        </p:txBody>
      </p:sp>
      <p:sp>
        <p:nvSpPr>
          <p:cNvPr id="126979" name="Rectangle 3"/>
          <p:cNvSpPr>
            <a:spLocks noGrp="1" noChangeArrowheads="1"/>
          </p:cNvSpPr>
          <p:nvPr>
            <p:ph type="dt" sz="quarter" idx="1"/>
          </p:nvPr>
        </p:nvSpPr>
        <p:spPr bwMode="auto">
          <a:xfrm>
            <a:off x="6024396" y="0"/>
            <a:ext cx="102271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19163" eaLnBrk="0" hangingPunct="0">
              <a:spcBef>
                <a:spcPct val="0"/>
              </a:spcBef>
              <a:defRPr sz="1200" b="0">
                <a:solidFill>
                  <a:srgbClr val="000000"/>
                </a:solidFill>
                <a:latin typeface="Helvetica" pitchFamily="34" charset="0"/>
              </a:defRPr>
            </a:lvl1pPr>
          </a:lstStyle>
          <a:p>
            <a:pPr>
              <a:defRPr/>
            </a:pPr>
            <a:fld id="{9BDA86A5-C3F8-4600-8CE3-C04B72EF9C2F}" type="datetime4">
              <a:rPr lang="en-GB" smtClean="0"/>
              <a:pPr>
                <a:defRPr/>
              </a:pPr>
              <a:t>15 September 2015</a:t>
            </a:fld>
            <a:endParaRPr lang="de-DE"/>
          </a:p>
        </p:txBody>
      </p:sp>
      <p:sp>
        <p:nvSpPr>
          <p:cNvPr id="126980" name="Rectangle 4"/>
          <p:cNvSpPr>
            <a:spLocks noGrp="1" noChangeArrowheads="1"/>
          </p:cNvSpPr>
          <p:nvPr>
            <p:ph type="ftr" sz="quarter" idx="2"/>
          </p:nvPr>
        </p:nvSpPr>
        <p:spPr bwMode="auto">
          <a:xfrm>
            <a:off x="0" y="9104302"/>
            <a:ext cx="6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19163" eaLnBrk="0" hangingPunct="0">
              <a:spcBef>
                <a:spcPct val="0"/>
              </a:spcBef>
              <a:defRPr sz="1200" b="0">
                <a:solidFill>
                  <a:srgbClr val="000000"/>
                </a:solidFill>
                <a:latin typeface="Helvetica" pitchFamily="34" charset="0"/>
              </a:defRPr>
            </a:lvl1pPr>
          </a:lstStyle>
          <a:p>
            <a:pPr>
              <a:defRPr/>
            </a:pPr>
            <a:endParaRPr lang="de-DE"/>
          </a:p>
        </p:txBody>
      </p:sp>
      <p:sp>
        <p:nvSpPr>
          <p:cNvPr id="126981" name="Rectangle 5"/>
          <p:cNvSpPr>
            <a:spLocks noGrp="1" noChangeArrowheads="1"/>
          </p:cNvSpPr>
          <p:nvPr>
            <p:ph type="sldNum" sz="quarter" idx="3"/>
          </p:nvPr>
        </p:nvSpPr>
        <p:spPr bwMode="auto">
          <a:xfrm>
            <a:off x="6859562" y="9104302"/>
            <a:ext cx="187551"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19163" eaLnBrk="0" hangingPunct="0">
              <a:spcBef>
                <a:spcPct val="0"/>
              </a:spcBef>
              <a:defRPr sz="1200" b="0">
                <a:solidFill>
                  <a:srgbClr val="000000"/>
                </a:solidFill>
                <a:latin typeface="Helvetica" pitchFamily="34" charset="0"/>
              </a:defRPr>
            </a:lvl1pPr>
          </a:lstStyle>
          <a:p>
            <a:pPr>
              <a:defRPr/>
            </a:pPr>
            <a:fld id="{173C6697-A4F6-43B0-B68C-324E1280CAFB}" type="slidenum">
              <a:rPr lang="de-DE"/>
              <a:pPr>
                <a:defRPr/>
              </a:pPr>
              <a:t>‹#›</a:t>
            </a:fld>
            <a:endParaRPr lang="de-DE"/>
          </a:p>
        </p:txBody>
      </p:sp>
    </p:spTree>
    <p:extLst>
      <p:ext uri="{BB962C8B-B14F-4D97-AF65-F5344CB8AC3E}">
        <p14:creationId xmlns="" xmlns:p14="http://schemas.microsoft.com/office/powerpoint/2010/main" val="4178716610"/>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7117" cy="465266"/>
          </a:xfrm>
          <a:prstGeom prst="rect">
            <a:avLst/>
          </a:prstGeom>
          <a:noFill/>
          <a:ln w="9525">
            <a:noFill/>
            <a:miter lim="800000"/>
            <a:headEnd/>
            <a:tailEnd/>
          </a:ln>
          <a:effectLst/>
        </p:spPr>
        <p:txBody>
          <a:bodyPr vert="horz" wrap="square" lIns="91851" tIns="45926" rIns="91851" bIns="45926" numCol="1" anchor="t" anchorCtr="0" compatLnSpc="1">
            <a:prstTxWarp prst="textNoShape">
              <a:avLst/>
            </a:prstTxWarp>
          </a:bodyPr>
          <a:lstStyle>
            <a:lvl1pPr defTabSz="919163" eaLnBrk="0" hangingPunct="0">
              <a:spcBef>
                <a:spcPct val="0"/>
              </a:spcBef>
              <a:defRPr sz="1200" b="0">
                <a:solidFill>
                  <a:schemeClr val="tx1"/>
                </a:solidFill>
                <a:latin typeface="Times New Roman" pitchFamily="18" charset="0"/>
              </a:defRPr>
            </a:lvl1pPr>
          </a:lstStyle>
          <a:p>
            <a:pPr>
              <a:defRPr/>
            </a:pPr>
            <a:endParaRPr lang="de-DE"/>
          </a:p>
        </p:txBody>
      </p:sp>
      <p:sp>
        <p:nvSpPr>
          <p:cNvPr id="3075" name="Rectangle 3"/>
          <p:cNvSpPr>
            <a:spLocks noGrp="1" noChangeArrowheads="1"/>
          </p:cNvSpPr>
          <p:nvPr>
            <p:ph type="dt" idx="1"/>
          </p:nvPr>
        </p:nvSpPr>
        <p:spPr bwMode="auto">
          <a:xfrm>
            <a:off x="3973283" y="0"/>
            <a:ext cx="3037117" cy="465266"/>
          </a:xfrm>
          <a:prstGeom prst="rect">
            <a:avLst/>
          </a:prstGeom>
          <a:noFill/>
          <a:ln w="9525">
            <a:noFill/>
            <a:miter lim="800000"/>
            <a:headEnd/>
            <a:tailEnd/>
          </a:ln>
          <a:effectLst/>
        </p:spPr>
        <p:txBody>
          <a:bodyPr vert="horz" wrap="square" lIns="91851" tIns="45926" rIns="91851" bIns="45926" numCol="1" anchor="t" anchorCtr="0" compatLnSpc="1">
            <a:prstTxWarp prst="textNoShape">
              <a:avLst/>
            </a:prstTxWarp>
          </a:bodyPr>
          <a:lstStyle>
            <a:lvl1pPr algn="r" defTabSz="919163" eaLnBrk="0" hangingPunct="0">
              <a:spcBef>
                <a:spcPct val="0"/>
              </a:spcBef>
              <a:defRPr sz="1200" b="0">
                <a:solidFill>
                  <a:schemeClr val="tx1"/>
                </a:solidFill>
                <a:latin typeface="Times New Roman" pitchFamily="18" charset="0"/>
              </a:defRPr>
            </a:lvl1pPr>
          </a:lstStyle>
          <a:p>
            <a:pPr>
              <a:defRPr/>
            </a:pPr>
            <a:fld id="{AF3C147A-0D2F-4A49-8F4F-33980B94F1F7}" type="datetime4">
              <a:rPr lang="en-GB" smtClean="0"/>
              <a:pPr>
                <a:defRPr/>
              </a:pPr>
              <a:t>15 September 2015</a:t>
            </a:fld>
            <a:endParaRPr lang="de-DE"/>
          </a:p>
        </p:txBody>
      </p:sp>
      <p:sp>
        <p:nvSpPr>
          <p:cNvPr id="33796" name="Rectangle 4"/>
          <p:cNvSpPr>
            <a:spLocks noGrp="1" noRot="1" noChangeAspect="1" noChangeArrowheads="1" noTextEdit="1"/>
          </p:cNvSpPr>
          <p:nvPr>
            <p:ph type="sldImg" idx="2"/>
          </p:nvPr>
        </p:nvSpPr>
        <p:spPr bwMode="auto">
          <a:xfrm>
            <a:off x="987425" y="695325"/>
            <a:ext cx="5035550" cy="34861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32829" y="4414824"/>
            <a:ext cx="5144742" cy="4185907"/>
          </a:xfrm>
          <a:prstGeom prst="rect">
            <a:avLst/>
          </a:prstGeom>
          <a:noFill/>
          <a:ln w="9525">
            <a:noFill/>
            <a:miter lim="800000"/>
            <a:headEnd/>
            <a:tailEnd/>
          </a:ln>
          <a:effectLst/>
        </p:spPr>
        <p:txBody>
          <a:bodyPr vert="horz" wrap="square" lIns="91851" tIns="45926" rIns="91851" bIns="45926"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078" name="Rectangle 6"/>
          <p:cNvSpPr>
            <a:spLocks noGrp="1" noChangeArrowheads="1"/>
          </p:cNvSpPr>
          <p:nvPr>
            <p:ph type="ftr" sz="quarter" idx="4"/>
          </p:nvPr>
        </p:nvSpPr>
        <p:spPr bwMode="auto">
          <a:xfrm>
            <a:off x="0" y="8831135"/>
            <a:ext cx="3037117" cy="465265"/>
          </a:xfrm>
          <a:prstGeom prst="rect">
            <a:avLst/>
          </a:prstGeom>
          <a:noFill/>
          <a:ln w="9525">
            <a:noFill/>
            <a:miter lim="800000"/>
            <a:headEnd/>
            <a:tailEnd/>
          </a:ln>
          <a:effectLst/>
        </p:spPr>
        <p:txBody>
          <a:bodyPr vert="horz" wrap="square" lIns="91851" tIns="45926" rIns="91851" bIns="45926" numCol="1" anchor="b" anchorCtr="0" compatLnSpc="1">
            <a:prstTxWarp prst="textNoShape">
              <a:avLst/>
            </a:prstTxWarp>
          </a:bodyPr>
          <a:lstStyle>
            <a:lvl1pPr defTabSz="919163" eaLnBrk="0" hangingPunct="0">
              <a:spcBef>
                <a:spcPct val="0"/>
              </a:spcBef>
              <a:defRPr sz="1200" b="0">
                <a:solidFill>
                  <a:schemeClr val="tx1"/>
                </a:solidFill>
                <a:latin typeface="Times New Roman" pitchFamily="18" charset="0"/>
              </a:defRPr>
            </a:lvl1pPr>
          </a:lstStyle>
          <a:p>
            <a:pPr>
              <a:defRPr/>
            </a:pPr>
            <a:endParaRPr lang="de-DE"/>
          </a:p>
        </p:txBody>
      </p:sp>
      <p:sp>
        <p:nvSpPr>
          <p:cNvPr id="3079" name="Rectangle 7"/>
          <p:cNvSpPr>
            <a:spLocks noGrp="1" noChangeArrowheads="1"/>
          </p:cNvSpPr>
          <p:nvPr>
            <p:ph type="sldNum" sz="quarter" idx="5"/>
          </p:nvPr>
        </p:nvSpPr>
        <p:spPr bwMode="auto">
          <a:xfrm>
            <a:off x="3973283" y="8831135"/>
            <a:ext cx="3037117" cy="465265"/>
          </a:xfrm>
          <a:prstGeom prst="rect">
            <a:avLst/>
          </a:prstGeom>
          <a:noFill/>
          <a:ln w="9525">
            <a:noFill/>
            <a:miter lim="800000"/>
            <a:headEnd/>
            <a:tailEnd/>
          </a:ln>
          <a:effectLst/>
        </p:spPr>
        <p:txBody>
          <a:bodyPr vert="horz" wrap="square" lIns="91851" tIns="45926" rIns="91851" bIns="45926" numCol="1" anchor="b" anchorCtr="0" compatLnSpc="1">
            <a:prstTxWarp prst="textNoShape">
              <a:avLst/>
            </a:prstTxWarp>
          </a:bodyPr>
          <a:lstStyle>
            <a:lvl1pPr algn="r" defTabSz="919163" eaLnBrk="0" hangingPunct="0">
              <a:spcBef>
                <a:spcPct val="0"/>
              </a:spcBef>
              <a:defRPr sz="1200" b="0">
                <a:solidFill>
                  <a:schemeClr val="tx1"/>
                </a:solidFill>
                <a:latin typeface="Times New Roman" pitchFamily="18" charset="0"/>
              </a:defRPr>
            </a:lvl1pPr>
          </a:lstStyle>
          <a:p>
            <a:pPr>
              <a:defRPr/>
            </a:pPr>
            <a:fld id="{123812D3-E89D-4B71-A037-BF846B8DE299}" type="slidenum">
              <a:rPr lang="de-DE"/>
              <a:pPr>
                <a:defRPr/>
              </a:pPr>
              <a:t>‹#›</a:t>
            </a:fld>
            <a:endParaRPr lang="de-DE"/>
          </a:p>
        </p:txBody>
      </p:sp>
    </p:spTree>
    <p:extLst>
      <p:ext uri="{BB962C8B-B14F-4D97-AF65-F5344CB8AC3E}">
        <p14:creationId xmlns="" xmlns:p14="http://schemas.microsoft.com/office/powerpoint/2010/main" val="3964645148"/>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6837"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3673"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0508"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7346"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4180" algn="l" defTabSz="913673" rtl="0" eaLnBrk="1" latinLnBrk="0" hangingPunct="1">
      <a:defRPr sz="1200" kern="1200">
        <a:solidFill>
          <a:schemeClr val="tx1"/>
        </a:solidFill>
        <a:latin typeface="+mn-lt"/>
        <a:ea typeface="+mn-ea"/>
        <a:cs typeface="+mn-cs"/>
      </a:defRPr>
    </a:lvl6pPr>
    <a:lvl7pPr marL="2741018" algn="l" defTabSz="913673" rtl="0" eaLnBrk="1" latinLnBrk="0" hangingPunct="1">
      <a:defRPr sz="1200" kern="1200">
        <a:solidFill>
          <a:schemeClr val="tx1"/>
        </a:solidFill>
        <a:latin typeface="+mn-lt"/>
        <a:ea typeface="+mn-ea"/>
        <a:cs typeface="+mn-cs"/>
      </a:defRPr>
    </a:lvl7pPr>
    <a:lvl8pPr marL="3197853" algn="l" defTabSz="913673" rtl="0" eaLnBrk="1" latinLnBrk="0" hangingPunct="1">
      <a:defRPr sz="1200" kern="1200">
        <a:solidFill>
          <a:schemeClr val="tx1"/>
        </a:solidFill>
        <a:latin typeface="+mn-lt"/>
        <a:ea typeface="+mn-ea"/>
        <a:cs typeface="+mn-cs"/>
      </a:defRPr>
    </a:lvl8pPr>
    <a:lvl9pPr marL="3654689" algn="l" defTabSz="91367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E3FB869D-7AE8-45BD-AD5A-D0DA05E60C73}" type="slidenum">
              <a:rPr lang="de-DE" smtClean="0"/>
              <a:pPr/>
              <a:t>1</a:t>
            </a:fld>
            <a:endParaRPr lang="de-DE" smtClean="0"/>
          </a:p>
        </p:txBody>
      </p:sp>
      <p:sp>
        <p:nvSpPr>
          <p:cNvPr id="34819" name="Rectangle 2"/>
          <p:cNvSpPr>
            <a:spLocks noGrp="1" noRot="1" noChangeAspect="1" noChangeArrowheads="1" noTextEdit="1"/>
          </p:cNvSpPr>
          <p:nvPr>
            <p:ph type="sldImg"/>
          </p:nvPr>
        </p:nvSpPr>
        <p:spPr>
          <a:xfrm>
            <a:off x="987425" y="695325"/>
            <a:ext cx="5035550" cy="3486150"/>
          </a:xfrm>
          <a:ln/>
        </p:spPr>
      </p:sp>
      <p:sp>
        <p:nvSpPr>
          <p:cNvPr id="34820" name="Rectangle 3"/>
          <p:cNvSpPr>
            <a:spLocks noGrp="1" noChangeArrowheads="1"/>
          </p:cNvSpPr>
          <p:nvPr>
            <p:ph type="body" idx="1"/>
          </p:nvPr>
        </p:nvSpPr>
        <p:spPr>
          <a:noFill/>
          <a:ln/>
        </p:spPr>
        <p:txBody>
          <a:bodyPr/>
          <a:lstStyle/>
          <a:p>
            <a:endParaRPr lang="de-DE" dirty="0" smtClean="0"/>
          </a:p>
        </p:txBody>
      </p:sp>
      <p:sp>
        <p:nvSpPr>
          <p:cNvPr id="5" name="Date Placeholder 4"/>
          <p:cNvSpPr>
            <a:spLocks noGrp="1"/>
          </p:cNvSpPr>
          <p:nvPr>
            <p:ph type="dt" idx="10"/>
          </p:nvPr>
        </p:nvSpPr>
        <p:spPr/>
        <p:txBody>
          <a:bodyPr/>
          <a:lstStyle/>
          <a:p>
            <a:pPr>
              <a:defRPr/>
            </a:pPr>
            <a:fld id="{84E8CFAD-6A94-4CB7-B32D-926ACF4E508E}" type="datetime4">
              <a:rPr lang="en-GB" smtClean="0"/>
              <a:pPr>
                <a:defRPr/>
              </a:pPr>
              <a:t>16 September 2015</a:t>
            </a:fld>
            <a:endParaRPr lang="de-DE"/>
          </a:p>
        </p:txBody>
      </p:sp>
    </p:spTree>
    <p:extLst>
      <p:ext uri="{BB962C8B-B14F-4D97-AF65-F5344CB8AC3E}">
        <p14:creationId xmlns:p14="http://schemas.microsoft.com/office/powerpoint/2010/main" xmlns="" val="37355158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dirty="0" smtClean="0"/>
              <a:t>In looking over old presentations on GSICS products, </a:t>
            </a:r>
            <a:r>
              <a:rPr lang="en-US" b="0" dirty="0" err="1" smtClean="0"/>
              <a:t>Manik</a:t>
            </a:r>
            <a:r>
              <a:rPr lang="en-US" b="0" dirty="0" smtClean="0"/>
              <a:t> provided me with a couple on the GSICS Information Services and Products Roster (GISPR). I'm attaching one to show that we are just following a natural evolution. I do want to make it clear that I am not proposing that most of these all go through the GPPA or other reviews or become named, blessed, hosted GSICS products.</a:t>
            </a:r>
          </a:p>
          <a:p>
            <a:r>
              <a:rPr lang="en-US" dirty="0" smtClean="0"/>
              <a:t>http://www.star.nesdis.noaa.gov/smcd/GCC/documents/GRWG/200901/DAY1_1445_Iacovazzi_GCC_GISPR.pdf</a:t>
            </a:r>
          </a:p>
          <a:p>
            <a:endParaRPr lang="en-US" dirty="0"/>
          </a:p>
        </p:txBody>
      </p:sp>
      <p:sp>
        <p:nvSpPr>
          <p:cNvPr id="4" name="Date Placeholder 3"/>
          <p:cNvSpPr>
            <a:spLocks noGrp="1"/>
          </p:cNvSpPr>
          <p:nvPr>
            <p:ph type="dt" idx="10"/>
          </p:nvPr>
        </p:nvSpPr>
        <p:spPr/>
        <p:txBody>
          <a:bodyPr/>
          <a:lstStyle/>
          <a:p>
            <a:pPr>
              <a:defRPr/>
            </a:pPr>
            <a:fld id="{AF3C147A-0D2F-4A49-8F4F-33980B94F1F7}" type="datetime4">
              <a:rPr lang="en-GB" smtClean="0"/>
              <a:pPr>
                <a:defRPr/>
              </a:pPr>
              <a:t>15 September 2015</a:t>
            </a:fld>
            <a:endParaRPr lang="de-DE"/>
          </a:p>
        </p:txBody>
      </p:sp>
      <p:sp>
        <p:nvSpPr>
          <p:cNvPr id="5" name="Slide Number Placeholder 4"/>
          <p:cNvSpPr>
            <a:spLocks noGrp="1"/>
          </p:cNvSpPr>
          <p:nvPr>
            <p:ph type="sldNum" sz="quarter" idx="11"/>
          </p:nvPr>
        </p:nvSpPr>
        <p:spPr/>
        <p:txBody>
          <a:bodyPr/>
          <a:lstStyle/>
          <a:p>
            <a:pPr>
              <a:defRPr/>
            </a:pPr>
            <a:fld id="{123812D3-E89D-4B71-A037-BF846B8DE299}" type="slidenum">
              <a:rPr lang="de-DE" smtClean="0"/>
              <a:pPr>
                <a:defRPr/>
              </a:pPr>
              <a:t>4</a:t>
            </a:fld>
            <a:endParaRPr 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sz="1200" dirty="0" smtClean="0"/>
              <a:t>There are two classes of potential GSICS MW products - retrospective and forward looking/near-real time.  The primary users are mostly those who develop them and their organizations, although other GSICS members might find the methods useful to extend to their own sensors.  For the former, GSICS could consider simply developing tables of slopes/offsets for MW imagers and sounders.  However, the group would have to agree on a common standard; since there is really no true SI traceable sensor we could use, we would have to determine for each time period, which sensor would be a reference.  Plenty of work done in this regard by NOAA's CDR program and SCOPE-CM, so if we want, the MW sub group could come to some consensus on this, then we could develop these correction tables and call this a product (note, these would not qualify as a CDR because it might not directly include all of the adjustments needed).</a:t>
            </a:r>
            <a:br>
              <a:rPr lang="en-GB" sz="1200" dirty="0" smtClean="0"/>
            </a:br>
            <a:r>
              <a:rPr lang="en-GB" sz="1200" dirty="0" smtClean="0"/>
              <a:t>Now, for the current monitoring type of product, we could develop some sort of standard to then reference the operational sensors.  For instance, NOAA is doing this for many sensors through comparisons with CRTM.  So, an action for the MW sub group would be to determine what methods/references we should use and then we could move ahead with a proposed GSICS product.</a:t>
            </a:r>
            <a:br>
              <a:rPr lang="en-GB" sz="1200" dirty="0" smtClean="0"/>
            </a:br>
            <a:r>
              <a:rPr lang="en-GB" sz="1200" dirty="0" err="1" smtClean="0"/>
              <a:t>Manik</a:t>
            </a:r>
            <a:r>
              <a:rPr lang="en-GB" sz="1200" dirty="0" smtClean="0"/>
              <a:t> has developed, based on both of these options, proposed Meta-data file structures.  We thought that perhaps, with agreement from all on this email, that he could work those prototype formats (say using Cheng-</a:t>
            </a:r>
            <a:r>
              <a:rPr lang="en-GB" sz="1200" dirty="0" err="1" smtClean="0"/>
              <a:t>Zhi's</a:t>
            </a:r>
            <a:r>
              <a:rPr lang="en-GB" sz="1200" dirty="0" smtClean="0"/>
              <a:t> MSU and </a:t>
            </a:r>
            <a:r>
              <a:rPr lang="en-GB" sz="1200" dirty="0" err="1" smtClean="0"/>
              <a:t>Karsten's</a:t>
            </a:r>
            <a:r>
              <a:rPr lang="en-GB" sz="1200" dirty="0" smtClean="0"/>
              <a:t> SSMI) in parallel with the other activities just so we would have something defined in that regard.</a:t>
            </a:r>
            <a:br>
              <a:rPr lang="en-GB" sz="1200" dirty="0" smtClean="0"/>
            </a:br>
            <a:r>
              <a:rPr lang="en-GB" sz="1200" dirty="0" smtClean="0"/>
              <a:t>So if everyone agrees, we could then dive more into this at the next MW Sub-group meeting which I think I would like to have in April.</a:t>
            </a:r>
            <a:br>
              <a:rPr lang="en-GB" sz="1200" dirty="0" smtClean="0"/>
            </a:br>
            <a:r>
              <a:rPr lang="en-GB" sz="1200" dirty="0" smtClean="0"/>
              <a:t>Ralph</a:t>
            </a:r>
          </a:p>
          <a:p>
            <a:endParaRPr lang="en-US" dirty="0"/>
          </a:p>
        </p:txBody>
      </p:sp>
      <p:sp>
        <p:nvSpPr>
          <p:cNvPr id="4" name="Date Placeholder 3"/>
          <p:cNvSpPr>
            <a:spLocks noGrp="1"/>
          </p:cNvSpPr>
          <p:nvPr>
            <p:ph type="dt" idx="10"/>
          </p:nvPr>
        </p:nvSpPr>
        <p:spPr/>
        <p:txBody>
          <a:bodyPr/>
          <a:lstStyle/>
          <a:p>
            <a:pPr>
              <a:defRPr/>
            </a:pPr>
            <a:fld id="{AF3C147A-0D2F-4A49-8F4F-33980B94F1F7}" type="datetime4">
              <a:rPr lang="en-GB" smtClean="0"/>
              <a:pPr>
                <a:defRPr/>
              </a:pPr>
              <a:t>15 September 2015</a:t>
            </a:fld>
            <a:endParaRPr lang="de-DE"/>
          </a:p>
        </p:txBody>
      </p:sp>
      <p:sp>
        <p:nvSpPr>
          <p:cNvPr id="5" name="Slide Number Placeholder 4"/>
          <p:cNvSpPr>
            <a:spLocks noGrp="1"/>
          </p:cNvSpPr>
          <p:nvPr>
            <p:ph type="sldNum" sz="quarter" idx="11"/>
          </p:nvPr>
        </p:nvSpPr>
        <p:spPr/>
        <p:txBody>
          <a:bodyPr/>
          <a:lstStyle/>
          <a:p>
            <a:pPr>
              <a:defRPr/>
            </a:pPr>
            <a:fld id="{123812D3-E89D-4B71-A037-BF846B8DE299}" type="slidenum">
              <a:rPr lang="de-DE" smtClean="0"/>
              <a:pPr>
                <a:defRPr/>
              </a:pPr>
              <a:t>6</a:t>
            </a:fld>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694004"/>
            <a:ext cx="8420100" cy="1470025"/>
          </a:xfrm>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1485900" y="4429125"/>
            <a:ext cx="6934200" cy="1752600"/>
          </a:xfrm>
        </p:spPr>
        <p:txBody>
          <a:bodyPr/>
          <a:lstStyle>
            <a:lvl1pPr marL="0" indent="0" algn="ctr">
              <a:buNone/>
              <a:defRPr>
                <a:solidFill>
                  <a:schemeClr val="tx1">
                    <a:tint val="75000"/>
                  </a:schemeClr>
                </a:solidFill>
              </a:defRPr>
            </a:lvl1pPr>
            <a:lvl2pPr marL="456837" indent="0" algn="ctr">
              <a:buNone/>
              <a:defRPr>
                <a:solidFill>
                  <a:schemeClr val="tx1">
                    <a:tint val="75000"/>
                  </a:schemeClr>
                </a:solidFill>
              </a:defRPr>
            </a:lvl2pPr>
            <a:lvl3pPr marL="913673" indent="0" algn="ctr">
              <a:buNone/>
              <a:defRPr>
                <a:solidFill>
                  <a:schemeClr val="tx1">
                    <a:tint val="75000"/>
                  </a:schemeClr>
                </a:solidFill>
              </a:defRPr>
            </a:lvl3pPr>
            <a:lvl4pPr marL="1370508" indent="0" algn="ctr">
              <a:buNone/>
              <a:defRPr>
                <a:solidFill>
                  <a:schemeClr val="tx1">
                    <a:tint val="75000"/>
                  </a:schemeClr>
                </a:solidFill>
              </a:defRPr>
            </a:lvl4pPr>
            <a:lvl5pPr marL="1827346" indent="0" algn="ctr">
              <a:buNone/>
              <a:defRPr>
                <a:solidFill>
                  <a:schemeClr val="tx1">
                    <a:tint val="75000"/>
                  </a:schemeClr>
                </a:solidFill>
              </a:defRPr>
            </a:lvl5pPr>
            <a:lvl6pPr marL="2284180" indent="0" algn="ctr">
              <a:buNone/>
              <a:defRPr>
                <a:solidFill>
                  <a:schemeClr val="tx1">
                    <a:tint val="75000"/>
                  </a:schemeClr>
                </a:solidFill>
              </a:defRPr>
            </a:lvl6pPr>
            <a:lvl7pPr marL="2741018" indent="0" algn="ctr">
              <a:buNone/>
              <a:defRPr>
                <a:solidFill>
                  <a:schemeClr val="tx1">
                    <a:tint val="75000"/>
                  </a:schemeClr>
                </a:solidFill>
              </a:defRPr>
            </a:lvl7pPr>
            <a:lvl8pPr marL="3197853" indent="0" algn="ctr">
              <a:buNone/>
              <a:defRPr>
                <a:solidFill>
                  <a:schemeClr val="tx1">
                    <a:tint val="75000"/>
                  </a:schemeClr>
                </a:solidFill>
              </a:defRPr>
            </a:lvl8pPr>
            <a:lvl9pPr marL="3654689" indent="0" algn="ctr">
              <a:buNone/>
              <a:defRPr>
                <a:solidFill>
                  <a:schemeClr val="tx1">
                    <a:tint val="75000"/>
                  </a:schemeClr>
                </a:solidFill>
              </a:defRPr>
            </a:lvl9pPr>
          </a:lstStyle>
          <a:p>
            <a:r>
              <a:rPr lang="en-US" dirty="0" smtClean="0"/>
              <a:t>Click to edit Master subtitle style</a:t>
            </a:r>
            <a:endParaRPr lang="en-GB" dirty="0"/>
          </a:p>
        </p:txBody>
      </p:sp>
      <p:pic>
        <p:nvPicPr>
          <p:cNvPr id="57346" name="Picture 2" descr="H:\MY DOCUMENTS\GSICS\logo\GSICS500px.png"/>
          <p:cNvPicPr>
            <a:picLocks noChangeAspect="1" noChangeArrowheads="1"/>
          </p:cNvPicPr>
          <p:nvPr userDrawn="1"/>
        </p:nvPicPr>
        <p:blipFill>
          <a:blip r:embed="rId2" cstate="print"/>
          <a:srcRect/>
          <a:stretch>
            <a:fillRect/>
          </a:stretch>
        </p:blipFill>
        <p:spPr bwMode="auto">
          <a:xfrm>
            <a:off x="2571750" y="185764"/>
            <a:ext cx="4762500" cy="1933575"/>
          </a:xfrm>
          <a:prstGeom prst="rect">
            <a:avLst/>
          </a:prstGeom>
          <a:noFill/>
        </p:spPr>
      </p:pic>
    </p:spTree>
  </p:cSld>
  <p:clrMapOvr>
    <a:masterClrMapping/>
  </p:clrMapOvr>
  <p:hf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5"/>
            <a:ext cx="5943600" cy="566739"/>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645" y="612775"/>
            <a:ext cx="5943600" cy="4114800"/>
          </a:xfrm>
        </p:spPr>
        <p:txBody>
          <a:bodyPr rtlCol="0">
            <a:normAutofit/>
          </a:bodyPr>
          <a:lstStyle>
            <a:lvl1pPr marL="0" indent="0">
              <a:buNone/>
              <a:defRPr sz="3200"/>
            </a:lvl1pPr>
            <a:lvl2pPr marL="456837" indent="0">
              <a:buNone/>
              <a:defRPr sz="2800"/>
            </a:lvl2pPr>
            <a:lvl3pPr marL="913673" indent="0">
              <a:buNone/>
              <a:defRPr sz="2300"/>
            </a:lvl3pPr>
            <a:lvl4pPr marL="1370508" indent="0">
              <a:buNone/>
              <a:defRPr sz="2000"/>
            </a:lvl4pPr>
            <a:lvl5pPr marL="1827346" indent="0">
              <a:buNone/>
              <a:defRPr sz="2000"/>
            </a:lvl5pPr>
            <a:lvl6pPr marL="2284180" indent="0">
              <a:buNone/>
              <a:defRPr sz="2000"/>
            </a:lvl6pPr>
            <a:lvl7pPr marL="2741018" indent="0">
              <a:buNone/>
              <a:defRPr sz="2000"/>
            </a:lvl7pPr>
            <a:lvl8pPr marL="3197853" indent="0">
              <a:buNone/>
              <a:defRPr sz="2000"/>
            </a:lvl8pPr>
            <a:lvl9pPr marL="3654689" indent="0">
              <a:buNone/>
              <a:defRPr sz="2000"/>
            </a:lvl9pPr>
          </a:lstStyle>
          <a:p>
            <a:pPr lvl="0"/>
            <a:endParaRPr lang="en-GB" noProof="0" smtClean="0"/>
          </a:p>
        </p:txBody>
      </p:sp>
      <p:sp>
        <p:nvSpPr>
          <p:cNvPr id="4" name="Text Placeholder 3"/>
          <p:cNvSpPr>
            <a:spLocks noGrp="1"/>
          </p:cNvSpPr>
          <p:nvPr>
            <p:ph type="body" sz="half" idx="2"/>
          </p:nvPr>
        </p:nvSpPr>
        <p:spPr>
          <a:xfrm>
            <a:off x="1941645" y="5367349"/>
            <a:ext cx="5943600" cy="804863"/>
          </a:xfrm>
        </p:spPr>
        <p:txBody>
          <a:bodyPr/>
          <a:lstStyle>
            <a:lvl1pPr marL="0" indent="0">
              <a:buNone/>
              <a:defRPr sz="1400"/>
            </a:lvl1pPr>
            <a:lvl2pPr marL="456837" indent="0">
              <a:buNone/>
              <a:defRPr sz="1200"/>
            </a:lvl2pPr>
            <a:lvl3pPr marL="913673" indent="0">
              <a:buNone/>
              <a:defRPr sz="1100"/>
            </a:lvl3pPr>
            <a:lvl4pPr marL="1370508" indent="0">
              <a:buNone/>
              <a:defRPr sz="900"/>
            </a:lvl4pPr>
            <a:lvl5pPr marL="1827346" indent="0">
              <a:buNone/>
              <a:defRPr sz="900"/>
            </a:lvl5pPr>
            <a:lvl6pPr marL="2284180" indent="0">
              <a:buNone/>
              <a:defRPr sz="900"/>
            </a:lvl6pPr>
            <a:lvl7pPr marL="2741018" indent="0">
              <a:buNone/>
              <a:defRPr sz="900"/>
            </a:lvl7pPr>
            <a:lvl8pPr marL="3197853" indent="0">
              <a:buNone/>
              <a:defRPr sz="900"/>
            </a:lvl8pPr>
            <a:lvl9pPr marL="3654689"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63"/>
            <a:ext cx="2414588"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36578" y="274663"/>
            <a:ext cx="7078663"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95300" y="46212"/>
            <a:ext cx="8915400" cy="618727"/>
          </a:xfrm>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131220"/>
            <a:ext cx="8915400" cy="555665"/>
          </a:xfrm>
        </p:spPr>
        <p:txBody>
          <a:bodyPr/>
          <a:lstStyle>
            <a:lvl1pPr>
              <a:defRPr sz="2800" b="1"/>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defRPr sz="2300" b="1"/>
            </a:lvl1pPr>
            <a:lvl2pPr>
              <a:defRPr sz="2000" b="1"/>
            </a:lvl2pPr>
          </a:lstStyle>
          <a:p>
            <a:pPr lvl="0"/>
            <a:r>
              <a:rPr lang="en-US" dirty="0" smtClean="0"/>
              <a:t>Click to edit Master text styles</a:t>
            </a:r>
          </a:p>
          <a:p>
            <a:pPr lvl="1"/>
            <a:r>
              <a:rPr lang="en-US" dirty="0" smtClean="0"/>
              <a:t>Second level</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41"/>
            <a:ext cx="84201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6837" indent="0">
              <a:buNone/>
              <a:defRPr sz="1800">
                <a:solidFill>
                  <a:schemeClr val="tx1">
                    <a:tint val="75000"/>
                  </a:schemeClr>
                </a:solidFill>
              </a:defRPr>
            </a:lvl2pPr>
            <a:lvl3pPr marL="913673" indent="0">
              <a:buNone/>
              <a:defRPr sz="1600">
                <a:solidFill>
                  <a:schemeClr val="tx1">
                    <a:tint val="75000"/>
                  </a:schemeClr>
                </a:solidFill>
              </a:defRPr>
            </a:lvl3pPr>
            <a:lvl4pPr marL="1370508" indent="0">
              <a:buNone/>
              <a:defRPr sz="1400">
                <a:solidFill>
                  <a:schemeClr val="tx1">
                    <a:tint val="75000"/>
                  </a:schemeClr>
                </a:solidFill>
              </a:defRPr>
            </a:lvl4pPr>
            <a:lvl5pPr marL="1827346" indent="0">
              <a:buNone/>
              <a:defRPr sz="1400">
                <a:solidFill>
                  <a:schemeClr val="tx1">
                    <a:tint val="75000"/>
                  </a:schemeClr>
                </a:solidFill>
              </a:defRPr>
            </a:lvl5pPr>
            <a:lvl6pPr marL="2284180" indent="0">
              <a:buNone/>
              <a:defRPr sz="1400">
                <a:solidFill>
                  <a:schemeClr val="tx1">
                    <a:tint val="75000"/>
                  </a:schemeClr>
                </a:solidFill>
              </a:defRPr>
            </a:lvl6pPr>
            <a:lvl7pPr marL="2741018" indent="0">
              <a:buNone/>
              <a:defRPr sz="1400">
                <a:solidFill>
                  <a:schemeClr val="tx1">
                    <a:tint val="75000"/>
                  </a:schemeClr>
                </a:solidFill>
              </a:defRPr>
            </a:lvl7pPr>
            <a:lvl8pPr marL="3197853" indent="0">
              <a:buNone/>
              <a:defRPr sz="1400">
                <a:solidFill>
                  <a:schemeClr val="tx1">
                    <a:tint val="75000"/>
                  </a:schemeClr>
                </a:solidFill>
              </a:defRPr>
            </a:lvl8pPr>
            <a:lvl9pPr marL="3654689"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64"/>
            <a:ext cx="8915400" cy="954087"/>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7"/>
            <a:ext cx="4376870" cy="639763"/>
          </a:xfrm>
        </p:spPr>
        <p:txBody>
          <a:bodyPr anchor="b"/>
          <a:lstStyle>
            <a:lvl1pPr marL="0" indent="0">
              <a:buNone/>
              <a:defRPr sz="2300" b="1"/>
            </a:lvl1pPr>
            <a:lvl2pPr marL="456837" indent="0">
              <a:buNone/>
              <a:defRPr sz="2000" b="1"/>
            </a:lvl2pPr>
            <a:lvl3pPr marL="913673" indent="0">
              <a:buNone/>
              <a:defRPr sz="1800" b="1"/>
            </a:lvl3pPr>
            <a:lvl4pPr marL="1370508" indent="0">
              <a:buNone/>
              <a:defRPr sz="1600" b="1"/>
            </a:lvl4pPr>
            <a:lvl5pPr marL="1827346" indent="0">
              <a:buNone/>
              <a:defRPr sz="1600" b="1"/>
            </a:lvl5pPr>
            <a:lvl6pPr marL="2284180" indent="0">
              <a:buNone/>
              <a:defRPr sz="1600" b="1"/>
            </a:lvl6pPr>
            <a:lvl7pPr marL="2741018" indent="0">
              <a:buNone/>
              <a:defRPr sz="1600" b="1"/>
            </a:lvl7pPr>
            <a:lvl8pPr marL="3197853" indent="0">
              <a:buNone/>
              <a:defRPr sz="1600" b="1"/>
            </a:lvl8pPr>
            <a:lvl9pPr marL="3654689"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3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115" y="1535117"/>
            <a:ext cx="4378590" cy="639763"/>
          </a:xfrm>
        </p:spPr>
        <p:txBody>
          <a:bodyPr anchor="b"/>
          <a:lstStyle>
            <a:lvl1pPr marL="0" indent="0">
              <a:buNone/>
              <a:defRPr sz="2300" b="1"/>
            </a:lvl1pPr>
            <a:lvl2pPr marL="456837" indent="0">
              <a:buNone/>
              <a:defRPr sz="2000" b="1"/>
            </a:lvl2pPr>
            <a:lvl3pPr marL="913673" indent="0">
              <a:buNone/>
              <a:defRPr sz="1800" b="1"/>
            </a:lvl3pPr>
            <a:lvl4pPr marL="1370508" indent="0">
              <a:buNone/>
              <a:defRPr sz="1600" b="1"/>
            </a:lvl4pPr>
            <a:lvl5pPr marL="1827346" indent="0">
              <a:buNone/>
              <a:defRPr sz="1600" b="1"/>
            </a:lvl5pPr>
            <a:lvl6pPr marL="2284180" indent="0">
              <a:buNone/>
              <a:defRPr sz="1600" b="1"/>
            </a:lvl6pPr>
            <a:lvl7pPr marL="2741018" indent="0">
              <a:buNone/>
              <a:defRPr sz="1600" b="1"/>
            </a:lvl7pPr>
            <a:lvl8pPr marL="3197853" indent="0">
              <a:buNone/>
              <a:defRPr sz="1600" b="1"/>
            </a:lvl8pPr>
            <a:lvl9pPr marL="3654689"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5" y="2174875"/>
            <a:ext cx="4378590" cy="3951288"/>
          </a:xfrm>
        </p:spPr>
        <p:txBody>
          <a:bodyPr/>
          <a:lstStyle>
            <a:lvl1pPr>
              <a:defRPr sz="23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36575" y="1600206"/>
            <a:ext cx="4746625" cy="4525963"/>
          </a:xfrm>
        </p:spPr>
        <p:txBody>
          <a:bodyPr/>
          <a:lstStyle>
            <a:lvl1pPr>
              <a:defRPr sz="28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448302" y="1600206"/>
            <a:ext cx="3971925" cy="4525963"/>
          </a:xfrm>
        </p:spPr>
        <p:txBody>
          <a:bodyPr/>
          <a:lstStyle>
            <a:lvl1pPr>
              <a:defRPr sz="28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3" name="Group 52"/>
          <p:cNvGrpSpPr>
            <a:grpSpLocks/>
          </p:cNvGrpSpPr>
          <p:nvPr userDrawn="1"/>
        </p:nvGrpSpPr>
        <p:grpSpPr bwMode="auto">
          <a:xfrm>
            <a:off x="4786" y="1090649"/>
            <a:ext cx="9901237" cy="128587"/>
            <a:chOff x="3" y="2044"/>
            <a:chExt cx="6237" cy="179"/>
          </a:xfrm>
        </p:grpSpPr>
        <p:sp>
          <p:nvSpPr>
            <p:cNvPr id="4" name="Rectangle 53"/>
            <p:cNvSpPr>
              <a:spLocks noChangeArrowheads="1"/>
            </p:cNvSpPr>
            <p:nvPr userDrawn="1"/>
          </p:nvSpPr>
          <p:spPr bwMode="auto">
            <a:xfrm>
              <a:off x="3" y="2044"/>
              <a:ext cx="2433"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5" name="Rectangle 54"/>
            <p:cNvSpPr>
              <a:spLocks noChangeArrowheads="1"/>
            </p:cNvSpPr>
            <p:nvPr userDrawn="1"/>
          </p:nvSpPr>
          <p:spPr bwMode="auto">
            <a:xfrm>
              <a:off x="2557" y="2044"/>
              <a:ext cx="445"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6" name="Rectangle 55"/>
            <p:cNvSpPr>
              <a:spLocks noChangeArrowheads="1"/>
            </p:cNvSpPr>
            <p:nvPr userDrawn="1"/>
          </p:nvSpPr>
          <p:spPr bwMode="auto">
            <a:xfrm>
              <a:off x="3149" y="2044"/>
              <a:ext cx="14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7" name="Rectangle 56"/>
            <p:cNvSpPr>
              <a:spLocks noChangeArrowheads="1"/>
            </p:cNvSpPr>
            <p:nvPr userDrawn="1"/>
          </p:nvSpPr>
          <p:spPr bwMode="auto">
            <a:xfrm>
              <a:off x="3476" y="2044"/>
              <a:ext cx="8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8" name="Rectangle 57"/>
            <p:cNvSpPr>
              <a:spLocks noChangeArrowheads="1"/>
            </p:cNvSpPr>
            <p:nvPr userDrawn="1"/>
          </p:nvSpPr>
          <p:spPr bwMode="auto">
            <a:xfrm>
              <a:off x="4398" y="2044"/>
              <a:ext cx="1842"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grpSp>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3"/>
            <a:ext cx="3259006" cy="1162051"/>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2972" y="273083"/>
            <a:ext cx="5537729" cy="5853113"/>
          </a:xfrm>
        </p:spPr>
        <p:txBody>
          <a:bodyPr/>
          <a:lstStyle>
            <a:lvl1pPr>
              <a:defRPr sz="3200"/>
            </a:lvl1pPr>
            <a:lvl2pPr>
              <a:defRPr sz="2800"/>
            </a:lvl2pPr>
            <a:lvl3pPr>
              <a:defRPr sz="23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0" y="1435104"/>
            <a:ext cx="3259006" cy="4691063"/>
          </a:xfrm>
        </p:spPr>
        <p:txBody>
          <a:bodyPr/>
          <a:lstStyle>
            <a:lvl1pPr marL="0" indent="0">
              <a:buNone/>
              <a:defRPr sz="1400"/>
            </a:lvl1pPr>
            <a:lvl2pPr marL="456837" indent="0">
              <a:buNone/>
              <a:defRPr sz="1200"/>
            </a:lvl2pPr>
            <a:lvl3pPr marL="913673" indent="0">
              <a:buNone/>
              <a:defRPr sz="1100"/>
            </a:lvl3pPr>
            <a:lvl4pPr marL="1370508" indent="0">
              <a:buNone/>
              <a:defRPr sz="900"/>
            </a:lvl4pPr>
            <a:lvl5pPr marL="1827346" indent="0">
              <a:buNone/>
              <a:defRPr sz="900"/>
            </a:lvl5pPr>
            <a:lvl6pPr marL="2284180" indent="0">
              <a:buNone/>
              <a:defRPr sz="900"/>
            </a:lvl6pPr>
            <a:lvl7pPr marL="2741018" indent="0">
              <a:buNone/>
              <a:defRPr sz="900"/>
            </a:lvl7pPr>
            <a:lvl8pPr marL="3197853" indent="0">
              <a:buNone/>
              <a:defRPr sz="900"/>
            </a:lvl8pPr>
            <a:lvl9pPr marL="3654689"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95300" y="50368"/>
            <a:ext cx="8915400" cy="429541"/>
          </a:xfrm>
          <a:prstGeom prst="rect">
            <a:avLst/>
          </a:prstGeom>
          <a:noFill/>
          <a:ln w="9525">
            <a:noFill/>
            <a:miter lim="800000"/>
            <a:headEnd/>
            <a:tailEnd/>
          </a:ln>
        </p:spPr>
        <p:txBody>
          <a:bodyPr vert="horz" wrap="square" lIns="91366" tIns="45682" rIns="91366" bIns="45682" numCol="1" anchor="ctr" anchorCtr="0" compatLnSpc="1">
            <a:prstTxWarp prst="textNoShape">
              <a:avLst/>
            </a:prstTxWarp>
          </a:bodyPr>
          <a:lstStyle/>
          <a:p>
            <a:pPr lvl="0"/>
            <a:r>
              <a:rPr lang="en-US" dirty="0" smtClean="0"/>
              <a:t>Click to edit Master title style</a:t>
            </a:r>
            <a:endParaRPr lang="en-GB" dirty="0" smtClean="0"/>
          </a:p>
        </p:txBody>
      </p:sp>
      <p:sp>
        <p:nvSpPr>
          <p:cNvPr id="2051" name="Text Placeholder 2"/>
          <p:cNvSpPr>
            <a:spLocks noGrp="1"/>
          </p:cNvSpPr>
          <p:nvPr>
            <p:ph type="body" idx="1"/>
          </p:nvPr>
        </p:nvSpPr>
        <p:spPr bwMode="auto">
          <a:xfrm>
            <a:off x="495300" y="1600206"/>
            <a:ext cx="8915400" cy="4525963"/>
          </a:xfrm>
          <a:prstGeom prst="rect">
            <a:avLst/>
          </a:prstGeom>
          <a:noFill/>
          <a:ln w="9525">
            <a:noFill/>
            <a:miter lim="800000"/>
            <a:headEnd/>
            <a:tailEnd/>
          </a:ln>
        </p:spPr>
        <p:txBody>
          <a:bodyPr vert="horz" wrap="square" lIns="91366" tIns="45682" rIns="91366" bIns="45682" numCol="1" anchor="t" anchorCtr="0" compatLnSpc="1">
            <a:prstTxWarp prst="textNoShape">
              <a:avLst/>
            </a:prstTxWarp>
          </a:bodyPr>
          <a:lstStyle/>
          <a:p>
            <a:pPr lvl="0"/>
            <a:r>
              <a:rPr lang="en-US" dirty="0" smtClean="0"/>
              <a:t>Click to edit Master text styles</a:t>
            </a:r>
          </a:p>
          <a:p>
            <a:pPr lvl="1"/>
            <a:r>
              <a:rPr lang="en-US" dirty="0" smtClean="0"/>
              <a:t>Second level</a:t>
            </a:r>
          </a:p>
        </p:txBody>
      </p:sp>
      <p:sp>
        <p:nvSpPr>
          <p:cNvPr id="19" name="Line 8"/>
          <p:cNvSpPr>
            <a:spLocks noChangeShapeType="1"/>
          </p:cNvSpPr>
          <p:nvPr/>
        </p:nvSpPr>
        <p:spPr bwMode="auto">
          <a:xfrm>
            <a:off x="571499" y="573707"/>
            <a:ext cx="8839201" cy="0"/>
          </a:xfrm>
          <a:prstGeom prst="line">
            <a:avLst/>
          </a:prstGeom>
          <a:noFill/>
          <a:ln w="57150" cmpd="thinThick">
            <a:solidFill>
              <a:srgbClr val="3333FF"/>
            </a:solidFill>
            <a:round/>
            <a:headEnd/>
            <a:tailEnd/>
          </a:ln>
          <a:effectLst/>
        </p:spPr>
        <p:txBody>
          <a:bodyPr lIns="91366" tIns="45682" rIns="91366" bIns="45682"/>
          <a:lstStyle/>
          <a:p>
            <a:pPr algn="ctr">
              <a:defRPr/>
            </a:pPr>
            <a:endParaRPr lang="en-US"/>
          </a:p>
        </p:txBody>
      </p:sp>
      <p:pic>
        <p:nvPicPr>
          <p:cNvPr id="2056" name="Picture 8" descr="H:\MY DOCUMENTS\GSICS\logo\GSICS180px.png"/>
          <p:cNvPicPr>
            <a:picLocks noChangeAspect="1" noChangeArrowheads="1"/>
          </p:cNvPicPr>
          <p:nvPr/>
        </p:nvPicPr>
        <p:blipFill>
          <a:blip r:embed="rId14" cstate="print"/>
          <a:srcRect/>
          <a:stretch>
            <a:fillRect/>
          </a:stretch>
        </p:blipFill>
        <p:spPr bwMode="auto">
          <a:xfrm>
            <a:off x="8191505" y="6162712"/>
            <a:ext cx="1714500" cy="695325"/>
          </a:xfrm>
          <a:prstGeom prst="rect">
            <a:avLst/>
          </a:prstGeom>
          <a:noFill/>
        </p:spPr>
      </p:pic>
    </p:spTree>
  </p:cSld>
  <p:clrMap bg1="lt1" tx1="dk1" bg2="lt2" tx2="dk2" accent1="accent1" accent2="accent2" accent3="accent3" accent4="accent4" accent5="accent5" accent6="accent6" hlink="hlink" folHlink="folHlink"/>
  <p:sldLayoutIdLst>
    <p:sldLayoutId id="2147484077" r:id="rId1"/>
    <p:sldLayoutId id="2147484090" r:id="rId2"/>
    <p:sldLayoutId id="2147484087" r:id="rId3"/>
    <p:sldLayoutId id="2147484078" r:id="rId4"/>
    <p:sldLayoutId id="2147484080" r:id="rId5"/>
    <p:sldLayoutId id="2147484079" r:id="rId6"/>
    <p:sldLayoutId id="2147484088" r:id="rId7"/>
    <p:sldLayoutId id="2147484089" r:id="rId8"/>
    <p:sldLayoutId id="2147484081" r:id="rId9"/>
    <p:sldLayoutId id="2147484082" r:id="rId10"/>
    <p:sldLayoutId id="2147484083" r:id="rId11"/>
    <p:sldLayoutId id="2147484084" r:id="rId12"/>
  </p:sldLayoutIdLst>
  <p:hf hdr="0" ftr="0"/>
  <p:txStyles>
    <p:titleStyle>
      <a:lvl1pPr algn="ctr" rtl="0" eaLnBrk="0" fontAlgn="base" hangingPunct="0">
        <a:spcBef>
          <a:spcPct val="0"/>
        </a:spcBef>
        <a:spcAft>
          <a:spcPct val="0"/>
        </a:spcAft>
        <a:defRPr sz="2800" b="1" kern="1200">
          <a:solidFill>
            <a:schemeClr val="tx1"/>
          </a:solidFill>
          <a:latin typeface="+mj-lt"/>
          <a:ea typeface="+mj-ea"/>
          <a:cs typeface="+mj-cs"/>
        </a:defRPr>
      </a:lvl1pPr>
      <a:lvl2pPr algn="ctr" rtl="0" eaLnBrk="0" fontAlgn="base" hangingPunct="0">
        <a:spcBef>
          <a:spcPct val="0"/>
        </a:spcBef>
        <a:spcAft>
          <a:spcPct val="0"/>
        </a:spcAft>
        <a:defRPr sz="4300">
          <a:solidFill>
            <a:schemeClr val="tx1"/>
          </a:solidFill>
          <a:latin typeface="Calibri" pitchFamily="34" charset="0"/>
        </a:defRPr>
      </a:lvl2pPr>
      <a:lvl3pPr algn="ctr" rtl="0" eaLnBrk="0" fontAlgn="base" hangingPunct="0">
        <a:spcBef>
          <a:spcPct val="0"/>
        </a:spcBef>
        <a:spcAft>
          <a:spcPct val="0"/>
        </a:spcAft>
        <a:defRPr sz="4300">
          <a:solidFill>
            <a:schemeClr val="tx1"/>
          </a:solidFill>
          <a:latin typeface="Calibri" pitchFamily="34" charset="0"/>
        </a:defRPr>
      </a:lvl3pPr>
      <a:lvl4pPr algn="ctr" rtl="0" eaLnBrk="0" fontAlgn="base" hangingPunct="0">
        <a:spcBef>
          <a:spcPct val="0"/>
        </a:spcBef>
        <a:spcAft>
          <a:spcPct val="0"/>
        </a:spcAft>
        <a:defRPr sz="4300">
          <a:solidFill>
            <a:schemeClr val="tx1"/>
          </a:solidFill>
          <a:latin typeface="Calibri" pitchFamily="34" charset="0"/>
        </a:defRPr>
      </a:lvl4pPr>
      <a:lvl5pPr algn="ctr" rtl="0" eaLnBrk="0" fontAlgn="base" hangingPunct="0">
        <a:spcBef>
          <a:spcPct val="0"/>
        </a:spcBef>
        <a:spcAft>
          <a:spcPct val="0"/>
        </a:spcAft>
        <a:defRPr sz="4300">
          <a:solidFill>
            <a:schemeClr val="tx1"/>
          </a:solidFill>
          <a:latin typeface="Calibri" pitchFamily="34" charset="0"/>
        </a:defRPr>
      </a:lvl5pPr>
      <a:lvl6pPr marL="456837" algn="ctr" rtl="0" fontAlgn="base">
        <a:spcBef>
          <a:spcPct val="0"/>
        </a:spcBef>
        <a:spcAft>
          <a:spcPct val="0"/>
        </a:spcAft>
        <a:defRPr sz="4300">
          <a:solidFill>
            <a:schemeClr val="tx1"/>
          </a:solidFill>
          <a:latin typeface="Calibri" pitchFamily="34" charset="0"/>
        </a:defRPr>
      </a:lvl6pPr>
      <a:lvl7pPr marL="913673" algn="ctr" rtl="0" fontAlgn="base">
        <a:spcBef>
          <a:spcPct val="0"/>
        </a:spcBef>
        <a:spcAft>
          <a:spcPct val="0"/>
        </a:spcAft>
        <a:defRPr sz="4300">
          <a:solidFill>
            <a:schemeClr val="tx1"/>
          </a:solidFill>
          <a:latin typeface="Calibri" pitchFamily="34" charset="0"/>
        </a:defRPr>
      </a:lvl7pPr>
      <a:lvl8pPr marL="1370508" algn="ctr" rtl="0" fontAlgn="base">
        <a:spcBef>
          <a:spcPct val="0"/>
        </a:spcBef>
        <a:spcAft>
          <a:spcPct val="0"/>
        </a:spcAft>
        <a:defRPr sz="4300">
          <a:solidFill>
            <a:schemeClr val="tx1"/>
          </a:solidFill>
          <a:latin typeface="Calibri" pitchFamily="34" charset="0"/>
        </a:defRPr>
      </a:lvl8pPr>
      <a:lvl9pPr marL="1827346" algn="ctr" rtl="0" fontAlgn="base">
        <a:spcBef>
          <a:spcPct val="0"/>
        </a:spcBef>
        <a:spcAft>
          <a:spcPct val="0"/>
        </a:spcAft>
        <a:defRPr sz="4300">
          <a:solidFill>
            <a:schemeClr val="tx1"/>
          </a:solidFill>
          <a:latin typeface="Calibri" pitchFamily="34" charset="0"/>
        </a:defRPr>
      </a:lvl9pPr>
    </p:titleStyle>
    <p:bodyStyle>
      <a:lvl1pPr marL="342627" indent="-342627" algn="l" rtl="0" eaLnBrk="0" fontAlgn="base" hangingPunct="0">
        <a:spcBef>
          <a:spcPct val="20000"/>
        </a:spcBef>
        <a:spcAft>
          <a:spcPct val="0"/>
        </a:spcAft>
        <a:buFont typeface="Arial" charset="0"/>
        <a:buChar char="•"/>
        <a:defRPr sz="2300" b="1" kern="1200">
          <a:solidFill>
            <a:schemeClr val="tx1"/>
          </a:solidFill>
          <a:latin typeface="+mn-lt"/>
          <a:ea typeface="+mn-ea"/>
          <a:cs typeface="+mn-cs"/>
        </a:defRPr>
      </a:lvl1pPr>
      <a:lvl2pPr marL="742359" indent="-285521" algn="l" rtl="0" eaLnBrk="0" fontAlgn="base" hangingPunct="0">
        <a:spcBef>
          <a:spcPct val="20000"/>
        </a:spcBef>
        <a:spcAft>
          <a:spcPct val="0"/>
        </a:spcAft>
        <a:buFont typeface="Arial" charset="0"/>
        <a:buChar char="–"/>
        <a:defRPr sz="1800" b="1" kern="1200">
          <a:solidFill>
            <a:schemeClr val="tx2"/>
          </a:solidFill>
          <a:latin typeface="+mn-lt"/>
          <a:ea typeface="+mn-ea"/>
          <a:cs typeface="+mn-cs"/>
        </a:defRPr>
      </a:lvl2pPr>
      <a:lvl3pPr marL="1142090" indent="-228416" algn="l" rtl="0" eaLnBrk="0" fontAlgn="base" hangingPunct="0">
        <a:spcBef>
          <a:spcPct val="20000"/>
        </a:spcBef>
        <a:spcAft>
          <a:spcPct val="0"/>
        </a:spcAft>
        <a:buFont typeface="Arial" charset="0"/>
        <a:buChar char="•"/>
        <a:defRPr sz="2300" kern="1200">
          <a:solidFill>
            <a:schemeClr val="tx1"/>
          </a:solidFill>
          <a:latin typeface="+mn-lt"/>
          <a:ea typeface="+mn-ea"/>
          <a:cs typeface="+mn-cs"/>
        </a:defRPr>
      </a:lvl3pPr>
      <a:lvl4pPr marL="1598925" indent="-228416"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5764" indent="-228416"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2598" indent="-228416" algn="l" defTabSz="91367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9435" indent="-228416" algn="l" defTabSz="91367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6271" indent="-228416" algn="l" defTabSz="91367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3107" indent="-228416" algn="l" defTabSz="91367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3673" rtl="0" eaLnBrk="1" latinLnBrk="0" hangingPunct="1">
        <a:defRPr sz="1800" kern="1200">
          <a:solidFill>
            <a:schemeClr val="tx1"/>
          </a:solidFill>
          <a:latin typeface="+mn-lt"/>
          <a:ea typeface="+mn-ea"/>
          <a:cs typeface="+mn-cs"/>
        </a:defRPr>
      </a:lvl1pPr>
      <a:lvl2pPr marL="456837" algn="l" defTabSz="913673" rtl="0" eaLnBrk="1" latinLnBrk="0" hangingPunct="1">
        <a:defRPr sz="1800" kern="1200">
          <a:solidFill>
            <a:schemeClr val="tx1"/>
          </a:solidFill>
          <a:latin typeface="+mn-lt"/>
          <a:ea typeface="+mn-ea"/>
          <a:cs typeface="+mn-cs"/>
        </a:defRPr>
      </a:lvl2pPr>
      <a:lvl3pPr marL="913673" algn="l" defTabSz="913673" rtl="0" eaLnBrk="1" latinLnBrk="0" hangingPunct="1">
        <a:defRPr sz="1800" kern="1200">
          <a:solidFill>
            <a:schemeClr val="tx1"/>
          </a:solidFill>
          <a:latin typeface="+mn-lt"/>
          <a:ea typeface="+mn-ea"/>
          <a:cs typeface="+mn-cs"/>
        </a:defRPr>
      </a:lvl3pPr>
      <a:lvl4pPr marL="1370508" algn="l" defTabSz="913673" rtl="0" eaLnBrk="1" latinLnBrk="0" hangingPunct="1">
        <a:defRPr sz="1800" kern="1200">
          <a:solidFill>
            <a:schemeClr val="tx1"/>
          </a:solidFill>
          <a:latin typeface="+mn-lt"/>
          <a:ea typeface="+mn-ea"/>
          <a:cs typeface="+mn-cs"/>
        </a:defRPr>
      </a:lvl4pPr>
      <a:lvl5pPr marL="1827346" algn="l" defTabSz="913673" rtl="0" eaLnBrk="1" latinLnBrk="0" hangingPunct="1">
        <a:defRPr sz="1800" kern="1200">
          <a:solidFill>
            <a:schemeClr val="tx1"/>
          </a:solidFill>
          <a:latin typeface="+mn-lt"/>
          <a:ea typeface="+mn-ea"/>
          <a:cs typeface="+mn-cs"/>
        </a:defRPr>
      </a:lvl5pPr>
      <a:lvl6pPr marL="2284180" algn="l" defTabSz="913673" rtl="0" eaLnBrk="1" latinLnBrk="0" hangingPunct="1">
        <a:defRPr sz="1800" kern="1200">
          <a:solidFill>
            <a:schemeClr val="tx1"/>
          </a:solidFill>
          <a:latin typeface="+mn-lt"/>
          <a:ea typeface="+mn-ea"/>
          <a:cs typeface="+mn-cs"/>
        </a:defRPr>
      </a:lvl6pPr>
      <a:lvl7pPr marL="2741018" algn="l" defTabSz="913673" rtl="0" eaLnBrk="1" latinLnBrk="0" hangingPunct="1">
        <a:defRPr sz="1800" kern="1200">
          <a:solidFill>
            <a:schemeClr val="tx1"/>
          </a:solidFill>
          <a:latin typeface="+mn-lt"/>
          <a:ea typeface="+mn-ea"/>
          <a:cs typeface="+mn-cs"/>
        </a:defRPr>
      </a:lvl7pPr>
      <a:lvl8pPr marL="3197853" algn="l" defTabSz="913673" rtl="0" eaLnBrk="1" latinLnBrk="0" hangingPunct="1">
        <a:defRPr sz="1800" kern="1200">
          <a:solidFill>
            <a:schemeClr val="tx1"/>
          </a:solidFill>
          <a:latin typeface="+mn-lt"/>
          <a:ea typeface="+mn-ea"/>
          <a:cs typeface="+mn-cs"/>
        </a:defRPr>
      </a:lvl8pPr>
      <a:lvl9pPr marL="3654689" algn="l" defTabSz="91367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4"/>
          <p:cNvSpPr>
            <a:spLocks noGrp="1" noChangeArrowheads="1"/>
          </p:cNvSpPr>
          <p:nvPr>
            <p:ph type="ctrTitle"/>
          </p:nvPr>
        </p:nvSpPr>
        <p:spPr/>
        <p:txBody>
          <a:bodyPr/>
          <a:lstStyle/>
          <a:p>
            <a:pPr eaLnBrk="1" hangingPunct="1"/>
            <a:r>
              <a:rPr lang="en-US" sz="3600" dirty="0" smtClean="0"/>
              <a:t>Where do we stand on GSICS MW products?</a:t>
            </a:r>
            <a:br>
              <a:rPr lang="en-US" sz="3600" dirty="0" smtClean="0"/>
            </a:br>
            <a:r>
              <a:rPr lang="en-GB" sz="3600" dirty="0" smtClean="0"/>
              <a:t/>
            </a:r>
            <a:br>
              <a:rPr lang="en-GB" sz="3600" dirty="0" smtClean="0"/>
            </a:br>
            <a:endParaRPr lang="en-GB" sz="3600" dirty="0" smtClean="0"/>
          </a:p>
        </p:txBody>
      </p:sp>
      <p:sp>
        <p:nvSpPr>
          <p:cNvPr id="5" name="Rectangle 43"/>
          <p:cNvSpPr>
            <a:spLocks noGrp="1" noChangeArrowheads="1"/>
          </p:cNvSpPr>
          <p:nvPr>
            <p:ph type="subTitle" idx="1"/>
          </p:nvPr>
        </p:nvSpPr>
        <p:spPr>
          <a:xfrm>
            <a:off x="1199213" y="4429125"/>
            <a:ext cx="7944787" cy="1752600"/>
          </a:xfrm>
        </p:spPr>
        <p:txBody>
          <a:bodyPr/>
          <a:lstStyle/>
          <a:p>
            <a:pPr eaLnBrk="1" hangingPunct="1">
              <a:defRPr/>
            </a:pPr>
            <a:r>
              <a:rPr lang="en-US" dirty="0" smtClean="0">
                <a:solidFill>
                  <a:srgbClr val="002060"/>
                </a:solidFill>
              </a:rPr>
              <a:t> </a:t>
            </a:r>
            <a:r>
              <a:rPr lang="en-US" dirty="0" err="1" smtClean="0">
                <a:solidFill>
                  <a:srgbClr val="002060"/>
                </a:solidFill>
              </a:rPr>
              <a:t>Manik</a:t>
            </a:r>
            <a:r>
              <a:rPr lang="en-US" dirty="0" smtClean="0">
                <a:solidFill>
                  <a:srgbClr val="002060"/>
                </a:solidFill>
              </a:rPr>
              <a:t> Bali, </a:t>
            </a:r>
            <a:r>
              <a:rPr lang="en-US" dirty="0" smtClean="0">
                <a:solidFill>
                  <a:srgbClr val="002060"/>
                </a:solidFill>
              </a:rPr>
              <a:t>Lawrence E Flynn </a:t>
            </a:r>
            <a:r>
              <a:rPr lang="en-US" dirty="0" smtClean="0">
                <a:solidFill>
                  <a:srgbClr val="002060"/>
                </a:solidFill>
              </a:rPr>
              <a:t>, </a:t>
            </a:r>
            <a:r>
              <a:rPr lang="en-US" dirty="0" smtClean="0">
                <a:solidFill>
                  <a:srgbClr val="002060"/>
                </a:solidFill>
              </a:rPr>
              <a:t>Tim </a:t>
            </a:r>
            <a:r>
              <a:rPr lang="en-US" dirty="0" err="1" smtClean="0">
                <a:solidFill>
                  <a:srgbClr val="002060"/>
                </a:solidFill>
              </a:rPr>
              <a:t>Hewison</a:t>
            </a:r>
            <a:r>
              <a:rPr lang="en-US" dirty="0" smtClean="0">
                <a:solidFill>
                  <a:srgbClr val="002060"/>
                </a:solidFill>
              </a:rPr>
              <a:t>, Cheng-</a:t>
            </a:r>
            <a:r>
              <a:rPr lang="en-US" dirty="0" err="1" smtClean="0">
                <a:solidFill>
                  <a:srgbClr val="002060"/>
                </a:solidFill>
              </a:rPr>
              <a:t>Zhi</a:t>
            </a:r>
            <a:r>
              <a:rPr lang="en-US" dirty="0" smtClean="0">
                <a:solidFill>
                  <a:srgbClr val="002060"/>
                </a:solidFill>
              </a:rPr>
              <a:t> </a:t>
            </a:r>
            <a:r>
              <a:rPr lang="en-US" dirty="0" err="1" smtClean="0">
                <a:solidFill>
                  <a:srgbClr val="002060"/>
                </a:solidFill>
              </a:rPr>
              <a:t>Zou</a:t>
            </a:r>
            <a:r>
              <a:rPr lang="en-US" dirty="0" smtClean="0">
                <a:solidFill>
                  <a:srgbClr val="002060"/>
                </a:solidFill>
              </a:rPr>
              <a:t> </a:t>
            </a:r>
            <a:r>
              <a:rPr lang="en-US" dirty="0" smtClean="0">
                <a:solidFill>
                  <a:srgbClr val="002060"/>
                </a:solidFill>
              </a:rPr>
              <a:t/>
            </a:r>
            <a:br>
              <a:rPr lang="en-US" dirty="0" smtClean="0">
                <a:solidFill>
                  <a:srgbClr val="002060"/>
                </a:solidFill>
              </a:rPr>
            </a:br>
            <a:endParaRPr lang="en-US" sz="1600" dirty="0" smtClean="0">
              <a:solidFill>
                <a:srgbClr val="002060"/>
              </a:solidFill>
            </a:endParaRPr>
          </a:p>
          <a:p>
            <a:pPr eaLnBrk="1" hangingPunct="1">
              <a:buFont typeface="Arial" pitchFamily="34" charset="0"/>
              <a:buNone/>
              <a:defRPr/>
            </a:pPr>
            <a:r>
              <a:rPr lang="en-US" sz="1600" b="0" dirty="0" smtClean="0">
                <a:solidFill>
                  <a:srgbClr val="002060"/>
                </a:solidFill>
              </a:rPr>
              <a:t>MW Subgroup Meeting</a:t>
            </a:r>
          </a:p>
          <a:p>
            <a:pPr eaLnBrk="1" hangingPunct="1">
              <a:buFont typeface="Arial" pitchFamily="34" charset="0"/>
              <a:buNone/>
              <a:defRPr/>
            </a:pPr>
            <a:r>
              <a:rPr lang="en-US" sz="1600" b="0" dirty="0" smtClean="0">
                <a:solidFill>
                  <a:srgbClr val="002060"/>
                </a:solidFill>
              </a:rPr>
              <a:t>Sept 16, 2015</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410700" cy="555665"/>
          </a:xfrm>
        </p:spPr>
        <p:txBody>
          <a:bodyPr/>
          <a:lstStyle/>
          <a:p>
            <a:pPr algn="l" fontAlgn="t"/>
            <a:r>
              <a:rPr lang="en-US" dirty="0" smtClean="0"/>
              <a:t>                                 </a:t>
            </a:r>
            <a:r>
              <a:rPr lang="en-US" sz="2400" dirty="0" smtClean="0"/>
              <a:t>EP-16 report  (Jerome </a:t>
            </a:r>
            <a:r>
              <a:rPr lang="en-US" sz="2400" dirty="0" err="1" smtClean="0"/>
              <a:t>Lafeuille</a:t>
            </a:r>
            <a:r>
              <a:rPr lang="en-US" sz="2400" dirty="0" smtClean="0"/>
              <a:t>  Aug 2015) </a:t>
            </a:r>
            <a:endParaRPr lang="en-US" sz="2400" dirty="0"/>
          </a:p>
        </p:txBody>
      </p:sp>
      <p:sp>
        <p:nvSpPr>
          <p:cNvPr id="3" name="Content Placeholder 2"/>
          <p:cNvSpPr>
            <a:spLocks noGrp="1"/>
          </p:cNvSpPr>
          <p:nvPr>
            <p:ph idx="1"/>
          </p:nvPr>
        </p:nvSpPr>
        <p:spPr>
          <a:xfrm>
            <a:off x="526831" y="748869"/>
            <a:ext cx="8915400" cy="4525963"/>
          </a:xfrm>
        </p:spPr>
        <p:txBody>
          <a:bodyPr/>
          <a:lstStyle/>
          <a:p>
            <a:pPr>
              <a:buNone/>
            </a:pPr>
            <a:r>
              <a:rPr lang="en-US" b="0" dirty="0" smtClean="0"/>
              <a:t>The Panel underlined that it is good to take into account the expectations of different user groups but it would be very confusing if GSICS delivered different calibration information for the same instrument."  (I had misplaced this sentence at the end !)</a:t>
            </a:r>
            <a:br>
              <a:rPr lang="en-US" b="0" dirty="0" smtClean="0"/>
            </a:br>
            <a:r>
              <a:rPr lang="en-US" b="0" dirty="0" smtClean="0"/>
              <a:t/>
            </a:r>
            <a:br>
              <a:rPr lang="en-US" b="0" dirty="0" smtClean="0"/>
            </a:br>
            <a:r>
              <a:rPr lang="en-US" b="0" dirty="0" smtClean="0"/>
              <a:t>The Panel also noted that GRWG had taken an action to review the requirements and define the specifications of a GSICS inter-calibration product supporting the generation of FCDRs.  </a:t>
            </a:r>
            <a:r>
              <a:rPr lang="en-US" dirty="0" smtClean="0">
                <a:solidFill>
                  <a:srgbClr val="FF0000"/>
                </a:solidFill>
              </a:rPr>
              <a:t>At the moment there is an internal understanding that GSICS could deliver or endorse algorithms used to generate FCDR series, but this should be formalized. </a:t>
            </a:r>
            <a:endParaRPr lang="en-US" dirty="0" smtClean="0">
              <a:solidFill>
                <a:srgbClr val="FF0000"/>
              </a:solidFill>
            </a:endParaRPr>
          </a:p>
          <a:p>
            <a:pPr>
              <a:buNone/>
            </a:pPr>
            <a:r>
              <a:rPr lang="en-US" b="0" dirty="0" smtClean="0"/>
              <a:t>The </a:t>
            </a:r>
            <a:r>
              <a:rPr lang="en-US" b="0" dirty="0" smtClean="0"/>
              <a:t>GCC recalled that the AMSU/MSU FCDR ATBD from Cheng-</a:t>
            </a:r>
            <a:r>
              <a:rPr lang="en-US" b="0" dirty="0" err="1" smtClean="0"/>
              <a:t>Zhi</a:t>
            </a:r>
            <a:r>
              <a:rPr lang="en-US" b="0" dirty="0" smtClean="0"/>
              <a:t> underwent stringent review and had been recommended by reviewers, as reported at EP-15. It uses inter-comparison algorithms (as documented in the ATBD) which are similar to GSICS baseline SNO algorithms; in addition, it includes corrected radiances. This discussion was continued under item 7.</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42596" y="1332192"/>
            <a:ext cx="8915400" cy="4525963"/>
          </a:xfrm>
        </p:spPr>
        <p:txBody>
          <a:bodyPr/>
          <a:lstStyle/>
          <a:p>
            <a:r>
              <a:rPr lang="en-US" dirty="0" smtClean="0"/>
              <a:t>Action 16.06:</a:t>
            </a:r>
            <a:r>
              <a:rPr lang="en-US" b="0" dirty="0" smtClean="0"/>
              <a:t> </a:t>
            </a:r>
            <a:r>
              <a:rPr lang="en-US" b="0" dirty="0" smtClean="0"/>
              <a:t> ( From EP-16, stated in the report )</a:t>
            </a:r>
          </a:p>
          <a:p>
            <a:endParaRPr lang="en-US" b="0" dirty="0" smtClean="0"/>
          </a:p>
          <a:p>
            <a:pPr>
              <a:buNone/>
            </a:pPr>
            <a:r>
              <a:rPr lang="en-US" b="0" dirty="0" smtClean="0"/>
              <a:t> </a:t>
            </a:r>
            <a:r>
              <a:rPr lang="en-US" b="0" dirty="0" smtClean="0"/>
              <a:t>   (</a:t>
            </a:r>
            <a:r>
              <a:rPr lang="en-US" b="0" dirty="0" smtClean="0"/>
              <a:t>a) GCC to finalize the high-level categorization of GSICS holdings and deliverables, ensuring that actual or planned products can be mapped to these categories, indicating a target audience, delivery or access mode; </a:t>
            </a:r>
            <a:endParaRPr lang="en-US" b="0" dirty="0" smtClean="0"/>
          </a:p>
          <a:p>
            <a:endParaRPr lang="en-US" b="0" dirty="0" smtClean="0"/>
          </a:p>
          <a:p>
            <a:pPr>
              <a:buNone/>
            </a:pPr>
            <a:r>
              <a:rPr lang="en-US" b="0" dirty="0" smtClean="0"/>
              <a:t>   (</a:t>
            </a:r>
            <a:r>
              <a:rPr lang="en-US" b="0" dirty="0" smtClean="0"/>
              <a:t>b) GCC to propose appropriate review/acceptance mechanisms for each category of GSICS products (with a distinction between acceptance of the algorithms, and acceptance of the production of calibration coefficients or calibrated radiances).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95300" y="1600206"/>
            <a:ext cx="8915400" cy="3460525"/>
          </a:xfrm>
        </p:spPr>
        <p:txBody>
          <a:bodyPr/>
          <a:lstStyle/>
          <a:p>
            <a:r>
              <a:rPr lang="en-US" b="0" i="1" dirty="0" smtClean="0"/>
              <a:t>The Panel agreed that the diversity of GSICS outputs was not limited to the “GSICS corrections” and that the review/acceptance mechanism should be adapted to the type of deliverable</a:t>
            </a:r>
            <a:r>
              <a:rPr lang="en-US" b="0" dirty="0" smtClean="0"/>
              <a:t>." Table 1 in the draft report includes a row about "Calibration methodologies" which addresses "</a:t>
            </a:r>
            <a:r>
              <a:rPr lang="en-US" b="0" i="1" dirty="0" smtClean="0"/>
              <a:t>ATBD for NRT correction or ....re-calibration</a:t>
            </a:r>
            <a:r>
              <a:rPr lang="en-US" b="0" dirty="0" smtClean="0"/>
              <a:t>". </a:t>
            </a:r>
            <a:r>
              <a:rPr lang="en-US" dirty="0" smtClean="0"/>
              <a:t>This is where an FCDR "product" could eventually fit in. </a:t>
            </a:r>
            <a:r>
              <a:rPr lang="en-US" b="0" dirty="0" smtClean="0"/>
              <a:t>The ball is on your </a:t>
            </a:r>
            <a:r>
              <a:rPr lang="en-US" b="0" dirty="0" smtClean="0"/>
              <a:t>(</a:t>
            </a:r>
            <a:r>
              <a:rPr lang="en-US" b="0" dirty="0" err="1" smtClean="0"/>
              <a:t>i.e</a:t>
            </a:r>
            <a:r>
              <a:rPr lang="en-US" b="0" dirty="0" smtClean="0"/>
              <a:t> </a:t>
            </a:r>
            <a:r>
              <a:rPr lang="en-US" dirty="0" smtClean="0"/>
              <a:t>GCC</a:t>
            </a:r>
            <a:r>
              <a:rPr lang="en-US" b="0" dirty="0" smtClean="0"/>
              <a:t>) side </a:t>
            </a:r>
            <a:r>
              <a:rPr lang="en-US" b="0" dirty="0" smtClean="0"/>
              <a:t>since the action is on GCC (Action 16.06) to finalize this table and to propose the appropriate acceptance procedures.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Ability to monitor in-orbit instruments</a:t>
            </a:r>
          </a:p>
          <a:p>
            <a:pPr lvl="1"/>
            <a:r>
              <a:rPr lang="en-US" dirty="0" smtClean="0"/>
              <a:t>Algorithms used to inter compare instruments ( and perhaps produce FCDR).</a:t>
            </a:r>
          </a:p>
          <a:p>
            <a:pPr lvl="1"/>
            <a:r>
              <a:rPr lang="en-US" dirty="0" smtClean="0"/>
              <a:t>MW subgroup need to identify  stable references ( or reference radiances) that can act as in-orbit references.</a:t>
            </a:r>
          </a:p>
          <a:p>
            <a:r>
              <a:rPr lang="en-US" dirty="0" smtClean="0"/>
              <a:t>Proposed cross calibration standards could be a deliverable.</a:t>
            </a:r>
          </a:p>
          <a:p>
            <a:r>
              <a:rPr lang="en-US" dirty="0" smtClean="0"/>
              <a:t>GCC to provide a mechanism by which GSICS stamps of approval could be given to algorithms and data.</a:t>
            </a:r>
          </a:p>
          <a:p>
            <a:r>
              <a:rPr lang="en-US" dirty="0" smtClean="0"/>
              <a:t>Closely interact with WGCV and GPM-X to understand their  cross calibration requirements.</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p:cNvPicPr>
            <a:picLocks noGrp="1" noChangeAspect="1" noChangeArrowheads="1"/>
          </p:cNvPicPr>
          <p:nvPr>
            <p:ph idx="1"/>
          </p:nvPr>
        </p:nvPicPr>
        <p:blipFill>
          <a:blip r:embed="rId2" cstate="print"/>
          <a:srcRect/>
          <a:stretch>
            <a:fillRect/>
          </a:stretch>
        </p:blipFill>
        <p:spPr bwMode="auto">
          <a:xfrm>
            <a:off x="963503" y="2162147"/>
            <a:ext cx="8010525" cy="2266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0995" y="61359"/>
            <a:ext cx="7016750" cy="533400"/>
          </a:xfrm>
        </p:spPr>
        <p:txBody>
          <a:bodyPr/>
          <a:lstStyle/>
          <a:p>
            <a:r>
              <a:rPr lang="en-US" dirty="0" smtClean="0"/>
              <a:t>Outline </a:t>
            </a:r>
            <a:endParaRPr lang="en-US" dirty="0"/>
          </a:p>
        </p:txBody>
      </p:sp>
      <p:sp>
        <p:nvSpPr>
          <p:cNvPr id="3" name="Content Placeholder 2"/>
          <p:cNvSpPr>
            <a:spLocks noGrp="1"/>
          </p:cNvSpPr>
          <p:nvPr>
            <p:ph idx="1"/>
          </p:nvPr>
        </p:nvSpPr>
        <p:spPr>
          <a:xfrm>
            <a:off x="693683" y="1626860"/>
            <a:ext cx="8781392" cy="2538849"/>
          </a:xfrm>
        </p:spPr>
        <p:txBody>
          <a:bodyPr/>
          <a:lstStyle/>
          <a:p>
            <a:pPr lvl="1">
              <a:buFont typeface="Wingdings" pitchFamily="2" charset="2"/>
              <a:buChar char="§"/>
            </a:pPr>
            <a:r>
              <a:rPr lang="en-US" b="1" dirty="0" smtClean="0">
                <a:solidFill>
                  <a:schemeClr val="tx1"/>
                </a:solidFill>
              </a:rPr>
              <a:t>Introduction</a:t>
            </a:r>
          </a:p>
          <a:p>
            <a:pPr lvl="1">
              <a:buFont typeface="Wingdings" pitchFamily="2" charset="2"/>
              <a:buChar char="§"/>
            </a:pPr>
            <a:r>
              <a:rPr lang="en-US" b="1" dirty="0" smtClean="0">
                <a:solidFill>
                  <a:srgbClr val="000000"/>
                </a:solidFill>
              </a:rPr>
              <a:t>GSICS Goals</a:t>
            </a:r>
          </a:p>
          <a:p>
            <a:pPr lvl="1">
              <a:buFont typeface="Wingdings" pitchFamily="2" charset="2"/>
              <a:buChar char="§"/>
            </a:pPr>
            <a:r>
              <a:rPr lang="en-US" b="1" dirty="0" smtClean="0">
                <a:solidFill>
                  <a:srgbClr val="000000"/>
                </a:solidFill>
              </a:rPr>
              <a:t>GRWG Vision</a:t>
            </a:r>
            <a:endParaRPr lang="en-US" b="1" dirty="0" smtClean="0">
              <a:solidFill>
                <a:srgbClr val="000000"/>
              </a:solidFill>
            </a:endParaRPr>
          </a:p>
          <a:p>
            <a:pPr lvl="1">
              <a:buFont typeface="Wingdings" pitchFamily="2" charset="2"/>
              <a:buChar char="§"/>
            </a:pPr>
            <a:r>
              <a:rPr lang="en-US" b="1" dirty="0" smtClean="0">
                <a:solidFill>
                  <a:srgbClr val="000000"/>
                </a:solidFill>
              </a:rPr>
              <a:t>Larry’s presentation to EP-16 </a:t>
            </a:r>
            <a:r>
              <a:rPr lang="en-US" b="1" dirty="0" smtClean="0">
                <a:solidFill>
                  <a:srgbClr val="000000"/>
                </a:solidFill>
              </a:rPr>
              <a:t>, ‘what could be GSICS Products</a:t>
            </a:r>
            <a:r>
              <a:rPr lang="en-US" b="1" dirty="0" smtClean="0">
                <a:solidFill>
                  <a:srgbClr val="000000"/>
                </a:solidFill>
              </a:rPr>
              <a:t>’</a:t>
            </a:r>
          </a:p>
          <a:p>
            <a:pPr lvl="1">
              <a:buFont typeface="Wingdings" pitchFamily="2" charset="2"/>
              <a:buChar char="§"/>
            </a:pPr>
            <a:r>
              <a:rPr lang="en-US" dirty="0" smtClean="0">
                <a:solidFill>
                  <a:srgbClr val="000000"/>
                </a:solidFill>
              </a:rPr>
              <a:t>User Requirements</a:t>
            </a:r>
            <a:endParaRPr lang="en-US" b="1" dirty="0" smtClean="0">
              <a:solidFill>
                <a:srgbClr val="000000"/>
              </a:solidFill>
            </a:endParaRPr>
          </a:p>
          <a:p>
            <a:pPr lvl="1">
              <a:buFont typeface="Wingdings" pitchFamily="2" charset="2"/>
              <a:buChar char="§"/>
            </a:pPr>
            <a:r>
              <a:rPr lang="en-US" dirty="0" smtClean="0">
                <a:solidFill>
                  <a:srgbClr val="000000"/>
                </a:solidFill>
              </a:rPr>
              <a:t>EP-16 Clarification on FCDR</a:t>
            </a:r>
            <a:endParaRPr lang="en-US" b="1" dirty="0" smtClean="0">
              <a:solidFill>
                <a:srgbClr val="000000"/>
              </a:solidFill>
            </a:endParaRPr>
          </a:p>
          <a:p>
            <a:pPr lvl="1">
              <a:buFont typeface="Wingdings" pitchFamily="2" charset="2"/>
              <a:buChar char="§"/>
            </a:pPr>
            <a:r>
              <a:rPr lang="en-US" dirty="0" smtClean="0">
                <a:solidFill>
                  <a:srgbClr val="000000"/>
                </a:solidFill>
              </a:rPr>
              <a:t>Conclusions</a:t>
            </a:r>
            <a:endParaRPr lang="en-US" b="1" dirty="0" smtClean="0">
              <a:solidFill>
                <a:srgbClr val="000000"/>
              </a:solidFill>
            </a:endParaRPr>
          </a:p>
          <a:p>
            <a:pPr>
              <a:buNone/>
            </a:pPr>
            <a:endParaRPr lang="en-US" sz="3200" dirty="0" smtClean="0">
              <a:solidFill>
                <a:srgbClr val="000000"/>
              </a:solidFill>
            </a:endParaRPr>
          </a:p>
          <a:p>
            <a:pPr lvl="4"/>
            <a:endParaRPr lang="en-US" sz="1400" dirty="0" smtClean="0">
              <a:solidFill>
                <a:srgbClr val="000000"/>
              </a:solidFill>
            </a:endParaRPr>
          </a:p>
          <a:p>
            <a:pPr>
              <a:buNone/>
            </a:pPr>
            <a:endParaRPr lang="en-US" sz="3200" dirty="0" smtClean="0">
              <a:solidFill>
                <a:srgbClr val="000000"/>
              </a:solidFill>
            </a:endParaRPr>
          </a:p>
        </p:txBody>
      </p:sp>
      <p:sp>
        <p:nvSpPr>
          <p:cNvPr id="4" name="Footer Placeholder 3"/>
          <p:cNvSpPr>
            <a:spLocks noGrp="1"/>
          </p:cNvSpPr>
          <p:nvPr>
            <p:ph type="ftr" sz="quarter" idx="4294967295"/>
          </p:nvPr>
        </p:nvSpPr>
        <p:spPr>
          <a:xfrm>
            <a:off x="495300" y="6400800"/>
            <a:ext cx="2971800" cy="457200"/>
          </a:xfrm>
          <a:prstGeom prst="rect">
            <a:avLst/>
          </a:prstGeom>
        </p:spPr>
        <p:txBody>
          <a:bodyPr lIns="91366" tIns="45682" rIns="91366" bIns="45682"/>
          <a:lstStyle/>
          <a:p>
            <a:r>
              <a:rPr lang="en-US" dirty="0" smtClean="0"/>
              <a:t>04/08//2013</a:t>
            </a:r>
            <a:endParaRPr lang="en-US" dirty="0"/>
          </a:p>
        </p:txBody>
      </p:sp>
      <p:sp>
        <p:nvSpPr>
          <p:cNvPr id="5" name="Slide Number Placeholder 4"/>
          <p:cNvSpPr>
            <a:spLocks noGrp="1"/>
          </p:cNvSpPr>
          <p:nvPr>
            <p:ph type="sldNum" sz="quarter" idx="4294967295"/>
          </p:nvPr>
        </p:nvSpPr>
        <p:spPr>
          <a:xfrm>
            <a:off x="7429500" y="6400800"/>
            <a:ext cx="1981200" cy="457200"/>
          </a:xfrm>
          <a:prstGeom prst="rect">
            <a:avLst/>
          </a:prstGeom>
        </p:spPr>
        <p:txBody>
          <a:bodyPr lIns="91366" tIns="45682" rIns="91366" bIns="45682"/>
          <a:lstStyle/>
          <a:p>
            <a:fld id="{E8869016-7DEB-43E2-B220-9D5667D88CC0}" type="slidenum">
              <a:rPr lang="en-US" smtClean="0"/>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IntroductionTi</a:t>
            </a:r>
            <a:endParaRPr lang="en-US" dirty="0"/>
          </a:p>
        </p:txBody>
      </p:sp>
      <p:sp>
        <p:nvSpPr>
          <p:cNvPr id="3" name="Content Placeholder 2"/>
          <p:cNvSpPr>
            <a:spLocks noGrp="1"/>
          </p:cNvSpPr>
          <p:nvPr>
            <p:ph idx="1"/>
          </p:nvPr>
        </p:nvSpPr>
        <p:spPr>
          <a:xfrm>
            <a:off x="0" y="1284897"/>
            <a:ext cx="9906000" cy="1631724"/>
          </a:xfrm>
        </p:spPr>
        <p:txBody>
          <a:bodyPr/>
          <a:lstStyle/>
          <a:p>
            <a:r>
              <a:rPr lang="en-US" sz="2000" b="0" dirty="0" smtClean="0">
                <a:latin typeface="Arial" pitchFamily="34" charset="0"/>
                <a:cs typeface="Arial" pitchFamily="34" charset="0"/>
              </a:rPr>
              <a:t>The MW subgroup is a group that was re-formed in 2013.</a:t>
            </a:r>
          </a:p>
          <a:p>
            <a:r>
              <a:rPr lang="en-US" sz="2000" b="0" dirty="0" smtClean="0">
                <a:latin typeface="Arial" pitchFamily="34" charset="0"/>
                <a:cs typeface="Arial" pitchFamily="34" charset="0"/>
              </a:rPr>
              <a:t>The GPM-X  and the  CEOS-WGCV are closely linked with GSICS MW subgroup activities.</a:t>
            </a:r>
          </a:p>
          <a:p>
            <a:r>
              <a:rPr lang="en-US" sz="2000" b="0" dirty="0" smtClean="0">
                <a:latin typeface="Arial" pitchFamily="34" charset="0"/>
                <a:cs typeface="Arial" pitchFamily="34" charset="0"/>
              </a:rPr>
              <a:t>Currently the subgroup has no products   but discussions to identify products and deliverables are underway</a:t>
            </a:r>
            <a:r>
              <a:rPr lang="en-US" sz="2000" dirty="0" smtClean="0">
                <a:latin typeface="Arial" pitchFamily="34" charset="0"/>
                <a:cs typeface="Arial" pitchFamily="34" charset="0"/>
              </a:rPr>
              <a:t>.</a:t>
            </a:r>
            <a:endParaRPr lang="en-US" sz="2000" dirty="0">
              <a:latin typeface="Arial" pitchFamily="34" charset="0"/>
              <a:cs typeface="Arial" pitchFamily="34" charset="0"/>
            </a:endParaRPr>
          </a:p>
        </p:txBody>
      </p:sp>
      <p:sp>
        <p:nvSpPr>
          <p:cNvPr id="4" name="Rectangle 3"/>
          <p:cNvSpPr/>
          <p:nvPr/>
        </p:nvSpPr>
        <p:spPr>
          <a:xfrm>
            <a:off x="448860" y="696507"/>
            <a:ext cx="8771312" cy="400110"/>
          </a:xfrm>
          <a:prstGeom prst="rect">
            <a:avLst/>
          </a:prstGeom>
        </p:spPr>
        <p:txBody>
          <a:bodyPr wrap="none">
            <a:spAutoFit/>
          </a:bodyPr>
          <a:lstStyle/>
          <a:p>
            <a:pPr lvl="2"/>
            <a:r>
              <a:rPr lang="en-US" sz="2000" dirty="0" smtClean="0">
                <a:solidFill>
                  <a:schemeClr val="tx1"/>
                </a:solidFill>
              </a:rPr>
              <a:t>Do we currently have MW cross calibration products </a:t>
            </a:r>
            <a:r>
              <a:rPr lang="en-US" sz="2000" dirty="0" smtClean="0">
                <a:solidFill>
                  <a:schemeClr val="tx1"/>
                </a:solidFill>
              </a:rPr>
              <a:t>?  </a:t>
            </a:r>
            <a:r>
              <a:rPr lang="en-US" sz="2000" dirty="0" smtClean="0">
                <a:solidFill>
                  <a:srgbClr val="FF0000"/>
                </a:solidFill>
              </a:rPr>
              <a:t>NO</a:t>
            </a:r>
            <a:r>
              <a:rPr lang="en-US" sz="2000" dirty="0" smtClean="0">
                <a:solidFill>
                  <a:schemeClr val="tx1"/>
                </a:solidFill>
              </a:rPr>
              <a:t> </a:t>
            </a:r>
            <a:endParaRPr lang="en-US" sz="2000" dirty="0" smtClean="0">
              <a:solidFill>
                <a:schemeClr val="tx1"/>
              </a:solidFill>
            </a:endParaRPr>
          </a:p>
        </p:txBody>
      </p:sp>
      <p:sp>
        <p:nvSpPr>
          <p:cNvPr id="5" name="TextBox 4"/>
          <p:cNvSpPr txBox="1"/>
          <p:nvPr/>
        </p:nvSpPr>
        <p:spPr>
          <a:xfrm>
            <a:off x="1973374" y="6022428"/>
            <a:ext cx="5678157" cy="400110"/>
          </a:xfrm>
          <a:prstGeom prst="rect">
            <a:avLst/>
          </a:prstGeom>
          <a:noFill/>
        </p:spPr>
        <p:txBody>
          <a:bodyPr wrap="none" rtlCol="0">
            <a:spAutoFit/>
          </a:bodyPr>
          <a:lstStyle/>
          <a:p>
            <a:r>
              <a:rPr lang="en-US" sz="2000" dirty="0" smtClean="0">
                <a:solidFill>
                  <a:srgbClr val="FF0000"/>
                </a:solidFill>
                <a:latin typeface="Arial" pitchFamily="34" charset="0"/>
                <a:cs typeface="Arial" pitchFamily="34" charset="0"/>
              </a:rPr>
              <a:t>Factors help in identification of MW products</a:t>
            </a:r>
            <a:endParaRPr lang="en-US" sz="2000" dirty="0">
              <a:solidFill>
                <a:srgbClr val="FF0000"/>
              </a:solidFill>
              <a:latin typeface="Arial" pitchFamily="34" charset="0"/>
              <a:cs typeface="Arial" pitchFamily="34" charset="0"/>
            </a:endParaRPr>
          </a:p>
        </p:txBody>
      </p:sp>
      <p:graphicFrame>
        <p:nvGraphicFramePr>
          <p:cNvPr id="7" name="Diagram 6"/>
          <p:cNvGraphicFramePr/>
          <p:nvPr/>
        </p:nvGraphicFramePr>
        <p:xfrm>
          <a:off x="2244834" y="2869323"/>
          <a:ext cx="5643179" cy="29166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graphicEl>
                                              <a:dgm id="{362D6C62-D11C-403F-BED7-EEF84C5484BB}"/>
                                            </p:graphicEl>
                                          </p:spTgt>
                                        </p:tgtEl>
                                        <p:attrNameLst>
                                          <p:attrName>style.visibility</p:attrName>
                                        </p:attrNameLst>
                                      </p:cBhvr>
                                      <p:to>
                                        <p:strVal val="visible"/>
                                      </p:to>
                                    </p:set>
                                    <p:animEffect transition="in" filter="wipe(down)">
                                      <p:cBhvr>
                                        <p:cTn id="7" dur="500"/>
                                        <p:tgtEl>
                                          <p:spTgt spid="7">
                                            <p:graphicEl>
                                              <a:dgm id="{362D6C62-D11C-403F-BED7-EEF84C5484BB}"/>
                                            </p:graphic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7">
                                            <p:graphicEl>
                                              <a:dgm id="{D5F7D44A-DF42-4BAC-9D22-2941F17EA264}"/>
                                            </p:graphicEl>
                                          </p:spTgt>
                                        </p:tgtEl>
                                        <p:attrNameLst>
                                          <p:attrName>style.visibility</p:attrName>
                                        </p:attrNameLst>
                                      </p:cBhvr>
                                      <p:to>
                                        <p:strVal val="visible"/>
                                      </p:to>
                                    </p:set>
                                    <p:animEffect transition="in" filter="wipe(down)">
                                      <p:cBhvr>
                                        <p:cTn id="10" dur="500"/>
                                        <p:tgtEl>
                                          <p:spTgt spid="7">
                                            <p:graphicEl>
                                              <a:dgm id="{D5F7D44A-DF42-4BAC-9D22-2941F17EA264}"/>
                                            </p:graphic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7">
                                            <p:graphicEl>
                                              <a:dgm id="{1226D69A-DFA2-4BAE-BC74-3B6182BF4205}"/>
                                            </p:graphicEl>
                                          </p:spTgt>
                                        </p:tgtEl>
                                        <p:attrNameLst>
                                          <p:attrName>style.visibility</p:attrName>
                                        </p:attrNameLst>
                                      </p:cBhvr>
                                      <p:to>
                                        <p:strVal val="visible"/>
                                      </p:to>
                                    </p:set>
                                    <p:animEffect transition="in" filter="wipe(down)">
                                      <p:cBhvr>
                                        <p:cTn id="13" dur="500"/>
                                        <p:tgtEl>
                                          <p:spTgt spid="7">
                                            <p:graphicEl>
                                              <a:dgm id="{1226D69A-DFA2-4BAE-BC74-3B6182BF4205}"/>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9051" y="0"/>
            <a:ext cx="8915400" cy="514047"/>
          </a:xfrm>
        </p:spPr>
        <p:txBody>
          <a:bodyPr/>
          <a:lstStyle/>
          <a:p>
            <a:r>
              <a:rPr lang="en-US" sz="3600" dirty="0" smtClean="0"/>
              <a:t>GSICS – Goals</a:t>
            </a:r>
            <a:endParaRPr lang="en-US" sz="3600" dirty="0"/>
          </a:p>
        </p:txBody>
      </p:sp>
      <p:sp>
        <p:nvSpPr>
          <p:cNvPr id="3" name="Content Placeholder 2"/>
          <p:cNvSpPr>
            <a:spLocks noGrp="1"/>
          </p:cNvSpPr>
          <p:nvPr>
            <p:ph idx="1"/>
          </p:nvPr>
        </p:nvSpPr>
        <p:spPr>
          <a:xfrm>
            <a:off x="1488528" y="1177277"/>
            <a:ext cx="7041126" cy="5072437"/>
          </a:xfrm>
        </p:spPr>
        <p:txBody>
          <a:bodyPr>
            <a:normAutofit fontScale="62500" lnSpcReduction="20000"/>
          </a:bodyPr>
          <a:lstStyle/>
          <a:p>
            <a:r>
              <a:rPr lang="en-US" sz="2600" dirty="0" smtClean="0">
                <a:solidFill>
                  <a:srgbClr val="FF0000"/>
                </a:solidFill>
              </a:rPr>
              <a:t>Level 1 adjustments and </a:t>
            </a:r>
            <a:r>
              <a:rPr lang="en-US" sz="2600" dirty="0" smtClean="0">
                <a:solidFill>
                  <a:srgbClr val="FF0000"/>
                </a:solidFill>
              </a:rPr>
              <a:t>corrections  </a:t>
            </a:r>
            <a:r>
              <a:rPr lang="en-US" sz="2600" dirty="0" smtClean="0"/>
              <a:t>( Resulted in Classical products)</a:t>
            </a:r>
            <a:endParaRPr lang="en-US" sz="2600" dirty="0" smtClean="0"/>
          </a:p>
          <a:p>
            <a:pPr lvl="1"/>
            <a:r>
              <a:rPr lang="en-US" sz="2200" dirty="0" smtClean="0">
                <a:solidFill>
                  <a:schemeClr val="tx1"/>
                </a:solidFill>
              </a:rPr>
              <a:t>Methods (e.g., SNO or double difference)</a:t>
            </a:r>
          </a:p>
          <a:p>
            <a:pPr lvl="1"/>
            <a:r>
              <a:rPr lang="en-US" sz="2200" dirty="0" smtClean="0"/>
              <a:t>Transfer, stability, </a:t>
            </a:r>
          </a:p>
          <a:p>
            <a:pPr lvl="1"/>
            <a:r>
              <a:rPr lang="en-US" sz="2200" dirty="0" smtClean="0"/>
              <a:t>Spectral region idiosyncrasies</a:t>
            </a:r>
          </a:p>
          <a:p>
            <a:r>
              <a:rPr lang="en-US" sz="2600" dirty="0" smtClean="0"/>
              <a:t>Satellite and Instrument Data Bases</a:t>
            </a:r>
          </a:p>
          <a:p>
            <a:pPr lvl="1"/>
            <a:r>
              <a:rPr lang="en-US" sz="2200" dirty="0" smtClean="0"/>
              <a:t>OSCAR (SRF -&gt; product, etc.)</a:t>
            </a:r>
          </a:p>
          <a:p>
            <a:pPr lvl="1"/>
            <a:r>
              <a:rPr lang="en-US" sz="2200" dirty="0" err="1" smtClean="0"/>
              <a:t>Geolocation</a:t>
            </a:r>
            <a:r>
              <a:rPr lang="en-US" sz="2200" dirty="0" smtClean="0"/>
              <a:t> and FOVs</a:t>
            </a:r>
          </a:p>
          <a:p>
            <a:pPr lvl="1"/>
            <a:r>
              <a:rPr lang="en-US" sz="2200" dirty="0" smtClean="0"/>
              <a:t>Anomalies and period of coverage </a:t>
            </a:r>
          </a:p>
          <a:p>
            <a:r>
              <a:rPr lang="en-US" sz="2600" dirty="0" smtClean="0"/>
              <a:t>FCDRs and ECVs</a:t>
            </a:r>
          </a:p>
          <a:p>
            <a:pPr lvl="1"/>
            <a:r>
              <a:rPr lang="en-US" sz="2200" dirty="0" smtClean="0"/>
              <a:t>Users for reanalysis versus real time</a:t>
            </a:r>
          </a:p>
          <a:p>
            <a:pPr lvl="1"/>
            <a:r>
              <a:rPr lang="en-US" sz="2200" dirty="0" smtClean="0"/>
              <a:t>Components, homogenization approach (algorithms?)</a:t>
            </a:r>
          </a:p>
          <a:p>
            <a:pPr lvl="1"/>
            <a:r>
              <a:rPr lang="en-US" sz="2200" dirty="0" smtClean="0"/>
              <a:t>MW FCDR to GSICS Product example for discussion</a:t>
            </a:r>
          </a:p>
          <a:p>
            <a:r>
              <a:rPr lang="en-US" sz="2600" dirty="0" smtClean="0"/>
              <a:t>References</a:t>
            </a:r>
          </a:p>
          <a:p>
            <a:pPr lvl="1"/>
            <a:r>
              <a:rPr lang="en-US" sz="2200" dirty="0" smtClean="0"/>
              <a:t>Solar</a:t>
            </a:r>
          </a:p>
          <a:p>
            <a:pPr lvl="1"/>
            <a:r>
              <a:rPr lang="en-US" sz="2200" dirty="0" smtClean="0"/>
              <a:t>Lunar (ROLO and GIRO)</a:t>
            </a:r>
          </a:p>
          <a:p>
            <a:pPr lvl="1"/>
            <a:r>
              <a:rPr lang="en-US" sz="2200" dirty="0" smtClean="0"/>
              <a:t>DCC (radiance levels, frequencies?)</a:t>
            </a:r>
          </a:p>
          <a:p>
            <a:pPr lvl="1"/>
            <a:r>
              <a:rPr lang="en-US" sz="2200" dirty="0" smtClean="0"/>
              <a:t>Targets (Surfaces emissions and </a:t>
            </a:r>
            <a:r>
              <a:rPr lang="en-US" sz="2200" dirty="0" err="1" smtClean="0"/>
              <a:t>reflectivities</a:t>
            </a:r>
            <a:r>
              <a:rPr lang="en-US" sz="2200" dirty="0" smtClean="0"/>
              <a:t>?)</a:t>
            </a:r>
          </a:p>
          <a:p>
            <a:r>
              <a:rPr lang="en-US" sz="2600" dirty="0" smtClean="0"/>
              <a:t>Tools (SNO identifier, Display Graphics, Communication, Notification …)</a:t>
            </a:r>
          </a:p>
          <a:p>
            <a:r>
              <a:rPr lang="en-US" sz="2600" dirty="0" smtClean="0"/>
              <a:t>Documents (Journal articles, ATBDs, Users’ manuals)</a:t>
            </a:r>
          </a:p>
          <a:p>
            <a:r>
              <a:rPr lang="en-US" sz="2600" dirty="0" smtClean="0"/>
              <a:t>RTMs (Error analysis and comparisons studies)</a:t>
            </a:r>
          </a:p>
          <a:p>
            <a:r>
              <a:rPr lang="en-US" sz="2600" dirty="0" smtClean="0"/>
              <a:t>Stability versus </a:t>
            </a:r>
            <a:r>
              <a:rPr lang="en-US" sz="2600" dirty="0" smtClean="0"/>
              <a:t>Traceability</a:t>
            </a:r>
          </a:p>
          <a:p>
            <a:pPr lvl="8">
              <a:buNone/>
            </a:pPr>
            <a:r>
              <a:rPr lang="en-US" sz="2600" b="1" dirty="0" smtClean="0">
                <a:solidFill>
                  <a:srgbClr val="C00000"/>
                </a:solidFill>
              </a:rPr>
              <a:t>                                      </a:t>
            </a:r>
            <a:r>
              <a:rPr lang="en-US" sz="2600" b="1" dirty="0" smtClean="0"/>
              <a:t>Larry,  EP -16</a:t>
            </a:r>
            <a:endParaRPr lang="en-US" sz="2600" b="1"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9008" y="0"/>
            <a:ext cx="6413326" cy="555665"/>
          </a:xfrm>
        </p:spPr>
        <p:txBody>
          <a:bodyPr/>
          <a:lstStyle/>
          <a:p>
            <a:r>
              <a:rPr lang="en-US" dirty="0" smtClean="0"/>
              <a:t>GRWG </a:t>
            </a:r>
            <a:r>
              <a:rPr lang="en-US" dirty="0" smtClean="0"/>
              <a:t> </a:t>
            </a:r>
            <a:r>
              <a:rPr lang="en-US" dirty="0" smtClean="0"/>
              <a:t> </a:t>
            </a:r>
            <a:r>
              <a:rPr lang="en-US" dirty="0" smtClean="0"/>
              <a:t> Vision      ( Tim </a:t>
            </a:r>
            <a:r>
              <a:rPr lang="en-US" dirty="0" err="1" smtClean="0"/>
              <a:t>Hewison</a:t>
            </a:r>
            <a:r>
              <a:rPr lang="en-US" dirty="0" smtClean="0"/>
              <a:t>)</a:t>
            </a:r>
            <a:endParaRPr lang="en-US" dirty="0"/>
          </a:p>
        </p:txBody>
      </p:sp>
      <p:sp>
        <p:nvSpPr>
          <p:cNvPr id="3" name="Content Placeholder 2"/>
          <p:cNvSpPr>
            <a:spLocks noGrp="1"/>
          </p:cNvSpPr>
          <p:nvPr>
            <p:ph idx="1"/>
          </p:nvPr>
        </p:nvSpPr>
        <p:spPr>
          <a:xfrm>
            <a:off x="990600" y="867650"/>
            <a:ext cx="8915400" cy="2222391"/>
          </a:xfrm>
        </p:spPr>
        <p:txBody>
          <a:bodyPr/>
          <a:lstStyle/>
          <a:p>
            <a:pPr>
              <a:buNone/>
            </a:pPr>
            <a:r>
              <a:rPr lang="en-US" sz="2000" dirty="0" smtClean="0"/>
              <a:t>In terms of developing GSICS Products for Microwave instruments, the considerations should be </a:t>
            </a:r>
            <a:r>
              <a:rPr lang="en-US" sz="2000" b="0" dirty="0" smtClean="0"/>
              <a:t>:</a:t>
            </a:r>
            <a:endParaRPr lang="en-US" sz="2000" b="0" dirty="0" smtClean="0"/>
          </a:p>
          <a:p>
            <a:pPr>
              <a:buNone/>
            </a:pPr>
            <a:r>
              <a:rPr lang="en-US" sz="2000" b="0" dirty="0" smtClean="0"/>
              <a:t>1.  </a:t>
            </a:r>
            <a:r>
              <a:rPr lang="en-US" sz="2000" b="0" u="sng" dirty="0" smtClean="0">
                <a:solidFill>
                  <a:srgbClr val="FF0000"/>
                </a:solidFill>
              </a:rPr>
              <a:t>What </a:t>
            </a:r>
            <a:r>
              <a:rPr lang="en-US" sz="2000" b="0" u="sng" dirty="0" smtClean="0">
                <a:solidFill>
                  <a:srgbClr val="FF0000"/>
                </a:solidFill>
              </a:rPr>
              <a:t>are the </a:t>
            </a:r>
            <a:r>
              <a:rPr lang="en-US" sz="2000" b="0" u="sng" dirty="0" smtClean="0">
                <a:solidFill>
                  <a:srgbClr val="FF0000"/>
                </a:solidFill>
              </a:rPr>
              <a:t>user’s </a:t>
            </a:r>
            <a:r>
              <a:rPr lang="en-US" sz="2000" b="0" u="sng" dirty="0" smtClean="0">
                <a:solidFill>
                  <a:srgbClr val="FF0000"/>
                </a:solidFill>
              </a:rPr>
              <a:t>requirements for inter-calibration products?</a:t>
            </a:r>
          </a:p>
          <a:p>
            <a:pPr>
              <a:buNone/>
            </a:pPr>
            <a:r>
              <a:rPr lang="en-US" sz="2000" b="0" dirty="0" smtClean="0"/>
              <a:t>2.   What can we do to meet these?</a:t>
            </a:r>
          </a:p>
          <a:p>
            <a:pPr>
              <a:buNone/>
            </a:pPr>
            <a:r>
              <a:rPr lang="en-US" sz="2000" b="0" dirty="0" smtClean="0"/>
              <a:t>3.   </a:t>
            </a:r>
            <a:r>
              <a:rPr lang="en-US" sz="2000" b="0" dirty="0" smtClean="0"/>
              <a:t>Can </a:t>
            </a:r>
            <a:r>
              <a:rPr lang="en-US" sz="2000" b="0" dirty="0" smtClean="0"/>
              <a:t>we make products that fit within existing GSICS Conventions and systems?</a:t>
            </a:r>
          </a:p>
          <a:p>
            <a:pPr>
              <a:buNone/>
            </a:pPr>
            <a:endParaRPr lang="en-US" dirty="0"/>
          </a:p>
        </p:txBody>
      </p:sp>
      <p:pic>
        <p:nvPicPr>
          <p:cNvPr id="8" name="Picture 3"/>
          <p:cNvPicPr>
            <a:picLocks noChangeAspect="1" noChangeArrowheads="1"/>
          </p:cNvPicPr>
          <p:nvPr/>
        </p:nvPicPr>
        <p:blipFill>
          <a:blip r:embed="rId2" cstate="print"/>
          <a:srcRect/>
          <a:stretch>
            <a:fillRect/>
          </a:stretch>
        </p:blipFill>
        <p:spPr bwMode="auto">
          <a:xfrm>
            <a:off x="331074" y="3113690"/>
            <a:ext cx="3648075" cy="2971800"/>
          </a:xfrm>
          <a:prstGeom prst="rect">
            <a:avLst/>
          </a:prstGeom>
          <a:noFill/>
          <a:ln w="9525">
            <a:noFill/>
            <a:miter lim="800000"/>
            <a:headEnd/>
            <a:tailEnd/>
          </a:ln>
        </p:spPr>
      </p:pic>
      <p:sp>
        <p:nvSpPr>
          <p:cNvPr id="10" name="TextBox 9"/>
          <p:cNvSpPr txBox="1"/>
          <p:nvPr/>
        </p:nvSpPr>
        <p:spPr>
          <a:xfrm>
            <a:off x="4761185" y="3168869"/>
            <a:ext cx="4729655" cy="4016484"/>
          </a:xfrm>
          <a:prstGeom prst="rect">
            <a:avLst/>
          </a:prstGeom>
          <a:noFill/>
        </p:spPr>
        <p:txBody>
          <a:bodyPr wrap="square" rtlCol="0">
            <a:spAutoFit/>
          </a:bodyPr>
          <a:lstStyle/>
          <a:p>
            <a:r>
              <a:rPr lang="en-US" sz="1500" u="sng" dirty="0" smtClean="0">
                <a:solidFill>
                  <a:schemeClr val="tx1"/>
                </a:solidFill>
                <a:latin typeface="Arial" pitchFamily="34" charset="0"/>
                <a:cs typeface="Arial" pitchFamily="34" charset="0"/>
              </a:rPr>
              <a:t>Cheng-</a:t>
            </a:r>
            <a:r>
              <a:rPr lang="en-US" sz="1500" u="sng" dirty="0" err="1" smtClean="0">
                <a:solidFill>
                  <a:schemeClr val="tx1"/>
                </a:solidFill>
                <a:latin typeface="Arial" pitchFamily="34" charset="0"/>
                <a:cs typeface="Arial" pitchFamily="34" charset="0"/>
              </a:rPr>
              <a:t>Zhi</a:t>
            </a:r>
            <a:r>
              <a:rPr lang="en-US" sz="1500" u="sng" dirty="0" smtClean="0">
                <a:solidFill>
                  <a:schemeClr val="tx1"/>
                </a:solidFill>
                <a:latin typeface="Arial" pitchFamily="34" charset="0"/>
                <a:cs typeface="Arial" pitchFamily="34" charset="0"/>
              </a:rPr>
              <a:t> </a:t>
            </a:r>
            <a:r>
              <a:rPr lang="en-US" sz="1500" u="sng" dirty="0" err="1" smtClean="0">
                <a:solidFill>
                  <a:schemeClr val="tx1"/>
                </a:solidFill>
                <a:latin typeface="Arial" pitchFamily="34" charset="0"/>
                <a:cs typeface="Arial" pitchFamily="34" charset="0"/>
              </a:rPr>
              <a:t>Zou</a:t>
            </a:r>
            <a:r>
              <a:rPr lang="en-US" sz="1500" u="sng" dirty="0" smtClean="0">
                <a:solidFill>
                  <a:schemeClr val="tx1"/>
                </a:solidFill>
                <a:latin typeface="Arial" pitchFamily="34" charset="0"/>
                <a:cs typeface="Arial" pitchFamily="34" charset="0"/>
              </a:rPr>
              <a:t> leading the interaction with WGCV</a:t>
            </a:r>
          </a:p>
          <a:p>
            <a:endParaRPr lang="en-US" sz="1500" dirty="0" smtClean="0">
              <a:solidFill>
                <a:schemeClr val="tx1"/>
              </a:solidFill>
              <a:latin typeface="Arial" pitchFamily="34" charset="0"/>
              <a:cs typeface="Arial" pitchFamily="34" charset="0"/>
            </a:endParaRPr>
          </a:p>
          <a:p>
            <a:r>
              <a:rPr lang="en-US" sz="1500" dirty="0" smtClean="0">
                <a:solidFill>
                  <a:schemeClr val="tx1"/>
                </a:solidFill>
                <a:latin typeface="Arial" pitchFamily="34" charset="0"/>
                <a:cs typeface="Arial" pitchFamily="34" charset="0"/>
              </a:rPr>
              <a:t>MWSG </a:t>
            </a:r>
            <a:r>
              <a:rPr lang="en-US" sz="1500" dirty="0" smtClean="0">
                <a:solidFill>
                  <a:schemeClr val="tx1"/>
                </a:solidFill>
                <a:latin typeface="Arial" pitchFamily="34" charset="0"/>
                <a:cs typeface="Arial" pitchFamily="34" charset="0"/>
              </a:rPr>
              <a:t>Chair to have a  communication with GSICS on how WGCV  can offer support on best practices</a:t>
            </a:r>
            <a:r>
              <a:rPr lang="en-US" sz="1500" dirty="0" smtClean="0">
                <a:solidFill>
                  <a:schemeClr val="tx1"/>
                </a:solidFill>
                <a:latin typeface="Arial" pitchFamily="34" charset="0"/>
                <a:cs typeface="Arial" pitchFamily="34" charset="0"/>
              </a:rPr>
              <a:t>.</a:t>
            </a:r>
            <a:endParaRPr lang="en-US" sz="1500" dirty="0" smtClean="0">
              <a:solidFill>
                <a:schemeClr val="tx1"/>
              </a:solidFill>
              <a:latin typeface="Arial" pitchFamily="34" charset="0"/>
              <a:cs typeface="Arial" pitchFamily="34" charset="0"/>
            </a:endParaRPr>
          </a:p>
          <a:p>
            <a:endParaRPr lang="en-US" sz="1500" dirty="0" smtClean="0">
              <a:solidFill>
                <a:schemeClr val="tx1"/>
              </a:solidFill>
              <a:latin typeface="Arial" pitchFamily="34" charset="0"/>
              <a:cs typeface="Arial" pitchFamily="34" charset="0"/>
            </a:endParaRPr>
          </a:p>
          <a:p>
            <a:r>
              <a:rPr lang="en-US" sz="1500" dirty="0" smtClean="0">
                <a:solidFill>
                  <a:schemeClr val="tx1"/>
                </a:solidFill>
                <a:latin typeface="Arial" pitchFamily="34" charset="0"/>
                <a:cs typeface="Arial" pitchFamily="34" charset="0"/>
              </a:rPr>
              <a:t>  WGCV Secretariat to send out the list of potential  GSICS-WGCV Cooperation items outlined by  GSICS to each subgroup </a:t>
            </a:r>
            <a:r>
              <a:rPr lang="en-US" sz="1500" dirty="0" smtClean="0">
                <a:solidFill>
                  <a:schemeClr val="tx1"/>
                </a:solidFill>
                <a:latin typeface="Arial" pitchFamily="34" charset="0"/>
                <a:cs typeface="Arial" pitchFamily="34" charset="0"/>
              </a:rPr>
              <a:t>chair</a:t>
            </a:r>
          </a:p>
          <a:p>
            <a:endParaRPr lang="en-US" sz="1500" dirty="0" smtClean="0">
              <a:solidFill>
                <a:schemeClr val="tx1"/>
              </a:solidFill>
              <a:latin typeface="Arial" pitchFamily="34" charset="0"/>
              <a:cs typeface="Arial" pitchFamily="34" charset="0"/>
            </a:endParaRPr>
          </a:p>
          <a:p>
            <a:r>
              <a:rPr lang="en-US" sz="1500" dirty="0" smtClean="0">
                <a:solidFill>
                  <a:schemeClr val="tx1"/>
                </a:solidFill>
                <a:latin typeface="Arial" pitchFamily="34" charset="0"/>
                <a:cs typeface="Arial" pitchFamily="34" charset="0"/>
              </a:rPr>
              <a:t>  WGCV ( Completed) Subgroup Chairs to identify and prioritize  specific activity areas for interaction with  GSICS.</a:t>
            </a:r>
          </a:p>
          <a:p>
            <a:endParaRPr lang="en-US" sz="1500" dirty="0" smtClean="0">
              <a:solidFill>
                <a:schemeClr val="tx1"/>
              </a:solidFill>
              <a:latin typeface="Arial" pitchFamily="34" charset="0"/>
              <a:cs typeface="Arial" pitchFamily="34" charset="0"/>
            </a:endParaRPr>
          </a:p>
          <a:p>
            <a:endParaRPr lang="en-US" sz="1500" dirty="0" smtClean="0">
              <a:solidFill>
                <a:schemeClr val="tx1"/>
              </a:solidFill>
              <a:latin typeface="Arial" pitchFamily="34" charset="0"/>
              <a:cs typeface="Arial" pitchFamily="34" charset="0"/>
            </a:endParaRPr>
          </a:p>
          <a:p>
            <a:endParaRPr lang="en-US" sz="1500" dirty="0" smtClean="0">
              <a:solidFill>
                <a:schemeClr val="tx1"/>
              </a:solidFill>
              <a:latin typeface="Arial" pitchFamily="34" charset="0"/>
              <a:cs typeface="Arial" pitchFamily="34" charset="0"/>
            </a:endParaRPr>
          </a:p>
          <a:p>
            <a:r>
              <a:rPr lang="en-US" sz="1500" dirty="0" smtClean="0">
                <a:solidFill>
                  <a:schemeClr val="tx1"/>
                </a:solidFill>
                <a:latin typeface="Arial" pitchFamily="34" charset="0"/>
                <a:cs typeface="Arial" pitchFamily="34" charset="0"/>
              </a:rPr>
              <a:t>  </a:t>
            </a:r>
            <a:endParaRPr lang="en-US" sz="1500" dirty="0">
              <a:solidFill>
                <a:schemeClr val="tx1"/>
              </a:solidFill>
              <a:latin typeface="Arial" pitchFamily="34" charset="0"/>
              <a:cs typeface="Arial" pitchFamily="34" charset="0"/>
            </a:endParaRPr>
          </a:p>
        </p:txBody>
      </p:sp>
      <p:sp>
        <p:nvSpPr>
          <p:cNvPr id="11" name="TextBox 10"/>
          <p:cNvSpPr txBox="1"/>
          <p:nvPr/>
        </p:nvSpPr>
        <p:spPr>
          <a:xfrm>
            <a:off x="1813034" y="6550223"/>
            <a:ext cx="6148552" cy="307777"/>
          </a:xfrm>
          <a:prstGeom prst="rect">
            <a:avLst/>
          </a:prstGeom>
          <a:noFill/>
        </p:spPr>
        <p:txBody>
          <a:bodyPr wrap="square" rtlCol="0">
            <a:spAutoFit/>
          </a:bodyPr>
          <a:lstStyle/>
          <a:p>
            <a:r>
              <a:rPr lang="en-US" sz="1400" dirty="0" smtClean="0">
                <a:solidFill>
                  <a:srgbClr val="C00000"/>
                </a:solidFill>
              </a:rPr>
              <a:t>MW subgroup has close links with GPM-X and CEOS-WGCV</a:t>
            </a:r>
            <a:endParaRPr lang="en-US" sz="1400" dirty="0">
              <a:solidFill>
                <a:srgbClr val="C0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481957" y="0"/>
            <a:ext cx="6685641" cy="555665"/>
          </a:xfrm>
        </p:spPr>
        <p:txBody>
          <a:bodyPr/>
          <a:lstStyle/>
          <a:p>
            <a:pPr lvl="6"/>
            <a:r>
              <a:rPr lang="en-US" sz="2300" b="1" dirty="0" smtClean="0">
                <a:solidFill>
                  <a:srgbClr val="000000"/>
                </a:solidFill>
              </a:rPr>
              <a:t>W</a:t>
            </a:r>
            <a:r>
              <a:rPr lang="en-US" sz="2300" b="1" dirty="0" smtClean="0">
                <a:solidFill>
                  <a:srgbClr val="000000"/>
                </a:solidFill>
              </a:rPr>
              <a:t>hat </a:t>
            </a:r>
            <a:r>
              <a:rPr lang="en-US" sz="2300" b="1" dirty="0" smtClean="0">
                <a:solidFill>
                  <a:srgbClr val="000000"/>
                </a:solidFill>
              </a:rPr>
              <a:t>could be GSICS </a:t>
            </a:r>
            <a:r>
              <a:rPr lang="en-US" sz="2300" b="1" dirty="0" smtClean="0">
                <a:solidFill>
                  <a:srgbClr val="000000"/>
                </a:solidFill>
              </a:rPr>
              <a:t>MW Products</a:t>
            </a:r>
            <a:endParaRPr lang="en-US" sz="2300" b="1" dirty="0" smtClean="0">
              <a:solidFill>
                <a:srgbClr val="000000"/>
              </a:solidFill>
            </a:endParaRPr>
          </a:p>
        </p:txBody>
      </p:sp>
      <p:sp>
        <p:nvSpPr>
          <p:cNvPr id="23555" name="Content Placeholder 2"/>
          <p:cNvSpPr>
            <a:spLocks noGrp="1"/>
          </p:cNvSpPr>
          <p:nvPr>
            <p:ph idx="1"/>
          </p:nvPr>
        </p:nvSpPr>
        <p:spPr>
          <a:xfrm>
            <a:off x="409945" y="1095340"/>
            <a:ext cx="9496055" cy="5265585"/>
          </a:xfrm>
        </p:spPr>
        <p:txBody>
          <a:bodyPr/>
          <a:lstStyle/>
          <a:p>
            <a:r>
              <a:rPr lang="en-US" sz="1800" dirty="0" smtClean="0"/>
              <a:t>MW products differ from those from VIS or IR because there are not potential SI standards to consider</a:t>
            </a:r>
          </a:p>
          <a:p>
            <a:r>
              <a:rPr lang="en-US" sz="1800" dirty="0" smtClean="0"/>
              <a:t>MW products can come in two classes:</a:t>
            </a:r>
          </a:p>
          <a:p>
            <a:pPr lvl="1"/>
            <a:r>
              <a:rPr lang="en-US" sz="1400" dirty="0" smtClean="0"/>
              <a:t>Retrospective type products (FCDR “components” – geolocation, scan biases, intersatellite corrections, etc.)</a:t>
            </a:r>
          </a:p>
          <a:p>
            <a:pPr lvl="1"/>
            <a:r>
              <a:rPr lang="en-US" sz="1400" dirty="0" smtClean="0"/>
              <a:t>Forward looking (quasi-real time)</a:t>
            </a:r>
          </a:p>
          <a:p>
            <a:r>
              <a:rPr lang="en-US" sz="1800" dirty="0" smtClean="0"/>
              <a:t>A possible path forward:</a:t>
            </a:r>
          </a:p>
          <a:p>
            <a:pPr lvl="1"/>
            <a:r>
              <a:rPr lang="en-US" sz="1400" dirty="0" smtClean="0"/>
              <a:t>Determine from users what specific MW products they would like to see from GSICS</a:t>
            </a:r>
          </a:p>
          <a:p>
            <a:pPr lvl="1"/>
            <a:r>
              <a:rPr lang="en-US" sz="1400" dirty="0" smtClean="0"/>
              <a:t>Define a MW primary reference</a:t>
            </a:r>
          </a:p>
          <a:p>
            <a:pPr lvl="2"/>
            <a:r>
              <a:rPr lang="en-US" sz="1000" dirty="0" err="1" smtClean="0"/>
              <a:t>WindSat</a:t>
            </a:r>
            <a:r>
              <a:rPr lang="en-US" sz="1000" dirty="0" smtClean="0"/>
              <a:t> or GMI for MW imagers?</a:t>
            </a:r>
          </a:p>
          <a:p>
            <a:pPr lvl="2"/>
            <a:r>
              <a:rPr lang="en-US" sz="1000" dirty="0" smtClean="0"/>
              <a:t>ATMS for MW sounders?</a:t>
            </a:r>
          </a:p>
          <a:p>
            <a:pPr lvl="2"/>
            <a:r>
              <a:rPr lang="en-US" sz="1000" dirty="0" smtClean="0"/>
              <a:t>A radiative transfer model like RTTOVS or CRTM?</a:t>
            </a:r>
            <a:endParaRPr lang="en-US" sz="1000" dirty="0"/>
          </a:p>
          <a:p>
            <a:pPr lvl="1"/>
            <a:r>
              <a:rPr lang="en-US" sz="1400" dirty="0" smtClean="0"/>
              <a:t>Work with GDWG to define:</a:t>
            </a:r>
          </a:p>
          <a:p>
            <a:pPr lvl="2"/>
            <a:r>
              <a:rPr lang="en-US" sz="1000" dirty="0" smtClean="0"/>
              <a:t>Data formats</a:t>
            </a:r>
          </a:p>
          <a:p>
            <a:pPr lvl="2"/>
            <a:r>
              <a:rPr lang="en-US" sz="1000" dirty="0" smtClean="0"/>
              <a:t>Meta-data standards</a:t>
            </a:r>
          </a:p>
          <a:p>
            <a:pPr lvl="2"/>
            <a:r>
              <a:rPr lang="en-US" sz="1000" dirty="0" smtClean="0"/>
              <a:t>Distribution mechanism</a:t>
            </a:r>
          </a:p>
          <a:p>
            <a:pPr lvl="1"/>
            <a:r>
              <a:rPr lang="en-US" sz="1400" dirty="0" smtClean="0"/>
              <a:t>Work with the GCC to see how the products could be reviewed through the GPPA</a:t>
            </a:r>
          </a:p>
          <a:p>
            <a:r>
              <a:rPr lang="en-US" sz="1800" dirty="0" smtClean="0"/>
              <a:t>Two potential products?</a:t>
            </a:r>
          </a:p>
          <a:p>
            <a:pPr lvl="1"/>
            <a:r>
              <a:rPr lang="en-US" sz="1400" dirty="0" smtClean="0"/>
              <a:t>AMSU-MSU (C-Z. Zou)</a:t>
            </a:r>
          </a:p>
          <a:p>
            <a:pPr lvl="1"/>
            <a:r>
              <a:rPr lang="en-US" sz="1400" dirty="0" smtClean="0"/>
              <a:t>SSM/I (K. </a:t>
            </a:r>
            <a:r>
              <a:rPr lang="en-US" sz="1400" dirty="0" err="1" smtClean="0"/>
              <a:t>Fennig</a:t>
            </a:r>
            <a:r>
              <a:rPr lang="en-US" sz="1400" dirty="0" smtClean="0"/>
              <a:t>)</a:t>
            </a:r>
          </a:p>
          <a:p>
            <a:pPr lvl="1"/>
            <a:endParaRPr lang="en-US" sz="1400" dirty="0" smtClean="0"/>
          </a:p>
          <a:p>
            <a:pPr lvl="1">
              <a:buNone/>
            </a:pPr>
            <a:r>
              <a:rPr lang="en-US" sz="1400" i="1" dirty="0" smtClean="0">
                <a:solidFill>
                  <a:schemeClr val="tx1"/>
                </a:solidFill>
              </a:rPr>
              <a:t>                                                                                                                                  Larry,  GSICS Annual Meeting, Delhi,  April 2015</a:t>
            </a:r>
            <a:endParaRPr lang="en-US" sz="1800" i="1" dirty="0">
              <a:solidFill>
                <a:schemeClr val="tx1"/>
              </a:solidFill>
            </a:endParaRPr>
          </a:p>
        </p:txBody>
      </p:sp>
    </p:spTree>
    <p:extLst>
      <p:ext uri="{BB962C8B-B14F-4D97-AF65-F5344CB8AC3E}">
        <p14:creationId xmlns:p14="http://schemas.microsoft.com/office/powerpoint/2010/main" xmlns="" val="32994538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User Requirements: </a:t>
            </a:r>
            <a:r>
              <a:rPr lang="en-US" dirty="0" smtClean="0"/>
              <a:t>New Developments</a:t>
            </a:r>
            <a:endParaRPr lang="en-US" dirty="0"/>
          </a:p>
        </p:txBody>
      </p:sp>
      <p:sp>
        <p:nvSpPr>
          <p:cNvPr id="3" name="Content Placeholder 2"/>
          <p:cNvSpPr>
            <a:spLocks noGrp="1"/>
          </p:cNvSpPr>
          <p:nvPr>
            <p:ph idx="1"/>
          </p:nvPr>
        </p:nvSpPr>
        <p:spPr>
          <a:xfrm>
            <a:off x="482600" y="1231901"/>
            <a:ext cx="8915400" cy="4572000"/>
          </a:xfrm>
        </p:spPr>
        <p:txBody>
          <a:bodyPr/>
          <a:lstStyle/>
          <a:p>
            <a:pPr>
              <a:buNone/>
            </a:pPr>
            <a:r>
              <a:rPr lang="en-US" dirty="0" smtClean="0"/>
              <a:t>Climate and Weather communities have placed a need to better calibrate in-orbit instruments and ensure high levels of precision and stability of the instrument. </a:t>
            </a:r>
          </a:p>
          <a:p>
            <a:pPr>
              <a:buNone/>
            </a:pPr>
            <a:endParaRPr lang="en-US" dirty="0" smtClean="0"/>
          </a:p>
          <a:p>
            <a:pPr>
              <a:buNone/>
            </a:pPr>
            <a:endParaRPr lang="en-US" dirty="0" smtClean="0"/>
          </a:p>
          <a:p>
            <a:pPr>
              <a:buNone/>
            </a:pPr>
            <a:r>
              <a:rPr lang="en-US" sz="1800" dirty="0" smtClean="0"/>
              <a:t>      Cross calibration of range of instruments in IR, VIS, UV and MW wave lengths with concurrently flying instruments, In-situ targets (DCC, Deserts) , Solar and Lunar targets, ray matching has given more opportunity to quantify and correct in-orbit biases.</a:t>
            </a:r>
          </a:p>
          <a:p>
            <a:pPr>
              <a:buNone/>
            </a:pPr>
            <a:endParaRPr lang="en-US" sz="1800" dirty="0" smtClean="0"/>
          </a:p>
          <a:p>
            <a:pPr>
              <a:buNone/>
            </a:pPr>
            <a:endParaRPr lang="en-US" dirty="0" smtClean="0"/>
          </a:p>
          <a:p>
            <a:pPr>
              <a:buNone/>
            </a:pPr>
            <a:r>
              <a:rPr lang="en-US" sz="1800" dirty="0" smtClean="0"/>
              <a:t>      Thresholds of climate accurate L1 measurements have increased to accuracy better than .1 K and stability better than 0.05K/decade </a:t>
            </a:r>
            <a:r>
              <a:rPr lang="en-US" dirty="0" smtClean="0"/>
              <a:t>. </a:t>
            </a:r>
            <a:endParaRPr lang="en-US" dirty="0"/>
          </a:p>
        </p:txBody>
      </p:sp>
      <p:sp>
        <p:nvSpPr>
          <p:cNvPr id="4" name="TextBox 3"/>
          <p:cNvSpPr txBox="1"/>
          <p:nvPr/>
        </p:nvSpPr>
        <p:spPr>
          <a:xfrm>
            <a:off x="419100" y="2603500"/>
            <a:ext cx="7721600" cy="584775"/>
          </a:xfrm>
          <a:prstGeom prst="rect">
            <a:avLst/>
          </a:prstGeom>
          <a:solidFill>
            <a:schemeClr val="bg1">
              <a:lumMod val="85000"/>
            </a:schemeClr>
          </a:solidFill>
        </p:spPr>
        <p:txBody>
          <a:bodyPr wrap="square" rtlCol="0">
            <a:spAutoFit/>
          </a:bodyPr>
          <a:lstStyle/>
          <a:p>
            <a:r>
              <a:rPr lang="en-US" sz="1600" dirty="0" smtClean="0">
                <a:solidFill>
                  <a:schemeClr val="tx1"/>
                </a:solidFill>
              </a:rPr>
              <a:t>New techniques of In-Orbit Calibration have given opportunity to better calibrate instrument</a:t>
            </a:r>
            <a:endParaRPr lang="en-US" sz="1600" i="1" dirty="0">
              <a:solidFill>
                <a:schemeClr val="tx1"/>
              </a:solidFill>
            </a:endParaRPr>
          </a:p>
        </p:txBody>
      </p:sp>
      <p:sp>
        <p:nvSpPr>
          <p:cNvPr id="5" name="TextBox 4"/>
          <p:cNvSpPr txBox="1"/>
          <p:nvPr/>
        </p:nvSpPr>
        <p:spPr>
          <a:xfrm>
            <a:off x="431800" y="4457700"/>
            <a:ext cx="5918200" cy="338554"/>
          </a:xfrm>
          <a:prstGeom prst="rect">
            <a:avLst/>
          </a:prstGeom>
          <a:solidFill>
            <a:schemeClr val="bg1">
              <a:lumMod val="85000"/>
            </a:schemeClr>
          </a:solidFill>
        </p:spPr>
        <p:txBody>
          <a:bodyPr wrap="square" rtlCol="0">
            <a:spAutoFit/>
          </a:bodyPr>
          <a:lstStyle/>
          <a:p>
            <a:r>
              <a:rPr lang="en-US" sz="1600" dirty="0" smtClean="0">
                <a:solidFill>
                  <a:schemeClr val="tx1"/>
                </a:solidFill>
              </a:rPr>
              <a:t>Need of better accuracy and stability</a:t>
            </a:r>
            <a:endParaRPr lang="en-US" sz="1600" i="1" dirty="0">
              <a:solidFill>
                <a:schemeClr val="tx1"/>
              </a:solidFill>
            </a:endParaRPr>
          </a:p>
        </p:txBody>
      </p:sp>
      <p:sp>
        <p:nvSpPr>
          <p:cNvPr id="6" name="TextBox 5"/>
          <p:cNvSpPr txBox="1"/>
          <p:nvPr/>
        </p:nvSpPr>
        <p:spPr>
          <a:xfrm>
            <a:off x="1676400" y="5829300"/>
            <a:ext cx="6083300" cy="338554"/>
          </a:xfrm>
          <a:prstGeom prst="rect">
            <a:avLst/>
          </a:prstGeom>
          <a:solidFill>
            <a:srgbClr val="C00000"/>
          </a:solidFill>
        </p:spPr>
        <p:txBody>
          <a:bodyPr wrap="square" rtlCol="0">
            <a:spAutoFit/>
          </a:bodyPr>
          <a:lstStyle/>
          <a:p>
            <a:r>
              <a:rPr lang="en-US" sz="1600" dirty="0" smtClean="0"/>
              <a:t>Requirements of the calibration community are growing</a:t>
            </a:r>
            <a:endParaRPr lang="en-US" sz="1600" i="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Users of In-Orbit Cross Calibration monitoring</a:t>
            </a:r>
            <a:endParaRPr lang="en-US" dirty="0"/>
          </a:p>
        </p:txBody>
      </p:sp>
      <p:sp>
        <p:nvSpPr>
          <p:cNvPr id="3" name="Content Placeholder 2"/>
          <p:cNvSpPr>
            <a:spLocks noGrp="1"/>
          </p:cNvSpPr>
          <p:nvPr>
            <p:ph idx="1"/>
          </p:nvPr>
        </p:nvSpPr>
        <p:spPr>
          <a:xfrm>
            <a:off x="317500" y="1308107"/>
            <a:ext cx="8915400" cy="4076694"/>
          </a:xfrm>
        </p:spPr>
        <p:txBody>
          <a:bodyPr/>
          <a:lstStyle/>
          <a:p>
            <a:r>
              <a:rPr lang="en-US" dirty="0" smtClean="0"/>
              <a:t>The producers of cross calibration data are the first users of the cross calibration monitoring.</a:t>
            </a:r>
          </a:p>
          <a:p>
            <a:r>
              <a:rPr lang="en-US" dirty="0" smtClean="0"/>
              <a:t>The rest of the users are scattered in the community and mainly are the ones who need L1 radiances for applications that are sensitive to L1 radiance anomalies. Some examples are</a:t>
            </a:r>
          </a:p>
          <a:p>
            <a:pPr lvl="3"/>
            <a:r>
              <a:rPr lang="en-US" dirty="0" smtClean="0"/>
              <a:t>SST Retrieval </a:t>
            </a:r>
          </a:p>
          <a:p>
            <a:pPr lvl="3"/>
            <a:r>
              <a:rPr lang="en-US" dirty="0" smtClean="0"/>
              <a:t>Cloud Height Retrieval</a:t>
            </a:r>
          </a:p>
          <a:p>
            <a:pPr lvl="3"/>
            <a:r>
              <a:rPr lang="en-US" dirty="0" smtClean="0"/>
              <a:t>SRF Retrieval</a:t>
            </a:r>
          </a:p>
          <a:p>
            <a:pPr lvl="3"/>
            <a:r>
              <a:rPr lang="en-US" dirty="0" smtClean="0"/>
              <a:t>Monsoon Studies (ITCZ Movement)</a:t>
            </a:r>
          </a:p>
          <a:p>
            <a:pPr lvl="3"/>
            <a:r>
              <a:rPr lang="en-US" dirty="0" smtClean="0"/>
              <a:t>Climate Studies (FCDR, TCDR)…</a:t>
            </a:r>
          </a:p>
          <a:p>
            <a:endParaRPr lang="en-US" dirty="0" smtClean="0"/>
          </a:p>
          <a:p>
            <a:endParaRPr lang="en-US" dirty="0"/>
          </a:p>
        </p:txBody>
      </p:sp>
      <p:sp>
        <p:nvSpPr>
          <p:cNvPr id="4" name="TextBox 3"/>
          <p:cNvSpPr txBox="1"/>
          <p:nvPr/>
        </p:nvSpPr>
        <p:spPr>
          <a:xfrm>
            <a:off x="1714938" y="5885113"/>
            <a:ext cx="5778500" cy="584775"/>
          </a:xfrm>
          <a:prstGeom prst="rect">
            <a:avLst/>
          </a:prstGeom>
          <a:solidFill>
            <a:srgbClr val="C00000"/>
          </a:solidFill>
        </p:spPr>
        <p:txBody>
          <a:bodyPr wrap="square" rtlCol="0">
            <a:spAutoFit/>
          </a:bodyPr>
          <a:lstStyle/>
          <a:p>
            <a:r>
              <a:rPr lang="en-US" sz="1600" dirty="0" smtClean="0"/>
              <a:t>User Requirements depends on the purpose for which the L1 corrections are applied</a:t>
            </a:r>
            <a:endParaRPr lang="en-US" sz="1600" i="1" dirty="0"/>
          </a:p>
        </p:txBody>
      </p:sp>
      <p:pic>
        <p:nvPicPr>
          <p:cNvPr id="5" name="Picture 2"/>
          <p:cNvPicPr>
            <a:picLocks noChangeAspect="1" noChangeArrowheads="1"/>
          </p:cNvPicPr>
          <p:nvPr/>
        </p:nvPicPr>
        <p:blipFill>
          <a:blip r:embed="rId2" cstate="print"/>
          <a:srcRect/>
          <a:stretch>
            <a:fillRect/>
          </a:stretch>
        </p:blipFill>
        <p:spPr bwMode="auto">
          <a:xfrm>
            <a:off x="7255439" y="3220591"/>
            <a:ext cx="2434661" cy="263411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User Requirements</a:t>
            </a:r>
            <a:endParaRPr lang="en-US" dirty="0"/>
          </a:p>
        </p:txBody>
      </p:sp>
      <p:sp>
        <p:nvSpPr>
          <p:cNvPr id="3" name="Content Placeholder 2"/>
          <p:cNvSpPr>
            <a:spLocks noGrp="1"/>
          </p:cNvSpPr>
          <p:nvPr>
            <p:ph idx="1"/>
          </p:nvPr>
        </p:nvSpPr>
        <p:spPr>
          <a:xfrm>
            <a:off x="596900" y="2095507"/>
            <a:ext cx="8915400" cy="2108194"/>
          </a:xfrm>
        </p:spPr>
        <p:txBody>
          <a:bodyPr/>
          <a:lstStyle/>
          <a:p>
            <a:r>
              <a:rPr lang="en-US" dirty="0" smtClean="0"/>
              <a:t>A clear path towards benefiting from using the product.</a:t>
            </a:r>
          </a:p>
          <a:p>
            <a:r>
              <a:rPr lang="en-US" dirty="0" smtClean="0"/>
              <a:t>Mature ATBD </a:t>
            </a:r>
          </a:p>
          <a:p>
            <a:r>
              <a:rPr lang="en-US" dirty="0" smtClean="0"/>
              <a:t>Product Related Docs and Publications (Perhaps WMO, WIGOS accepted) </a:t>
            </a:r>
          </a:p>
          <a:p>
            <a:r>
              <a:rPr lang="en-US" dirty="0" smtClean="0"/>
              <a:t>User Manual (information on Uncertainties and basic i/o) Easy to understand with examples.</a:t>
            </a:r>
          </a:p>
          <a:p>
            <a:r>
              <a:rPr lang="en-US" dirty="0" smtClean="0"/>
              <a:t>Uncorrected/Corrected  Radiances.</a:t>
            </a:r>
          </a:p>
          <a:p>
            <a:r>
              <a:rPr lang="en-US" dirty="0" smtClean="0"/>
              <a:t> Support from producer.</a:t>
            </a:r>
          </a:p>
          <a:p>
            <a:pPr>
              <a:buNone/>
            </a:pPr>
            <a:endParaRPr lang="en-US" dirty="0" smtClean="0"/>
          </a:p>
          <a:p>
            <a:endParaRPr lang="en-US" dirty="0" smtClean="0"/>
          </a:p>
          <a:p>
            <a:pPr>
              <a:buNone/>
            </a:pPr>
            <a:endParaRPr lang="en-US" dirty="0" smtClean="0"/>
          </a:p>
        </p:txBody>
      </p:sp>
      <p:sp>
        <p:nvSpPr>
          <p:cNvPr id="5" name="TextBox 4"/>
          <p:cNvSpPr txBox="1"/>
          <p:nvPr/>
        </p:nvSpPr>
        <p:spPr>
          <a:xfrm>
            <a:off x="304800" y="1549400"/>
            <a:ext cx="3378200" cy="338554"/>
          </a:xfrm>
          <a:prstGeom prst="rect">
            <a:avLst/>
          </a:prstGeom>
          <a:solidFill>
            <a:schemeClr val="bg1">
              <a:lumMod val="85000"/>
            </a:schemeClr>
          </a:solidFill>
        </p:spPr>
        <p:txBody>
          <a:bodyPr wrap="square" rtlCol="0">
            <a:spAutoFit/>
          </a:bodyPr>
          <a:lstStyle/>
          <a:p>
            <a:r>
              <a:rPr lang="en-US" sz="1600" dirty="0" smtClean="0">
                <a:solidFill>
                  <a:schemeClr val="tx1"/>
                </a:solidFill>
              </a:rPr>
              <a:t>Basic  User Requirements</a:t>
            </a:r>
            <a:endParaRPr lang="en-US" sz="1600" i="1" dirty="0">
              <a:solidFill>
                <a:schemeClr val="tx1"/>
              </a:solidFill>
            </a:endParaRPr>
          </a:p>
        </p:txBody>
      </p:sp>
      <p:sp>
        <p:nvSpPr>
          <p:cNvPr id="6" name="TextBox 5"/>
          <p:cNvSpPr txBox="1"/>
          <p:nvPr/>
        </p:nvSpPr>
        <p:spPr>
          <a:xfrm>
            <a:off x="1667641" y="5601334"/>
            <a:ext cx="5778500" cy="830997"/>
          </a:xfrm>
          <a:prstGeom prst="rect">
            <a:avLst/>
          </a:prstGeom>
          <a:solidFill>
            <a:srgbClr val="C00000"/>
          </a:solidFill>
        </p:spPr>
        <p:txBody>
          <a:bodyPr wrap="square" rtlCol="0">
            <a:spAutoFit/>
          </a:bodyPr>
          <a:lstStyle/>
          <a:p>
            <a:r>
              <a:rPr lang="en-US" sz="1600" dirty="0" smtClean="0"/>
              <a:t>Producers of MW FCDR have indicated that just the calibration </a:t>
            </a:r>
            <a:r>
              <a:rPr lang="en-US" sz="1600" dirty="0" err="1" smtClean="0"/>
              <a:t>coeff</a:t>
            </a:r>
            <a:r>
              <a:rPr lang="en-US" sz="1600" dirty="0" smtClean="0"/>
              <a:t> stated in the FCDR are of no use to them.</a:t>
            </a:r>
            <a:endParaRPr lang="en-US" sz="1600" i="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167989</TotalTime>
  <Words>1004</Words>
  <Application>Microsoft Office PowerPoint</Application>
  <PresentationFormat>A4 Paper (210x297 mm)</PresentationFormat>
  <Paragraphs>140</Paragraphs>
  <Slides>14</Slides>
  <Notes>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Where do we stand on GSICS MW products?  </vt:lpstr>
      <vt:lpstr>Outline </vt:lpstr>
      <vt:lpstr>IntroductionTi</vt:lpstr>
      <vt:lpstr>GSICS – Goals</vt:lpstr>
      <vt:lpstr>GRWG    Vision      ( Tim Hewison)</vt:lpstr>
      <vt:lpstr>What could be GSICS MW Products</vt:lpstr>
      <vt:lpstr>User Requirements: New Developments</vt:lpstr>
      <vt:lpstr>Users of In-Orbit Cross Calibration monitoring</vt:lpstr>
      <vt:lpstr>User Requirements</vt:lpstr>
      <vt:lpstr>                                 EP-16 report  (Jerome Lafeuille  Aug 2015) </vt:lpstr>
      <vt:lpstr>Slide 11</vt:lpstr>
      <vt:lpstr>Slide 12</vt:lpstr>
      <vt:lpstr>Summary</vt:lpstr>
      <vt:lpstr>Slide 14</vt:lpstr>
    </vt:vector>
  </TitlesOfParts>
  <Company>Eumetsat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Thomas Staudte</dc:creator>
  <cp:lastModifiedBy>mbali</cp:lastModifiedBy>
  <cp:revision>5466</cp:revision>
  <cp:lastPrinted>2006-03-06T14:11:17Z</cp:lastPrinted>
  <dcterms:created xsi:type="dcterms:W3CDTF">2010-09-10T00:53:07Z</dcterms:created>
  <dcterms:modified xsi:type="dcterms:W3CDTF">2015-09-16T17:56:28Z</dcterms:modified>
</cp:coreProperties>
</file>