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2"/>
  </p:notesMasterIdLst>
  <p:sldIdLst>
    <p:sldId id="278" r:id="rId2"/>
    <p:sldId id="285" r:id="rId3"/>
    <p:sldId id="286" r:id="rId4"/>
    <p:sldId id="261" r:id="rId5"/>
    <p:sldId id="289" r:id="rId6"/>
    <p:sldId id="291" r:id="rId7"/>
    <p:sldId id="292" r:id="rId8"/>
    <p:sldId id="293" r:id="rId9"/>
    <p:sldId id="299" r:id="rId10"/>
    <p:sldId id="297" r:id="rId11"/>
    <p:sldId id="298" r:id="rId12"/>
    <p:sldId id="329" r:id="rId13"/>
    <p:sldId id="331" r:id="rId14"/>
    <p:sldId id="300" r:id="rId15"/>
    <p:sldId id="301" r:id="rId16"/>
    <p:sldId id="303" r:id="rId17"/>
    <p:sldId id="304" r:id="rId18"/>
    <p:sldId id="302" r:id="rId19"/>
    <p:sldId id="288" r:id="rId20"/>
    <p:sldId id="322" r:id="rId21"/>
    <p:sldId id="305" r:id="rId22"/>
    <p:sldId id="306" r:id="rId23"/>
    <p:sldId id="307" r:id="rId24"/>
    <p:sldId id="308" r:id="rId25"/>
    <p:sldId id="309" r:id="rId26"/>
    <p:sldId id="310" r:id="rId27"/>
    <p:sldId id="313" r:id="rId28"/>
    <p:sldId id="314" r:id="rId29"/>
    <p:sldId id="311" r:id="rId30"/>
    <p:sldId id="312" r:id="rId31"/>
    <p:sldId id="319" r:id="rId32"/>
    <p:sldId id="315" r:id="rId33"/>
    <p:sldId id="316" r:id="rId34"/>
    <p:sldId id="317" r:id="rId35"/>
    <p:sldId id="318" r:id="rId36"/>
    <p:sldId id="321" r:id="rId37"/>
    <p:sldId id="263" r:id="rId38"/>
    <p:sldId id="325" r:id="rId39"/>
    <p:sldId id="262" r:id="rId40"/>
    <p:sldId id="326" r:id="rId41"/>
    <p:sldId id="327" r:id="rId42"/>
    <p:sldId id="275" r:id="rId43"/>
    <p:sldId id="274" r:id="rId44"/>
    <p:sldId id="266" r:id="rId45"/>
    <p:sldId id="276" r:id="rId46"/>
    <p:sldId id="277" r:id="rId47"/>
    <p:sldId id="328" r:id="rId48"/>
    <p:sldId id="282" r:id="rId49"/>
    <p:sldId id="283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A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60F7-0F77-4FBB-BD98-33ED68E98B4F}" type="datetimeFigureOut">
              <a:rPr lang="en-GB" smtClean="0"/>
              <a:pPr/>
              <a:t>08/10/2015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FA7BA-1612-4CAA-B210-D7EC156BF7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>
                <a:solidFill>
                  <a:prstClr val="black"/>
                </a:solidFill>
              </a:rPr>
              <a:pPr defTabSz="917981"/>
              <a:t>1</a:t>
            </a:fld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11BFF3A-7583-4740-B23B-BEBB741E070C}" type="slidenum">
              <a:rPr lang="en-GB" smtClean="0"/>
              <a:pPr defTabSz="912813"/>
              <a:t>2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234464" y="190500"/>
            <a:ext cx="308316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EUM/STG-SWG/39/15/VWG/04</a:t>
            </a: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38886" y="534857"/>
            <a:ext cx="549436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5846894" y="542944"/>
            <a:ext cx="329711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9" y="1019175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3"/>
          <p:cNvGrpSpPr/>
          <p:nvPr userDrawn="1"/>
        </p:nvGrpSpPr>
        <p:grpSpPr>
          <a:xfrm>
            <a:off x="341443" y="6638119"/>
            <a:ext cx="6235211" cy="110355"/>
            <a:chOff x="369889" y="6638100"/>
            <a:chExt cx="6754812" cy="11035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6146" name="Clip" r:id="rId5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6147" name="Clip" r:id="rId6" imgW="2835360" imgH="1920600" progId="">
                <p:embed/>
              </p:oleObj>
            </a:graphicData>
          </a:graphic>
        </p:graphicFrame>
        <p:grpSp>
          <p:nvGrpSpPr>
            <p:cNvPr id="26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30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METSATLogo_hor_noTagline_gradient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331" y="6092825"/>
            <a:ext cx="23490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07504" y="6309320"/>
            <a:ext cx="889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Joint GSICS GRWG-UVSG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and CEOS WGCV-ACSG meeting - College Park - 8-9 October 2015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de-DE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Slide: </a:t>
            </a:r>
            <a:fld id="{D2DDE2D0-36E2-4D3C-A9AF-713EED030A7F}" type="slidenum">
              <a:rPr lang="de-DE" sz="12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2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41443" y="6638155"/>
            <a:ext cx="6235211" cy="110355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7170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7171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38886" y="534893"/>
            <a:ext cx="5494362" cy="144923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5846912" y="542980"/>
            <a:ext cx="329711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27" y="1019175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19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29" y="6610369"/>
            <a:ext cx="117042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15758" y="6610369"/>
            <a:ext cx="2821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8" y="534857"/>
            <a:ext cx="8632553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19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29" y="6610369"/>
            <a:ext cx="117042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215758" y="6610369"/>
            <a:ext cx="2821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356734" y="874648"/>
            <a:ext cx="3787266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fld id="{CE88918A-1623-4CF6-9B6B-19E58CCE8B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19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"/>
            <a:ext cx="904582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185" y="992188"/>
            <a:ext cx="872050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7620" y="6604017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07504" y="6309320"/>
            <a:ext cx="889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Joint GSICS GRWG-UVSG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and CEOS WGCV-ACSG meeting - College Park - 8-9 October 2015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de-DE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Slide: </a:t>
            </a:r>
            <a:fld id="{D2DDE2D0-36E2-4D3C-A9AF-713EED030A7F}" type="slidenum">
              <a:rPr lang="de-DE" sz="12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2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3" y="0"/>
            <a:ext cx="844062" cy="0"/>
          </a:xfrm>
          <a:prstGeom prst="line">
            <a:avLst/>
          </a:prstGeom>
          <a:solidFill>
            <a:schemeClr val="bg2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8" y="2381250"/>
            <a:ext cx="3209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6" y="323579"/>
            <a:ext cx="7645482" cy="144923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GOME-2 instrument 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calibration 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using on-board and external 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validation sources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762254" y="2519418"/>
            <a:ext cx="90560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71450" y="2195513"/>
            <a:ext cx="842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55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0268" y="5076880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363" y="4783193"/>
            <a:ext cx="710711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86536" y="3212389"/>
            <a:ext cx="842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556" y="5076880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1"/>
          <p:cNvSpPr txBox="1">
            <a:spLocks noChangeArrowheads="1"/>
          </p:cNvSpPr>
          <p:nvPr/>
        </p:nvSpPr>
        <p:spPr bwMode="auto">
          <a:xfrm>
            <a:off x="4132386" y="2420888"/>
            <a:ext cx="5011614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Ruediger Lang, Gabriele Poli, Christian Retscher, Rasmus Lindstrot, Roger Huckle, Antoine Lacan, Ed Trollope and Rosemary </a:t>
            </a:r>
            <a:r>
              <a:rPr lang="en-GB" sz="2400" i="1" dirty="0" smtClean="0">
                <a:solidFill>
                  <a:schemeClr val="bg1"/>
                </a:solidFill>
              </a:rPr>
              <a:t>Munro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565" y="53736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86" y="5301208"/>
            <a:ext cx="5295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R2 campaign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Jan 2007 – Jan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OPS phase (same PPF 5.3)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Jan 2012 – Oct 2013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5497" y="519112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650" y="188640"/>
            <a:ext cx="69275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On-board calibration ETALON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7827" name="Picture 3" descr="C:\Users\Lang\AppData\Roaming\Ipswitch\WS_FTP\storage\303_2D_R1A_ThroughputETALON_ch1_SignalMon_M02_Oct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984615" cy="4050000"/>
          </a:xfrm>
          <a:prstGeom prst="rect">
            <a:avLst/>
          </a:prstGeom>
          <a:noFill/>
        </p:spPr>
      </p:pic>
      <p:pic>
        <p:nvPicPr>
          <p:cNvPr id="77828" name="Picture 4" descr="C:\Users\Lang\AppData\Roaming\Ipswitch\WS_FTP\storage\303_2D_R1A_ThroughputETALON_ch2_SignalMon_M02_Oct1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389" y="1268760"/>
            <a:ext cx="4984615" cy="405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Lang\AppData\Roaming\Ipswitch\WS_FTP\storage\303_2D_R1A_ThroughputETALON_ch3_SignalMon_M02_Oct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984615" cy="4050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565" y="53736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86" y="5301208"/>
            <a:ext cx="5295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R2 campaign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Jan 2007 – Jan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OPS phase (same PPF 5.3)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Jan 2012 – Oct 2013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5497" y="519112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650" y="188640"/>
            <a:ext cx="69275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On-board calibration ETALON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8851" name="Picture 3" descr="C:\Users\Lang\AppData\Roaming\Ipswitch\WS_FTP\storage\303_2D_R1A_ThroughputETALON_ch4_SignalMon_M02_Oct1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389" y="1268760"/>
            <a:ext cx="4984615" cy="405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12360" y="116632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146" y="44624"/>
            <a:ext cx="844647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Metop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-B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/ FM2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solar measurement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lang="en-US" sz="2000" b="0" kern="0" dirty="0" smtClean="0">
                <a:solidFill>
                  <a:srgbClr val="FFFFFF"/>
                </a:solidFill>
                <a:ea typeface="+mj-ea"/>
                <a:cs typeface="Helvetica" pitchFamily="34" charset="0"/>
              </a:rPr>
              <a:t>With adjustment </a:t>
            </a:r>
            <a:r>
              <a:rPr lang="en-US" sz="2000" b="0" kern="0" dirty="0" smtClean="0">
                <a:solidFill>
                  <a:srgbClr val="FFFFFF"/>
                </a:solidFill>
                <a:ea typeface="+mj-ea"/>
                <a:cs typeface="Helvetica" pitchFamily="34" charset="0"/>
              </a:rPr>
              <a:t>channel-overlap incl. etalon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9" name="Picture 8" descr="33_GOME_DobberKPNO_Sol_spec_PPF530_FM2_MetopB_CAL101_INS102_M0120121030112654_201210301129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85" y="1268760"/>
            <a:ext cx="6558267" cy="532859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7696" y="40770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First Solar Measurement</a:t>
            </a:r>
          </a:p>
          <a:p>
            <a:r>
              <a:rPr lang="de-D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 October 2012</a:t>
            </a:r>
            <a:endParaRPr lang="de-DE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EUM\GSICS\Joint GSICS GRWG-UVSG_Oct15\SMR\32_GOME_AllConvResiduals_M01Sol_spec_PPF530_FM2_MetopB_FirstSun_CAL101INS102_20121029132655_20121029132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680853" cy="57606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12360" y="116632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2146" y="44624"/>
            <a:ext cx="844647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Metop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-B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/ FM2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solar measurement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</a:br>
            <a:r>
              <a:rPr lang="en-US" sz="2000" b="0" kern="0" dirty="0" smtClean="0">
                <a:solidFill>
                  <a:srgbClr val="FFFFFF"/>
                </a:solidFill>
                <a:ea typeface="+mj-ea"/>
                <a:cs typeface="Helvetica" pitchFamily="34" charset="0"/>
              </a:rPr>
              <a:t>With adjustment </a:t>
            </a:r>
            <a:r>
              <a:rPr lang="en-US" sz="2000" b="0" kern="0" dirty="0" smtClean="0">
                <a:solidFill>
                  <a:srgbClr val="FFFFFF"/>
                </a:solidFill>
                <a:ea typeface="+mj-ea"/>
                <a:cs typeface="Helvetica" pitchFamily="34" charset="0"/>
              </a:rPr>
              <a:t>channel-overlap incl. etalon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696" y="40050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First Solar Measurement</a:t>
            </a:r>
          </a:p>
          <a:p>
            <a:r>
              <a:rPr lang="de-D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 October 2012</a:t>
            </a:r>
            <a:endParaRPr lang="de-DE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6565" y="53736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33266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1650" y="98048"/>
            <a:ext cx="69275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All sources at 312 nm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434" name="Picture 2" descr="D:\EUM\Instrument Review\Oct2015\Plots\M02\R2_OPS_Jul15\308_AllSourcesSignalMon_M02_Jul15__norm_312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6" y="1196752"/>
            <a:ext cx="7037512" cy="52781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6565" y="53736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33266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1650" y="98048"/>
            <a:ext cx="69275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All sources at 312 nm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9458" name="Picture 2" descr="D:\EUM\Instrument Review\Oct2015\Plots\M02\R2_OPS_Jul15\308_AllSourcesSignalMon_M02_Jul15__normNoSLS_312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036801" cy="527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27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4401" y="5157269"/>
            <a:ext cx="398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Differential Degradation between Solar and Earthshine path</a:t>
            </a:r>
            <a:endParaRPr lang="en-GB" sz="1600" b="1" dirty="0" smtClean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697" y="44624"/>
            <a:ext cx="744415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throughput changes </a:t>
            </a:r>
            <a:r>
              <a:rPr lang="en-US" sz="24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sz="24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</a:b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 Components of the observed signatures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4802" name="Picture 2" descr="S:\EPS GOME2\Meetings\GSAG\GSAG50\Plots\204_InstThroughAvgEarthM02_R2_OPS_nonnorm_DegModVersion1A__SMRDegradationTrendSpectra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838"/>
            <a:ext cx="4652308" cy="3779999"/>
          </a:xfrm>
          <a:prstGeom prst="rect">
            <a:avLst/>
          </a:prstGeom>
          <a:noFill/>
        </p:spPr>
      </p:pic>
      <p:pic>
        <p:nvPicPr>
          <p:cNvPr id="204803" name="Picture 3" descr="S:\EPS GOME2\Meetings\GSAG\GSAG50\Plots\203_InstThroughAvgEarthM02_R2_OPS_nonnorm_DegModVersion1A__EarthshineDegradationTrendSpectra_ViewPos17_Sa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692" y="1268760"/>
            <a:ext cx="4652308" cy="37800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1580899" y="4149081"/>
            <a:ext cx="3057570" cy="1008184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2" idx="0"/>
          </p:cNvCxnSpPr>
          <p:nvPr/>
        </p:nvCxnSpPr>
        <p:spPr bwMode="auto">
          <a:xfrm flipV="1">
            <a:off x="4638469" y="4005065"/>
            <a:ext cx="1129972" cy="11522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27784" y="3429004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569"/>
                </a:solidFill>
              </a:rPr>
              <a:t>Irradiance</a:t>
            </a:r>
          </a:p>
          <a:p>
            <a:r>
              <a:rPr lang="de-DE" sz="1400" dirty="0" smtClean="0">
                <a:solidFill>
                  <a:srgbClr val="002569"/>
                </a:solidFill>
              </a:rPr>
              <a:t>(Solar Mean reference)</a:t>
            </a:r>
            <a:endParaRPr lang="de-DE" sz="1400" dirty="0">
              <a:solidFill>
                <a:srgbClr val="0025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2" y="3429004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569"/>
                </a:solidFill>
              </a:rPr>
              <a:t>Radiance</a:t>
            </a:r>
          </a:p>
          <a:p>
            <a:r>
              <a:rPr lang="de-DE" sz="1400" dirty="0" smtClean="0">
                <a:solidFill>
                  <a:srgbClr val="002569"/>
                </a:solidFill>
              </a:rPr>
              <a:t>(Earthshine at 10</a:t>
            </a:r>
            <a:r>
              <a:rPr lang="de-DE" sz="1400" baseline="30000" dirty="0" smtClean="0">
                <a:solidFill>
                  <a:srgbClr val="002569"/>
                </a:solidFill>
              </a:rPr>
              <a:t>o</a:t>
            </a:r>
            <a:r>
              <a:rPr lang="de-DE" sz="1400" dirty="0" smtClean="0">
                <a:solidFill>
                  <a:srgbClr val="002569"/>
                </a:solidFill>
              </a:rPr>
              <a:t> West)</a:t>
            </a:r>
            <a:endParaRPr lang="de-DE" sz="1400" dirty="0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126337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smtClean="0">
                <a:solidFill>
                  <a:schemeClr val="bg1"/>
                </a:solidFill>
                <a:latin typeface="Arial" pitchFamily="34" charset="0"/>
              </a:rPr>
              <a:t>GOME-2 degradation component modelling</a:t>
            </a: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Reflectance signal level prediction due to differential degradation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60648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1703" y="1412820"/>
            <a:ext cx="169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Reflectivity </a:t>
            </a:r>
          </a:p>
          <a:p>
            <a:pPr algn="l"/>
            <a:r>
              <a:rPr lang="en-GB" dirty="0" smtClean="0"/>
              <a:t>Trend/Forecast</a:t>
            </a:r>
            <a:endParaRPr lang="en-GB" dirty="0"/>
          </a:p>
        </p:txBody>
      </p:sp>
      <p:pic>
        <p:nvPicPr>
          <p:cNvPr id="205826" name="Picture 2" descr="S:\EPS GOME2\Meetings\GSAG\GSAG50\Plots\forecasts\3_Forecast__M02_DegModM02ver1__TimeSeriesReflectivityDegradation_Forecast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1" y="1052736"/>
            <a:ext cx="6646154" cy="54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6565" y="53736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279236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1650" y="116632"/>
            <a:ext cx="69275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Solar diffuser monitoring using the SLS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D:\EUM\Instrument Review\Oct2015\Plots\M02\R2_OPS_Jul15\310_SignalMon_M02_Jul15_RatioSLS_over_SLSD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80"/>
            <a:ext cx="6552728" cy="4914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03158" y="162880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Differential degradation: Reflectivity increases overall</a:t>
            </a:r>
            <a:endParaRPr lang="en-GB" sz="1600" b="1" dirty="0" smtClean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8459" t="2586" r="26926" b="78019"/>
          <a:stretch>
            <a:fillRect/>
          </a:stretch>
        </p:blipFill>
        <p:spPr bwMode="auto">
          <a:xfrm>
            <a:off x="5303165" y="2924944"/>
            <a:ext cx="21713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03158" y="2276931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C1C1C"/>
                </a:solidFill>
                <a:latin typeface="Helvetica" pitchFamily="34" charset="0"/>
              </a:rPr>
              <a:t>Potential sources: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C1C1C"/>
                </a:solidFill>
                <a:latin typeface="Helvetica" pitchFamily="34" charset="0"/>
              </a:rPr>
              <a:t>Diffuser + Mirror to sun</a:t>
            </a:r>
            <a:endParaRPr lang="en-GB" sz="1600" b="1" dirty="0" smtClean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2060"/>
                </a:solidFill>
                <a:latin typeface="Helvetica" pitchFamily="34" charset="0"/>
              </a:rPr>
              <a:t>Small diffuser degradation detected!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2060"/>
                </a:solidFill>
                <a:latin typeface="Helvetica" pitchFamily="34" charset="0"/>
              </a:rPr>
              <a:t>&lt;10% in 9 Years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Helvetica" pitchFamily="34" charset="0"/>
              </a:rPr>
              <a:t>Probably significant contribution to differential degradation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Helvetica" pitchFamily="34" charset="0"/>
              </a:rPr>
              <a:t>by mirror to sun</a:t>
            </a:r>
            <a:endParaRPr lang="en-GB" sz="1600" b="1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9519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Solar Diffuser (QVD) plus mirror 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834" y="351254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  <p:pic>
        <p:nvPicPr>
          <p:cNvPr id="20482" name="Picture 2" descr="D:\EUM\Instrument Review\Oct2015\Plots\M02\R2_OPS_Jul15\310_SignalMon_M02_Jul15_RatioSLS_over_SLSD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997286" cy="3747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48"/>
            <a:ext cx="7443788" cy="579437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Arial" pitchFamily="34" charset="0"/>
                <a:cs typeface="Arial" pitchFamily="34" charset="0"/>
              </a:rPr>
              <a:t>The GOME-2 UVN instrument on Metop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1600" b="0" dirty="0" smtClean="0">
                <a:latin typeface="Arial" pitchFamily="34" charset="0"/>
                <a:cs typeface="Arial" pitchFamily="34" charset="0"/>
              </a:rPr>
              <a:t>Measuring atmospheric composition</a:t>
            </a:r>
            <a:endParaRPr lang="en-GB" sz="2400" b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107805" y="969635"/>
            <a:ext cx="5103615" cy="3324862"/>
            <a:chOff x="748265" y="1341438"/>
            <a:chExt cx="7933773" cy="4771044"/>
          </a:xfrm>
        </p:grpSpPr>
        <p:sp>
          <p:nvSpPr>
            <p:cNvPr id="9219" name="Text Box 53"/>
            <p:cNvSpPr txBox="1">
              <a:spLocks noChangeArrowheads="1"/>
            </p:cNvSpPr>
            <p:nvPr/>
          </p:nvSpPr>
          <p:spPr bwMode="auto">
            <a:xfrm>
              <a:off x="3916198" y="5715000"/>
              <a:ext cx="2206955" cy="39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Wavelength [nm]</a:t>
              </a:r>
            </a:p>
          </p:txBody>
        </p:sp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539" b="12621"/>
            <a:stretch>
              <a:fillRect/>
            </a:stretch>
          </p:blipFill>
          <p:spPr bwMode="auto">
            <a:xfrm>
              <a:off x="974725" y="1701800"/>
              <a:ext cx="7707313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2560565" y="1341438"/>
              <a:ext cx="4843516" cy="750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GOME-2 main channel transmittance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65361" y="1797049"/>
              <a:ext cx="3383237" cy="485774"/>
              <a:chOff x="2848" y="950"/>
              <a:chExt cx="2131" cy="306"/>
            </a:xfrm>
          </p:grpSpPr>
          <p:sp>
            <p:nvSpPr>
              <p:cNvPr id="9263" name="Line 6"/>
              <p:cNvSpPr>
                <a:spLocks noChangeShapeType="1"/>
              </p:cNvSpPr>
              <p:nvPr/>
            </p:nvSpPr>
            <p:spPr bwMode="auto">
              <a:xfrm>
                <a:off x="2848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4" name="Line 7"/>
              <p:cNvSpPr>
                <a:spLocks noChangeShapeType="1"/>
              </p:cNvSpPr>
              <p:nvPr/>
            </p:nvSpPr>
            <p:spPr bwMode="auto">
              <a:xfrm>
                <a:off x="4526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5" name="Text Box 8"/>
              <p:cNvSpPr txBox="1">
                <a:spLocks noChangeArrowheads="1"/>
              </p:cNvSpPr>
              <p:nvPr/>
            </p:nvSpPr>
            <p:spPr bwMode="auto">
              <a:xfrm>
                <a:off x="3435" y="950"/>
                <a:ext cx="928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Aerosol</a:t>
                </a:r>
              </a:p>
            </p:txBody>
          </p:sp>
        </p:grp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1795272" y="3862389"/>
              <a:ext cx="653386" cy="48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>
                  <a:solidFill>
                    <a:srgbClr val="990099"/>
                  </a:solidFill>
                  <a:latin typeface="Helvetica" pitchFamily="34" charset="0"/>
                </a:rPr>
                <a:t>O</a:t>
              </a:r>
              <a:r>
                <a:rPr lang="en-GB" sz="1600" b="1" baseline="-25000">
                  <a:solidFill>
                    <a:srgbClr val="990099"/>
                  </a:solidFill>
                  <a:latin typeface="Helvetica" pitchFamily="34" charset="0"/>
                </a:rPr>
                <a:t>3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61750" y="1846263"/>
              <a:ext cx="1223642" cy="792162"/>
              <a:chOff x="1459" y="981"/>
              <a:chExt cx="772" cy="499"/>
            </a:xfrm>
          </p:grpSpPr>
          <p:sp>
            <p:nvSpPr>
              <p:cNvPr id="9260" name="Text Box 11"/>
              <p:cNvSpPr txBox="1">
                <a:spLocks noChangeArrowheads="1"/>
              </p:cNvSpPr>
              <p:nvPr/>
            </p:nvSpPr>
            <p:spPr bwMode="auto">
              <a:xfrm>
                <a:off x="1459" y="981"/>
                <a:ext cx="77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HCHO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1" name="Line 12"/>
              <p:cNvSpPr>
                <a:spLocks noChangeShapeType="1"/>
              </p:cNvSpPr>
              <p:nvPr/>
            </p:nvSpPr>
            <p:spPr bwMode="auto">
              <a:xfrm flipH="1">
                <a:off x="1759" y="120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2" name="Line 13"/>
              <p:cNvSpPr>
                <a:spLocks noChangeShapeType="1"/>
              </p:cNvSpPr>
              <p:nvPr/>
            </p:nvSpPr>
            <p:spPr bwMode="auto">
              <a:xfrm flipH="1">
                <a:off x="1805" y="1207"/>
                <a:ext cx="45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5720" y="2133600"/>
              <a:ext cx="1451042" cy="3097212"/>
              <a:chOff x="846" y="1162"/>
              <a:chExt cx="913" cy="1951"/>
            </a:xfrm>
          </p:grpSpPr>
          <p:sp>
            <p:nvSpPr>
              <p:cNvPr id="9257" name="Line 15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318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8" name="Text Box 16"/>
              <p:cNvSpPr txBox="1">
                <a:spLocks noChangeArrowheads="1"/>
              </p:cNvSpPr>
              <p:nvPr/>
            </p:nvSpPr>
            <p:spPr bwMode="auto">
              <a:xfrm>
                <a:off x="846" y="1162"/>
                <a:ext cx="54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SO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59" name="Line 17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63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833624" y="2493964"/>
              <a:ext cx="890077" cy="1204913"/>
              <a:chOff x="1568" y="1389"/>
              <a:chExt cx="561" cy="759"/>
            </a:xfrm>
          </p:grpSpPr>
          <p:sp>
            <p:nvSpPr>
              <p:cNvPr id="9254" name="Text Box 19"/>
              <p:cNvSpPr txBox="1">
                <a:spLocks noChangeArrowheads="1"/>
              </p:cNvSpPr>
              <p:nvPr/>
            </p:nvSpPr>
            <p:spPr bwMode="auto">
              <a:xfrm>
                <a:off x="1568" y="1842"/>
                <a:ext cx="561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BrO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5" name="Line 20"/>
              <p:cNvSpPr>
                <a:spLocks noChangeShapeType="1"/>
              </p:cNvSpPr>
              <p:nvPr/>
            </p:nvSpPr>
            <p:spPr bwMode="auto">
              <a:xfrm flipH="1" flipV="1">
                <a:off x="1714" y="1389"/>
                <a:ext cx="91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6" name="Line 21"/>
              <p:cNvSpPr>
                <a:spLocks noChangeShapeType="1"/>
              </p:cNvSpPr>
              <p:nvPr/>
            </p:nvSpPr>
            <p:spPr bwMode="auto">
              <a:xfrm flipV="1">
                <a:off x="1805" y="1752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32803" y="3430588"/>
              <a:ext cx="1839584" cy="1727200"/>
              <a:chOff x="1442" y="1979"/>
              <a:chExt cx="1158" cy="1088"/>
            </a:xfrm>
          </p:grpSpPr>
          <p:sp>
            <p:nvSpPr>
              <p:cNvPr id="9251" name="Text Box 23"/>
              <p:cNvSpPr txBox="1">
                <a:spLocks noChangeArrowheads="1"/>
              </p:cNvSpPr>
              <p:nvPr/>
            </p:nvSpPr>
            <p:spPr bwMode="auto">
              <a:xfrm>
                <a:off x="1905" y="2478"/>
                <a:ext cx="695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OClO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2" name="Line 24"/>
              <p:cNvSpPr>
                <a:spLocks noChangeShapeType="1"/>
              </p:cNvSpPr>
              <p:nvPr/>
            </p:nvSpPr>
            <p:spPr bwMode="auto">
              <a:xfrm flipH="1">
                <a:off x="1442" y="2614"/>
                <a:ext cx="635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3" name="Line 25"/>
              <p:cNvSpPr>
                <a:spLocks noChangeShapeType="1"/>
              </p:cNvSpPr>
              <p:nvPr/>
            </p:nvSpPr>
            <p:spPr bwMode="auto">
              <a:xfrm flipV="1">
                <a:off x="2122" y="1979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994003" y="2278063"/>
              <a:ext cx="1732595" cy="1368425"/>
              <a:chOff x="1669" y="1253"/>
              <a:chExt cx="1092" cy="862"/>
            </a:xfrm>
          </p:grpSpPr>
          <p:sp>
            <p:nvSpPr>
              <p:cNvPr id="9248" name="Text Box 27"/>
              <p:cNvSpPr txBox="1">
                <a:spLocks noChangeArrowheads="1"/>
              </p:cNvSpPr>
              <p:nvPr/>
            </p:nvSpPr>
            <p:spPr bwMode="auto">
              <a:xfrm>
                <a:off x="2205" y="1344"/>
                <a:ext cx="55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NO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49" name="Line 28"/>
              <p:cNvSpPr>
                <a:spLocks noChangeShapeType="1"/>
              </p:cNvSpPr>
              <p:nvPr/>
            </p:nvSpPr>
            <p:spPr bwMode="auto">
              <a:xfrm>
                <a:off x="1669" y="1253"/>
                <a:ext cx="68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0" name="Line 29"/>
              <p:cNvSpPr>
                <a:spLocks noChangeShapeType="1"/>
              </p:cNvSpPr>
              <p:nvPr/>
            </p:nvSpPr>
            <p:spPr bwMode="auto">
              <a:xfrm flipH="1" flipV="1">
                <a:off x="2394" y="1525"/>
                <a:ext cx="91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4648641" y="3430587"/>
              <a:ext cx="1172290" cy="1060449"/>
              <a:chOff x="2712" y="1979"/>
              <a:chExt cx="738" cy="668"/>
            </a:xfrm>
          </p:grpSpPr>
          <p:sp>
            <p:nvSpPr>
              <p:cNvPr id="9245" name="Text Box 31"/>
              <p:cNvSpPr txBox="1">
                <a:spLocks noChangeArrowheads="1"/>
              </p:cNvSpPr>
              <p:nvPr/>
            </p:nvSpPr>
            <p:spPr bwMode="auto">
              <a:xfrm>
                <a:off x="2830" y="2341"/>
                <a:ext cx="62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(O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)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46" name="Line 32"/>
              <p:cNvSpPr>
                <a:spLocks noChangeShapeType="1"/>
              </p:cNvSpPr>
              <p:nvPr/>
            </p:nvSpPr>
            <p:spPr bwMode="auto">
              <a:xfrm>
                <a:off x="2712" y="2205"/>
                <a:ext cx="36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7" name="Line 33"/>
              <p:cNvSpPr>
                <a:spLocks noChangeShapeType="1"/>
              </p:cNvSpPr>
              <p:nvPr/>
            </p:nvSpPr>
            <p:spPr bwMode="auto">
              <a:xfrm flipV="1">
                <a:off x="3165" y="1979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927962" y="2062163"/>
              <a:ext cx="3746157" cy="1439862"/>
              <a:chOff x="2084" y="1117"/>
              <a:chExt cx="2178" cy="907"/>
            </a:xfrm>
          </p:grpSpPr>
          <p:sp>
            <p:nvSpPr>
              <p:cNvPr id="9242" name="Text Box 35"/>
              <p:cNvSpPr txBox="1">
                <a:spLocks noChangeArrowheads="1"/>
              </p:cNvSpPr>
              <p:nvPr/>
            </p:nvSpPr>
            <p:spPr bwMode="auto">
              <a:xfrm>
                <a:off x="3005" y="1298"/>
                <a:ext cx="32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9243" name="Line 36"/>
              <p:cNvSpPr>
                <a:spLocks noChangeShapeType="1"/>
              </p:cNvSpPr>
              <p:nvPr/>
            </p:nvSpPr>
            <p:spPr bwMode="auto">
              <a:xfrm flipH="1">
                <a:off x="2084" y="1480"/>
                <a:ext cx="1005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4" name="Line 37"/>
              <p:cNvSpPr>
                <a:spLocks noChangeShapeType="1"/>
              </p:cNvSpPr>
              <p:nvPr/>
            </p:nvSpPr>
            <p:spPr bwMode="auto">
              <a:xfrm flipV="1">
                <a:off x="3215" y="1117"/>
                <a:ext cx="104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945520" y="2638425"/>
              <a:ext cx="1367399" cy="1870074"/>
              <a:chOff x="3257" y="1480"/>
              <a:chExt cx="795" cy="1178"/>
            </a:xfrm>
          </p:grpSpPr>
          <p:sp>
            <p:nvSpPr>
              <p:cNvPr id="9238" name="Text Box 39"/>
              <p:cNvSpPr txBox="1">
                <a:spLocks noChangeArrowheads="1"/>
              </p:cNvSpPr>
              <p:nvPr/>
            </p:nvSpPr>
            <p:spPr bwMode="auto">
              <a:xfrm>
                <a:off x="3388" y="2129"/>
                <a:ext cx="39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9" name="Line 40"/>
              <p:cNvSpPr>
                <a:spLocks noChangeShapeType="1"/>
              </p:cNvSpPr>
              <p:nvPr/>
            </p:nvSpPr>
            <p:spPr bwMode="auto">
              <a:xfrm flipH="1" flipV="1">
                <a:off x="3257" y="1888"/>
                <a:ext cx="209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0" name="Line 41"/>
              <p:cNvSpPr>
                <a:spLocks noChangeShapeType="1"/>
              </p:cNvSpPr>
              <p:nvPr/>
            </p:nvSpPr>
            <p:spPr bwMode="auto">
              <a:xfrm flipV="1">
                <a:off x="3550" y="1661"/>
                <a:ext cx="4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 flipV="1">
                <a:off x="3676" y="1480"/>
                <a:ext cx="376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6377240" y="3213101"/>
              <a:ext cx="1367399" cy="1782763"/>
              <a:chOff x="3800" y="1842"/>
              <a:chExt cx="862" cy="1123"/>
            </a:xfrm>
          </p:grpSpPr>
          <p:sp>
            <p:nvSpPr>
              <p:cNvPr id="9234" name="Text Box 44"/>
              <p:cNvSpPr txBox="1">
                <a:spLocks noChangeArrowheads="1"/>
              </p:cNvSpPr>
              <p:nvPr/>
            </p:nvSpPr>
            <p:spPr bwMode="auto">
              <a:xfrm>
                <a:off x="4045" y="2659"/>
                <a:ext cx="41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35" name="Line 45"/>
              <p:cNvSpPr>
                <a:spLocks noChangeShapeType="1"/>
              </p:cNvSpPr>
              <p:nvPr/>
            </p:nvSpPr>
            <p:spPr bwMode="auto">
              <a:xfrm flipV="1">
                <a:off x="4299" y="2115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6" name="Line 46"/>
              <p:cNvSpPr>
                <a:spLocks noChangeShapeType="1"/>
              </p:cNvSpPr>
              <p:nvPr/>
            </p:nvSpPr>
            <p:spPr bwMode="auto">
              <a:xfrm flipH="1" flipV="1">
                <a:off x="4182" y="2130"/>
                <a:ext cx="27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7" name="Line 47"/>
              <p:cNvSpPr>
                <a:spLocks noChangeShapeType="1"/>
              </p:cNvSpPr>
              <p:nvPr/>
            </p:nvSpPr>
            <p:spPr bwMode="auto">
              <a:xfrm flipH="1" flipV="1">
                <a:off x="3800" y="1842"/>
                <a:ext cx="318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48265" y="3501008"/>
              <a:ext cx="673321" cy="48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0281C"/>
                  </a:solidFill>
                  <a:latin typeface="Helvetica" pitchFamily="34" charset="0"/>
                </a:rPr>
                <a:t>I/I</a:t>
              </a:r>
              <a:r>
                <a:rPr lang="en-GB" sz="1600" b="1" baseline="-25000" dirty="0">
                  <a:solidFill>
                    <a:srgbClr val="90281C"/>
                  </a:solidFill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53" name="Rectangle 14"/>
          <p:cNvSpPr txBox="1">
            <a:spLocks noChangeArrowheads="1"/>
          </p:cNvSpPr>
          <p:nvPr/>
        </p:nvSpPr>
        <p:spPr bwMode="auto">
          <a:xfrm>
            <a:off x="5429277" y="914177"/>
            <a:ext cx="356088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b="1" kern="0" dirty="0">
                <a:solidFill>
                  <a:srgbClr val="9F2D20"/>
                </a:solidFill>
                <a:latin typeface="Arial" pitchFamily="34" charset="0"/>
                <a:cs typeface="Arial" pitchFamily="34" charset="0"/>
              </a:rPr>
              <a:t>GOME-2: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series of 3 instruments on Metop (Metop A launched in 10/2006)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sun-synchronous orbit, 09:30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412 orbits (29 days) repeat cycle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Global coverage 1.5 days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240 nm to 800 nm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0.25 to 0. 5 nm spectral resolution (FWHM)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 channels with 4098 energy measurements of polarisation corrected radiances (40 x 80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 channels with 512 energy measurements of linear polarised light in perpendicular direction (S/P) (40 x 10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4" name="Picture 4" descr="Title_Page_GO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68" y="4581128"/>
            <a:ext cx="1993655" cy="14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968649" y="4692215"/>
            <a:ext cx="2063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0" dirty="0">
                <a:solidFill>
                  <a:srgbClr val="9F2D20"/>
                </a:solidFill>
                <a:latin typeface="Arial" pitchFamily="34" charset="0"/>
                <a:cs typeface="Arial" pitchFamily="34" charset="0"/>
              </a:rPr>
              <a:t>Orbit file sizes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GOME-2 L1B ~ 1GB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IASI L1C ~ 2GB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9552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240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0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790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479641" y="-292387"/>
            <a:ext cx="184731" cy="584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990099"/>
                </a:solidFill>
                <a:latin typeface="Helvetica" pitchFamily="34" charset="0"/>
              </a:rPr>
              <a:t/>
            </a:r>
            <a:br>
              <a:rPr lang="en-GB" sz="1600" b="1">
                <a:solidFill>
                  <a:srgbClr val="990099"/>
                </a:solidFill>
                <a:latin typeface="Helvetica" pitchFamily="34" charset="0"/>
              </a:rPr>
            </a:b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51520" y="5805264"/>
            <a:ext cx="864096" cy="216024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016" y="116632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In-flight diffuser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Diffuser goniometry – Improved solar irradiance accuracy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067944" y="1412776"/>
            <a:ext cx="5053900" cy="4329772"/>
            <a:chOff x="4067944" y="1700808"/>
            <a:chExt cx="5053900" cy="4329772"/>
          </a:xfrm>
        </p:grpSpPr>
        <p:pic>
          <p:nvPicPr>
            <p:cNvPr id="204803" name="Picture 3" descr="C:\Users\Lang\AppData\Roaming\Ipswitch\WS_FTP\storage\1_GOME2M02_SMRsignal_SMR_PPF530_NewAIRR_SAA05_DegMat09_FinalVersion745n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1700808"/>
              <a:ext cx="5053900" cy="410629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580112" y="5661248"/>
              <a:ext cx="2266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In-flight--On Ground</a:t>
              </a:r>
              <a:endParaRPr lang="de-DE" dirty="0">
                <a:solidFill>
                  <a:srgbClr val="002569"/>
                </a:solidFill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-1" y="1692205"/>
            <a:ext cx="4427985" cy="3320989"/>
            <a:chOff x="-1" y="1692189"/>
            <a:chExt cx="4427985" cy="3320989"/>
          </a:xfrm>
        </p:grpSpPr>
        <p:pic>
          <p:nvPicPr>
            <p:cNvPr id="8" name="Picture 2" descr="C:\Users\Lang\AppData\Roaming\Ipswitch\WS_FTP\storage\11_MME1_Irradiance_atCh1_at310nm_AIRR_PPF530_SAA05_Elev01_HighRes_Daily_PCHIP_Detrended_Linear__fixedOnSAAElevgrid_2010081810491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692189"/>
              <a:ext cx="4427985" cy="332098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915816" y="1916832"/>
              <a:ext cx="1279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On-ground</a:t>
              </a:r>
              <a:endParaRPr lang="de-DE" dirty="0">
                <a:solidFill>
                  <a:srgbClr val="00256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3356992"/>
              <a:ext cx="99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In-flight</a:t>
              </a:r>
              <a:endParaRPr lang="de-DE" dirty="0">
                <a:solidFill>
                  <a:srgbClr val="00256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 descr="D:\EUM\EUM User Conference 2015\Plots\M02\407_M02_DegModVersion1B__FocusNormSpecSmoothedfilteredTrendReflectivity_FPAs_ViewPos1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124744"/>
            <a:ext cx="7200001" cy="5400000"/>
          </a:xfrm>
          <a:prstGeom prst="rect">
            <a:avLst/>
          </a:prstGeom>
          <a:noFill/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8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reflectivity – spectral and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60648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940" y="2636912"/>
            <a:ext cx="189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Reflectivity Trend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62" y="561072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240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84" y="1268760"/>
            <a:ext cx="869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800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256" y="5949341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Feb 2007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1590" y="594934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June 2015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9342" y="1412780"/>
            <a:ext cx="18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Jun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3789044"/>
            <a:ext cx="1898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Strongest</a:t>
            </a:r>
          </a:p>
          <a:p>
            <a:r>
              <a:rPr lang="de-DE" dirty="0" smtClean="0"/>
              <a:t>Spectral features</a:t>
            </a:r>
          </a:p>
          <a:p>
            <a:r>
              <a:rPr lang="de-DE" dirty="0" smtClean="0"/>
              <a:t>In East looking</a:t>
            </a:r>
          </a:p>
          <a:p>
            <a:r>
              <a:rPr lang="de-DE" dirty="0" smtClean="0"/>
              <a:t>geometries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:\EPS GOME2\Meetings\GSAG\GSAG50\Plots\407_InstThroughAvgEarthM02_R2_OPS_nonnorm_DegModVersion1A__FocusNormSpecSmoothedfilteredTrendReflectivity_FPAs_ViewPos1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4981"/>
            <a:ext cx="4572000" cy="3714751"/>
          </a:xfrm>
          <a:prstGeom prst="rect">
            <a:avLst/>
          </a:prstGeom>
          <a:noFill/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8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reflectivity – spectral and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31035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610" y="980673"/>
            <a:ext cx="189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Reflectivity Trend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136" y="5065443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Feb 2007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3991" y="506544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June 2013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pic>
        <p:nvPicPr>
          <p:cNvPr id="12" name="Picture 2" descr="S:\EPS GOME2\Meetings\GOME-2 Tiger Team\GOME-2 Assessment Team - Meeting 5 - 06042011\ActionsEUM\99_InstrumentThroughput2D_Jan11__MirrorDegradationAllChann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938" y="1464982"/>
            <a:ext cx="4533652" cy="347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93" y="477735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240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3398" y="1248958"/>
            <a:ext cx="869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800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3193" y="4777350"/>
            <a:ext cx="325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990099"/>
                </a:solidFill>
                <a:latin typeface="Helvetica" pitchFamily="34" charset="0"/>
              </a:rPr>
              <a:t>GOME-1 Scan Mirror degradation</a:t>
            </a:r>
            <a:endParaRPr lang="en-GB" sz="1600" dirty="0" smtClean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9195" y="1320966"/>
            <a:ext cx="869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800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9195" y="412927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300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9746" y="83671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R2 campaign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Jan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OPS phase (same PPF 5.3)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2012 – Oct 2013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683568" y="5517236"/>
            <a:ext cx="7920880" cy="646331"/>
            <a:chOff x="251520" y="5733256"/>
            <a:chExt cx="8496944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5733256"/>
              <a:ext cx="777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Strongest spectral features In East looking geometries potentially because of polarisation dependent scan mirror contamination signals!</a:t>
              </a: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251520" y="5877272"/>
              <a:ext cx="576064" cy="36004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1357"/>
            <a:ext cx="6646154" cy="54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058" y="116632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chemeClr val="bg1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chemeClr val="bg1"/>
                </a:solidFill>
                <a:latin typeface="Arial" charset="0"/>
              </a:rPr>
              <a:t>-A/B GOME-2 Radiometric accuracy and calibration</a:t>
            </a: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Earthshine measurement co-location FM2 to FM3 / Co-location criteria</a:t>
            </a:r>
            <a:endParaRPr lang="en-GB" sz="1800" b="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37" y="3429043"/>
            <a:ext cx="232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Co-location criteria:</a:t>
            </a:r>
          </a:p>
          <a:p>
            <a:pPr algn="l"/>
            <a:endParaRPr lang="en-GB" dirty="0" smtClean="0">
              <a:solidFill>
                <a:srgbClr val="1C1C1C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Area overlap &gt; 80%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Geo. AMF diff &lt; 2%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Relative O</a:t>
            </a:r>
            <a:r>
              <a:rPr lang="en-GB" baseline="-25000" dirty="0" smtClean="0">
                <a:solidFill>
                  <a:srgbClr val="1C1C1C"/>
                </a:solidFill>
              </a:rPr>
              <a:t>2</a:t>
            </a:r>
            <a:r>
              <a:rPr lang="en-GB" dirty="0" smtClean="0">
                <a:solidFill>
                  <a:srgbClr val="1C1C1C"/>
                </a:solidFill>
              </a:rPr>
              <a:t> A-Band residual (ROR) smaller than empirical threshold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5497" y="133395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95497" y="581070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60918" y="1844869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 smtClean="0">
                <a:solidFill>
                  <a:srgbClr val="186DB4"/>
                </a:solidFill>
              </a:rPr>
              <a:t>Metop</a:t>
            </a:r>
            <a:r>
              <a:rPr lang="en-GB" dirty="0" smtClean="0">
                <a:solidFill>
                  <a:srgbClr val="186DB4"/>
                </a:solidFill>
              </a:rPr>
              <a:t>-A (M02): FM3</a:t>
            </a:r>
          </a:p>
          <a:p>
            <a:pPr algn="l"/>
            <a:r>
              <a:rPr lang="en-GB" dirty="0" err="1" smtClean="0">
                <a:solidFill>
                  <a:srgbClr val="1C1C1C"/>
                </a:solidFill>
              </a:rPr>
              <a:t>Metop</a:t>
            </a:r>
            <a:r>
              <a:rPr lang="en-GB" dirty="0" smtClean="0">
                <a:solidFill>
                  <a:srgbClr val="1C1C1C"/>
                </a:solidFill>
              </a:rPr>
              <a:t>-B (M01): FM2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065" y="5148526"/>
            <a:ext cx="237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solidFill>
                  <a:srgbClr val="1C1C1C"/>
                </a:solidFill>
              </a:rPr>
              <a:t>Time difference: </a:t>
            </a:r>
          </a:p>
          <a:p>
            <a:pPr algn="l"/>
            <a:r>
              <a:rPr lang="en-GB" b="0" dirty="0" smtClean="0">
                <a:solidFill>
                  <a:srgbClr val="1C1C1C"/>
                </a:solidFill>
              </a:rPr>
              <a:t>49 min (half an orbit)</a:t>
            </a:r>
            <a:endParaRPr lang="en-GB" b="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4" y="2060848"/>
            <a:ext cx="912586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15031" y="170080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December 2012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67277" y="170080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January 2013</a:t>
            </a:r>
            <a:endParaRPr lang="en-GB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5058" y="44624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chemeClr val="bg1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chemeClr val="bg1"/>
                </a:solidFill>
                <a:latin typeface="Arial" charset="0"/>
              </a:rPr>
              <a:t>-A/B GOME-2 Radiometric accuracy and calibration</a:t>
            </a: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Earthshine co-located </a:t>
            </a:r>
            <a:r>
              <a:rPr lang="en-GB" sz="1800" b="0" dirty="0" err="1" smtClean="0">
                <a:solidFill>
                  <a:schemeClr val="bg1"/>
                </a:solidFill>
                <a:latin typeface="Arial" charset="0"/>
              </a:rPr>
              <a:t>Metop</a:t>
            </a:r>
            <a:r>
              <a:rPr lang="en-GB" sz="1800" b="0" dirty="0" smtClean="0">
                <a:solidFill>
                  <a:schemeClr val="bg1"/>
                </a:solidFill>
                <a:latin typeface="Arial" charset="0"/>
              </a:rPr>
              <a:t>-A/B measurements  – co-locations</a:t>
            </a:r>
            <a:endParaRPr lang="en-GB" sz="1800" b="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5497" y="133395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95497" y="581070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95497" y="133421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95497" y="581096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pic>
        <p:nvPicPr>
          <p:cNvPr id="4" name="Picture 3" descr="E:\EUM\plots\RadColoc\503_SummaryAvgResidualsM01vsM02_PPF530_RadColoc_MetopAB_G1_NegPhaseing_20121226235959_201212270002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6184"/>
            <a:ext cx="6646154" cy="53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5515" y="3246079"/>
            <a:ext cx="2216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001E59">
                    <a:lumMod val="90000"/>
                    <a:lumOff val="10000"/>
                  </a:srgbClr>
                </a:solidFill>
              </a:rPr>
              <a:t>FM2-East/FM3-West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FM2-West/FM3-East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</a:rPr>
              <a:t>Nadir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5474" y="4923236"/>
            <a:ext cx="192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1C1C1C"/>
                </a:solidFill>
              </a:rPr>
              <a:t>Separation between East/West/Nadir at +- 20 degree viewing-angle</a:t>
            </a:r>
            <a:endParaRPr lang="en-GB" sz="1400" dirty="0">
              <a:solidFill>
                <a:srgbClr val="1C1C1C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5058" y="44630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algn="l"/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8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-A/B residuals /  Background subtracted</a:t>
            </a:r>
            <a:endParaRPr lang="en-GB" sz="1800" b="0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Lang\Application Data\Ipswitch\WS_FTP\storage\radmon_M01_20130110081758Z_RL01sahara_rad_stat.txt_radmon_M02_20130110090557Z_RL01sahara_rad_stat.txt_x0y21_prof_abs-diff.png"/>
          <p:cNvPicPr>
            <a:picLocks noChangeAspect="1"/>
          </p:cNvPicPr>
          <p:nvPr/>
        </p:nvPicPr>
        <p:blipFill>
          <a:blip r:embed="rId2" cstate="print"/>
          <a:srcRect b="47120"/>
          <a:stretch>
            <a:fillRect/>
          </a:stretch>
        </p:blipFill>
        <p:spPr bwMode="auto">
          <a:xfrm>
            <a:off x="0" y="2132856"/>
            <a:ext cx="46523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EUM\plots\RadColoc\503_SummaryAvgResidualsM01vsM02_PPF530_RadColoc_MetopAB_G1_NegPhaseing_20121226235959_201212270002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690" y="2420888"/>
            <a:ext cx="4258792" cy="23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44" y="1412820"/>
            <a:ext cx="353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Residual </a:t>
            </a:r>
            <a:r>
              <a:rPr lang="en-GB" dirty="0" err="1" smtClean="0">
                <a:solidFill>
                  <a:srgbClr val="FF0000"/>
                </a:solidFill>
              </a:rPr>
              <a:t>Metop</a:t>
            </a:r>
            <a:r>
              <a:rPr lang="en-GB" dirty="0" smtClean="0">
                <a:solidFill>
                  <a:srgbClr val="FF0000"/>
                </a:solidFill>
              </a:rPr>
              <a:t>-B with V-LIDORT</a:t>
            </a:r>
          </a:p>
          <a:p>
            <a:pPr algn="l"/>
            <a:r>
              <a:rPr lang="en-GB" dirty="0" smtClean="0">
                <a:solidFill>
                  <a:srgbClr val="001E59">
                    <a:lumMod val="75000"/>
                    <a:lumOff val="25000"/>
                  </a:srgbClr>
                </a:solidFill>
              </a:rPr>
              <a:t>Residual </a:t>
            </a:r>
            <a:r>
              <a:rPr lang="en-GB" dirty="0" err="1" smtClean="0">
                <a:solidFill>
                  <a:srgbClr val="001E59">
                    <a:lumMod val="75000"/>
                    <a:lumOff val="25000"/>
                  </a:srgbClr>
                </a:solidFill>
              </a:rPr>
              <a:t>Metop</a:t>
            </a:r>
            <a:r>
              <a:rPr lang="en-GB" dirty="0" smtClean="0">
                <a:solidFill>
                  <a:srgbClr val="001E59">
                    <a:lumMod val="75000"/>
                    <a:lumOff val="25000"/>
                  </a:srgbClr>
                </a:solidFill>
              </a:rPr>
              <a:t>-A with V-LIDORT</a:t>
            </a:r>
            <a:endParaRPr lang="en-GB" dirty="0">
              <a:solidFill>
                <a:srgbClr val="001E5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412820"/>
            <a:ext cx="375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000000"/>
                </a:solidFill>
              </a:rPr>
              <a:t>Residuals between </a:t>
            </a:r>
            <a:r>
              <a:rPr lang="en-GB" dirty="0" err="1" smtClean="0">
                <a:solidFill>
                  <a:srgbClr val="000000"/>
                </a:solidFill>
              </a:rPr>
              <a:t>Metop</a:t>
            </a:r>
            <a:r>
              <a:rPr lang="en-GB" dirty="0" smtClean="0">
                <a:solidFill>
                  <a:srgbClr val="000000"/>
                </a:solidFill>
              </a:rPr>
              <a:t>-A and </a:t>
            </a:r>
            <a:r>
              <a:rPr lang="en-GB" dirty="0" err="1" smtClean="0">
                <a:solidFill>
                  <a:srgbClr val="000000"/>
                </a:solidFill>
              </a:rPr>
              <a:t>Metop</a:t>
            </a:r>
            <a:r>
              <a:rPr lang="en-GB" dirty="0" smtClean="0">
                <a:solidFill>
                  <a:srgbClr val="000000"/>
                </a:solidFill>
              </a:rPr>
              <a:t>-B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514852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Broad-band structure in </a:t>
            </a:r>
            <a:r>
              <a:rPr lang="en-GB" dirty="0" err="1" smtClean="0">
                <a:solidFill>
                  <a:srgbClr val="1C1C1C"/>
                </a:solidFill>
              </a:rPr>
              <a:t>Metop</a:t>
            </a:r>
            <a:r>
              <a:rPr lang="en-GB" dirty="0" smtClean="0">
                <a:solidFill>
                  <a:srgbClr val="1C1C1C"/>
                </a:solidFill>
              </a:rPr>
              <a:t>-A channel 3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Small-scale structures in </a:t>
            </a:r>
            <a:r>
              <a:rPr lang="en-GB" dirty="0" err="1" smtClean="0">
                <a:solidFill>
                  <a:srgbClr val="1C1C1C"/>
                </a:solidFill>
              </a:rPr>
              <a:t>Metop</a:t>
            </a:r>
            <a:r>
              <a:rPr lang="en-GB" dirty="0" smtClean="0">
                <a:solidFill>
                  <a:srgbClr val="1C1C1C"/>
                </a:solidFill>
              </a:rPr>
              <a:t>-B channel 3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1403648" y="5292497"/>
            <a:ext cx="398814" cy="2880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GB" sz="900" smtClea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5497" y="133421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95497" y="581096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5058" y="44695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algn="l"/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sz="18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-A/B residuals / V-LIDORT</a:t>
            </a:r>
            <a:endParaRPr lang="en-GB" sz="1800" b="0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12360" y="231031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44697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</p:txBody>
      </p:sp>
      <p:pic>
        <p:nvPicPr>
          <p:cNvPr id="10" name="Picture 9" descr="C:\Documents and Settings\Lang\Application Data\Ipswitch\WS_FTP\storage\radmon_M01_20130110081758Z_RL01sahara_rad_stat.txt_radmon_M02_20130110090557Z_RL01sahara_rad_stat.txt_x0y21_prof_abs-diff.png"/>
          <p:cNvPicPr>
            <a:picLocks noChangeAspect="1"/>
          </p:cNvPicPr>
          <p:nvPr/>
        </p:nvPicPr>
        <p:blipFill>
          <a:blip r:embed="rId2" cstate="print"/>
          <a:srcRect b="48549"/>
          <a:stretch>
            <a:fillRect/>
          </a:stretch>
        </p:blipFill>
        <p:spPr bwMode="auto">
          <a:xfrm>
            <a:off x="4427986" y="1628800"/>
            <a:ext cx="4716016" cy="311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S:\EPS GOME2\Meetings\GSAG\GSAG50\Plots\407_InstThroughAvgEarthM02_R2_OPS_nonnorm_DegModVersion1A__FocusNormSpecSmoothedfilteredTrendReflectivity_FPAs_ViewPos1_Sa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320000" cy="351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837876" y="4797157"/>
            <a:ext cx="3957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Spectral structures in channel 3 are likely due to scan mirror polarisation (i.e. Scan angle dependent) degradation/contamination effects for both flight models </a:t>
            </a: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375559" y="2708920"/>
            <a:ext cx="0" cy="115212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375559" y="3284984"/>
            <a:ext cx="3323446" cy="360040"/>
          </a:xfrm>
          <a:prstGeom prst="straightConnector1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17989" y="4941168"/>
            <a:ext cx="3655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US" sz="1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-A (M02) Degradation Model for most East viewing direction with highest degree of polarization over Sahara (reference area)</a:t>
            </a:r>
            <a:endParaRPr lang="en-GB" sz="14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054" y="1052736"/>
            <a:ext cx="576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Interpretation of residuals in channel 2 for </a:t>
            </a:r>
            <a:r>
              <a:rPr lang="en-US" sz="16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-A (M02)</a:t>
            </a:r>
            <a:endParaRPr lang="en-GB" sz="1600" b="1" dirty="0" smtClean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23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497" y="581098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44697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</p:txBody>
      </p:sp>
      <p:pic>
        <p:nvPicPr>
          <p:cNvPr id="10" name="Picture 9" descr="C:\Documents and Settings\Lang\Application Data\Ipswitch\WS_FTP\storage\radmon_M01_20130110081758Z_RL01sahara_rad_stat.txt_radmon_M02_20130110090557Z_RL01sahara_rad_stat.txt_x0y21_prof_abs-diff.png"/>
          <p:cNvPicPr>
            <a:picLocks noChangeAspect="1"/>
          </p:cNvPicPr>
          <p:nvPr/>
        </p:nvPicPr>
        <p:blipFill>
          <a:blip r:embed="rId2" cstate="print"/>
          <a:srcRect b="48549"/>
          <a:stretch>
            <a:fillRect/>
          </a:stretch>
        </p:blipFill>
        <p:spPr bwMode="auto">
          <a:xfrm>
            <a:off x="4427986" y="1988840"/>
            <a:ext cx="4716016" cy="311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7" t="-1999" r="-295"/>
          <a:stretch>
            <a:fillRect/>
          </a:stretch>
        </p:blipFill>
        <p:spPr>
          <a:xfrm>
            <a:off x="0" y="1268765"/>
            <a:ext cx="4439062" cy="19787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2312059" y="3068965"/>
            <a:ext cx="4427361" cy="757581"/>
          </a:xfrm>
          <a:prstGeom prst="straightConnector1">
            <a:avLst/>
          </a:prstGeom>
          <a:solidFill>
            <a:schemeClr val="bg2"/>
          </a:solidFill>
          <a:ln w="1905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6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9"/>
            <a:ext cx="4220308" cy="24462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72593" y="5157197"/>
            <a:ext cx="3522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Increasing contribution of a persistent scan-angle dependent spectral structure similar to an early scan mirror polarization contribution is observed by Richter et al. in NO2 retrievals.</a:t>
            </a:r>
            <a:endParaRPr lang="en-GB" sz="14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051" y="6093301"/>
            <a:ext cx="444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Azam, Richter, 2014, IUP Bremen, </a:t>
            </a:r>
            <a:r>
              <a:rPr lang="en-US" sz="1200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US" sz="12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-B Degradation study</a:t>
            </a:r>
            <a:endParaRPr lang="en-GB" sz="1200" dirty="0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23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497" y="581098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10242" name="Picture 2" descr="C:\Documents and Settings\Lang\Application Data\Ipswitch\WS_FTP\storage\110_DegBackSubtracktedResidualAveragedM01vsM02_Sahara_InstThroughAvgEarthCompM01vsM02_1Month_2012122508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338" y="1209673"/>
            <a:ext cx="6646154" cy="54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09090" y="4653209"/>
            <a:ext cx="5822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Background subtracted co-located </a:t>
            </a:r>
            <a:r>
              <a:rPr lang="en-GB" sz="1600" b="1" dirty="0" err="1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-A/B residual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without the temporal degradation contribution of </a:t>
            </a:r>
            <a:r>
              <a:rPr lang="en-GB" sz="1600" b="1" dirty="0" err="1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Metop</a:t>
            </a:r>
            <a:r>
              <a:rPr lang="en-GB" sz="1600" b="1" dirty="0" smtClean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-A</a:t>
            </a:r>
            <a:endParaRPr lang="en-GB" sz="1600" b="1" dirty="0">
              <a:solidFill>
                <a:srgbClr val="001E59">
                  <a:lumMod val="75000"/>
                  <a:lumOff val="25000"/>
                </a:srgbClr>
              </a:solidFill>
              <a:latin typeface="Helvetic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44697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118373"/>
            <a:ext cx="88924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Arial" charset="0"/>
              </a:rPr>
              <a:t>GOME-2 optical layout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 charset="0"/>
              </a:rPr>
              <a:t>Scanning grating spectrometer with a </a:t>
            </a:r>
            <a:r>
              <a:rPr lang="it-IT" sz="1600" b="1" dirty="0">
                <a:solidFill>
                  <a:srgbClr val="FFFFFF"/>
                </a:solidFill>
                <a:latin typeface="Helvetica" pitchFamily="34" charset="0"/>
              </a:rPr>
              <a:t>random-access linear silicon photodiode array</a:t>
            </a:r>
            <a:r>
              <a:rPr lang="en-GB" sz="1600" dirty="0">
                <a:solidFill>
                  <a:srgbClr val="FFFFFF"/>
                </a:solidFill>
                <a:latin typeface="Arial" charset="0"/>
              </a:rPr>
              <a:t> 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197"/>
          <a:stretch>
            <a:fillRect/>
          </a:stretch>
        </p:blipFill>
        <p:spPr bwMode="auto">
          <a:xfrm>
            <a:off x="1187624" y="1052736"/>
            <a:ext cx="63673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567339" y="764704"/>
            <a:ext cx="1377300" cy="1080120"/>
            <a:chOff x="2567340" y="764704"/>
            <a:chExt cx="1377300" cy="1080120"/>
          </a:xfrm>
        </p:grpSpPr>
        <p:sp>
          <p:nvSpPr>
            <p:cNvPr id="4" name="Down Arrow 3"/>
            <p:cNvSpPr/>
            <p:nvPr/>
          </p:nvSpPr>
          <p:spPr bwMode="auto">
            <a:xfrm>
              <a:off x="3131840" y="1196752"/>
              <a:ext cx="360040" cy="648072"/>
            </a:xfrm>
            <a:prstGeom prst="down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340" y="764704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Earthshine</a:t>
              </a:r>
              <a:endParaRPr lang="de-DE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520" y="1268760"/>
            <a:ext cx="5616624" cy="1080120"/>
            <a:chOff x="251520" y="1268760"/>
            <a:chExt cx="5616624" cy="1080120"/>
          </a:xfrm>
        </p:grpSpPr>
        <p:grpSp>
          <p:nvGrpSpPr>
            <p:cNvPr id="7" name="Group 6"/>
            <p:cNvGrpSpPr/>
            <p:nvPr/>
          </p:nvGrpSpPr>
          <p:grpSpPr>
            <a:xfrm>
              <a:off x="251520" y="1619508"/>
              <a:ext cx="1368153" cy="729372"/>
              <a:chOff x="2423324" y="971436"/>
              <a:chExt cx="1368153" cy="729372"/>
            </a:xfrm>
          </p:grpSpPr>
          <p:sp>
            <p:nvSpPr>
              <p:cNvPr id="8" name="Down Arrow 7"/>
              <p:cNvSpPr/>
              <p:nvPr/>
            </p:nvSpPr>
            <p:spPr bwMode="auto">
              <a:xfrm rot="16200000">
                <a:off x="2999389" y="908719"/>
                <a:ext cx="360040" cy="122413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23324" y="971436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Sun (daily)</a:t>
                </a:r>
                <a:endParaRPr lang="de-DE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4932040" y="1268760"/>
              <a:ext cx="936104" cy="93610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520" y="3645024"/>
            <a:ext cx="2160240" cy="1787426"/>
            <a:chOff x="251520" y="3356992"/>
            <a:chExt cx="2160240" cy="1787426"/>
          </a:xfrm>
        </p:grpSpPr>
        <p:cxnSp>
          <p:nvCxnSpPr>
            <p:cNvPr id="13" name="Straight Arrow Connector 12"/>
            <p:cNvCxnSpPr>
              <a:stCxn id="14" idx="0"/>
            </p:cNvCxnSpPr>
            <p:nvPr/>
          </p:nvCxnSpPr>
          <p:spPr bwMode="auto">
            <a:xfrm flipV="1">
              <a:off x="1007604" y="3356992"/>
              <a:ext cx="1404156" cy="864096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51520" y="4221088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Spectral Light Source</a:t>
              </a:r>
            </a:p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SLS (daily)</a:t>
              </a:r>
              <a:endPara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522" y="2636912"/>
            <a:ext cx="2448272" cy="1499394"/>
            <a:chOff x="179512" y="3645024"/>
            <a:chExt cx="2448272" cy="1499394"/>
          </a:xfrm>
        </p:grpSpPr>
        <p:cxnSp>
          <p:nvCxnSpPr>
            <p:cNvPr id="18" name="Straight Arrow Connector 17"/>
            <p:cNvCxnSpPr>
              <a:stCxn id="19" idx="0"/>
            </p:cNvCxnSpPr>
            <p:nvPr/>
          </p:nvCxnSpPr>
          <p:spPr bwMode="auto">
            <a:xfrm flipV="1">
              <a:off x="935596" y="3645024"/>
              <a:ext cx="1692188" cy="576064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79512" y="4221088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White Light Source</a:t>
              </a:r>
            </a:p>
            <a:p>
              <a:r>
                <a:rPr lang="de-DE" dirty="0" smtClean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WLS (daily)</a:t>
              </a:r>
              <a:endParaRPr lang="de-DE" dirty="0">
                <a:solidFill>
                  <a:srgbClr val="D22A1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522" y="2132856"/>
            <a:ext cx="2016224" cy="729372"/>
            <a:chOff x="179512" y="3861048"/>
            <a:chExt cx="2016224" cy="729372"/>
          </a:xfrm>
        </p:grpSpPr>
        <p:cxnSp>
          <p:nvCxnSpPr>
            <p:cNvPr id="23" name="Straight Arrow Connector 22"/>
            <p:cNvCxnSpPr>
              <a:stCxn id="24" idx="0"/>
            </p:cNvCxnSpPr>
            <p:nvPr/>
          </p:nvCxnSpPr>
          <p:spPr bwMode="auto">
            <a:xfrm flipV="1">
              <a:off x="1043608" y="3861048"/>
              <a:ext cx="1152128" cy="360040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79512" y="42210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Solar diffuser</a:t>
              </a:r>
              <a:endPara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8969" y="1828816"/>
            <a:ext cx="1619479" cy="2678579"/>
            <a:chOff x="1938969" y="1828800"/>
            <a:chExt cx="1619479" cy="2678579"/>
          </a:xfrm>
        </p:grpSpPr>
        <p:sp>
          <p:nvSpPr>
            <p:cNvPr id="29" name="Freeform 28"/>
            <p:cNvSpPr/>
            <p:nvPr/>
          </p:nvSpPr>
          <p:spPr bwMode="auto">
            <a:xfrm>
              <a:off x="1938969" y="1828800"/>
              <a:ext cx="1619479" cy="2038669"/>
            </a:xfrm>
            <a:custGeom>
              <a:avLst/>
              <a:gdLst>
                <a:gd name="connsiteX0" fmla="*/ 77118 w 1619479"/>
                <a:gd name="connsiteY0" fmla="*/ 33051 h 2038669"/>
                <a:gd name="connsiteX1" fmla="*/ 77118 w 1619479"/>
                <a:gd name="connsiteY1" fmla="*/ 33051 h 2038669"/>
                <a:gd name="connsiteX2" fmla="*/ 286438 w 1619479"/>
                <a:gd name="connsiteY2" fmla="*/ 44067 h 2038669"/>
                <a:gd name="connsiteX3" fmla="*/ 385590 w 1619479"/>
                <a:gd name="connsiteY3" fmla="*/ 55084 h 2038669"/>
                <a:gd name="connsiteX4" fmla="*/ 583894 w 1619479"/>
                <a:gd name="connsiteY4" fmla="*/ 66101 h 2038669"/>
                <a:gd name="connsiteX5" fmla="*/ 1311007 w 1619479"/>
                <a:gd name="connsiteY5" fmla="*/ 66101 h 2038669"/>
                <a:gd name="connsiteX6" fmla="*/ 1377108 w 1619479"/>
                <a:gd name="connsiteY6" fmla="*/ 88135 h 2038669"/>
                <a:gd name="connsiteX7" fmla="*/ 1410159 w 1619479"/>
                <a:gd name="connsiteY7" fmla="*/ 242371 h 2038669"/>
                <a:gd name="connsiteX8" fmla="*/ 1432192 w 1619479"/>
                <a:gd name="connsiteY8" fmla="*/ 275422 h 2038669"/>
                <a:gd name="connsiteX9" fmla="*/ 1465243 w 1619479"/>
                <a:gd name="connsiteY9" fmla="*/ 297455 h 2038669"/>
                <a:gd name="connsiteX10" fmla="*/ 1520327 w 1619479"/>
                <a:gd name="connsiteY10" fmla="*/ 352540 h 2038669"/>
                <a:gd name="connsiteX11" fmla="*/ 1542361 w 1619479"/>
                <a:gd name="connsiteY11" fmla="*/ 385590 h 2038669"/>
                <a:gd name="connsiteX12" fmla="*/ 1575412 w 1619479"/>
                <a:gd name="connsiteY12" fmla="*/ 429658 h 2038669"/>
                <a:gd name="connsiteX13" fmla="*/ 1586429 w 1619479"/>
                <a:gd name="connsiteY13" fmla="*/ 473725 h 2038669"/>
                <a:gd name="connsiteX14" fmla="*/ 1608462 w 1619479"/>
                <a:gd name="connsiteY14" fmla="*/ 506776 h 2038669"/>
                <a:gd name="connsiteX15" fmla="*/ 1619479 w 1619479"/>
                <a:gd name="connsiteY15" fmla="*/ 561860 h 2038669"/>
                <a:gd name="connsiteX16" fmla="*/ 1608462 w 1619479"/>
                <a:gd name="connsiteY16" fmla="*/ 705080 h 2038669"/>
                <a:gd name="connsiteX17" fmla="*/ 1597445 w 1619479"/>
                <a:gd name="connsiteY17" fmla="*/ 738130 h 2038669"/>
                <a:gd name="connsiteX18" fmla="*/ 1564395 w 1619479"/>
                <a:gd name="connsiteY18" fmla="*/ 771181 h 2038669"/>
                <a:gd name="connsiteX19" fmla="*/ 1542361 w 1619479"/>
                <a:gd name="connsiteY19" fmla="*/ 804231 h 2038669"/>
                <a:gd name="connsiteX20" fmla="*/ 1509311 w 1619479"/>
                <a:gd name="connsiteY20" fmla="*/ 826265 h 2038669"/>
                <a:gd name="connsiteX21" fmla="*/ 1410159 w 1619479"/>
                <a:gd name="connsiteY21" fmla="*/ 914400 h 2038669"/>
                <a:gd name="connsiteX22" fmla="*/ 1355074 w 1619479"/>
                <a:gd name="connsiteY22" fmla="*/ 936434 h 2038669"/>
                <a:gd name="connsiteX23" fmla="*/ 1255923 w 1619479"/>
                <a:gd name="connsiteY23" fmla="*/ 958467 h 2038669"/>
                <a:gd name="connsiteX24" fmla="*/ 1189821 w 1619479"/>
                <a:gd name="connsiteY24" fmla="*/ 969484 h 2038669"/>
                <a:gd name="connsiteX25" fmla="*/ 1068636 w 1619479"/>
                <a:gd name="connsiteY25" fmla="*/ 991518 h 2038669"/>
                <a:gd name="connsiteX26" fmla="*/ 925417 w 1619479"/>
                <a:gd name="connsiteY26" fmla="*/ 1046602 h 2038669"/>
                <a:gd name="connsiteX27" fmla="*/ 837282 w 1619479"/>
                <a:gd name="connsiteY27" fmla="*/ 1123720 h 2038669"/>
                <a:gd name="connsiteX28" fmla="*/ 815248 w 1619479"/>
                <a:gd name="connsiteY28" fmla="*/ 1200839 h 2038669"/>
                <a:gd name="connsiteX29" fmla="*/ 793214 w 1619479"/>
                <a:gd name="connsiteY29" fmla="*/ 1277957 h 2038669"/>
                <a:gd name="connsiteX30" fmla="*/ 782197 w 1619479"/>
                <a:gd name="connsiteY30" fmla="*/ 1355075 h 2038669"/>
                <a:gd name="connsiteX31" fmla="*/ 771180 w 1619479"/>
                <a:gd name="connsiteY31" fmla="*/ 1388125 h 2038669"/>
                <a:gd name="connsiteX32" fmla="*/ 760164 w 1619479"/>
                <a:gd name="connsiteY32" fmla="*/ 1564395 h 2038669"/>
                <a:gd name="connsiteX33" fmla="*/ 738130 w 1619479"/>
                <a:gd name="connsiteY33" fmla="*/ 1707614 h 2038669"/>
                <a:gd name="connsiteX34" fmla="*/ 716096 w 1619479"/>
                <a:gd name="connsiteY34" fmla="*/ 1905918 h 2038669"/>
                <a:gd name="connsiteX35" fmla="*/ 683045 w 1619479"/>
                <a:gd name="connsiteY35" fmla="*/ 1983036 h 2038669"/>
                <a:gd name="connsiteX36" fmla="*/ 627961 w 1619479"/>
                <a:gd name="connsiteY36" fmla="*/ 2005070 h 2038669"/>
                <a:gd name="connsiteX37" fmla="*/ 583894 w 1619479"/>
                <a:gd name="connsiteY37" fmla="*/ 2016087 h 2038669"/>
                <a:gd name="connsiteX38" fmla="*/ 495759 w 1619479"/>
                <a:gd name="connsiteY38" fmla="*/ 2038120 h 2038669"/>
                <a:gd name="connsiteX39" fmla="*/ 374573 w 1619479"/>
                <a:gd name="connsiteY39" fmla="*/ 2027104 h 2038669"/>
                <a:gd name="connsiteX40" fmla="*/ 330506 w 1619479"/>
                <a:gd name="connsiteY40" fmla="*/ 1972019 h 2038669"/>
                <a:gd name="connsiteX41" fmla="*/ 297455 w 1619479"/>
                <a:gd name="connsiteY41" fmla="*/ 1949986 h 2038669"/>
                <a:gd name="connsiteX42" fmla="*/ 242371 w 1619479"/>
                <a:gd name="connsiteY42" fmla="*/ 1883884 h 2038669"/>
                <a:gd name="connsiteX43" fmla="*/ 209320 w 1619479"/>
                <a:gd name="connsiteY43" fmla="*/ 1861851 h 2038669"/>
                <a:gd name="connsiteX44" fmla="*/ 165253 w 1619479"/>
                <a:gd name="connsiteY44" fmla="*/ 1773716 h 2038669"/>
                <a:gd name="connsiteX45" fmla="*/ 132202 w 1619479"/>
                <a:gd name="connsiteY45" fmla="*/ 1707614 h 2038669"/>
                <a:gd name="connsiteX46" fmla="*/ 121185 w 1619479"/>
                <a:gd name="connsiteY46" fmla="*/ 1663547 h 2038669"/>
                <a:gd name="connsiteX47" fmla="*/ 88135 w 1619479"/>
                <a:gd name="connsiteY47" fmla="*/ 1542361 h 2038669"/>
                <a:gd name="connsiteX48" fmla="*/ 66101 w 1619479"/>
                <a:gd name="connsiteY48" fmla="*/ 1410159 h 2038669"/>
                <a:gd name="connsiteX49" fmla="*/ 55084 w 1619479"/>
                <a:gd name="connsiteY49" fmla="*/ 1322024 h 2038669"/>
                <a:gd name="connsiteX50" fmla="*/ 44067 w 1619479"/>
                <a:gd name="connsiteY50" fmla="*/ 1266940 h 2038669"/>
                <a:gd name="connsiteX51" fmla="*/ 33050 w 1619479"/>
                <a:gd name="connsiteY51" fmla="*/ 1178805 h 2038669"/>
                <a:gd name="connsiteX52" fmla="*/ 22033 w 1619479"/>
                <a:gd name="connsiteY52" fmla="*/ 1101687 h 2038669"/>
                <a:gd name="connsiteX53" fmla="*/ 0 w 1619479"/>
                <a:gd name="connsiteY53" fmla="*/ 848299 h 2038669"/>
                <a:gd name="connsiteX54" fmla="*/ 11017 w 1619479"/>
                <a:gd name="connsiteY54" fmla="*/ 760164 h 2038669"/>
                <a:gd name="connsiteX55" fmla="*/ 22033 w 1619479"/>
                <a:gd name="connsiteY55" fmla="*/ 649995 h 2038669"/>
                <a:gd name="connsiteX56" fmla="*/ 44067 w 1619479"/>
                <a:gd name="connsiteY56" fmla="*/ 550843 h 2038669"/>
                <a:gd name="connsiteX57" fmla="*/ 66101 w 1619479"/>
                <a:gd name="connsiteY57" fmla="*/ 440675 h 2038669"/>
                <a:gd name="connsiteX58" fmla="*/ 77118 w 1619479"/>
                <a:gd name="connsiteY58" fmla="*/ 77118 h 2038669"/>
                <a:gd name="connsiteX59" fmla="*/ 132202 w 1619479"/>
                <a:gd name="connsiteY59" fmla="*/ 0 h 2038669"/>
                <a:gd name="connsiteX60" fmla="*/ 176270 w 1619479"/>
                <a:gd name="connsiteY60" fmla="*/ 11017 h 2038669"/>
                <a:gd name="connsiteX61" fmla="*/ 132202 w 1619479"/>
                <a:gd name="connsiteY61" fmla="*/ 11017 h 20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619479" h="2038669">
                  <a:moveTo>
                    <a:pt x="77118" y="33051"/>
                  </a:moveTo>
                  <a:lnTo>
                    <a:pt x="77118" y="33051"/>
                  </a:lnTo>
                  <a:lnTo>
                    <a:pt x="286438" y="44067"/>
                  </a:lnTo>
                  <a:cubicBezTo>
                    <a:pt x="319608" y="46436"/>
                    <a:pt x="352427" y="52627"/>
                    <a:pt x="385590" y="55084"/>
                  </a:cubicBezTo>
                  <a:cubicBezTo>
                    <a:pt x="451612" y="59975"/>
                    <a:pt x="517793" y="62429"/>
                    <a:pt x="583894" y="66101"/>
                  </a:cubicBezTo>
                  <a:cubicBezTo>
                    <a:pt x="886730" y="52934"/>
                    <a:pt x="955200" y="44317"/>
                    <a:pt x="1311007" y="66101"/>
                  </a:cubicBezTo>
                  <a:cubicBezTo>
                    <a:pt x="1334189" y="67520"/>
                    <a:pt x="1377108" y="88135"/>
                    <a:pt x="1377108" y="88135"/>
                  </a:cubicBezTo>
                  <a:cubicBezTo>
                    <a:pt x="1381770" y="125432"/>
                    <a:pt x="1386007" y="206142"/>
                    <a:pt x="1410159" y="242371"/>
                  </a:cubicBezTo>
                  <a:cubicBezTo>
                    <a:pt x="1417503" y="253388"/>
                    <a:pt x="1422829" y="266059"/>
                    <a:pt x="1432192" y="275422"/>
                  </a:cubicBezTo>
                  <a:cubicBezTo>
                    <a:pt x="1441555" y="284785"/>
                    <a:pt x="1454226" y="290111"/>
                    <a:pt x="1465243" y="297455"/>
                  </a:cubicBezTo>
                  <a:cubicBezTo>
                    <a:pt x="1523998" y="385588"/>
                    <a:pt x="1446884" y="279097"/>
                    <a:pt x="1520327" y="352540"/>
                  </a:cubicBezTo>
                  <a:cubicBezTo>
                    <a:pt x="1529689" y="361902"/>
                    <a:pt x="1534665" y="374816"/>
                    <a:pt x="1542361" y="385590"/>
                  </a:cubicBezTo>
                  <a:cubicBezTo>
                    <a:pt x="1553034" y="400531"/>
                    <a:pt x="1564395" y="414969"/>
                    <a:pt x="1575412" y="429658"/>
                  </a:cubicBezTo>
                  <a:cubicBezTo>
                    <a:pt x="1579084" y="444347"/>
                    <a:pt x="1580465" y="459808"/>
                    <a:pt x="1586429" y="473725"/>
                  </a:cubicBezTo>
                  <a:cubicBezTo>
                    <a:pt x="1591645" y="485895"/>
                    <a:pt x="1603813" y="494378"/>
                    <a:pt x="1608462" y="506776"/>
                  </a:cubicBezTo>
                  <a:cubicBezTo>
                    <a:pt x="1615037" y="524309"/>
                    <a:pt x="1615807" y="543499"/>
                    <a:pt x="1619479" y="561860"/>
                  </a:cubicBezTo>
                  <a:cubicBezTo>
                    <a:pt x="1615807" y="609600"/>
                    <a:pt x="1614401" y="657569"/>
                    <a:pt x="1608462" y="705080"/>
                  </a:cubicBezTo>
                  <a:cubicBezTo>
                    <a:pt x="1607022" y="716603"/>
                    <a:pt x="1603886" y="728468"/>
                    <a:pt x="1597445" y="738130"/>
                  </a:cubicBezTo>
                  <a:cubicBezTo>
                    <a:pt x="1588803" y="751094"/>
                    <a:pt x="1574369" y="759212"/>
                    <a:pt x="1564395" y="771181"/>
                  </a:cubicBezTo>
                  <a:cubicBezTo>
                    <a:pt x="1555919" y="781353"/>
                    <a:pt x="1551723" y="794869"/>
                    <a:pt x="1542361" y="804231"/>
                  </a:cubicBezTo>
                  <a:cubicBezTo>
                    <a:pt x="1532999" y="813593"/>
                    <a:pt x="1519207" y="817468"/>
                    <a:pt x="1509311" y="826265"/>
                  </a:cubicBezTo>
                  <a:cubicBezTo>
                    <a:pt x="1471778" y="859627"/>
                    <a:pt x="1453018" y="892970"/>
                    <a:pt x="1410159" y="914400"/>
                  </a:cubicBezTo>
                  <a:cubicBezTo>
                    <a:pt x="1392471" y="923244"/>
                    <a:pt x="1373835" y="930180"/>
                    <a:pt x="1355074" y="936434"/>
                  </a:cubicBezTo>
                  <a:cubicBezTo>
                    <a:pt x="1333848" y="943509"/>
                    <a:pt x="1275141" y="954973"/>
                    <a:pt x="1255923" y="958467"/>
                  </a:cubicBezTo>
                  <a:cubicBezTo>
                    <a:pt x="1233945" y="962463"/>
                    <a:pt x="1211725" y="965103"/>
                    <a:pt x="1189821" y="969484"/>
                  </a:cubicBezTo>
                  <a:cubicBezTo>
                    <a:pt x="1059956" y="995457"/>
                    <a:pt x="1264682" y="963511"/>
                    <a:pt x="1068636" y="991518"/>
                  </a:cubicBezTo>
                  <a:cubicBezTo>
                    <a:pt x="947685" y="1039899"/>
                    <a:pt x="995989" y="1023079"/>
                    <a:pt x="925417" y="1046602"/>
                  </a:cubicBezTo>
                  <a:cubicBezTo>
                    <a:pt x="848298" y="1098014"/>
                    <a:pt x="874004" y="1068636"/>
                    <a:pt x="837282" y="1123720"/>
                  </a:cubicBezTo>
                  <a:cubicBezTo>
                    <a:pt x="802845" y="1261469"/>
                    <a:pt x="846855" y="1090215"/>
                    <a:pt x="815248" y="1200839"/>
                  </a:cubicBezTo>
                  <a:cubicBezTo>
                    <a:pt x="787581" y="1297673"/>
                    <a:pt x="819629" y="1198712"/>
                    <a:pt x="793214" y="1277957"/>
                  </a:cubicBezTo>
                  <a:cubicBezTo>
                    <a:pt x="789542" y="1303663"/>
                    <a:pt x="787290" y="1329612"/>
                    <a:pt x="782197" y="1355075"/>
                  </a:cubicBezTo>
                  <a:cubicBezTo>
                    <a:pt x="779920" y="1366462"/>
                    <a:pt x="772396" y="1376576"/>
                    <a:pt x="771180" y="1388125"/>
                  </a:cubicBezTo>
                  <a:cubicBezTo>
                    <a:pt x="765017" y="1446673"/>
                    <a:pt x="765053" y="1505727"/>
                    <a:pt x="760164" y="1564395"/>
                  </a:cubicBezTo>
                  <a:cubicBezTo>
                    <a:pt x="754447" y="1632996"/>
                    <a:pt x="750132" y="1647604"/>
                    <a:pt x="738130" y="1707614"/>
                  </a:cubicBezTo>
                  <a:cubicBezTo>
                    <a:pt x="730429" y="1800021"/>
                    <a:pt x="731771" y="1827546"/>
                    <a:pt x="716096" y="1905918"/>
                  </a:cubicBezTo>
                  <a:cubicBezTo>
                    <a:pt x="711568" y="1928559"/>
                    <a:pt x="704996" y="1967357"/>
                    <a:pt x="683045" y="1983036"/>
                  </a:cubicBezTo>
                  <a:cubicBezTo>
                    <a:pt x="666953" y="1994530"/>
                    <a:pt x="646722" y="1998816"/>
                    <a:pt x="627961" y="2005070"/>
                  </a:cubicBezTo>
                  <a:cubicBezTo>
                    <a:pt x="613597" y="2009858"/>
                    <a:pt x="598453" y="2011927"/>
                    <a:pt x="583894" y="2016087"/>
                  </a:cubicBezTo>
                  <a:cubicBezTo>
                    <a:pt x="504857" y="2038669"/>
                    <a:pt x="607737" y="2015726"/>
                    <a:pt x="495759" y="2038120"/>
                  </a:cubicBezTo>
                  <a:cubicBezTo>
                    <a:pt x="455364" y="2034448"/>
                    <a:pt x="414235" y="2035603"/>
                    <a:pt x="374573" y="2027104"/>
                  </a:cubicBezTo>
                  <a:cubicBezTo>
                    <a:pt x="321227" y="2015673"/>
                    <a:pt x="355036" y="2002682"/>
                    <a:pt x="330506" y="1972019"/>
                  </a:cubicBezTo>
                  <a:cubicBezTo>
                    <a:pt x="322235" y="1961680"/>
                    <a:pt x="307627" y="1958462"/>
                    <a:pt x="297455" y="1949986"/>
                  </a:cubicBezTo>
                  <a:cubicBezTo>
                    <a:pt x="189162" y="1859744"/>
                    <a:pt x="329032" y="1970545"/>
                    <a:pt x="242371" y="1883884"/>
                  </a:cubicBezTo>
                  <a:cubicBezTo>
                    <a:pt x="233008" y="1874521"/>
                    <a:pt x="220337" y="1869195"/>
                    <a:pt x="209320" y="1861851"/>
                  </a:cubicBezTo>
                  <a:cubicBezTo>
                    <a:pt x="194631" y="1832473"/>
                    <a:pt x="175640" y="1804876"/>
                    <a:pt x="165253" y="1773716"/>
                  </a:cubicBezTo>
                  <a:cubicBezTo>
                    <a:pt x="150049" y="1728104"/>
                    <a:pt x="160678" y="1750328"/>
                    <a:pt x="132202" y="1707614"/>
                  </a:cubicBezTo>
                  <a:cubicBezTo>
                    <a:pt x="128530" y="1692925"/>
                    <a:pt x="125345" y="1678106"/>
                    <a:pt x="121185" y="1663547"/>
                  </a:cubicBezTo>
                  <a:cubicBezTo>
                    <a:pt x="100080" y="1589679"/>
                    <a:pt x="114320" y="1673285"/>
                    <a:pt x="88135" y="1542361"/>
                  </a:cubicBezTo>
                  <a:cubicBezTo>
                    <a:pt x="73996" y="1471668"/>
                    <a:pt x="77033" y="1492149"/>
                    <a:pt x="66101" y="1410159"/>
                  </a:cubicBezTo>
                  <a:cubicBezTo>
                    <a:pt x="62188" y="1380812"/>
                    <a:pt x="59586" y="1351287"/>
                    <a:pt x="55084" y="1322024"/>
                  </a:cubicBezTo>
                  <a:cubicBezTo>
                    <a:pt x="52237" y="1303517"/>
                    <a:pt x="46914" y="1285447"/>
                    <a:pt x="44067" y="1266940"/>
                  </a:cubicBezTo>
                  <a:cubicBezTo>
                    <a:pt x="39565" y="1237677"/>
                    <a:pt x="36963" y="1208152"/>
                    <a:pt x="33050" y="1178805"/>
                  </a:cubicBezTo>
                  <a:cubicBezTo>
                    <a:pt x="29618" y="1153066"/>
                    <a:pt x="24617" y="1127525"/>
                    <a:pt x="22033" y="1101687"/>
                  </a:cubicBezTo>
                  <a:cubicBezTo>
                    <a:pt x="13597" y="1017326"/>
                    <a:pt x="0" y="848299"/>
                    <a:pt x="0" y="848299"/>
                  </a:cubicBezTo>
                  <a:cubicBezTo>
                    <a:pt x="3672" y="818921"/>
                    <a:pt x="7748" y="789590"/>
                    <a:pt x="11017" y="760164"/>
                  </a:cubicBezTo>
                  <a:cubicBezTo>
                    <a:pt x="15092" y="723484"/>
                    <a:pt x="17156" y="686577"/>
                    <a:pt x="22033" y="649995"/>
                  </a:cubicBezTo>
                  <a:cubicBezTo>
                    <a:pt x="29728" y="592282"/>
                    <a:pt x="33596" y="603197"/>
                    <a:pt x="44067" y="550843"/>
                  </a:cubicBezTo>
                  <a:cubicBezTo>
                    <a:pt x="71078" y="415788"/>
                    <a:pt x="40512" y="543028"/>
                    <a:pt x="66101" y="440675"/>
                  </a:cubicBezTo>
                  <a:cubicBezTo>
                    <a:pt x="69773" y="319489"/>
                    <a:pt x="67819" y="198002"/>
                    <a:pt x="77118" y="77118"/>
                  </a:cubicBezTo>
                  <a:cubicBezTo>
                    <a:pt x="82530" y="6764"/>
                    <a:pt x="87264" y="14979"/>
                    <a:pt x="132202" y="0"/>
                  </a:cubicBezTo>
                  <a:lnTo>
                    <a:pt x="176270" y="11017"/>
                  </a:lnTo>
                  <a:lnTo>
                    <a:pt x="132202" y="11017"/>
                  </a:lnTo>
                </a:path>
              </a:pathLst>
            </a:custGeom>
            <a:solidFill>
              <a:schemeClr val="accent6">
                <a:lumMod val="60000"/>
                <a:lumOff val="4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9712" y="3861048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Calibration </a:t>
              </a:r>
            </a:p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Unit</a:t>
              </a:r>
              <a:endPara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77099" y="1883887"/>
            <a:ext cx="6322885" cy="4076241"/>
            <a:chOff x="2677099" y="1883884"/>
            <a:chExt cx="6322885" cy="4076241"/>
          </a:xfrm>
        </p:grpSpPr>
        <p:sp>
          <p:nvSpPr>
            <p:cNvPr id="32" name="Freeform 31"/>
            <p:cNvSpPr/>
            <p:nvPr/>
          </p:nvSpPr>
          <p:spPr bwMode="auto">
            <a:xfrm>
              <a:off x="2677099" y="1883884"/>
              <a:ext cx="4173483" cy="4076241"/>
            </a:xfrm>
            <a:custGeom>
              <a:avLst/>
              <a:gdLst>
                <a:gd name="connsiteX0" fmla="*/ 605928 w 4173483"/>
                <a:gd name="connsiteY0" fmla="*/ 0 h 4076241"/>
                <a:gd name="connsiteX1" fmla="*/ 605928 w 4173483"/>
                <a:gd name="connsiteY1" fmla="*/ 0 h 4076241"/>
                <a:gd name="connsiteX2" fmla="*/ 672029 w 4173483"/>
                <a:gd name="connsiteY2" fmla="*/ 77118 h 4076241"/>
                <a:gd name="connsiteX3" fmla="*/ 705079 w 4173483"/>
                <a:gd name="connsiteY3" fmla="*/ 99152 h 4076241"/>
                <a:gd name="connsiteX4" fmla="*/ 716096 w 4173483"/>
                <a:gd name="connsiteY4" fmla="*/ 132203 h 4076241"/>
                <a:gd name="connsiteX5" fmla="*/ 760164 w 4173483"/>
                <a:gd name="connsiteY5" fmla="*/ 198304 h 4076241"/>
                <a:gd name="connsiteX6" fmla="*/ 782197 w 4173483"/>
                <a:gd name="connsiteY6" fmla="*/ 242371 h 4076241"/>
                <a:gd name="connsiteX7" fmla="*/ 826265 w 4173483"/>
                <a:gd name="connsiteY7" fmla="*/ 308473 h 4076241"/>
                <a:gd name="connsiteX8" fmla="*/ 859315 w 4173483"/>
                <a:gd name="connsiteY8" fmla="*/ 374574 h 4076241"/>
                <a:gd name="connsiteX9" fmla="*/ 881349 w 4173483"/>
                <a:gd name="connsiteY9" fmla="*/ 440675 h 4076241"/>
                <a:gd name="connsiteX10" fmla="*/ 892366 w 4173483"/>
                <a:gd name="connsiteY10" fmla="*/ 473726 h 4076241"/>
                <a:gd name="connsiteX11" fmla="*/ 859315 w 4173483"/>
                <a:gd name="connsiteY11" fmla="*/ 782198 h 4076241"/>
                <a:gd name="connsiteX12" fmla="*/ 826265 w 4173483"/>
                <a:gd name="connsiteY12" fmla="*/ 804232 h 4076241"/>
                <a:gd name="connsiteX13" fmla="*/ 804231 w 4173483"/>
                <a:gd name="connsiteY13" fmla="*/ 837282 h 4076241"/>
                <a:gd name="connsiteX14" fmla="*/ 738130 w 4173483"/>
                <a:gd name="connsiteY14" fmla="*/ 870333 h 4076241"/>
                <a:gd name="connsiteX15" fmla="*/ 661012 w 4173483"/>
                <a:gd name="connsiteY15" fmla="*/ 903383 h 4076241"/>
                <a:gd name="connsiteX16" fmla="*/ 594911 w 4173483"/>
                <a:gd name="connsiteY16" fmla="*/ 925417 h 4076241"/>
                <a:gd name="connsiteX17" fmla="*/ 462708 w 4173483"/>
                <a:gd name="connsiteY17" fmla="*/ 969485 h 4076241"/>
                <a:gd name="connsiteX18" fmla="*/ 429658 w 4173483"/>
                <a:gd name="connsiteY18" fmla="*/ 980502 h 4076241"/>
                <a:gd name="connsiteX19" fmla="*/ 352540 w 4173483"/>
                <a:gd name="connsiteY19" fmla="*/ 1002535 h 4076241"/>
                <a:gd name="connsiteX20" fmla="*/ 198303 w 4173483"/>
                <a:gd name="connsiteY20" fmla="*/ 1068636 h 4076241"/>
                <a:gd name="connsiteX21" fmla="*/ 165253 w 4173483"/>
                <a:gd name="connsiteY21" fmla="*/ 1079653 h 4076241"/>
                <a:gd name="connsiteX22" fmla="*/ 132202 w 4173483"/>
                <a:gd name="connsiteY22" fmla="*/ 1090670 h 4076241"/>
                <a:gd name="connsiteX23" fmla="*/ 110168 w 4173483"/>
                <a:gd name="connsiteY23" fmla="*/ 1123721 h 4076241"/>
                <a:gd name="connsiteX24" fmla="*/ 88135 w 4173483"/>
                <a:gd name="connsiteY24" fmla="*/ 1189822 h 4076241"/>
                <a:gd name="connsiteX25" fmla="*/ 77118 w 4173483"/>
                <a:gd name="connsiteY25" fmla="*/ 1498294 h 4076241"/>
                <a:gd name="connsiteX26" fmla="*/ 66101 w 4173483"/>
                <a:gd name="connsiteY26" fmla="*/ 1531345 h 4076241"/>
                <a:gd name="connsiteX27" fmla="*/ 55084 w 4173483"/>
                <a:gd name="connsiteY27" fmla="*/ 1586429 h 4076241"/>
                <a:gd name="connsiteX28" fmla="*/ 33050 w 4173483"/>
                <a:gd name="connsiteY28" fmla="*/ 1652530 h 4076241"/>
                <a:gd name="connsiteX29" fmla="*/ 22034 w 4173483"/>
                <a:gd name="connsiteY29" fmla="*/ 1729649 h 4076241"/>
                <a:gd name="connsiteX30" fmla="*/ 0 w 4173483"/>
                <a:gd name="connsiteY30" fmla="*/ 2093205 h 4076241"/>
                <a:gd name="connsiteX31" fmla="*/ 11017 w 4173483"/>
                <a:gd name="connsiteY31" fmla="*/ 2434728 h 4076241"/>
                <a:gd name="connsiteX32" fmla="*/ 33050 w 4173483"/>
                <a:gd name="connsiteY32" fmla="*/ 2467779 h 4076241"/>
                <a:gd name="connsiteX33" fmla="*/ 66101 w 4173483"/>
                <a:gd name="connsiteY33" fmla="*/ 2533880 h 4076241"/>
                <a:gd name="connsiteX34" fmla="*/ 132202 w 4173483"/>
                <a:gd name="connsiteY34" fmla="*/ 2588964 h 4076241"/>
                <a:gd name="connsiteX35" fmla="*/ 473725 w 4173483"/>
                <a:gd name="connsiteY35" fmla="*/ 2622015 h 4076241"/>
                <a:gd name="connsiteX36" fmla="*/ 550843 w 4173483"/>
                <a:gd name="connsiteY36" fmla="*/ 2633032 h 4076241"/>
                <a:gd name="connsiteX37" fmla="*/ 638978 w 4173483"/>
                <a:gd name="connsiteY37" fmla="*/ 2644049 h 4076241"/>
                <a:gd name="connsiteX38" fmla="*/ 649995 w 4173483"/>
                <a:gd name="connsiteY38" fmla="*/ 2677099 h 4076241"/>
                <a:gd name="connsiteX39" fmla="*/ 661012 w 4173483"/>
                <a:gd name="connsiteY39" fmla="*/ 2919470 h 4076241"/>
                <a:gd name="connsiteX40" fmla="*/ 638978 w 4173483"/>
                <a:gd name="connsiteY40" fmla="*/ 3294044 h 4076241"/>
                <a:gd name="connsiteX41" fmla="*/ 649995 w 4173483"/>
                <a:gd name="connsiteY41" fmla="*/ 3723702 h 4076241"/>
                <a:gd name="connsiteX42" fmla="*/ 683046 w 4173483"/>
                <a:gd name="connsiteY42" fmla="*/ 3844887 h 4076241"/>
                <a:gd name="connsiteX43" fmla="*/ 716096 w 4173483"/>
                <a:gd name="connsiteY43" fmla="*/ 3877938 h 4076241"/>
                <a:gd name="connsiteX44" fmla="*/ 804231 w 4173483"/>
                <a:gd name="connsiteY44" fmla="*/ 3955056 h 4076241"/>
                <a:gd name="connsiteX45" fmla="*/ 848299 w 4173483"/>
                <a:gd name="connsiteY45" fmla="*/ 3966073 h 4076241"/>
                <a:gd name="connsiteX46" fmla="*/ 892366 w 4173483"/>
                <a:gd name="connsiteY46" fmla="*/ 3988106 h 4076241"/>
                <a:gd name="connsiteX47" fmla="*/ 1013552 w 4173483"/>
                <a:gd name="connsiteY47" fmla="*/ 4021157 h 4076241"/>
                <a:gd name="connsiteX48" fmla="*/ 1167788 w 4173483"/>
                <a:gd name="connsiteY48" fmla="*/ 4032174 h 4076241"/>
                <a:gd name="connsiteX49" fmla="*/ 1322024 w 4173483"/>
                <a:gd name="connsiteY49" fmla="*/ 4054208 h 4076241"/>
                <a:gd name="connsiteX50" fmla="*/ 1377108 w 4173483"/>
                <a:gd name="connsiteY50" fmla="*/ 4065224 h 4076241"/>
                <a:gd name="connsiteX51" fmla="*/ 2412694 w 4173483"/>
                <a:gd name="connsiteY51" fmla="*/ 4076241 h 4076241"/>
                <a:gd name="connsiteX52" fmla="*/ 2963537 w 4173483"/>
                <a:gd name="connsiteY52" fmla="*/ 4065224 h 4076241"/>
                <a:gd name="connsiteX53" fmla="*/ 3161841 w 4173483"/>
                <a:gd name="connsiteY53" fmla="*/ 4054208 h 4076241"/>
                <a:gd name="connsiteX54" fmla="*/ 3800819 w 4173483"/>
                <a:gd name="connsiteY54" fmla="*/ 4043191 h 4076241"/>
                <a:gd name="connsiteX55" fmla="*/ 3988106 w 4173483"/>
                <a:gd name="connsiteY55" fmla="*/ 4010140 h 4076241"/>
                <a:gd name="connsiteX56" fmla="*/ 4131325 w 4173483"/>
                <a:gd name="connsiteY56" fmla="*/ 3955056 h 4076241"/>
                <a:gd name="connsiteX57" fmla="*/ 4142342 w 4173483"/>
                <a:gd name="connsiteY57" fmla="*/ 3800820 h 4076241"/>
                <a:gd name="connsiteX58" fmla="*/ 4120308 w 4173483"/>
                <a:gd name="connsiteY58" fmla="*/ 3712685 h 4076241"/>
                <a:gd name="connsiteX59" fmla="*/ 4098274 w 4173483"/>
                <a:gd name="connsiteY59" fmla="*/ 3624550 h 4076241"/>
                <a:gd name="connsiteX60" fmla="*/ 4087258 w 4173483"/>
                <a:gd name="connsiteY60" fmla="*/ 3580482 h 4076241"/>
                <a:gd name="connsiteX61" fmla="*/ 4076241 w 4173483"/>
                <a:gd name="connsiteY61" fmla="*/ 3492347 h 4076241"/>
                <a:gd name="connsiteX62" fmla="*/ 4087258 w 4173483"/>
                <a:gd name="connsiteY62" fmla="*/ 3272010 h 4076241"/>
                <a:gd name="connsiteX63" fmla="*/ 4098274 w 4173483"/>
                <a:gd name="connsiteY63" fmla="*/ 2930487 h 4076241"/>
                <a:gd name="connsiteX64" fmla="*/ 4109291 w 4173483"/>
                <a:gd name="connsiteY64" fmla="*/ 2776251 h 4076241"/>
                <a:gd name="connsiteX65" fmla="*/ 4120308 w 4173483"/>
                <a:gd name="connsiteY65" fmla="*/ 2577947 h 4076241"/>
                <a:gd name="connsiteX66" fmla="*/ 4098274 w 4173483"/>
                <a:gd name="connsiteY66" fmla="*/ 1079653 h 4076241"/>
                <a:gd name="connsiteX67" fmla="*/ 4043190 w 4173483"/>
                <a:gd name="connsiteY67" fmla="*/ 936434 h 4076241"/>
                <a:gd name="connsiteX68" fmla="*/ 4010140 w 4173483"/>
                <a:gd name="connsiteY68" fmla="*/ 925417 h 4076241"/>
                <a:gd name="connsiteX69" fmla="*/ 3977089 w 4173483"/>
                <a:gd name="connsiteY69" fmla="*/ 892367 h 4076241"/>
                <a:gd name="connsiteX70" fmla="*/ 3955055 w 4173483"/>
                <a:gd name="connsiteY70" fmla="*/ 859316 h 4076241"/>
                <a:gd name="connsiteX71" fmla="*/ 3922005 w 4173483"/>
                <a:gd name="connsiteY71" fmla="*/ 848299 h 4076241"/>
                <a:gd name="connsiteX72" fmla="*/ 3888954 w 4173483"/>
                <a:gd name="connsiteY72" fmla="*/ 815249 h 4076241"/>
                <a:gd name="connsiteX73" fmla="*/ 3844887 w 4173483"/>
                <a:gd name="connsiteY73" fmla="*/ 793215 h 4076241"/>
                <a:gd name="connsiteX74" fmla="*/ 3811836 w 4173483"/>
                <a:gd name="connsiteY74" fmla="*/ 771181 h 4076241"/>
                <a:gd name="connsiteX75" fmla="*/ 3712684 w 4173483"/>
                <a:gd name="connsiteY75" fmla="*/ 716097 h 4076241"/>
                <a:gd name="connsiteX76" fmla="*/ 3657600 w 4173483"/>
                <a:gd name="connsiteY76" fmla="*/ 672029 h 4076241"/>
                <a:gd name="connsiteX77" fmla="*/ 3558448 w 4173483"/>
                <a:gd name="connsiteY77" fmla="*/ 627962 h 4076241"/>
                <a:gd name="connsiteX78" fmla="*/ 3525397 w 4173483"/>
                <a:gd name="connsiteY78" fmla="*/ 616945 h 4076241"/>
                <a:gd name="connsiteX79" fmla="*/ 3437262 w 4173483"/>
                <a:gd name="connsiteY79" fmla="*/ 594911 h 4076241"/>
                <a:gd name="connsiteX80" fmla="*/ 3316077 w 4173483"/>
                <a:gd name="connsiteY80" fmla="*/ 550844 h 4076241"/>
                <a:gd name="connsiteX81" fmla="*/ 3260993 w 4173483"/>
                <a:gd name="connsiteY81" fmla="*/ 528810 h 4076241"/>
                <a:gd name="connsiteX82" fmla="*/ 3183874 w 4173483"/>
                <a:gd name="connsiteY82" fmla="*/ 517793 h 4076241"/>
                <a:gd name="connsiteX83" fmla="*/ 3040655 w 4173483"/>
                <a:gd name="connsiteY83" fmla="*/ 484743 h 4076241"/>
                <a:gd name="connsiteX84" fmla="*/ 2996588 w 4173483"/>
                <a:gd name="connsiteY84" fmla="*/ 473726 h 4076241"/>
                <a:gd name="connsiteX85" fmla="*/ 2831335 w 4173483"/>
                <a:gd name="connsiteY85" fmla="*/ 462709 h 4076241"/>
                <a:gd name="connsiteX86" fmla="*/ 2743200 w 4173483"/>
                <a:gd name="connsiteY86" fmla="*/ 451692 h 4076241"/>
                <a:gd name="connsiteX87" fmla="*/ 2710149 w 4173483"/>
                <a:gd name="connsiteY87" fmla="*/ 440675 h 4076241"/>
                <a:gd name="connsiteX88" fmla="*/ 2533879 w 4173483"/>
                <a:gd name="connsiteY88" fmla="*/ 418641 h 4076241"/>
                <a:gd name="connsiteX89" fmla="*/ 2456761 w 4173483"/>
                <a:gd name="connsiteY89" fmla="*/ 407624 h 4076241"/>
                <a:gd name="connsiteX90" fmla="*/ 2412694 w 4173483"/>
                <a:gd name="connsiteY90" fmla="*/ 396608 h 4076241"/>
                <a:gd name="connsiteX91" fmla="*/ 2324559 w 4173483"/>
                <a:gd name="connsiteY91" fmla="*/ 385591 h 4076241"/>
                <a:gd name="connsiteX92" fmla="*/ 2247441 w 4173483"/>
                <a:gd name="connsiteY92" fmla="*/ 363557 h 4076241"/>
                <a:gd name="connsiteX93" fmla="*/ 2214390 w 4173483"/>
                <a:gd name="connsiteY93" fmla="*/ 330506 h 4076241"/>
                <a:gd name="connsiteX94" fmla="*/ 2203373 w 4173483"/>
                <a:gd name="connsiteY94" fmla="*/ 297456 h 4076241"/>
                <a:gd name="connsiteX95" fmla="*/ 2148289 w 4173483"/>
                <a:gd name="connsiteY95" fmla="*/ 242371 h 4076241"/>
                <a:gd name="connsiteX96" fmla="*/ 2093205 w 4173483"/>
                <a:gd name="connsiteY96" fmla="*/ 231355 h 4076241"/>
                <a:gd name="connsiteX97" fmla="*/ 2027103 w 4173483"/>
                <a:gd name="connsiteY97" fmla="*/ 209321 h 4076241"/>
                <a:gd name="connsiteX98" fmla="*/ 1916935 w 4173483"/>
                <a:gd name="connsiteY98" fmla="*/ 187287 h 4076241"/>
                <a:gd name="connsiteX99" fmla="*/ 1817783 w 4173483"/>
                <a:gd name="connsiteY99" fmla="*/ 165253 h 4076241"/>
                <a:gd name="connsiteX100" fmla="*/ 1630496 w 4173483"/>
                <a:gd name="connsiteY100" fmla="*/ 143220 h 4076241"/>
                <a:gd name="connsiteX101" fmla="*/ 1586429 w 4173483"/>
                <a:gd name="connsiteY101" fmla="*/ 132203 h 4076241"/>
                <a:gd name="connsiteX102" fmla="*/ 1520328 w 4173483"/>
                <a:gd name="connsiteY102" fmla="*/ 110169 h 4076241"/>
                <a:gd name="connsiteX103" fmla="*/ 1344058 w 4173483"/>
                <a:gd name="connsiteY103" fmla="*/ 77118 h 4076241"/>
                <a:gd name="connsiteX104" fmla="*/ 1299990 w 4173483"/>
                <a:gd name="connsiteY104" fmla="*/ 66102 h 4076241"/>
                <a:gd name="connsiteX105" fmla="*/ 1244906 w 4173483"/>
                <a:gd name="connsiteY105" fmla="*/ 55085 h 4076241"/>
                <a:gd name="connsiteX106" fmla="*/ 1200838 w 4173483"/>
                <a:gd name="connsiteY106" fmla="*/ 44068 h 4076241"/>
                <a:gd name="connsiteX107" fmla="*/ 1134737 w 4173483"/>
                <a:gd name="connsiteY107" fmla="*/ 22034 h 4076241"/>
                <a:gd name="connsiteX108" fmla="*/ 1013552 w 4173483"/>
                <a:gd name="connsiteY108" fmla="*/ 0 h 4076241"/>
                <a:gd name="connsiteX109" fmla="*/ 727113 w 4173483"/>
                <a:gd name="connsiteY109" fmla="*/ 11017 h 4076241"/>
                <a:gd name="connsiteX110" fmla="*/ 683046 w 4173483"/>
                <a:gd name="connsiteY110" fmla="*/ 22034 h 4076241"/>
                <a:gd name="connsiteX111" fmla="*/ 616944 w 4173483"/>
                <a:gd name="connsiteY111" fmla="*/ 44068 h 4076241"/>
                <a:gd name="connsiteX112" fmla="*/ 605928 w 4173483"/>
                <a:gd name="connsiteY112" fmla="*/ 0 h 40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173483" h="4076241">
                  <a:moveTo>
                    <a:pt x="605928" y="0"/>
                  </a:moveTo>
                  <a:lnTo>
                    <a:pt x="605928" y="0"/>
                  </a:lnTo>
                  <a:cubicBezTo>
                    <a:pt x="627962" y="25706"/>
                    <a:pt x="648089" y="53178"/>
                    <a:pt x="672029" y="77118"/>
                  </a:cubicBezTo>
                  <a:cubicBezTo>
                    <a:pt x="681391" y="86481"/>
                    <a:pt x="696808" y="88813"/>
                    <a:pt x="705079" y="99152"/>
                  </a:cubicBezTo>
                  <a:cubicBezTo>
                    <a:pt x="712333" y="108220"/>
                    <a:pt x="710456" y="122051"/>
                    <a:pt x="716096" y="132203"/>
                  </a:cubicBezTo>
                  <a:cubicBezTo>
                    <a:pt x="728957" y="155352"/>
                    <a:pt x="748321" y="174618"/>
                    <a:pt x="760164" y="198304"/>
                  </a:cubicBezTo>
                  <a:cubicBezTo>
                    <a:pt x="767508" y="212993"/>
                    <a:pt x="773748" y="228289"/>
                    <a:pt x="782197" y="242371"/>
                  </a:cubicBezTo>
                  <a:cubicBezTo>
                    <a:pt x="795822" y="265079"/>
                    <a:pt x="817891" y="283350"/>
                    <a:pt x="826265" y="308473"/>
                  </a:cubicBezTo>
                  <a:cubicBezTo>
                    <a:pt x="866445" y="429010"/>
                    <a:pt x="802363" y="246431"/>
                    <a:pt x="859315" y="374574"/>
                  </a:cubicBezTo>
                  <a:cubicBezTo>
                    <a:pt x="868748" y="395798"/>
                    <a:pt x="874004" y="418641"/>
                    <a:pt x="881349" y="440675"/>
                  </a:cubicBezTo>
                  <a:lnTo>
                    <a:pt x="892366" y="473726"/>
                  </a:lnTo>
                  <a:cubicBezTo>
                    <a:pt x="891373" y="498552"/>
                    <a:pt x="930794" y="710717"/>
                    <a:pt x="859315" y="782198"/>
                  </a:cubicBezTo>
                  <a:cubicBezTo>
                    <a:pt x="849953" y="791561"/>
                    <a:pt x="837282" y="796887"/>
                    <a:pt x="826265" y="804232"/>
                  </a:cubicBezTo>
                  <a:cubicBezTo>
                    <a:pt x="818920" y="815249"/>
                    <a:pt x="813593" y="827920"/>
                    <a:pt x="804231" y="837282"/>
                  </a:cubicBezTo>
                  <a:cubicBezTo>
                    <a:pt x="772657" y="868856"/>
                    <a:pt x="773973" y="852412"/>
                    <a:pt x="738130" y="870333"/>
                  </a:cubicBezTo>
                  <a:cubicBezTo>
                    <a:pt x="641995" y="918400"/>
                    <a:pt x="775656" y="868990"/>
                    <a:pt x="661012" y="903383"/>
                  </a:cubicBezTo>
                  <a:cubicBezTo>
                    <a:pt x="638766" y="910057"/>
                    <a:pt x="616945" y="918072"/>
                    <a:pt x="594911" y="925417"/>
                  </a:cubicBezTo>
                  <a:lnTo>
                    <a:pt x="462708" y="969485"/>
                  </a:lnTo>
                  <a:cubicBezTo>
                    <a:pt x="451691" y="973157"/>
                    <a:pt x="440924" y="977686"/>
                    <a:pt x="429658" y="980502"/>
                  </a:cubicBezTo>
                  <a:cubicBezTo>
                    <a:pt x="410953" y="985178"/>
                    <a:pt x="371862" y="993752"/>
                    <a:pt x="352540" y="1002535"/>
                  </a:cubicBezTo>
                  <a:cubicBezTo>
                    <a:pt x="202787" y="1070605"/>
                    <a:pt x="324447" y="1026589"/>
                    <a:pt x="198303" y="1068636"/>
                  </a:cubicBezTo>
                  <a:lnTo>
                    <a:pt x="165253" y="1079653"/>
                  </a:lnTo>
                  <a:lnTo>
                    <a:pt x="132202" y="1090670"/>
                  </a:lnTo>
                  <a:cubicBezTo>
                    <a:pt x="124857" y="1101687"/>
                    <a:pt x="115546" y="1111621"/>
                    <a:pt x="110168" y="1123721"/>
                  </a:cubicBezTo>
                  <a:cubicBezTo>
                    <a:pt x="100735" y="1144945"/>
                    <a:pt x="88135" y="1189822"/>
                    <a:pt x="88135" y="1189822"/>
                  </a:cubicBezTo>
                  <a:cubicBezTo>
                    <a:pt x="84463" y="1292646"/>
                    <a:pt x="83742" y="1395618"/>
                    <a:pt x="77118" y="1498294"/>
                  </a:cubicBezTo>
                  <a:cubicBezTo>
                    <a:pt x="76370" y="1509883"/>
                    <a:pt x="68918" y="1520079"/>
                    <a:pt x="66101" y="1531345"/>
                  </a:cubicBezTo>
                  <a:cubicBezTo>
                    <a:pt x="61559" y="1549511"/>
                    <a:pt x="60011" y="1568364"/>
                    <a:pt x="55084" y="1586429"/>
                  </a:cubicBezTo>
                  <a:cubicBezTo>
                    <a:pt x="48973" y="1608836"/>
                    <a:pt x="33050" y="1652530"/>
                    <a:pt x="33050" y="1652530"/>
                  </a:cubicBezTo>
                  <a:cubicBezTo>
                    <a:pt x="29378" y="1678236"/>
                    <a:pt x="23436" y="1703720"/>
                    <a:pt x="22034" y="1729649"/>
                  </a:cubicBezTo>
                  <a:cubicBezTo>
                    <a:pt x="2170" y="2097140"/>
                    <a:pt x="46767" y="1952908"/>
                    <a:pt x="0" y="2093205"/>
                  </a:cubicBezTo>
                  <a:cubicBezTo>
                    <a:pt x="3672" y="2207046"/>
                    <a:pt x="1006" y="2321269"/>
                    <a:pt x="11017" y="2434728"/>
                  </a:cubicBezTo>
                  <a:cubicBezTo>
                    <a:pt x="12181" y="2447917"/>
                    <a:pt x="27129" y="2455936"/>
                    <a:pt x="33050" y="2467779"/>
                  </a:cubicBezTo>
                  <a:cubicBezTo>
                    <a:pt x="57891" y="2517461"/>
                    <a:pt x="26638" y="2486525"/>
                    <a:pt x="66101" y="2533880"/>
                  </a:cubicBezTo>
                  <a:cubicBezTo>
                    <a:pt x="81360" y="2552191"/>
                    <a:pt x="109265" y="2578770"/>
                    <a:pt x="132202" y="2588964"/>
                  </a:cubicBezTo>
                  <a:cubicBezTo>
                    <a:pt x="243362" y="2638369"/>
                    <a:pt x="341671" y="2616733"/>
                    <a:pt x="473725" y="2622015"/>
                  </a:cubicBezTo>
                  <a:lnTo>
                    <a:pt x="550843" y="2633032"/>
                  </a:lnTo>
                  <a:cubicBezTo>
                    <a:pt x="580190" y="2636945"/>
                    <a:pt x="611923" y="2632025"/>
                    <a:pt x="638978" y="2644049"/>
                  </a:cubicBezTo>
                  <a:cubicBezTo>
                    <a:pt x="649590" y="2648765"/>
                    <a:pt x="646323" y="2666082"/>
                    <a:pt x="649995" y="2677099"/>
                  </a:cubicBezTo>
                  <a:cubicBezTo>
                    <a:pt x="653667" y="2757889"/>
                    <a:pt x="661012" y="2838596"/>
                    <a:pt x="661012" y="2919470"/>
                  </a:cubicBezTo>
                  <a:cubicBezTo>
                    <a:pt x="661012" y="3238426"/>
                    <a:pt x="684852" y="3156422"/>
                    <a:pt x="638978" y="3294044"/>
                  </a:cubicBezTo>
                  <a:cubicBezTo>
                    <a:pt x="642650" y="3437263"/>
                    <a:pt x="643490" y="3580583"/>
                    <a:pt x="649995" y="3723702"/>
                  </a:cubicBezTo>
                  <a:cubicBezTo>
                    <a:pt x="650815" y="3741733"/>
                    <a:pt x="673389" y="3835229"/>
                    <a:pt x="683046" y="3844887"/>
                  </a:cubicBezTo>
                  <a:cubicBezTo>
                    <a:pt x="694063" y="3855904"/>
                    <a:pt x="706122" y="3865969"/>
                    <a:pt x="716096" y="3877938"/>
                  </a:cubicBezTo>
                  <a:cubicBezTo>
                    <a:pt x="747502" y="3915626"/>
                    <a:pt x="737747" y="3938435"/>
                    <a:pt x="804231" y="3955056"/>
                  </a:cubicBezTo>
                  <a:cubicBezTo>
                    <a:pt x="818920" y="3958728"/>
                    <a:pt x="834122" y="3960757"/>
                    <a:pt x="848299" y="3966073"/>
                  </a:cubicBezTo>
                  <a:cubicBezTo>
                    <a:pt x="863676" y="3971839"/>
                    <a:pt x="877118" y="3982007"/>
                    <a:pt x="892366" y="3988106"/>
                  </a:cubicBezTo>
                  <a:cubicBezTo>
                    <a:pt x="926223" y="4001649"/>
                    <a:pt x="976011" y="4017205"/>
                    <a:pt x="1013552" y="4021157"/>
                  </a:cubicBezTo>
                  <a:cubicBezTo>
                    <a:pt x="1064812" y="4026553"/>
                    <a:pt x="1116376" y="4028502"/>
                    <a:pt x="1167788" y="4032174"/>
                  </a:cubicBezTo>
                  <a:cubicBezTo>
                    <a:pt x="1292308" y="4057078"/>
                    <a:pt x="1138859" y="4028042"/>
                    <a:pt x="1322024" y="4054208"/>
                  </a:cubicBezTo>
                  <a:cubicBezTo>
                    <a:pt x="1340561" y="4056856"/>
                    <a:pt x="1358387" y="4064846"/>
                    <a:pt x="1377108" y="4065224"/>
                  </a:cubicBezTo>
                  <a:lnTo>
                    <a:pt x="2412694" y="4076241"/>
                  </a:lnTo>
                  <a:lnTo>
                    <a:pt x="2963537" y="4065224"/>
                  </a:lnTo>
                  <a:cubicBezTo>
                    <a:pt x="3029712" y="4063278"/>
                    <a:pt x="3095661" y="4055950"/>
                    <a:pt x="3161841" y="4054208"/>
                  </a:cubicBezTo>
                  <a:lnTo>
                    <a:pt x="3800819" y="4043191"/>
                  </a:lnTo>
                  <a:cubicBezTo>
                    <a:pt x="3936451" y="4016064"/>
                    <a:pt x="3873914" y="4026453"/>
                    <a:pt x="3988106" y="4010140"/>
                  </a:cubicBezTo>
                  <a:cubicBezTo>
                    <a:pt x="4109056" y="3961760"/>
                    <a:pt x="4060752" y="3978580"/>
                    <a:pt x="4131325" y="3955056"/>
                  </a:cubicBezTo>
                  <a:cubicBezTo>
                    <a:pt x="4173483" y="3891819"/>
                    <a:pt x="4161835" y="3924275"/>
                    <a:pt x="4142342" y="3800820"/>
                  </a:cubicBezTo>
                  <a:cubicBezTo>
                    <a:pt x="4137619" y="3770908"/>
                    <a:pt x="4127653" y="3742063"/>
                    <a:pt x="4120308" y="3712685"/>
                  </a:cubicBezTo>
                  <a:lnTo>
                    <a:pt x="4098274" y="3624550"/>
                  </a:lnTo>
                  <a:cubicBezTo>
                    <a:pt x="4094602" y="3609861"/>
                    <a:pt x="4089136" y="3595506"/>
                    <a:pt x="4087258" y="3580482"/>
                  </a:cubicBezTo>
                  <a:lnTo>
                    <a:pt x="4076241" y="3492347"/>
                  </a:lnTo>
                  <a:cubicBezTo>
                    <a:pt x="4079913" y="3418901"/>
                    <a:pt x="4084376" y="3345491"/>
                    <a:pt x="4087258" y="3272010"/>
                  </a:cubicBezTo>
                  <a:cubicBezTo>
                    <a:pt x="4091721" y="3158197"/>
                    <a:pt x="4093217" y="3044275"/>
                    <a:pt x="4098274" y="2930487"/>
                  </a:cubicBezTo>
                  <a:cubicBezTo>
                    <a:pt x="4100562" y="2878995"/>
                    <a:pt x="4106076" y="2827694"/>
                    <a:pt x="4109291" y="2776251"/>
                  </a:cubicBezTo>
                  <a:cubicBezTo>
                    <a:pt x="4113421" y="2710177"/>
                    <a:pt x="4116636" y="2644048"/>
                    <a:pt x="4120308" y="2577947"/>
                  </a:cubicBezTo>
                  <a:cubicBezTo>
                    <a:pt x="4118368" y="2418906"/>
                    <a:pt x="4107296" y="1354823"/>
                    <a:pt x="4098274" y="1079653"/>
                  </a:cubicBezTo>
                  <a:cubicBezTo>
                    <a:pt x="4097229" y="1047782"/>
                    <a:pt x="4087675" y="951263"/>
                    <a:pt x="4043190" y="936434"/>
                  </a:cubicBezTo>
                  <a:lnTo>
                    <a:pt x="4010140" y="925417"/>
                  </a:lnTo>
                  <a:cubicBezTo>
                    <a:pt x="3999123" y="914400"/>
                    <a:pt x="3987063" y="904336"/>
                    <a:pt x="3977089" y="892367"/>
                  </a:cubicBezTo>
                  <a:cubicBezTo>
                    <a:pt x="3968612" y="882195"/>
                    <a:pt x="3965394" y="867588"/>
                    <a:pt x="3955055" y="859316"/>
                  </a:cubicBezTo>
                  <a:cubicBezTo>
                    <a:pt x="3945987" y="852062"/>
                    <a:pt x="3933022" y="851971"/>
                    <a:pt x="3922005" y="848299"/>
                  </a:cubicBezTo>
                  <a:cubicBezTo>
                    <a:pt x="3910988" y="837282"/>
                    <a:pt x="3901632" y="824305"/>
                    <a:pt x="3888954" y="815249"/>
                  </a:cubicBezTo>
                  <a:cubicBezTo>
                    <a:pt x="3875590" y="805703"/>
                    <a:pt x="3859146" y="801363"/>
                    <a:pt x="3844887" y="793215"/>
                  </a:cubicBezTo>
                  <a:cubicBezTo>
                    <a:pt x="3833391" y="786646"/>
                    <a:pt x="3823332" y="777750"/>
                    <a:pt x="3811836" y="771181"/>
                  </a:cubicBezTo>
                  <a:cubicBezTo>
                    <a:pt x="3754759" y="738565"/>
                    <a:pt x="3773842" y="758908"/>
                    <a:pt x="3712684" y="716097"/>
                  </a:cubicBezTo>
                  <a:cubicBezTo>
                    <a:pt x="3693420" y="702612"/>
                    <a:pt x="3677165" y="685072"/>
                    <a:pt x="3657600" y="672029"/>
                  </a:cubicBezTo>
                  <a:cubicBezTo>
                    <a:pt x="3636145" y="657726"/>
                    <a:pt x="3580251" y="636138"/>
                    <a:pt x="3558448" y="627962"/>
                  </a:cubicBezTo>
                  <a:cubicBezTo>
                    <a:pt x="3547574" y="623884"/>
                    <a:pt x="3536601" y="620001"/>
                    <a:pt x="3525397" y="616945"/>
                  </a:cubicBezTo>
                  <a:cubicBezTo>
                    <a:pt x="3496182" y="608977"/>
                    <a:pt x="3465096" y="606840"/>
                    <a:pt x="3437262" y="594911"/>
                  </a:cubicBezTo>
                  <a:cubicBezTo>
                    <a:pt x="3231135" y="506572"/>
                    <a:pt x="3449585" y="595348"/>
                    <a:pt x="3316077" y="550844"/>
                  </a:cubicBezTo>
                  <a:cubicBezTo>
                    <a:pt x="3297316" y="544590"/>
                    <a:pt x="3280178" y="533606"/>
                    <a:pt x="3260993" y="528810"/>
                  </a:cubicBezTo>
                  <a:cubicBezTo>
                    <a:pt x="3235801" y="522512"/>
                    <a:pt x="3209580" y="521465"/>
                    <a:pt x="3183874" y="517793"/>
                  </a:cubicBezTo>
                  <a:cubicBezTo>
                    <a:pt x="3042233" y="477324"/>
                    <a:pt x="3169092" y="510430"/>
                    <a:pt x="3040655" y="484743"/>
                  </a:cubicBezTo>
                  <a:cubicBezTo>
                    <a:pt x="3025808" y="481774"/>
                    <a:pt x="3011646" y="475311"/>
                    <a:pt x="2996588" y="473726"/>
                  </a:cubicBezTo>
                  <a:cubicBezTo>
                    <a:pt x="2941685" y="467947"/>
                    <a:pt x="2886334" y="467492"/>
                    <a:pt x="2831335" y="462709"/>
                  </a:cubicBezTo>
                  <a:cubicBezTo>
                    <a:pt x="2801839" y="460144"/>
                    <a:pt x="2772578" y="455364"/>
                    <a:pt x="2743200" y="451692"/>
                  </a:cubicBezTo>
                  <a:cubicBezTo>
                    <a:pt x="2732183" y="448020"/>
                    <a:pt x="2721536" y="442953"/>
                    <a:pt x="2710149" y="440675"/>
                  </a:cubicBezTo>
                  <a:cubicBezTo>
                    <a:pt x="2665879" y="431821"/>
                    <a:pt x="2574615" y="423733"/>
                    <a:pt x="2533879" y="418641"/>
                  </a:cubicBezTo>
                  <a:cubicBezTo>
                    <a:pt x="2508113" y="415420"/>
                    <a:pt x="2482309" y="412269"/>
                    <a:pt x="2456761" y="407624"/>
                  </a:cubicBezTo>
                  <a:cubicBezTo>
                    <a:pt x="2441864" y="404916"/>
                    <a:pt x="2427629" y="399097"/>
                    <a:pt x="2412694" y="396608"/>
                  </a:cubicBezTo>
                  <a:cubicBezTo>
                    <a:pt x="2383490" y="391741"/>
                    <a:pt x="2353763" y="390458"/>
                    <a:pt x="2324559" y="385591"/>
                  </a:cubicBezTo>
                  <a:cubicBezTo>
                    <a:pt x="2296890" y="380979"/>
                    <a:pt x="2273638" y="372290"/>
                    <a:pt x="2247441" y="363557"/>
                  </a:cubicBezTo>
                  <a:cubicBezTo>
                    <a:pt x="2236424" y="352540"/>
                    <a:pt x="2223033" y="343470"/>
                    <a:pt x="2214390" y="330506"/>
                  </a:cubicBezTo>
                  <a:cubicBezTo>
                    <a:pt x="2207948" y="320844"/>
                    <a:pt x="2208566" y="307843"/>
                    <a:pt x="2203373" y="297456"/>
                  </a:cubicBezTo>
                  <a:cubicBezTo>
                    <a:pt x="2190943" y="272596"/>
                    <a:pt x="2175409" y="252541"/>
                    <a:pt x="2148289" y="242371"/>
                  </a:cubicBezTo>
                  <a:cubicBezTo>
                    <a:pt x="2130756" y="235796"/>
                    <a:pt x="2111270" y="236282"/>
                    <a:pt x="2093205" y="231355"/>
                  </a:cubicBezTo>
                  <a:cubicBezTo>
                    <a:pt x="2070797" y="225244"/>
                    <a:pt x="2049635" y="214954"/>
                    <a:pt x="2027103" y="209321"/>
                  </a:cubicBezTo>
                  <a:cubicBezTo>
                    <a:pt x="1924750" y="183732"/>
                    <a:pt x="2051990" y="214298"/>
                    <a:pt x="1916935" y="187287"/>
                  </a:cubicBezTo>
                  <a:cubicBezTo>
                    <a:pt x="1864577" y="176815"/>
                    <a:pt x="1875501" y="172949"/>
                    <a:pt x="1817783" y="165253"/>
                  </a:cubicBezTo>
                  <a:cubicBezTo>
                    <a:pt x="1718097" y="151961"/>
                    <a:pt x="1718594" y="159237"/>
                    <a:pt x="1630496" y="143220"/>
                  </a:cubicBezTo>
                  <a:cubicBezTo>
                    <a:pt x="1615599" y="140512"/>
                    <a:pt x="1600932" y="136554"/>
                    <a:pt x="1586429" y="132203"/>
                  </a:cubicBezTo>
                  <a:cubicBezTo>
                    <a:pt x="1564183" y="125529"/>
                    <a:pt x="1543238" y="113987"/>
                    <a:pt x="1520328" y="110169"/>
                  </a:cubicBezTo>
                  <a:cubicBezTo>
                    <a:pt x="1464540" y="100871"/>
                    <a:pt x="1396907" y="90329"/>
                    <a:pt x="1344058" y="77118"/>
                  </a:cubicBezTo>
                  <a:cubicBezTo>
                    <a:pt x="1329369" y="73446"/>
                    <a:pt x="1314771" y="69387"/>
                    <a:pt x="1299990" y="66102"/>
                  </a:cubicBezTo>
                  <a:cubicBezTo>
                    <a:pt x="1281711" y="62040"/>
                    <a:pt x="1263185" y="59147"/>
                    <a:pt x="1244906" y="55085"/>
                  </a:cubicBezTo>
                  <a:cubicBezTo>
                    <a:pt x="1230125" y="51800"/>
                    <a:pt x="1215341" y="48419"/>
                    <a:pt x="1200838" y="44068"/>
                  </a:cubicBezTo>
                  <a:cubicBezTo>
                    <a:pt x="1178592" y="37394"/>
                    <a:pt x="1157269" y="27667"/>
                    <a:pt x="1134737" y="22034"/>
                  </a:cubicBezTo>
                  <a:cubicBezTo>
                    <a:pt x="1065478" y="4719"/>
                    <a:pt x="1105659" y="13158"/>
                    <a:pt x="1013552" y="0"/>
                  </a:cubicBezTo>
                  <a:cubicBezTo>
                    <a:pt x="918072" y="3672"/>
                    <a:pt x="822452" y="4661"/>
                    <a:pt x="727113" y="11017"/>
                  </a:cubicBezTo>
                  <a:cubicBezTo>
                    <a:pt x="712005" y="12024"/>
                    <a:pt x="697549" y="17683"/>
                    <a:pt x="683046" y="22034"/>
                  </a:cubicBezTo>
                  <a:cubicBezTo>
                    <a:pt x="660800" y="28708"/>
                    <a:pt x="640170" y="44068"/>
                    <a:pt x="616944" y="44068"/>
                  </a:cubicBezTo>
                  <a:lnTo>
                    <a:pt x="605928" y="0"/>
                  </a:lnTo>
                  <a:close/>
                </a:path>
              </a:pathLst>
            </a:custGeom>
            <a:solidFill>
              <a:srgbClr val="92D05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48264" y="4941168"/>
              <a:ext cx="2051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Common (Earth/Solar/Cal) path</a:t>
              </a:r>
              <a:endParaRPr lang="de-DE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75908" y="1628800"/>
            <a:ext cx="1765280" cy="504056"/>
            <a:chOff x="3175908" y="1628800"/>
            <a:chExt cx="1765280" cy="504056"/>
          </a:xfrm>
        </p:grpSpPr>
        <p:sp>
          <p:nvSpPr>
            <p:cNvPr id="27" name="Oval 26"/>
            <p:cNvSpPr/>
            <p:nvPr/>
          </p:nvSpPr>
          <p:spPr bwMode="auto">
            <a:xfrm>
              <a:off x="3175908" y="1844824"/>
              <a:ext cx="288032" cy="2880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63888" y="16288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Scan Mirror</a:t>
              </a:r>
              <a:endParaRPr lang="de-DE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3347864" y="1988840"/>
            <a:ext cx="914400" cy="914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23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497" y="581098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10242" name="Picture 2" descr="C:\Documents and Settings\Lang\Application Data\Ipswitch\WS_FTP\storage\110_DegBackSubtracktedResidualAveragedM01vsM02_Sahara_InstThroughAvgEarthCompM01vsM02_1Month_2012122508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752528" cy="3861429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44697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-A/B GOME-2 inter-calibration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Earthshine co-located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-A/B residuals / Background-subtracted</a:t>
            </a:r>
          </a:p>
        </p:txBody>
      </p:sp>
      <p:pic>
        <p:nvPicPr>
          <p:cNvPr id="10" name="Picture 9" descr="C:\Documents and Settings\Lang\Application Data\Ipswitch\WS_FTP\storage\radmon_M01_20130110081758Z_RL01sahara_rad_stat.txt_radmon_M02_20130110090557Z_RL01sahara_rad_stat.txt_x0y21_prof_abs-diff.png"/>
          <p:cNvPicPr>
            <a:picLocks noChangeAspect="1"/>
          </p:cNvPicPr>
          <p:nvPr/>
        </p:nvPicPr>
        <p:blipFill>
          <a:blip r:embed="rId3" cstate="print"/>
          <a:srcRect b="48549"/>
          <a:stretch>
            <a:fillRect/>
          </a:stretch>
        </p:blipFill>
        <p:spPr bwMode="auto">
          <a:xfrm>
            <a:off x="4427986" y="1988840"/>
            <a:ext cx="4716016" cy="311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/>
          <p:nvPr/>
        </p:nvGrpSpPr>
        <p:grpSpPr>
          <a:xfrm>
            <a:off x="1835702" y="1412776"/>
            <a:ext cx="5940152" cy="2232248"/>
            <a:chOff x="1835696" y="1412776"/>
            <a:chExt cx="5940152" cy="2232248"/>
          </a:xfrm>
        </p:grpSpPr>
        <p:cxnSp>
          <p:nvCxnSpPr>
            <p:cNvPr id="14" name="Straight Arrow Connector 13"/>
            <p:cNvCxnSpPr>
              <a:stCxn id="20" idx="2"/>
            </p:cNvCxnSpPr>
            <p:nvPr/>
          </p:nvCxnSpPr>
          <p:spPr bwMode="auto">
            <a:xfrm flipH="1">
              <a:off x="2267744" y="2336106"/>
              <a:ext cx="2538028" cy="1308918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20" idx="2"/>
            </p:cNvCxnSpPr>
            <p:nvPr/>
          </p:nvCxnSpPr>
          <p:spPr bwMode="auto">
            <a:xfrm>
              <a:off x="4805772" y="2336106"/>
              <a:ext cx="1926468" cy="1308918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835696" y="1412776"/>
              <a:ext cx="594015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After subtracing GOME-2 /MetopA long-term degradation residuals most of the remainder in the spectral structure can be associated to GOME-2 / Metop-B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5597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Helvetica" pitchFamily="34" charset="0"/>
              </a:rPr>
              <a:t>Metop</a:t>
            </a:r>
            <a:r>
              <a:rPr lang="en-GB" b="1" dirty="0" smtClean="0">
                <a:solidFill>
                  <a:srgbClr val="000000"/>
                </a:solidFill>
                <a:latin typeface="Helvetica" pitchFamily="34" charset="0"/>
              </a:rPr>
              <a:t>-B spectral structures are addressed in processor version 6.1.0 (June 2015)</a:t>
            </a:r>
            <a:endParaRPr lang="en-GB" b="1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Target domains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188642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4"/>
            <a:ext cx="6621004" cy="510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:\EUM\EUM User Conference 2015\Plots\M02\1_M02_DegModVersion1B__ThroughputComponents_Wav240nm_ViewPos17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00" y="1125344"/>
            <a:ext cx="7200001" cy="5400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–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82" y="1340778"/>
            <a:ext cx="18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Jun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188642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9" y="2321632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Reference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Earthshine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86DB4"/>
                </a:solidFill>
                <a:latin typeface="Arial" pitchFamily="34" charset="0"/>
                <a:cs typeface="Arial" pitchFamily="34" charset="0"/>
              </a:rPr>
              <a:t>Reflectivity</a:t>
            </a: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Model/Fit-Results</a:t>
            </a:r>
            <a:endParaRPr lang="en-GB" sz="16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56" y="486916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1C1C1C"/>
                </a:solidFill>
                <a:latin typeface="Helvetica" pitchFamily="34" charset="0"/>
              </a:rPr>
              <a:t>260 nm</a:t>
            </a:r>
            <a:endParaRPr lang="en-GB" sz="24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499992" y="1340768"/>
            <a:ext cx="2744861" cy="4824536"/>
            <a:chOff x="4499992" y="1340768"/>
            <a:chExt cx="2744862" cy="4824536"/>
          </a:xfrm>
        </p:grpSpPr>
        <p:sp>
          <p:nvSpPr>
            <p:cNvPr id="9" name="Oval 8"/>
            <p:cNvSpPr/>
            <p:nvPr/>
          </p:nvSpPr>
          <p:spPr bwMode="auto">
            <a:xfrm>
              <a:off x="4499992" y="1340768"/>
              <a:ext cx="288032" cy="4824536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1700808"/>
              <a:ext cx="2312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</a:rPr>
                <a:t>2nd Throughput Test</a:t>
              </a:r>
              <a:endParaRPr lang="de-DE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" descr="D:\EUM\EUM User Conference 2015\Plots\M02\1_M02_DegModVersion1B__ThroughputComponents_Wav290nm_ViewPos17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00" y="1124744"/>
            <a:ext cx="7200000" cy="5400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–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60648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9" y="2321632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Reference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Earthshine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86DB4"/>
                </a:solidFill>
                <a:latin typeface="Arial" pitchFamily="34" charset="0"/>
                <a:cs typeface="Arial" pitchFamily="34" charset="0"/>
              </a:rPr>
              <a:t>Reflectivity</a:t>
            </a: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Model/Fit-Results</a:t>
            </a:r>
            <a:endParaRPr lang="en-GB" sz="16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34" y="486920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1C1C1C"/>
                </a:solidFill>
                <a:latin typeface="Helvetica" pitchFamily="34" charset="0"/>
              </a:rPr>
              <a:t>290 nm</a:t>
            </a:r>
            <a:endParaRPr lang="en-GB" sz="24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82" y="1340778"/>
            <a:ext cx="18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Jun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499992" y="1340768"/>
            <a:ext cx="2744861" cy="4824536"/>
            <a:chOff x="4499992" y="1340768"/>
            <a:chExt cx="2744862" cy="4824536"/>
          </a:xfrm>
        </p:grpSpPr>
        <p:sp>
          <p:nvSpPr>
            <p:cNvPr id="11" name="Oval 10"/>
            <p:cNvSpPr/>
            <p:nvPr/>
          </p:nvSpPr>
          <p:spPr bwMode="auto">
            <a:xfrm>
              <a:off x="4499992" y="1340768"/>
              <a:ext cx="288032" cy="4824536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1700808"/>
              <a:ext cx="2312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</a:rPr>
                <a:t>2nd Throughput Test</a:t>
              </a:r>
              <a:endParaRPr lang="de-DE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1475657" y="908720"/>
            <a:ext cx="2875339" cy="5328592"/>
            <a:chOff x="1475656" y="908720"/>
            <a:chExt cx="2875339" cy="5328592"/>
          </a:xfrm>
        </p:grpSpPr>
        <p:sp>
          <p:nvSpPr>
            <p:cNvPr id="10" name="Oval 9"/>
            <p:cNvSpPr/>
            <p:nvPr/>
          </p:nvSpPr>
          <p:spPr bwMode="auto">
            <a:xfrm>
              <a:off x="3995936" y="1412776"/>
              <a:ext cx="288032" cy="4824536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5656" y="908720"/>
              <a:ext cx="2875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</a:rPr>
                <a:t>Band 1a/b separation shift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 descr="D:\EUM\EUM User Conference 2015\Plots\M02\1_M02_DegModVersion1B__ThroughputComponents_Wav320nm_ViewPos17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00" y="1124744"/>
            <a:ext cx="7200000" cy="5400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–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49617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9" y="2321632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Reference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Earthshine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86DB4"/>
                </a:solidFill>
                <a:latin typeface="Arial" pitchFamily="34" charset="0"/>
                <a:cs typeface="Arial" pitchFamily="34" charset="0"/>
              </a:rPr>
              <a:t>Reflectivity</a:t>
            </a: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Model/Fit-Results</a:t>
            </a:r>
            <a:endParaRPr lang="en-GB" sz="16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34" y="486920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1C1C1C"/>
                </a:solidFill>
                <a:latin typeface="Helvetica" pitchFamily="34" charset="0"/>
              </a:rPr>
              <a:t>320 nm</a:t>
            </a:r>
            <a:endParaRPr lang="en-GB" sz="24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82" y="1340778"/>
            <a:ext cx="18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Jun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1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–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60648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9" y="2321632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Reference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Earthshine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86DB4"/>
                </a:solidFill>
                <a:latin typeface="Arial" pitchFamily="34" charset="0"/>
                <a:cs typeface="Arial" pitchFamily="34" charset="0"/>
              </a:rPr>
              <a:t>Reflectivity</a:t>
            </a: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Model/Fit-Results</a:t>
            </a:r>
            <a:endParaRPr lang="en-GB" sz="16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34" y="486920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1C1C1C"/>
                </a:solidFill>
                <a:latin typeface="Helvetica" pitchFamily="34" charset="0"/>
              </a:rPr>
              <a:t>420 nm</a:t>
            </a:r>
            <a:endParaRPr lang="en-GB" sz="2400" b="1" dirty="0">
              <a:solidFill>
                <a:srgbClr val="1C1C1C"/>
              </a:solidFill>
              <a:latin typeface="Helvetica" pitchFamily="34" charset="0"/>
            </a:endParaRPr>
          </a:p>
        </p:txBody>
      </p:sp>
      <p:pic>
        <p:nvPicPr>
          <p:cNvPr id="134145" name="Picture 1" descr="D:\EUM\EUM User Conference 2015\Plots\M02\1_M02_DegModVersion1B__ThroughputComponents_Wav420nm_ViewPos17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00" y="1124744"/>
            <a:ext cx="7200000" cy="54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582" y="1340778"/>
            <a:ext cx="186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Jan 2007– Jun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D:\EUM\EUM User Conference 2015\Plots\M02\404_M02_DegModVersion1B__NormSpecSmoothedfilteredTrendSMRthroughput_FPAs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00" y="1755264"/>
            <a:ext cx="5400000" cy="4050000"/>
          </a:xfrm>
          <a:prstGeom prst="rect">
            <a:avLst/>
          </a:prstGeom>
          <a:noFill/>
        </p:spPr>
      </p:pic>
      <p:pic>
        <p:nvPicPr>
          <p:cNvPr id="129025" name="Picture 1" descr="D:\EUM\EUM User Conference 2015\Plots\M02\400_M02_DegModVersion1B__NormSpecSmoothedfilteredTrendEarthshinethroughput_FPAs_ViewPos17_Sahara.jpg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1772816"/>
            <a:ext cx="4499992" cy="4050000"/>
          </a:xfrm>
          <a:prstGeom prst="rect">
            <a:avLst/>
          </a:prstGeom>
          <a:noFill/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7" y="67272"/>
            <a:ext cx="824255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</a:rPr>
              <a:t>-A degradation component modelling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Sahara </a:t>
            </a:r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</a:rPr>
              <a:t>spectral and temporal domain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231033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Metop-A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160" y="1251208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Modelled Earthshine degradation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894" y="1251208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Modelled Solar Path degradation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7397" y="530120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240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7755" y="1578278"/>
            <a:ext cx="869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1C1C1C"/>
                </a:solidFill>
                <a:latin typeface="Helvetica" pitchFamily="34" charset="0"/>
              </a:rPr>
              <a:t>800 nm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824" y="564156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Feb 2007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3403" y="564156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June 2015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2928" y="564156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Feb 2007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3507" y="564156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C1C1C"/>
                </a:solidFill>
                <a:latin typeface="Helvetica" pitchFamily="34" charset="0"/>
              </a:rPr>
              <a:t>June 2015</a:t>
            </a:r>
            <a:endParaRPr lang="en-GB" sz="1600" dirty="0">
              <a:solidFill>
                <a:srgbClr val="1C1C1C"/>
              </a:solidFill>
              <a:latin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093298"/>
            <a:ext cx="3855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PPF 5.3.0 Jan 2007– Jun2015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016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6.0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Preparing for reprocessing campaign R3 (2017/18)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505670"/>
            <a:ext cx="1872208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New spectral calibration</a:t>
            </a:r>
          </a:p>
          <a:p>
            <a:pPr algn="l"/>
            <a:r>
              <a:rPr lang="en-US" dirty="0" smtClean="0"/>
              <a:t>algorithm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39758" y="2365041"/>
            <a:ext cx="165618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New diffuser BRDF (goniometric data)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67" y="4437112"/>
            <a:ext cx="23745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Stray-light correction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11962" y="2505670"/>
            <a:ext cx="1656184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New solar mean reference data</a:t>
            </a:r>
            <a:endParaRPr lang="en-GB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4250380" y="4005064"/>
            <a:ext cx="1584176" cy="1224136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Degradation matrix for solar and earthshine </a:t>
            </a:r>
            <a:r>
              <a:rPr lang="en-US" sz="1200" dirty="0" smtClean="0"/>
              <a:t>data V1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87" y="2780928"/>
            <a:ext cx="2799547" cy="369332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Updated level-1B product</a:t>
            </a:r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412776"/>
            <a:ext cx="32944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Updated and cleaned key-data</a:t>
            </a:r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4184990"/>
            <a:ext cx="2808312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New level-1C product</a:t>
            </a:r>
          </a:p>
          <a:p>
            <a:pPr algn="l"/>
            <a:r>
              <a:rPr lang="en-US" sz="1600" dirty="0" smtClean="0"/>
              <a:t>(degradation and stray-light corrected radiances)</a:t>
            </a: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5596924"/>
            <a:ext cx="151216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RT reference</a:t>
            </a:r>
          </a:p>
        </p:txBody>
      </p: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 bwMode="auto">
          <a:xfrm flipV="1">
            <a:off x="2123728" y="2965206"/>
            <a:ext cx="216024" cy="2167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6" idx="3"/>
            <a:endCxn id="8" idx="1"/>
          </p:cNvCxnSpPr>
          <p:nvPr/>
        </p:nvCxnSpPr>
        <p:spPr bwMode="auto">
          <a:xfrm>
            <a:off x="3995936" y="2965206"/>
            <a:ext cx="216024" cy="2167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3"/>
            <a:endCxn id="12" idx="1"/>
          </p:cNvCxnSpPr>
          <p:nvPr/>
        </p:nvCxnSpPr>
        <p:spPr bwMode="auto">
          <a:xfrm flipV="1">
            <a:off x="5868144" y="2965632"/>
            <a:ext cx="216024" cy="1741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13" idx="2"/>
            <a:endCxn id="6" idx="0"/>
          </p:cNvCxnSpPr>
          <p:nvPr/>
        </p:nvCxnSpPr>
        <p:spPr bwMode="auto">
          <a:xfrm rot="5400000">
            <a:off x="2997910" y="1952048"/>
            <a:ext cx="582933" cy="243052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Elbow Connector 24"/>
          <p:cNvCxnSpPr>
            <a:stCxn id="13" idx="2"/>
            <a:endCxn id="8" idx="0"/>
          </p:cNvCxnSpPr>
          <p:nvPr/>
        </p:nvCxnSpPr>
        <p:spPr bwMode="auto">
          <a:xfrm rot="16200000" flipH="1">
            <a:off x="3863697" y="1329313"/>
            <a:ext cx="723562" cy="1629152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13" idx="2"/>
            <a:endCxn id="12" idx="0"/>
          </p:cNvCxnSpPr>
          <p:nvPr/>
        </p:nvCxnSpPr>
        <p:spPr bwMode="auto">
          <a:xfrm rot="16200000" flipH="1">
            <a:off x="4948021" y="244988"/>
            <a:ext cx="998820" cy="4073059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8" idx="2"/>
            <a:endCxn id="10" idx="0"/>
          </p:cNvCxnSpPr>
          <p:nvPr/>
        </p:nvCxnSpPr>
        <p:spPr bwMode="auto">
          <a:xfrm>
            <a:off x="5040058" y="3429000"/>
            <a:ext cx="2416" cy="576064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7" idx="3"/>
            <a:endCxn id="10" idx="2"/>
          </p:cNvCxnSpPr>
          <p:nvPr/>
        </p:nvCxnSpPr>
        <p:spPr bwMode="auto">
          <a:xfrm flipV="1">
            <a:off x="3778228" y="4617132"/>
            <a:ext cx="472171" cy="4646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6"/>
            <a:endCxn id="14" idx="1"/>
          </p:cNvCxnSpPr>
          <p:nvPr/>
        </p:nvCxnSpPr>
        <p:spPr bwMode="auto">
          <a:xfrm flipV="1">
            <a:off x="5834556" y="4615915"/>
            <a:ext cx="249612" cy="1255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5" idx="0"/>
            <a:endCxn id="7" idx="2"/>
          </p:cNvCxnSpPr>
          <p:nvPr/>
        </p:nvCxnSpPr>
        <p:spPr bwMode="auto">
          <a:xfrm flipH="1" flipV="1">
            <a:off x="2590929" y="4806444"/>
            <a:ext cx="851" cy="790480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2" idx="2"/>
            <a:endCxn id="14" idx="0"/>
          </p:cNvCxnSpPr>
          <p:nvPr/>
        </p:nvCxnSpPr>
        <p:spPr bwMode="auto">
          <a:xfrm>
            <a:off x="7483943" y="3150260"/>
            <a:ext cx="4382" cy="1034730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6084168" y="5445262"/>
            <a:ext cx="2952098" cy="648071"/>
            <a:chOff x="251520" y="3717032"/>
            <a:chExt cx="3880698" cy="936104"/>
          </a:xfrm>
        </p:grpSpPr>
        <p:grpSp>
          <p:nvGrpSpPr>
            <p:cNvPr id="57" name="Group 56"/>
            <p:cNvGrpSpPr/>
            <p:nvPr/>
          </p:nvGrpSpPr>
          <p:grpSpPr>
            <a:xfrm>
              <a:off x="251520" y="3717032"/>
              <a:ext cx="3880698" cy="432048"/>
              <a:chOff x="251520" y="3717032"/>
              <a:chExt cx="3880698" cy="432048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251520" y="3717032"/>
                <a:ext cx="936104" cy="432048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59632" y="3789046"/>
                <a:ext cx="2872586" cy="35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/>
                  <a:t>First version available/implemented</a:t>
                </a:r>
                <a:endParaRPr lang="en-GB" sz="1000" dirty="0" smtClean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51520" y="4221088"/>
              <a:ext cx="3351781" cy="432048"/>
              <a:chOff x="251520" y="4221088"/>
              <a:chExt cx="3351781" cy="43204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251520" y="4221088"/>
                <a:ext cx="936104" cy="432048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59632" y="4293104"/>
                <a:ext cx="2343669" cy="35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 smtClean="0"/>
                  <a:t>First version in development</a:t>
                </a:r>
                <a:endParaRPr lang="en-GB" sz="1000" dirty="0" smtClean="0"/>
              </a:p>
            </p:txBody>
          </p:sp>
        </p:grpSp>
      </p:grpSp>
      <p:sp>
        <p:nvSpPr>
          <p:cNvPr id="32" name="Rectangle 31"/>
          <p:cNvSpPr/>
          <p:nvPr/>
        </p:nvSpPr>
        <p:spPr bwMode="auto">
          <a:xfrm>
            <a:off x="6012166" y="2132856"/>
            <a:ext cx="2952328" cy="3168352"/>
          </a:xfrm>
          <a:prstGeom prst="rect">
            <a:avLst/>
          </a:prstGeom>
          <a:solidFill>
            <a:srgbClr val="0070C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Preliminary scope</a:t>
            </a: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of R3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52" y="335699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6.0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Preparing for reprocessing campaign R3 (2017/18)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PPF 6.0: Adding cloud-information and radiances at sub-pixel resolution from AVHRR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PPF 6.1: Correction of on-ground key-data (source/instrument instability on-ground):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Cleaning of differential spectral features in key-data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Correction of diffuser goniometric calibration with in-flight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PPF 6.x</a:t>
            </a:r>
            <a:r>
              <a:rPr lang="en-US" dirty="0" smtClean="0"/>
              <a:t>: Spectral calibration from solar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Addressing anomaly of on-board spectral line source (SLS)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Lacking information content in some part of the spectrum form the SLS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Thermal instability issue of spectral lamp and spectral calibration algorithm using the SLS signals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PPF 6.x: </a:t>
            </a:r>
            <a:r>
              <a:rPr lang="en-US" dirty="0" smtClean="0"/>
              <a:t>Improved solar mean reference spectrum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PPF 6.x: </a:t>
            </a:r>
            <a:r>
              <a:rPr lang="en-US" dirty="0" smtClean="0"/>
              <a:t>Stray-light correction in band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PPF 6.x: </a:t>
            </a:r>
            <a:r>
              <a:rPr lang="en-US" dirty="0" smtClean="0"/>
              <a:t>PMD and main channel cross-calibration</a:t>
            </a:r>
          </a:p>
          <a:p>
            <a:endParaRPr lang="en-US" dirty="0" smtClean="0"/>
          </a:p>
          <a:p>
            <a:r>
              <a:rPr lang="en-US" dirty="0" smtClean="0"/>
              <a:t>Plus degradation matrix for Earthshine and solar path.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Updated GOME-2 level-1B product </a:t>
            </a:r>
            <a:r>
              <a:rPr lang="en-US" dirty="0" smtClean="0">
                <a:solidFill>
                  <a:srgbClr val="FF0000"/>
                </a:solidFill>
              </a:rPr>
              <a:t>PPF 6.x </a:t>
            </a:r>
            <a:r>
              <a:rPr lang="en-US" dirty="0" smtClean="0"/>
              <a:t> for R3, and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new GOME-2 level-1C product (degradation corrected)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Instrument design aspects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Thermal control and degradation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62" y="1087576"/>
            <a:ext cx="38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GOME-2 Optical bench temperature </a:t>
            </a:r>
            <a:endParaRPr lang="en-GB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79512" y="1412792"/>
            <a:ext cx="4248478" cy="1979077"/>
            <a:chOff x="179512" y="1412776"/>
            <a:chExt cx="4248478" cy="1979077"/>
          </a:xfrm>
        </p:grpSpPr>
        <p:pic>
          <p:nvPicPr>
            <p:cNvPr id="5" name="Picture 2" descr="Optical bench temperature"/>
            <p:cNvPicPr>
              <a:picLocks noChangeAspect="1" noChangeArrowheads="1"/>
            </p:cNvPicPr>
            <p:nvPr/>
          </p:nvPicPr>
          <p:blipFill>
            <a:blip r:embed="rId2" cstate="print"/>
            <a:srcRect r="5650"/>
            <a:stretch>
              <a:fillRect/>
            </a:stretch>
          </p:blipFill>
          <p:spPr bwMode="auto">
            <a:xfrm>
              <a:off x="179518" y="1591654"/>
              <a:ext cx="4248472" cy="180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9512" y="1412776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282 K</a:t>
              </a:r>
              <a:endParaRPr lang="de-D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2996952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275 K</a:t>
              </a:r>
              <a:endParaRPr lang="de-DE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11772" y="1916832"/>
            <a:ext cx="963599" cy="1017404"/>
            <a:chOff x="2411760" y="1916832"/>
            <a:chExt cx="963600" cy="1017404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11760" y="1916832"/>
              <a:ext cx="0" cy="648072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483768" y="2564904"/>
              <a:ext cx="891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de-DE" dirty="0" smtClean="0">
                  <a:solidFill>
                    <a:srgbClr val="FF0000"/>
                  </a:solidFill>
                </a:rPr>
                <a:t>T=3K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3538154"/>
            <a:ext cx="4124090" cy="2385556"/>
            <a:chOff x="179512" y="3538154"/>
            <a:chExt cx="4124090" cy="23855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789040"/>
              <a:ext cx="3908066" cy="194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179512" y="5554378"/>
              <a:ext cx="953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277.4 K</a:t>
              </a:r>
              <a:endParaRPr lang="de-DE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512" y="3538154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278.6 K</a:t>
              </a:r>
              <a:endParaRPr lang="de-DE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414908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100 min</a:t>
              </a:r>
              <a:endParaRPr lang="de-DE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60034" y="1412792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Spectra stability 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(long-term and orbital)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Spectral resolution 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(long-term and orbital)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Quality on-ground calibration measurements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On-ground to in-orbit changes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The correction/control over contamination and its dynamic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8" y="468797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The thermally uncontrolled optical bench</a:t>
            </a:r>
          </a:p>
          <a:p>
            <a:pPr algn="l"/>
            <a:r>
              <a:rPr lang="en-US" sz="1600" dirty="0" smtClean="0"/>
              <a:t>and the degradation in the optical path through degradation and contamination of optical surfaces </a:t>
            </a:r>
            <a:r>
              <a:rPr lang="en-US" sz="1600" dirty="0" smtClean="0">
                <a:solidFill>
                  <a:srgbClr val="FF0000"/>
                </a:solidFill>
              </a:rPr>
              <a:t>dominate large parts of the observed in-orbit continuous calibration aspects.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6415" y="1412776"/>
            <a:ext cx="474810" cy="2372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sym typeface="Wingdings"/>
              </a:rPr>
              <a:t></a:t>
            </a:r>
          </a:p>
          <a:p>
            <a:pPr>
              <a:spcBef>
                <a:spcPts val="200"/>
              </a:spcBef>
            </a:pPr>
            <a:r>
              <a:rPr lang="de-DE" sz="2400" b="1" dirty="0" smtClean="0">
                <a:solidFill>
                  <a:srgbClr val="FFC000"/>
                </a:solidFill>
                <a:sym typeface="Wingdings"/>
              </a:rPr>
              <a:t></a:t>
            </a:r>
          </a:p>
          <a:p>
            <a:endParaRPr lang="de-DE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</a:t>
            </a:r>
            <a:endParaRPr lang="de-DE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de-DE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</a:t>
            </a:r>
            <a:endParaRPr lang="de-DE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de-DE" sz="2400" b="1" dirty="0" smtClean="0">
                <a:solidFill>
                  <a:srgbClr val="FFC000"/>
                </a:solidFill>
                <a:sym typeface="Wingdings"/>
              </a:rPr>
              <a:t>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20571" y="1080948"/>
            <a:ext cx="4271915" cy="3500180"/>
            <a:chOff x="4716019" y="1043780"/>
            <a:chExt cx="4271915" cy="3500180"/>
          </a:xfrm>
          <a:solidFill>
            <a:schemeClr val="bg1"/>
          </a:solidFill>
        </p:grpSpPr>
        <p:pic>
          <p:nvPicPr>
            <p:cNvPr id="4" name="Picture 2" descr="S:\EPS GOME2\Meetings\GSAG\GSAG50\Plots\forecasts\1_Forecast__M02_DegModM02ver1__TimeSeriesEarthshineDegradation_ForecastSahar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9" y="1375608"/>
              <a:ext cx="4271915" cy="3168352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5364098" y="1043780"/>
              <a:ext cx="284385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Earthshine Trend/Forecast</a:t>
              </a:r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19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95497" y="581094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98048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rgbClr val="FFFFFF"/>
                </a:solidFill>
                <a:latin typeface="Arial" charset="0"/>
              </a:rPr>
              <a:t>-A/B GOME-2 / OMPS</a:t>
            </a:r>
          </a:p>
          <a:p>
            <a:pPr algn="l"/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Wu et al., JGR,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45" y="2132856"/>
            <a:ext cx="6886997" cy="3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661290"/>
            <a:ext cx="499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0000"/>
                </a:solidFill>
                <a:latin typeface="Tahoma"/>
              </a:rPr>
              <a:t>Courtesy </a:t>
            </a:r>
            <a:r>
              <a:rPr lang="en-GB" sz="1800" b="0" dirty="0" smtClean="0">
                <a:solidFill>
                  <a:srgbClr val="000000"/>
                </a:solidFill>
                <a:latin typeface="Arial" charset="0"/>
              </a:rPr>
              <a:t>Wu et al., JGR, 2014, NOAA/NESDIS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12776"/>
            <a:ext cx="234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NPP/Metop-A/B SNRs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95497" y="133419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95497" y="581094"/>
            <a:ext cx="1204546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058" y="44651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b="0" dirty="0" smtClean="0">
                <a:solidFill>
                  <a:srgbClr val="FFFFFF"/>
                </a:solidFill>
                <a:latin typeface="Arial" charset="0"/>
              </a:rPr>
              <a:t>-A/B GOME-2 / OMPS</a:t>
            </a:r>
          </a:p>
          <a:p>
            <a:pPr algn="l"/>
            <a:r>
              <a:rPr lang="en-GB" sz="1800" b="0" dirty="0" smtClean="0">
                <a:solidFill>
                  <a:srgbClr val="FFFFFF"/>
                </a:solidFill>
                <a:latin typeface="Arial" charset="0"/>
              </a:rPr>
              <a:t>Wu et al, JGR 2014 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33" y="2564904"/>
            <a:ext cx="4604593" cy="2880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393957" cy="2808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22216" y="1556792"/>
            <a:ext cx="1937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GOME-2 Metop-A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vs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OMPS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171" y="1569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GOME-2 Metop-B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vs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OMPS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41" y="5805264"/>
            <a:ext cx="24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2569"/>
                </a:solidFill>
                <a:latin typeface="Tahoma"/>
              </a:rPr>
              <a:t>Data from March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5445266"/>
            <a:ext cx="499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0000"/>
                </a:solidFill>
                <a:latin typeface="Tahoma"/>
              </a:rPr>
              <a:t>Courtesy </a:t>
            </a:r>
            <a:r>
              <a:rPr lang="en-GB" sz="1800" b="0" dirty="0" smtClean="0">
                <a:solidFill>
                  <a:srgbClr val="000000"/>
                </a:solidFill>
                <a:latin typeface="Arial" charset="0"/>
              </a:rPr>
              <a:t>Wu et al., JGR, 2014, NOAA/NESDIS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dirty="0" smtClean="0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6.0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Correction of on-ground instrument key-data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2309" y="1412783"/>
            <a:ext cx="4453766" cy="4056093"/>
            <a:chOff x="232309" y="1412776"/>
            <a:chExt cx="4453766" cy="4056093"/>
          </a:xfrm>
        </p:grpSpPr>
        <p:pic>
          <p:nvPicPr>
            <p:cNvPr id="2050" name="Picture 2" descr="303_OriginalVsCorrected_OverAngle_POL_KAPPA_Ch3SmoothingFM2angularAndX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2309" y="1853214"/>
              <a:ext cx="4453766" cy="361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19850" y="1412776"/>
              <a:ext cx="2416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On-ground calibration data </a:t>
              </a:r>
            </a:p>
            <a:p>
              <a:r>
                <a:rPr lang="de-DE" sz="1400" dirty="0" smtClean="0"/>
                <a:t>in the viewing angle domain</a:t>
              </a:r>
              <a:endParaRPr lang="de-DE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95215" y="1484784"/>
            <a:ext cx="4493867" cy="3992958"/>
            <a:chOff x="4295215" y="1484784"/>
            <a:chExt cx="4493867" cy="3992958"/>
          </a:xfrm>
        </p:grpSpPr>
        <p:pic>
          <p:nvPicPr>
            <p:cNvPr id="2051" name="Picture 3" descr="153_OriginalVsCorrectedResidualPOL_ZETA_Ch3SmoothingFM2angularAndX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5215" y="1844824"/>
              <a:ext cx="4493867" cy="363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436096" y="1484784"/>
              <a:ext cx="2365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On-ground calibration data </a:t>
              </a:r>
            </a:p>
            <a:p>
              <a:r>
                <a:rPr lang="de-DE" sz="1400" dirty="0" smtClean="0"/>
                <a:t>in the spectral domain</a:t>
              </a:r>
              <a:endParaRPr lang="de-DE" sz="1400" dirty="0"/>
            </a:p>
          </p:txBody>
        </p:sp>
      </p:grpSp>
      <p:pic>
        <p:nvPicPr>
          <p:cNvPr id="5" name="Picture 2" descr="C:\Documents and Settings\Lang\Local Settings\Temp\sunsim.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500" y="4625752"/>
            <a:ext cx="2975505" cy="22322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491882" y="3356992"/>
            <a:ext cx="2016224" cy="50405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On-ground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calibration setup instability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2098" y="1268760"/>
            <a:ext cx="7340302" cy="4587026"/>
            <a:chOff x="827584" y="1412776"/>
            <a:chExt cx="7340302" cy="458702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412776"/>
              <a:ext cx="7340302" cy="457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27584" y="5661248"/>
              <a:ext cx="2903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IUP Bremen – Azam &amp; Richter</a:t>
              </a:r>
              <a:endParaRPr lang="de-DE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87823" y="3212979"/>
            <a:ext cx="263405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Corrected with PPF 6.1 </a:t>
            </a:r>
          </a:p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June 2015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479641" y="-292387"/>
            <a:ext cx="184731" cy="584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990099"/>
                </a:solidFill>
                <a:latin typeface="Helvetica" pitchFamily="34" charset="0"/>
              </a:rPr>
              <a:t/>
            </a:r>
            <a:br>
              <a:rPr lang="en-GB" sz="1600" b="1">
                <a:solidFill>
                  <a:srgbClr val="990099"/>
                </a:solidFill>
                <a:latin typeface="Helvetica" pitchFamily="34" charset="0"/>
              </a:rPr>
            </a:b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51520" y="5805264"/>
            <a:ext cx="864096" cy="216024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6.1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Improved solar irradiance accuracy and long-term stability – Impact on level-2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718" y="4005082"/>
            <a:ext cx="4989562" cy="23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718" y="1340768"/>
            <a:ext cx="491456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2280" y="4941168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the </a:t>
            </a:r>
          </a:p>
          <a:p>
            <a:r>
              <a:rPr lang="en-US" sz="1400" dirty="0" smtClean="0"/>
              <a:t>GOME-2</a:t>
            </a:r>
          </a:p>
          <a:p>
            <a:r>
              <a:rPr lang="en-US" sz="1400" dirty="0" smtClean="0"/>
              <a:t>Degradation impact on level-2 study</a:t>
            </a:r>
          </a:p>
          <a:p>
            <a:r>
              <a:rPr lang="en-US" sz="1400" dirty="0" smtClean="0"/>
              <a:t>by IUP Bremen</a:t>
            </a:r>
          </a:p>
          <a:p>
            <a:r>
              <a:rPr lang="en-US" sz="1400" dirty="0" smtClean="0"/>
              <a:t>Azam &amp; Richter</a:t>
            </a:r>
          </a:p>
          <a:p>
            <a:endParaRPr lang="en-GB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7438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1895" y="2780928"/>
            <a:ext cx="6978462" cy="3600000"/>
            <a:chOff x="3" y="2996952"/>
            <a:chExt cx="6978462" cy="3600000"/>
          </a:xfrm>
        </p:grpSpPr>
        <p:pic>
          <p:nvPicPr>
            <p:cNvPr id="19" name="Picture 2" descr="C:\Users\Lang\AppData\Roaming\Ipswitch\WS_FTP\storage\777_StraylightLevelContribution_InstThroughAvgEarthM02_R2_OPS_nonnorm_AfterPreLimAIRRmodelling_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" y="2996952"/>
              <a:ext cx="6978462" cy="36000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248581" y="378904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East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</p:grp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22" y="980744"/>
            <a:ext cx="80309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90099"/>
                </a:solidFill>
                <a:latin typeface="Helvetica" pitchFamily="34" charset="0"/>
              </a:rPr>
              <a:t>Stray-light modeling is done as part of the degradation modeling (v 0.9)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80808"/>
                </a:solidFill>
                <a:latin typeface="Helvetica" pitchFamily="34" charset="0"/>
              </a:rPr>
              <a:t>Inputs: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srgbClr val="080808"/>
                </a:solidFill>
                <a:latin typeface="Helvetica" pitchFamily="34" charset="0"/>
              </a:rPr>
              <a:t> </a:t>
            </a: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Band 1a/b simulated reflectance between 260 and 311 nm from OPERA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based on climatology O3 profiles scaled with measured O3MSAF-TO3 </a:t>
            </a:r>
            <a:r>
              <a:rPr lang="en-US" sz="1400" dirty="0">
                <a:solidFill>
                  <a:srgbClr val="33CC33"/>
                </a:solidFill>
                <a:latin typeface="Helvetica" pitchFamily="34" charset="0"/>
              </a:rPr>
              <a:t>(KNMI, courtesy O. Tuinder)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 Band 1a/b measured reflectance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 Fit of two stray-light offset components min| std(1-(R(</a:t>
            </a:r>
            <a:r>
              <a:rPr lang="en-US" sz="1400" dirty="0">
                <a:solidFill>
                  <a:srgbClr val="080808"/>
                </a:solidFill>
                <a:latin typeface="Symbol" pitchFamily="18" charset="2"/>
              </a:rPr>
              <a:t>l</a:t>
            </a: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)-offset)/R</a:t>
            </a:r>
            <a:r>
              <a:rPr lang="en-US" sz="1400" baseline="-25000" dirty="0">
                <a:solidFill>
                  <a:srgbClr val="080808"/>
                </a:solidFill>
                <a:latin typeface="Helvetica" pitchFamily="34" charset="0"/>
              </a:rPr>
              <a:t>sim</a:t>
            </a:r>
            <a:r>
              <a:rPr lang="en-US" sz="1400" dirty="0">
                <a:solidFill>
                  <a:srgbClr val="080808"/>
                </a:solidFill>
                <a:latin typeface="Helvetica" pitchFamily="34" charset="0"/>
              </a:rPr>
              <a:t> ) | [240,283] and [283,295] </a:t>
            </a:r>
            <a:endParaRPr lang="en-GB" sz="1400" baseline="-25000" dirty="0">
              <a:solidFill>
                <a:srgbClr val="080808"/>
              </a:solidFill>
              <a:latin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5576" y="2780946"/>
            <a:ext cx="6978462" cy="3689925"/>
            <a:chOff x="107504" y="2852936"/>
            <a:chExt cx="6978462" cy="3689925"/>
          </a:xfrm>
        </p:grpSpPr>
        <p:pic>
          <p:nvPicPr>
            <p:cNvPr id="204802" name="Picture 2" descr="C:\Users\Lang\AppData\Roaming\Ipswitch\WS_FTP\storage\778_StraylightLevelWestContribution_InstThroughAvgEarthM02_R2_OPS_nonnorm_AfterPreLimAIRRmodelling_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852936"/>
              <a:ext cx="6978462" cy="36899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331640" y="3501008"/>
              <a:ext cx="671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West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576" y="2781328"/>
            <a:ext cx="6978462" cy="3600000"/>
            <a:chOff x="3" y="2997352"/>
            <a:chExt cx="6978462" cy="3600000"/>
          </a:xfrm>
        </p:grpSpPr>
        <p:pic>
          <p:nvPicPr>
            <p:cNvPr id="16" name="Picture 2" descr="C:\Users\Lang\AppData\Roaming\Ipswitch\WS_FTP\storage\779_StraylightLevelNadirContribution_InstThroughAvgEarthM02_R2_OPS_nonnorm_AfterPreLimAIRRmodelling_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" y="2997352"/>
              <a:ext cx="6978462" cy="3600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248554" y="378904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Nadir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6.x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Stray-light correction in channel 1 below 295 nm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6.1 and beyond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 on reflectance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ang\AppData\Roaming\Ipswitch\WS_FTP\storage\161_CompReflSpectrum_L1B_MDR26M01_G2_ratio_FM2_TCE_CAL104_withSMRSpecCalvsM01_G2_ratio_FM2_TCE_Ref_CAL10220140424182957_20140424183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6.x and Degradation Correction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Towards a level-1c product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ang\AppData\Roaming\Ipswitch\WS_FTP\storage\161_CompReflSpectrum_L1B_MDR26M01_G2_ratio_FM2_TCE_CAL104_withSMRSpecCalvsM01_G2_ratio_FM2_TCE_Ref_CAL10220140424182957_20140424183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56" y="2420888"/>
            <a:ext cx="3840427" cy="2880320"/>
          </a:xfrm>
          <a:prstGeom prst="rect">
            <a:avLst/>
          </a:prstGeom>
          <a:noFill/>
        </p:spPr>
      </p:pic>
      <p:pic>
        <p:nvPicPr>
          <p:cNvPr id="5" name="Picture 2" descr="S:\EPS GOME2\Meetings\GSAG\GSAG50\Plots\407_InstThroughAvgEarthM02_R2_OPS_nonnorm_DegModVersion1A__FocusNormSpecSmoothedfilteredTrendReflectivity_FPAs_ViewPos1_Sa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6" y="2348880"/>
            <a:ext cx="4032448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357301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+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16" y="1340768"/>
            <a:ext cx="257019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Corrected level-1B data</a:t>
            </a:r>
          </a:p>
          <a:p>
            <a:pPr algn="l"/>
            <a:r>
              <a:rPr lang="en-US" sz="1100" dirty="0" smtClean="0"/>
              <a:t>Spectral calibration</a:t>
            </a:r>
          </a:p>
          <a:p>
            <a:pPr algn="l"/>
            <a:r>
              <a:rPr lang="en-US" sz="1100" dirty="0" smtClean="0"/>
              <a:t>Diffuser goniometry</a:t>
            </a:r>
          </a:p>
          <a:p>
            <a:pPr algn="l"/>
            <a:r>
              <a:rPr lang="en-US" sz="1100" dirty="0" smtClean="0"/>
              <a:t>Instrument key-data</a:t>
            </a:r>
          </a:p>
          <a:p>
            <a:pPr algn="l"/>
            <a:r>
              <a:rPr lang="en-US" sz="1100" dirty="0" smtClean="0"/>
              <a:t>Updated solar mean reference  </a:t>
            </a:r>
            <a:endParaRPr lang="en-GB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2046" y="1340772"/>
            <a:ext cx="404873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GOME-2 / M02 Degradation matrix V1</a:t>
            </a:r>
          </a:p>
          <a:p>
            <a:pPr algn="l"/>
            <a:r>
              <a:rPr lang="en-US" sz="1100" dirty="0" smtClean="0"/>
              <a:t>Earthshine degradation coefficients over all viewing angles</a:t>
            </a:r>
          </a:p>
          <a:p>
            <a:pPr algn="l"/>
            <a:r>
              <a:rPr lang="en-US" sz="1100" dirty="0" smtClean="0"/>
              <a:t>Solar degradation coefficients</a:t>
            </a:r>
          </a:p>
          <a:p>
            <a:pPr algn="l"/>
            <a:r>
              <a:rPr lang="en-US" sz="1100" dirty="0" smtClean="0"/>
              <a:t>Stray-light correction</a:t>
            </a:r>
            <a:endParaRPr lang="en-GB" sz="11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331642" y="1340768"/>
            <a:ext cx="6336704" cy="4752528"/>
            <a:chOff x="1331640" y="1340768"/>
            <a:chExt cx="6336704" cy="4752528"/>
          </a:xfrm>
        </p:grpSpPr>
        <p:pic>
          <p:nvPicPr>
            <p:cNvPr id="6" name="Picture 4" descr="C:\Users\Lang\AppData\Roaming\Ipswitch\WS_FTP\storage\16DegStudy_Version1A_Refl_nonnorm_325_340_380__ReflectivityResidual_VariousViews_Sahar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1340768"/>
              <a:ext cx="6336704" cy="475252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923928" y="5157192"/>
              <a:ext cx="34512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Spectral Level-1B-Level-1C residuals</a:t>
              </a:r>
              <a:endParaRPr lang="en-GB" sz="16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059832" y="2204864"/>
            <a:ext cx="2952328" cy="231968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Presentation on Friday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11:45 –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GOME-2 degradation model version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1340768"/>
            <a:ext cx="766051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07904" y="2060849"/>
            <a:ext cx="3610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Polynomial fitting of SLS daily measurement results from spectral fitting </a:t>
            </a:r>
            <a:r>
              <a:rPr lang="en-US" b="0" dirty="0" err="1" smtClean="0"/>
              <a:t>w.r.t</a:t>
            </a:r>
            <a:r>
              <a:rPr lang="en-US" b="0" dirty="0" smtClean="0"/>
              <a:t>. on-ground measured key-data spectral calibration -</a:t>
            </a:r>
          </a:p>
          <a:p>
            <a:pPr algn="l"/>
            <a:r>
              <a:rPr lang="en-US" b="0" dirty="0" smtClean="0">
                <a:solidFill>
                  <a:srgbClr val="080808"/>
                </a:solidFill>
              </a:rPr>
              <a:t>Operational method</a:t>
            </a:r>
            <a:endParaRPr lang="en-GB" b="0" dirty="0" smtClean="0">
              <a:solidFill>
                <a:srgbClr val="080808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Spectral line source daily measurement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8981" y="33267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9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-A spectral accuracy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New Solar Spectrum </a:t>
            </a:r>
            <a:r>
              <a:rPr lang="en-GB" dirty="0" err="1">
                <a:solidFill>
                  <a:srgbClr val="FFFFFF"/>
                </a:solidFill>
                <a:latin typeface="Arial" pitchFamily="34" charset="0"/>
              </a:rPr>
              <a:t>Fraunhofer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 line fitting algorithm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8" y="1196768"/>
            <a:ext cx="833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Triggered </a:t>
            </a: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by AR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15911 (sudden decrease in HCL lamp voltage 25/12/2014)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 indication of lamp aging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 introduction of “back-up” spectral calibration algorithm using the solar spectrum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353283" name="Picture 3" descr="C:\Users\Lang\AppData\Roaming\Ipswitch\WS_FTP\storage\2_Ch2_ResidualWav_SpecCal_Fraunhofer_Final_ScaledSlitFunc_WithXcorrPMD_M02_FitNonLin_dyn_winwidth_20_UseDefault_Yes_20141229080259_20141229080559dyn_winwidth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1" y="2420888"/>
            <a:ext cx="4430769" cy="3600000"/>
          </a:xfrm>
          <a:prstGeom prst="rect">
            <a:avLst/>
          </a:prstGeom>
          <a:noFill/>
        </p:spPr>
      </p:pic>
      <p:pic>
        <p:nvPicPr>
          <p:cNvPr id="353284" name="Picture 4" descr="C:\Users\Lang\AppData\Roaming\Ipswitch\WS_FTP\storage\3_Ch3_ResidualWav_SpecCal_Fraunhofer_Final_ScaledSlitFunc_WithXcorrPMD_M02_FitNonLin_dyn_winwidth_20_UseDefault_Yes_20141229080259_20141229080559dyn_winwidth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780" y="2420888"/>
            <a:ext cx="4430769" cy="3600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83283" y="27809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Channel 2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4356" y="27809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Channel 3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3271" y="4635154"/>
            <a:ext cx="2791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990099"/>
                </a:solidFill>
                <a:latin typeface="Helvetica" pitchFamily="34" charset="0"/>
              </a:rPr>
              <a:t>Fitting to reference Solar spectrum using daily solar measurements – residual </a:t>
            </a:r>
            <a:r>
              <a:rPr lang="en-US" sz="1400" dirty="0" err="1">
                <a:solidFill>
                  <a:srgbClr val="990099"/>
                </a:solidFill>
                <a:latin typeface="Helvetica" pitchFamily="34" charset="0"/>
              </a:rPr>
              <a:t>w.r.t</a:t>
            </a:r>
            <a:r>
              <a:rPr lang="en-US" sz="1400" dirty="0">
                <a:solidFill>
                  <a:srgbClr val="990099"/>
                </a:solidFill>
                <a:latin typeface="Helvetica" pitchFamily="34" charset="0"/>
              </a:rPr>
              <a:t>. on-ground key-data spectral calibration</a:t>
            </a:r>
            <a:endParaRPr lang="en-GB" sz="1400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9" name="Picture 3" descr="C:\Users\Lang\AppData\Roaming\Ipswitch\WS_FTP\storage\23_Ch3_CompSolSpecResiduals_SpecCal_Fraunhofer_PPFTest_ScaledSlitFunc_WithXcorrPMD_M02_FitNonLin_dyn_winwidth_20_UseDefault_Yes_20150112234454_20150112234753dyn_winwidth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656" y="2564904"/>
            <a:ext cx="4430769" cy="3600000"/>
          </a:xfrm>
          <a:prstGeom prst="rect">
            <a:avLst/>
          </a:prstGeom>
          <a:noFill/>
        </p:spPr>
      </p:pic>
      <p:pic>
        <p:nvPicPr>
          <p:cNvPr id="357378" name="Picture 2" descr="C:\Users\Lang\AppData\Roaming\Ipswitch\WS_FTP\storage\22_Ch2_CompSolSpecResiduals_SpecCal_Fraunhofer_PPFTest_ScaledSlitFunc_WithXcorrPMD_M02_FitNonLin_dyn_winwidth_20_UseDefault_Yes_20150112234454_20150112234753dyn_winwidth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430769" cy="3600000"/>
          </a:xfrm>
          <a:prstGeom prst="rect">
            <a:avLst/>
          </a:prstGeom>
          <a:noFill/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9" y="116632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GOME-2 </a:t>
            </a:r>
            <a:r>
              <a:rPr lang="en-GB" sz="2400" dirty="0" err="1">
                <a:solidFill>
                  <a:srgbClr val="FFFFFF"/>
                </a:solidFill>
                <a:latin typeface="Arial" pitchFamily="34" charset="0"/>
              </a:rPr>
              <a:t>Metop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</a:rPr>
              <a:t>-A spectral accuracy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New Solar Spectrum </a:t>
            </a:r>
            <a:r>
              <a:rPr lang="en-GB" dirty="0" err="1">
                <a:solidFill>
                  <a:srgbClr val="FFFFFF"/>
                </a:solidFill>
                <a:latin typeface="Arial" pitchFamily="34" charset="0"/>
              </a:rPr>
              <a:t>Fraunhofer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 line fitting algorithm</a:t>
            </a:r>
            <a:endParaRPr lang="en-GB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051" y="1196768"/>
            <a:ext cx="833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Triggered </a:t>
            </a: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by AR </a:t>
            </a:r>
            <a:r>
              <a:rPr lang="en-GB" sz="1600" b="1" dirty="0">
                <a:solidFill>
                  <a:srgbClr val="990099"/>
                </a:solidFill>
                <a:latin typeface="Helvetica" pitchFamily="34" charset="0"/>
              </a:rPr>
              <a:t>15911 (sudden decrease in HCL lamp voltage 25/12/2014)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 indication of lamp aging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 introduction of “back-up” spectral calibration algorithm using the solar spectrum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3283" y="27809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Channel 2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4356" y="27809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Channel 3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2565" y="5013197"/>
            <a:ext cx="336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C3300"/>
                </a:solidFill>
                <a:latin typeface="Helvetica" pitchFamily="34" charset="0"/>
              </a:rPr>
              <a:t>Operational spectral calibration from HCL lamp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New Solar spectrum </a:t>
            </a:r>
            <a:r>
              <a:rPr lang="en-US" sz="1200" dirty="0" err="1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Fraunhofer</a:t>
            </a:r>
            <a:r>
              <a:rPr lang="en-US" sz="1200" dirty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rPr>
              <a:t> line fitting</a:t>
            </a:r>
            <a:endParaRPr lang="en-GB" sz="1200" dirty="0">
              <a:solidFill>
                <a:srgbClr val="001E59">
                  <a:lumMod val="75000"/>
                  <a:lumOff val="25000"/>
                </a:srgb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Spectral line source daily measurement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33267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90" y="1484784"/>
            <a:ext cx="6714301" cy="45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1885" y="292183"/>
            <a:ext cx="744415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5496" y="44624"/>
            <a:ext cx="88924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Timelines for the Metop / GOME-2 level 1 products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Processor versions: Reprocessed and NRT data</a:t>
            </a:r>
            <a:endParaRPr lang="en-GB" i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79921" y="1743780"/>
            <a:ext cx="8812572" cy="3629436"/>
            <a:chOff x="79912" y="1455748"/>
            <a:chExt cx="8812572" cy="3629436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5076056" y="2996952"/>
              <a:ext cx="2736304" cy="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35"/>
            <p:cNvGrpSpPr/>
            <p:nvPr/>
          </p:nvGrpSpPr>
          <p:grpSpPr>
            <a:xfrm>
              <a:off x="6202705" y="1650286"/>
              <a:ext cx="1040670" cy="3146866"/>
              <a:chOff x="4651316" y="3140968"/>
              <a:chExt cx="1127391" cy="3146866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872880" y="4509120"/>
                <a:ext cx="2736304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TextBox 37"/>
              <p:cNvSpPr txBox="1"/>
              <p:nvPr/>
            </p:nvSpPr>
            <p:spPr>
              <a:xfrm>
                <a:off x="4651316" y="5949280"/>
                <a:ext cx="1127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chemeClr val="bg1">
                        <a:lumMod val="50000"/>
                      </a:schemeClr>
                    </a:solidFill>
                    <a:latin typeface="Helvetica" pitchFamily="34" charset="0"/>
                  </a:rPr>
                  <a:t>Oct </a:t>
                </a:r>
                <a:r>
                  <a:rPr lang="en-GB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Helvetica" pitchFamily="34" charset="0"/>
                  </a:rPr>
                  <a:t>2018</a:t>
                </a:r>
                <a:endParaRPr lang="en-GB" sz="1600" b="1" dirty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 bwMode="auto">
            <a:xfrm rot="5400000">
              <a:off x="3851920" y="2996952"/>
              <a:ext cx="2736304" cy="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Group 20"/>
            <p:cNvGrpSpPr/>
            <p:nvPr/>
          </p:nvGrpSpPr>
          <p:grpSpPr>
            <a:xfrm>
              <a:off x="4294847" y="1650286"/>
              <a:ext cx="772134" cy="3146866"/>
              <a:chOff x="6112864" y="3140968"/>
              <a:chExt cx="836478" cy="314686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188978" y="4509120"/>
                <a:ext cx="2736304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6112864" y="5949280"/>
                <a:ext cx="83647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FF0000"/>
                    </a:solidFill>
                    <a:latin typeface="Helvetica" pitchFamily="34" charset="0"/>
                  </a:rPr>
                  <a:t>Today</a:t>
                </a:r>
              </a:p>
            </p:txBody>
          </p:sp>
        </p:grpSp>
        <p:grpSp>
          <p:nvGrpSpPr>
            <p:cNvPr id="5" name="Group 33"/>
            <p:cNvGrpSpPr/>
            <p:nvPr/>
          </p:nvGrpSpPr>
          <p:grpSpPr>
            <a:xfrm>
              <a:off x="2520075" y="1650286"/>
              <a:ext cx="1072731" cy="3434898"/>
              <a:chOff x="2730081" y="3140968"/>
              <a:chExt cx="1162123" cy="343489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1928664" y="4509120"/>
                <a:ext cx="2736304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1C1C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2730081" y="6237312"/>
                <a:ext cx="1162123" cy="338554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1C1C1C"/>
                    </a:solidFill>
                    <a:latin typeface="Helvetica" pitchFamily="34" charset="0"/>
                  </a:rPr>
                  <a:t>Sep 2012</a:t>
                </a:r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143288" y="1650286"/>
              <a:ext cx="1050288" cy="3146866"/>
              <a:chOff x="4646110" y="3140968"/>
              <a:chExt cx="1137812" cy="3146866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3872880" y="4509120"/>
                <a:ext cx="2736304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4646110" y="5949280"/>
                <a:ext cx="1137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00B050"/>
                    </a:solidFill>
                    <a:latin typeface="Helvetica" pitchFamily="34" charset="0"/>
                  </a:rPr>
                  <a:t>Jan 2012</a:t>
                </a: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609944" y="1650286"/>
              <a:ext cx="1050288" cy="3434898"/>
              <a:chOff x="660777" y="3140968"/>
              <a:chExt cx="1137812" cy="343489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-159568" y="4509120"/>
                <a:ext cx="2736304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1C1C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660777" y="6237312"/>
                <a:ext cx="1137812" cy="338554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1C1C1C"/>
                    </a:solidFill>
                    <a:latin typeface="Helvetica" pitchFamily="34" charset="0"/>
                  </a:rPr>
                  <a:t>Jan 2007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5037283" y="1938318"/>
              <a:ext cx="1728194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FFFF"/>
                  </a:solidFill>
                </a:rPr>
                <a:t>Future NRT versions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37283" y="2658398"/>
              <a:ext cx="3855201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FFFF"/>
                  </a:solidFill>
                </a:rPr>
                <a:t>Future NRT versions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7985" y="4386590"/>
              <a:ext cx="8574499" cy="1588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932040" y="4746630"/>
              <a:ext cx="604654" cy="338554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Helvetica" pitchFamily="34" charset="0"/>
                </a:rPr>
                <a:t>TBD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765476" y="3378478"/>
              <a:ext cx="2127008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 err="1">
                  <a:solidFill>
                    <a:srgbClr val="FFFFFF"/>
                  </a:solidFill>
                </a:rPr>
                <a:t>Metop</a:t>
              </a:r>
              <a:r>
                <a:rPr lang="en-GB" sz="1400" b="1" dirty="0">
                  <a:solidFill>
                    <a:srgbClr val="FFFFFF"/>
                  </a:solidFill>
                </a:rPr>
                <a:t>-C / GOME-2 Future NRT version</a:t>
              </a:r>
            </a:p>
          </p:txBody>
        </p:sp>
        <p:grpSp>
          <p:nvGrpSpPr>
            <p:cNvPr id="13" name="Group 40"/>
            <p:cNvGrpSpPr/>
            <p:nvPr/>
          </p:nvGrpSpPr>
          <p:grpSpPr>
            <a:xfrm>
              <a:off x="1115613" y="1455748"/>
              <a:ext cx="1595256" cy="482570"/>
              <a:chOff x="1208584" y="2946430"/>
              <a:chExt cx="1728192" cy="482570"/>
            </a:xfrm>
          </p:grpSpPr>
          <p:sp>
            <p:nvSpPr>
              <p:cNvPr id="39" name="Left-Right Arrow 38"/>
              <p:cNvSpPr/>
              <p:nvPr/>
            </p:nvSpPr>
            <p:spPr bwMode="auto">
              <a:xfrm>
                <a:off x="1208584" y="3212976"/>
                <a:ext cx="1728192" cy="216024"/>
              </a:xfrm>
              <a:prstGeom prst="leftRight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51480" y="2946430"/>
                <a:ext cx="483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00B050"/>
                    </a:solidFill>
                    <a:latin typeface="Helvetica" pitchFamily="34" charset="0"/>
                  </a:rPr>
                  <a:t>R2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79912" y="201032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Metop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-A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912" y="273040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Metop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-B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912" y="345048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err="1">
                  <a:solidFill>
                    <a:srgbClr val="1C1C1C"/>
                  </a:solidFill>
                  <a:latin typeface="Helvetica" pitchFamily="34" charset="0"/>
                </a:rPr>
                <a:t>Metop</a:t>
              </a:r>
              <a:r>
                <a:rPr lang="en-GB" sz="1600" b="1" dirty="0">
                  <a:solidFill>
                    <a:srgbClr val="1C1C1C"/>
                  </a:solidFill>
                  <a:latin typeface="Helvetica" pitchFamily="34" charset="0"/>
                </a:rPr>
                <a:t>-C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15612" y="1938318"/>
              <a:ext cx="4104459" cy="50405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 err="1">
                  <a:solidFill>
                    <a:srgbClr val="FFCAAA">
                      <a:lumMod val="75000"/>
                    </a:srgbClr>
                  </a:solidFill>
                </a:rPr>
                <a:t>Metop</a:t>
              </a:r>
              <a:r>
                <a:rPr lang="en-GB" sz="1400" b="1" dirty="0">
                  <a:solidFill>
                    <a:srgbClr val="FFCAAA">
                      <a:lumMod val="75000"/>
                    </a:srgbClr>
                  </a:solidFill>
                </a:rPr>
                <a:t>-A / GOME-2 level 1 processor  version 5.3.0/6.0.0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043212" y="2658398"/>
              <a:ext cx="2176859" cy="50405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 err="1">
                  <a:solidFill>
                    <a:srgbClr val="FFCAAA">
                      <a:lumMod val="75000"/>
                    </a:srgbClr>
                  </a:solidFill>
                </a:rPr>
                <a:t>Metop</a:t>
              </a:r>
              <a:r>
                <a:rPr lang="en-GB" sz="1400" b="1" dirty="0">
                  <a:solidFill>
                    <a:srgbClr val="FFCAAA">
                      <a:lumMod val="75000"/>
                    </a:srgbClr>
                  </a:solidFill>
                </a:rPr>
                <a:t>-B / GOME-2 version 5.3.0/6.0.0 </a:t>
              </a:r>
            </a:p>
          </p:txBody>
        </p:sp>
        <p:sp>
          <p:nvSpPr>
            <p:cNvPr id="36" name="Left-Right Arrow 35"/>
            <p:cNvSpPr/>
            <p:nvPr/>
          </p:nvSpPr>
          <p:spPr bwMode="auto">
            <a:xfrm>
              <a:off x="1115616" y="3429000"/>
              <a:ext cx="5328592" cy="216024"/>
            </a:xfrm>
            <a:prstGeom prst="leftRightArrow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900" b="1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2" y="3162454"/>
              <a:ext cx="1576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Helvetica" pitchFamily="34" charset="0"/>
                </a:rPr>
                <a:t>R3 version 6.x</a:t>
              </a:r>
              <a:endParaRPr lang="en-GB" sz="16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00626" y="4746630"/>
              <a:ext cx="971741" cy="338554"/>
            </a:xfrm>
            <a:prstGeom prst="rect">
              <a:avLst/>
            </a:prstGeom>
            <a:noFill/>
            <a:ln w="19050"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Helvetica" pitchFamily="34" charset="0"/>
                </a:rPr>
                <a:t>Q1 2018</a:t>
              </a:r>
              <a:endParaRPr lang="en-GB" sz="16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pic>
        <p:nvPicPr>
          <p:cNvPr id="8" name="Picture 7" descr="400_SpecCAL_SpectralCalib_M02__l380_20070101000000_20131001000000"/>
          <p:cNvPicPr>
            <a:picLocks noChangeAspect="1"/>
          </p:cNvPicPr>
          <p:nvPr/>
        </p:nvPicPr>
        <p:blipFill>
          <a:blip r:embed="rId2" cstate="print"/>
          <a:srcRect l="7713"/>
          <a:stretch>
            <a:fillRect/>
          </a:stretch>
        </p:blipFill>
        <p:spPr bwMode="auto">
          <a:xfrm>
            <a:off x="171255" y="1628805"/>
            <a:ext cx="4600158" cy="406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400_SpecCAL_SpectralCalib_M02__l420_20070101000000_20131001000000"/>
          <p:cNvPicPr>
            <a:picLocks noChangeAspect="1"/>
          </p:cNvPicPr>
          <p:nvPr/>
        </p:nvPicPr>
        <p:blipFill>
          <a:blip r:embed="rId3" cstate="print"/>
          <a:srcRect l="9334" r="7990"/>
          <a:stretch>
            <a:fillRect/>
          </a:stretch>
        </p:blipFill>
        <p:spPr bwMode="auto">
          <a:xfrm>
            <a:off x="4638476" y="1628800"/>
            <a:ext cx="4121073" cy="40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5517289"/>
            <a:ext cx="571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R2 campaign</a:t>
            </a:r>
          </a:p>
          <a:p>
            <a:pPr algn="l"/>
            <a:r>
              <a:rPr lang="en-GB" sz="1200" dirty="0" smtClean="0"/>
              <a:t>Jan 2007 – Jan 2012</a:t>
            </a:r>
          </a:p>
          <a:p>
            <a:pPr algn="l"/>
            <a:r>
              <a:rPr lang="en-GB" sz="1200" dirty="0" smtClean="0"/>
              <a:t>OPS phase (same PPF 5.3)</a:t>
            </a:r>
          </a:p>
          <a:p>
            <a:pPr algn="l"/>
            <a:r>
              <a:rPr lang="en-GB" sz="1200" dirty="0" smtClean="0"/>
              <a:t>Jan 2012 – Oct 2013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31" y="13407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Channel 2</a:t>
            </a:r>
            <a:endParaRPr lang="en-GB" dirty="0"/>
          </a:p>
        </p:txBody>
      </p:sp>
      <p:grpSp>
        <p:nvGrpSpPr>
          <p:cNvPr id="2" name="Group 27"/>
          <p:cNvGrpSpPr/>
          <p:nvPr/>
        </p:nvGrpSpPr>
        <p:grpSpPr>
          <a:xfrm>
            <a:off x="-25151" y="1628800"/>
            <a:ext cx="865521" cy="3790002"/>
            <a:chOff x="-27272" y="1628800"/>
            <a:chExt cx="937648" cy="3790002"/>
          </a:xfrm>
        </p:grpSpPr>
        <p:sp>
          <p:nvSpPr>
            <p:cNvPr id="11" name="TextBox 10"/>
            <p:cNvSpPr txBox="1"/>
            <p:nvPr/>
          </p:nvSpPr>
          <p:spPr>
            <a:xfrm>
              <a:off x="-27272" y="1628800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385.57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5573" y="2807350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385.51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5572" y="2996952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381.00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7419" y="3887470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379.00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7419" y="4221088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379.60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7419" y="5157192"/>
              <a:ext cx="925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378.20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293651" y="1628800"/>
            <a:ext cx="865525" cy="3790002"/>
            <a:chOff x="4651413" y="1628800"/>
            <a:chExt cx="937648" cy="3790002"/>
          </a:xfrm>
        </p:grpSpPr>
        <p:sp>
          <p:nvSpPr>
            <p:cNvPr id="16" name="TextBox 15"/>
            <p:cNvSpPr txBox="1"/>
            <p:nvPr/>
          </p:nvSpPr>
          <p:spPr>
            <a:xfrm>
              <a:off x="4651413" y="162880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414.04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3117" y="280735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413.90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3104" y="2996952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421.50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245" y="388747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418.50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1245" y="4221088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422.00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1245" y="5157192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419.50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22702" y="13407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Channel 3</a:t>
            </a:r>
            <a:endParaRPr lang="en-GB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Spectral line source daily measurement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8981" y="33267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pic>
        <p:nvPicPr>
          <p:cNvPr id="9" name="Picture 8" descr="400_SpecCAL_SpectralCalib_M02__l420_20070101000000_20131001000000"/>
          <p:cNvPicPr>
            <a:picLocks noChangeAspect="1"/>
          </p:cNvPicPr>
          <p:nvPr/>
        </p:nvPicPr>
        <p:blipFill>
          <a:blip r:embed="rId2" cstate="print"/>
          <a:srcRect l="9334" r="7990"/>
          <a:stretch>
            <a:fillRect/>
          </a:stretch>
        </p:blipFill>
        <p:spPr bwMode="auto">
          <a:xfrm>
            <a:off x="450932" y="1628800"/>
            <a:ext cx="4121073" cy="40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5517289"/>
            <a:ext cx="571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R2 campaign</a:t>
            </a:r>
          </a:p>
          <a:p>
            <a:pPr algn="l"/>
            <a:r>
              <a:rPr lang="en-GB" sz="1200" dirty="0" smtClean="0"/>
              <a:t>Jan 2007 – Jan 2012</a:t>
            </a:r>
          </a:p>
          <a:p>
            <a:pPr algn="l"/>
            <a:r>
              <a:rPr lang="en-GB" sz="1200" dirty="0" smtClean="0"/>
              <a:t>OPS phase (same PPF 5.3)</a:t>
            </a:r>
          </a:p>
          <a:p>
            <a:pPr algn="l"/>
            <a:r>
              <a:rPr lang="en-GB" sz="1200" dirty="0" smtClean="0"/>
              <a:t>Jan 2012 – Oct 2013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31" y="13407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Channel 3</a:t>
            </a:r>
            <a:endParaRPr lang="en-GB" dirty="0"/>
          </a:p>
        </p:txBody>
      </p:sp>
      <p:grpSp>
        <p:nvGrpSpPr>
          <p:cNvPr id="2" name="Group 25"/>
          <p:cNvGrpSpPr/>
          <p:nvPr/>
        </p:nvGrpSpPr>
        <p:grpSpPr>
          <a:xfrm>
            <a:off x="185079" y="1628800"/>
            <a:ext cx="865525" cy="3790002"/>
            <a:chOff x="4651413" y="1628800"/>
            <a:chExt cx="937648" cy="3790002"/>
          </a:xfrm>
        </p:grpSpPr>
        <p:sp>
          <p:nvSpPr>
            <p:cNvPr id="16" name="TextBox 15"/>
            <p:cNvSpPr txBox="1"/>
            <p:nvPr/>
          </p:nvSpPr>
          <p:spPr>
            <a:xfrm>
              <a:off x="4651413" y="162880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414.04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3117" y="280735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413.90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3104" y="2996952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421.50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245" y="3887470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418.50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1245" y="4221088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422.00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1245" y="5157192"/>
              <a:ext cx="9259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1C1C1C"/>
                  </a:solidFill>
                </a:rPr>
                <a:t>419.50 nm</a:t>
              </a:r>
              <a:endParaRPr lang="en-GB" sz="1100" dirty="0">
                <a:solidFill>
                  <a:srgbClr val="1C1C1C"/>
                </a:solidFill>
              </a:endParaRPr>
            </a:p>
          </p:txBody>
        </p:sp>
      </p:grpSp>
      <p:pic>
        <p:nvPicPr>
          <p:cNvPr id="26" name="Picture 2" descr="Optical bench temperature"/>
          <p:cNvPicPr>
            <a:picLocks noChangeAspect="1" noChangeArrowheads="1"/>
          </p:cNvPicPr>
          <p:nvPr/>
        </p:nvPicPr>
        <p:blipFill>
          <a:blip r:embed="rId3" cstate="print"/>
          <a:srcRect r="5650"/>
          <a:stretch>
            <a:fillRect/>
          </a:stretch>
        </p:blipFill>
        <p:spPr bwMode="auto">
          <a:xfrm>
            <a:off x="4638469" y="1484842"/>
            <a:ext cx="3921666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756405" y="3573052"/>
            <a:ext cx="3803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Jumps of 0.1 nm (0.5 pixel; ~20% FWHM) observed in channel 3 related to different dispersion polynomial fitting regimes.</a:t>
            </a:r>
          </a:p>
          <a:p>
            <a:pPr algn="l"/>
            <a:r>
              <a:rPr lang="en-GB" b="0" dirty="0" smtClean="0"/>
              <a:t>The different regimes are most likely triggered by the change in OB temperature.    </a:t>
            </a:r>
            <a:endParaRPr lang="en-GB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6765503" y="2564904"/>
            <a:ext cx="18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1C1C1C"/>
                </a:solidFill>
              </a:rPr>
              <a:t>OB temperature</a:t>
            </a:r>
            <a:endParaRPr lang="en-GB" b="0" dirty="0">
              <a:solidFill>
                <a:srgbClr val="1C1C1C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Spectral line source daily measurement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8981" y="33267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9" y="1124760"/>
            <a:ext cx="833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Initiated by on-board anomaly of the Spectral Line Source on </a:t>
            </a:r>
            <a:r>
              <a:rPr lang="en-US" sz="16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-A at </a:t>
            </a:r>
            <a:r>
              <a:rPr lang="en-GB" sz="1600" b="1" dirty="0" smtClean="0">
                <a:solidFill>
                  <a:srgbClr val="990099"/>
                </a:solidFill>
                <a:latin typeface="Helvetica" pitchFamily="34" charset="0"/>
              </a:rPr>
              <a:t>25/12/2014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 indication of lamp aging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990099"/>
                </a:solidFill>
                <a:latin typeface="Helvetica" pitchFamily="34" charset="0"/>
              </a:rPr>
              <a:t> </a:t>
            </a:r>
            <a:r>
              <a:rPr lang="en-US" sz="1600" b="1" dirty="0">
                <a:solidFill>
                  <a:srgbClr val="990099"/>
                </a:solidFill>
                <a:latin typeface="Helvetica" pitchFamily="34" charset="0"/>
              </a:rPr>
              <a:t>introduction of “back-up” spectral calibration algorithm using the solar spectrum</a:t>
            </a: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18582" y="2226350"/>
            <a:ext cx="8618311" cy="3866946"/>
            <a:chOff x="118582" y="2348880"/>
            <a:chExt cx="8618311" cy="3866946"/>
          </a:xfrm>
        </p:grpSpPr>
        <p:pic>
          <p:nvPicPr>
            <p:cNvPr id="358403" name="Picture 3" descr="C:\Users\Lang\AppData\Roaming\Ipswitch\WS_FTP\storage\20_Ch2_DetPxNr_400RelLongSpecCalSeries_SpecCal_SeriesAIRRcorr_NewPMDSettings_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582" y="2348880"/>
              <a:ext cx="4430769" cy="3600000"/>
            </a:xfrm>
            <a:prstGeom prst="rect">
              <a:avLst/>
            </a:prstGeom>
            <a:noFill/>
          </p:spPr>
        </p:pic>
        <p:pic>
          <p:nvPicPr>
            <p:cNvPr id="358402" name="Picture 2" descr="C:\Users\Lang\AppData\Roaming\Ipswitch\WS_FTP\storage\20_Ch3_DetPxNr_200RelLongSpecCalSeries_SpecCal_SeriesAIRRcorr_NewPMDSettings_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6124" y="2348880"/>
              <a:ext cx="4430769" cy="36000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83275" y="2780928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Channel 2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04347" y="2780928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Channel 3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577" y="3284984"/>
              <a:ext cx="336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CC3300"/>
                  </a:solidFill>
                  <a:latin typeface="Helvetica" pitchFamily="34" charset="0"/>
                </a:rPr>
                <a:t>Operational spectral calibration from HCL lamp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1E59">
                      <a:lumMod val="75000"/>
                      <a:lumOff val="25000"/>
                    </a:srgbClr>
                  </a:solidFill>
                  <a:latin typeface="Helvetica" pitchFamily="34" charset="0"/>
                </a:rPr>
                <a:t>New Solar spectrum </a:t>
              </a:r>
              <a:r>
                <a:rPr lang="en-US" sz="1200" dirty="0" err="1">
                  <a:solidFill>
                    <a:srgbClr val="001E59">
                      <a:lumMod val="75000"/>
                      <a:lumOff val="25000"/>
                    </a:srgbClr>
                  </a:solidFill>
                  <a:latin typeface="Helvetica" pitchFamily="34" charset="0"/>
                </a:rPr>
                <a:t>Fraunhofer</a:t>
              </a:r>
              <a:r>
                <a:rPr lang="en-US" sz="1200" dirty="0">
                  <a:solidFill>
                    <a:srgbClr val="001E59">
                      <a:lumMod val="75000"/>
                      <a:lumOff val="25000"/>
                    </a:srgbClr>
                  </a:solidFill>
                  <a:latin typeface="Helvetica" pitchFamily="34" charset="0"/>
                </a:rPr>
                <a:t> line fitting</a:t>
              </a:r>
              <a:endParaRPr lang="en-GB" sz="1200" dirty="0">
                <a:solidFill>
                  <a:srgbClr val="001E59">
                    <a:lumMod val="75000"/>
                    <a:lumOff val="25000"/>
                  </a:srgbClr>
                </a:solidFill>
                <a:latin typeface="Helvetic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0" y="5877272"/>
              <a:ext cx="7649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990099"/>
                  </a:solidFill>
                  <a:latin typeface="Helvetica" pitchFamily="34" charset="0"/>
                </a:rPr>
                <a:t>Solar reference spectrum fitting </a:t>
              </a: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results slightly more </a:t>
              </a:r>
              <a:r>
                <a:rPr lang="en-US" sz="1600" b="1" dirty="0" smtClean="0">
                  <a:solidFill>
                    <a:srgbClr val="990099"/>
                  </a:solidFill>
                  <a:latin typeface="Helvetica" pitchFamily="34" charset="0"/>
                </a:rPr>
                <a:t>noisy, </a:t>
              </a:r>
              <a:r>
                <a:rPr lang="en-US" sz="1600" b="1" dirty="0">
                  <a:solidFill>
                    <a:srgbClr val="990099"/>
                  </a:solidFill>
                  <a:latin typeface="Helvetica" pitchFamily="34" charset="0"/>
                </a:rPr>
                <a:t>but more stable!</a:t>
              </a:r>
              <a:endParaRPr lang="en-GB" sz="1600" b="1" dirty="0">
                <a:solidFill>
                  <a:srgbClr val="990099"/>
                </a:solidFill>
                <a:latin typeface="Helvetica" pitchFamily="34" charset="0"/>
              </a:endParaRPr>
            </a:p>
          </p:txBody>
        </p:sp>
      </p:grpSp>
      <p:pic>
        <p:nvPicPr>
          <p:cNvPr id="12" name="Picture 2" descr="Optical bench temperature"/>
          <p:cNvPicPr>
            <a:picLocks noChangeAspect="1" noChangeArrowheads="1"/>
          </p:cNvPicPr>
          <p:nvPr/>
        </p:nvPicPr>
        <p:blipFill>
          <a:blip r:embed="rId4" cstate="print"/>
          <a:srcRect r="5650"/>
          <a:stretch>
            <a:fillRect/>
          </a:stretch>
        </p:blipFill>
        <p:spPr bwMode="auto">
          <a:xfrm>
            <a:off x="4499992" y="2492896"/>
            <a:ext cx="35794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SLS spectral calibration VS solar spectral calibration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8981" y="260648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7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66" y="98048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</a:rPr>
              <a:t>On-board calibration (daily)</a:t>
            </a:r>
            <a:endParaRPr lang="en-GB" sz="24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White light source daily measurement</a:t>
            </a:r>
            <a:endParaRPr lang="en-GB" sz="20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981" y="332670"/>
            <a:ext cx="12045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Metop-A</a:t>
            </a:r>
            <a:endParaRPr lang="en-GB" sz="1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50534"/>
          <a:stretch>
            <a:fillRect/>
          </a:stretch>
        </p:blipFill>
        <p:spPr bwMode="auto">
          <a:xfrm>
            <a:off x="1403650" y="1393481"/>
            <a:ext cx="6408712" cy="41957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C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2165</Words>
  <Application>Microsoft Office PowerPoint</Application>
  <PresentationFormat>On-screen Show (4:3)</PresentationFormat>
  <Paragraphs>498</Paragraphs>
  <Slides>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Viewgraph_Landscape_Template[1]</vt:lpstr>
      <vt:lpstr>Clip</vt:lpstr>
      <vt:lpstr>Slide 1</vt:lpstr>
      <vt:lpstr>The GOME-2 UVN instrument on Metop Measuring atmospheric composition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GOME-2 level 1: calibrated radiances from two Metops for short and long-term monitoring of atmospheric composition</dc:title>
  <dc:creator>Ruediger Lang</dc:creator>
  <cp:lastModifiedBy>ImJuni</cp:lastModifiedBy>
  <cp:revision>87</cp:revision>
  <dcterms:created xsi:type="dcterms:W3CDTF">2015-09-16T09:13:48Z</dcterms:created>
  <dcterms:modified xsi:type="dcterms:W3CDTF">2015-10-08T10:02:46Z</dcterms:modified>
</cp:coreProperties>
</file>