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63" r:id="rId3"/>
    <p:sldMasterId id="2147483665" r:id="rId4"/>
    <p:sldMasterId id="2147483667" r:id="rId5"/>
    <p:sldMasterId id="2147483669" r:id="rId6"/>
    <p:sldMasterId id="2147483671" r:id="rId7"/>
    <p:sldMasterId id="2147483673" r:id="rId8"/>
    <p:sldMasterId id="2147483675" r:id="rId9"/>
  </p:sldMasterIdLst>
  <p:notesMasterIdLst>
    <p:notesMasterId r:id="rId36"/>
  </p:notesMasterIdLst>
  <p:sldIdLst>
    <p:sldId id="257" r:id="rId10"/>
    <p:sldId id="258" r:id="rId11"/>
    <p:sldId id="272" r:id="rId12"/>
    <p:sldId id="273" r:id="rId13"/>
    <p:sldId id="274" r:id="rId14"/>
    <p:sldId id="275" r:id="rId15"/>
    <p:sldId id="276" r:id="rId16"/>
    <p:sldId id="277" r:id="rId17"/>
    <p:sldId id="278" r:id="rId18"/>
    <p:sldId id="260" r:id="rId19"/>
    <p:sldId id="265" r:id="rId20"/>
    <p:sldId id="271" r:id="rId21"/>
    <p:sldId id="268" r:id="rId22"/>
    <p:sldId id="266" r:id="rId23"/>
    <p:sldId id="267" r:id="rId24"/>
    <p:sldId id="270" r:id="rId25"/>
    <p:sldId id="261" r:id="rId26"/>
    <p:sldId id="279" r:id="rId27"/>
    <p:sldId id="280" r:id="rId28"/>
    <p:sldId id="281" r:id="rId29"/>
    <p:sldId id="282" r:id="rId30"/>
    <p:sldId id="283" r:id="rId31"/>
    <p:sldId id="287" r:id="rId32"/>
    <p:sldId id="285" r:id="rId33"/>
    <p:sldId id="288" r:id="rId34"/>
    <p:sldId id="284"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A9"/>
    <a:srgbClr val="D000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p:restoredLeft sz="6255" autoAdjust="0"/>
    <p:restoredTop sz="94660"/>
  </p:normalViewPr>
  <p:slideViewPr>
    <p:cSldViewPr snapToGrid="0" snapToObjects="1">
      <p:cViewPr>
        <p:scale>
          <a:sx n="92" d="100"/>
          <a:sy n="92" d="100"/>
        </p:scale>
        <p:origin x="1790" y="139"/>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A1BD4E-A1C6-4B5F-A7FC-E1E88C96C13A}" type="datetimeFigureOut">
              <a:rPr lang="en-US" smtClean="0"/>
              <a:t>10/7/2015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91A69A-03E0-4A9E-9CA2-BF6B2EC584E2}" type="slidenum">
              <a:rPr lang="en-US" smtClean="0"/>
              <a:t>‹#›</a:t>
            </a:fld>
            <a:endParaRPr lang="en-US"/>
          </a:p>
        </p:txBody>
      </p:sp>
    </p:spTree>
    <p:extLst>
      <p:ext uri="{BB962C8B-B14F-4D97-AF65-F5344CB8AC3E}">
        <p14:creationId xmlns:p14="http://schemas.microsoft.com/office/powerpoint/2010/main" val="2190546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general</a:t>
            </a:r>
            <a:r>
              <a:rPr lang="en-US" baseline="0" dirty="0" smtClean="0"/>
              <a:t> the approach is to use the best available sources for solar input flux, scattering &amp; absorption coefficients and </a:t>
            </a:r>
            <a:endParaRPr lang="en-US" dirty="0"/>
          </a:p>
        </p:txBody>
      </p:sp>
      <p:sp>
        <p:nvSpPr>
          <p:cNvPr id="4" name="Slide Number Placeholder 3"/>
          <p:cNvSpPr>
            <a:spLocks noGrp="1"/>
          </p:cNvSpPr>
          <p:nvPr>
            <p:ph type="sldNum" sz="quarter" idx="10"/>
          </p:nvPr>
        </p:nvSpPr>
        <p:spPr/>
        <p:txBody>
          <a:bodyPr/>
          <a:lstStyle/>
          <a:p>
            <a:fld id="{CE91A69A-03E0-4A9E-9CA2-BF6B2EC584E2}" type="slidenum">
              <a:rPr lang="en-US" smtClean="0"/>
              <a:t>3</a:t>
            </a:fld>
            <a:endParaRPr lang="en-US"/>
          </a:p>
        </p:txBody>
      </p:sp>
    </p:spTree>
    <p:extLst>
      <p:ext uri="{BB962C8B-B14F-4D97-AF65-F5344CB8AC3E}">
        <p14:creationId xmlns:p14="http://schemas.microsoft.com/office/powerpoint/2010/main" val="1505338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987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ja-JP" altLang="en-US">
              <a:latin typeface="Calibri" charset="0"/>
            </a:endParaRPr>
          </a:p>
        </p:txBody>
      </p:sp>
    </p:spTree>
    <p:extLst>
      <p:ext uri="{BB962C8B-B14F-4D97-AF65-F5344CB8AC3E}">
        <p14:creationId xmlns:p14="http://schemas.microsoft.com/office/powerpoint/2010/main" val="2418316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4518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4518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of final drawings done; detectors in-house; grating ordered; optical bench ordered</a:t>
            </a:r>
            <a:endParaRPr lang="en-US" dirty="0"/>
          </a:p>
        </p:txBody>
      </p:sp>
      <p:sp>
        <p:nvSpPr>
          <p:cNvPr id="4" name="Slide Number Placeholder 3"/>
          <p:cNvSpPr>
            <a:spLocks noGrp="1"/>
          </p:cNvSpPr>
          <p:nvPr>
            <p:ph type="sldNum" sz="quarter" idx="10"/>
          </p:nvPr>
        </p:nvSpPr>
        <p:spPr/>
        <p:txBody>
          <a:bodyPr/>
          <a:lstStyle/>
          <a:p>
            <a:fld id="{D721A562-6C37-CE41-99D8-994A808E3337}" type="slidenum">
              <a:rPr lang="en-US" smtClean="0"/>
              <a:t>16</a:t>
            </a:fld>
            <a:endParaRPr lang="en-US" dirty="0"/>
          </a:p>
        </p:txBody>
      </p:sp>
    </p:spTree>
    <p:extLst>
      <p:ext uri="{BB962C8B-B14F-4D97-AF65-F5344CB8AC3E}">
        <p14:creationId xmlns:p14="http://schemas.microsoft.com/office/powerpoint/2010/main" val="537971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ea typeface="ヒラギノ角ゴ Pro W3" pitchFamily="29" charset="-128"/>
              <a:cs typeface="ヒラギノ角ゴ Pro W3" pitchFamily="29" charset="-128"/>
            </a:endParaRPr>
          </a:p>
        </p:txBody>
      </p:sp>
      <p:sp>
        <p:nvSpPr>
          <p:cNvPr id="9220" name="Slide Number Placeholder 3"/>
          <p:cNvSpPr>
            <a:spLocks noGrp="1"/>
          </p:cNvSpPr>
          <p:nvPr>
            <p:ph type="sldNum" sz="quarter" idx="5"/>
          </p:nvPr>
        </p:nvSpPr>
        <p:spPr bwMode="auto">
          <a:noFill/>
          <a:ln>
            <a:miter lim="800000"/>
            <a:headEnd/>
            <a:tailEnd/>
          </a:ln>
        </p:spPr>
        <p:txBody>
          <a:bodyPr/>
          <a:lstStyle/>
          <a:p>
            <a:fld id="{93965946-E493-E942-950F-69580B6EDE0A}" type="slidenum">
              <a:rPr lang="en-US">
                <a:solidFill>
                  <a:prstClr val="black"/>
                </a:solidFill>
                <a:latin typeface="Calibri" pitchFamily="29" charset="0"/>
                <a:ea typeface="ヒラギノ角ゴ Pro W3" pitchFamily="29" charset="-128"/>
                <a:cs typeface="ヒラギノ角ゴ Pro W3" pitchFamily="29" charset="-128"/>
              </a:rPr>
              <a:pPr/>
              <a:t>18</a:t>
            </a:fld>
            <a:endParaRPr lang="en-US">
              <a:solidFill>
                <a:prstClr val="black"/>
              </a:solidFill>
              <a:latin typeface="Calibri" pitchFamily="29" charset="0"/>
              <a:ea typeface="ヒラギノ角ゴ Pro W3" pitchFamily="29" charset="-128"/>
              <a:cs typeface="ヒラギノ角ゴ Pro W3" pitchFamily="29" charset="-128"/>
            </a:endParaRPr>
          </a:p>
        </p:txBody>
      </p:sp>
    </p:spTree>
    <p:extLst>
      <p:ext uri="{BB962C8B-B14F-4D97-AF65-F5344CB8AC3E}">
        <p14:creationId xmlns:p14="http://schemas.microsoft.com/office/powerpoint/2010/main" val="4261896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33E054D-9EDE-4CCD-837A-762FAB4EDAA3}" type="slidenum">
              <a:rPr lang="en-US" altLang="en-US">
                <a:solidFill>
                  <a:prstClr val="black"/>
                </a:solidFill>
                <a:latin typeface="Calibri" panose="020F0502020204030204" pitchFamily="34" charset="0"/>
              </a:rPr>
              <a:pPr eaLnBrk="1" hangingPunct="1"/>
              <a:t>19</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8345917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descr="TEMPO PPT Cover Image B v3.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62462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01028" y="0"/>
            <a:ext cx="6231987" cy="964406"/>
          </a:xfrm>
          <a:prstGeom prst="rect">
            <a:avLst/>
          </a:prstGeom>
        </p:spPr>
        <p:txBody>
          <a:bodyPr vert="horz" anchor="ctr"/>
          <a:lstStyle>
            <a:lvl1pPr>
              <a:defRPr sz="2800">
                <a:solidFill>
                  <a:srgbClr val="FFFFFF"/>
                </a:solidFill>
              </a:defRPr>
            </a:lvl1pPr>
          </a:lstStyle>
          <a:p>
            <a:r>
              <a:rPr lang="en-US" dirty="0" smtClean="0"/>
              <a:t>Click to edit Master title style</a:t>
            </a:r>
            <a:endParaRPr lang="en-US" dirty="0"/>
          </a:p>
        </p:txBody>
      </p:sp>
      <p:sp>
        <p:nvSpPr>
          <p:cNvPr id="3" name="Footer Placeholder 2"/>
          <p:cNvSpPr>
            <a:spLocks noGrp="1"/>
          </p:cNvSpPr>
          <p:nvPr>
            <p:ph type="ftr" sz="quarter" idx="10"/>
          </p:nvPr>
        </p:nvSpPr>
        <p:spPr>
          <a:xfrm>
            <a:off x="2951353" y="6623554"/>
            <a:ext cx="3231995" cy="234446"/>
          </a:xfrm>
          <a:prstGeom prst="rect">
            <a:avLst/>
          </a:prstGeom>
        </p:spPr>
        <p:txBody>
          <a:bodyPr/>
          <a:lstStyle/>
          <a:p>
            <a:r>
              <a:rPr lang="en-US" smtClean="0"/>
              <a:t>TEMPO Instrument PDR   12 Instrument CONOPS</a:t>
            </a:r>
            <a:endParaRPr lang="en-US" dirty="0"/>
          </a:p>
        </p:txBody>
      </p:sp>
      <p:sp>
        <p:nvSpPr>
          <p:cNvPr id="4" name="Slide Number Placeholder 3"/>
          <p:cNvSpPr>
            <a:spLocks noGrp="1"/>
          </p:cNvSpPr>
          <p:nvPr>
            <p:ph type="sldNum" sz="quarter" idx="11"/>
          </p:nvPr>
        </p:nvSpPr>
        <p:spPr>
          <a:xfrm>
            <a:off x="7010400" y="6623554"/>
            <a:ext cx="2133600" cy="228989"/>
          </a:xfrm>
          <a:prstGeom prst="rect">
            <a:avLst/>
          </a:prstGeom>
        </p:spPr>
        <p:txBody>
          <a:bodyPr/>
          <a:lstStyle/>
          <a:p>
            <a:fld id="{24528EB1-4DC2-B445-862E-7D59106F092A}" type="slidenum">
              <a:rPr lang="en-US" smtClean="0"/>
              <a:t>‹#›</a:t>
            </a:fld>
            <a:endParaRPr lang="en-US" dirty="0"/>
          </a:p>
        </p:txBody>
      </p:sp>
      <p:sp>
        <p:nvSpPr>
          <p:cNvPr id="5" name="Date Placeholder 4"/>
          <p:cNvSpPr>
            <a:spLocks noGrp="1"/>
          </p:cNvSpPr>
          <p:nvPr>
            <p:ph type="dt" sz="half" idx="12"/>
          </p:nvPr>
        </p:nvSpPr>
        <p:spPr>
          <a:xfrm>
            <a:off x="0" y="6623554"/>
            <a:ext cx="2133600" cy="234446"/>
          </a:xfrm>
          <a:prstGeom prst="rect">
            <a:avLst/>
          </a:prstGeom>
        </p:spPr>
        <p:txBody>
          <a:bodyPr/>
          <a:lstStyle/>
          <a:p>
            <a:r>
              <a:rPr lang="en-US" smtClean="0"/>
              <a:t>28-31 July 2014</a:t>
            </a:r>
            <a:endParaRPr lang="en-US" dirty="0"/>
          </a:p>
        </p:txBody>
      </p:sp>
      <p:sp>
        <p:nvSpPr>
          <p:cNvPr id="7" name="Content Placeholder 6"/>
          <p:cNvSpPr>
            <a:spLocks noGrp="1"/>
          </p:cNvSpPr>
          <p:nvPr>
            <p:ph sz="quarter" idx="13"/>
          </p:nvPr>
        </p:nvSpPr>
        <p:spPr>
          <a:xfrm>
            <a:off x="200025" y="1158875"/>
            <a:ext cx="8704263" cy="5360988"/>
          </a:xfrm>
          <a:prstGeom prst="rect">
            <a:avLst/>
          </a:prstGeom>
        </p:spPr>
        <p:txBody>
          <a:bodyPr vert="horz"/>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20941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01028" y="0"/>
            <a:ext cx="6231987" cy="964406"/>
          </a:xfrm>
          <a:prstGeom prst="rect">
            <a:avLst/>
          </a:prstGeom>
        </p:spPr>
        <p:txBody>
          <a:bodyPr vert="horz" anchor="ctr"/>
          <a:lstStyle>
            <a:lvl1pPr>
              <a:defRPr sz="2800">
                <a:solidFill>
                  <a:srgbClr val="FFFFFF"/>
                </a:solidFill>
              </a:defRPr>
            </a:lvl1pPr>
          </a:lstStyle>
          <a:p>
            <a:r>
              <a:rPr lang="en-US" dirty="0" smtClean="0"/>
              <a:t>Click to edit Master title style</a:t>
            </a:r>
            <a:endParaRPr lang="en-US" dirty="0"/>
          </a:p>
        </p:txBody>
      </p:sp>
      <p:sp>
        <p:nvSpPr>
          <p:cNvPr id="3" name="Footer Placeholder 2"/>
          <p:cNvSpPr>
            <a:spLocks noGrp="1"/>
          </p:cNvSpPr>
          <p:nvPr>
            <p:ph type="ftr" sz="quarter" idx="10"/>
          </p:nvPr>
        </p:nvSpPr>
        <p:spPr>
          <a:xfrm>
            <a:off x="2951353" y="6623554"/>
            <a:ext cx="3231995" cy="234446"/>
          </a:xfrm>
          <a:prstGeom prst="rect">
            <a:avLst/>
          </a:prstGeom>
        </p:spPr>
        <p:txBody>
          <a:bodyPr/>
          <a:lstStyle/>
          <a:p>
            <a:r>
              <a:rPr lang="en-US" smtClean="0"/>
              <a:t>TEMPO Instrument PDR   12 Instrument CONOPS</a:t>
            </a:r>
            <a:endParaRPr lang="en-US" dirty="0"/>
          </a:p>
        </p:txBody>
      </p:sp>
      <p:sp>
        <p:nvSpPr>
          <p:cNvPr id="4" name="Slide Number Placeholder 3"/>
          <p:cNvSpPr>
            <a:spLocks noGrp="1"/>
          </p:cNvSpPr>
          <p:nvPr>
            <p:ph type="sldNum" sz="quarter" idx="11"/>
          </p:nvPr>
        </p:nvSpPr>
        <p:spPr>
          <a:xfrm>
            <a:off x="7010400" y="6623554"/>
            <a:ext cx="2133600" cy="228989"/>
          </a:xfrm>
          <a:prstGeom prst="rect">
            <a:avLst/>
          </a:prstGeom>
        </p:spPr>
        <p:txBody>
          <a:bodyPr/>
          <a:lstStyle/>
          <a:p>
            <a:fld id="{24528EB1-4DC2-B445-862E-7D59106F092A}" type="slidenum">
              <a:rPr lang="en-US" smtClean="0"/>
              <a:t>‹#›</a:t>
            </a:fld>
            <a:endParaRPr lang="en-US" dirty="0"/>
          </a:p>
        </p:txBody>
      </p:sp>
      <p:sp>
        <p:nvSpPr>
          <p:cNvPr id="5" name="Date Placeholder 4"/>
          <p:cNvSpPr>
            <a:spLocks noGrp="1"/>
          </p:cNvSpPr>
          <p:nvPr>
            <p:ph type="dt" sz="half" idx="12"/>
          </p:nvPr>
        </p:nvSpPr>
        <p:spPr>
          <a:xfrm>
            <a:off x="0" y="6623554"/>
            <a:ext cx="2133600" cy="234446"/>
          </a:xfrm>
          <a:prstGeom prst="rect">
            <a:avLst/>
          </a:prstGeom>
        </p:spPr>
        <p:txBody>
          <a:bodyPr/>
          <a:lstStyle/>
          <a:p>
            <a:r>
              <a:rPr lang="en-US" smtClean="0"/>
              <a:t>28-31 July 2014</a:t>
            </a:r>
            <a:endParaRPr lang="en-US" dirty="0"/>
          </a:p>
        </p:txBody>
      </p:sp>
      <p:sp>
        <p:nvSpPr>
          <p:cNvPr id="7" name="Content Placeholder 6"/>
          <p:cNvSpPr>
            <a:spLocks noGrp="1"/>
          </p:cNvSpPr>
          <p:nvPr>
            <p:ph sz="quarter" idx="13"/>
          </p:nvPr>
        </p:nvSpPr>
        <p:spPr>
          <a:xfrm>
            <a:off x="200025" y="1158875"/>
            <a:ext cx="8704263" cy="5360988"/>
          </a:xfrm>
          <a:prstGeom prst="rect">
            <a:avLst/>
          </a:prstGeom>
        </p:spPr>
        <p:txBody>
          <a:bodyPr vert="horz"/>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66311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 name="Picture 13" descr="SAGE III Logo.png"/>
          <p:cNvPicPr>
            <a:picLocks noChangeAspect="1"/>
          </p:cNvPicPr>
          <p:nvPr userDrawn="1"/>
        </p:nvPicPr>
        <p:blipFill>
          <a:blip r:embed="rId2"/>
          <a:srcRect/>
          <a:stretch>
            <a:fillRect/>
          </a:stretch>
        </p:blipFill>
        <p:spPr bwMode="auto">
          <a:xfrm>
            <a:off x="7696200" y="4940300"/>
            <a:ext cx="1131888" cy="1230313"/>
          </a:xfrm>
          <a:prstGeom prst="rect">
            <a:avLst/>
          </a:prstGeom>
          <a:noFill/>
          <a:ln w="9525">
            <a:noFill/>
            <a:miter lim="800000"/>
            <a:headEnd/>
            <a:tailEnd/>
          </a:ln>
        </p:spPr>
      </p:pic>
      <p:pic>
        <p:nvPicPr>
          <p:cNvPr id="3" name="Picture 10" descr="SAGE III PPT template background.jpg"/>
          <p:cNvPicPr>
            <a:picLocks noChangeAspect="1"/>
          </p:cNvPicPr>
          <p:nvPr userDrawn="1"/>
        </p:nvPicPr>
        <p:blipFill>
          <a:blip r:embed="rId3"/>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685339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6932613" y="6627813"/>
            <a:ext cx="2133600" cy="228600"/>
          </a:xfrm>
          <a:prstGeom prst="rect">
            <a:avLst/>
          </a:prstGeom>
        </p:spPr>
        <p:txBody>
          <a:bodyPr anchor="ctr">
            <a:prstTxWarp prst="textNoShape">
              <a:avLst/>
            </a:prstTxWarp>
          </a:bodyPr>
          <a:lstStyle/>
          <a:p>
            <a:pPr algn="r" defTabSz="914400" fontAlgn="base">
              <a:spcBef>
                <a:spcPct val="0"/>
              </a:spcBef>
              <a:spcAft>
                <a:spcPct val="0"/>
              </a:spcAft>
              <a:defRPr/>
            </a:pPr>
            <a:fld id="{17F8D5CB-F081-0044-A0CB-882F132F8FAA}" type="slidenum">
              <a:rPr lang="en-US" sz="1000" smtClean="0">
                <a:solidFill>
                  <a:srgbClr val="000000"/>
                </a:solidFill>
                <a:ea typeface="ヒラギノ角ゴ Pro W3" charset="-128"/>
                <a:cs typeface="ヒラギノ角ゴ Pro W3" charset="-128"/>
              </a:rPr>
              <a:pPr algn="r" defTabSz="914400" fontAlgn="base">
                <a:spcBef>
                  <a:spcPct val="0"/>
                </a:spcBef>
                <a:spcAft>
                  <a:spcPct val="0"/>
                </a:spcAft>
                <a:defRPr/>
              </a:pPr>
              <a:t>‹#›</a:t>
            </a:fld>
            <a:endParaRPr lang="en-US" sz="1000" dirty="0">
              <a:solidFill>
                <a:srgbClr val="000000"/>
              </a:solidFill>
              <a:ea typeface="ヒラギノ角ゴ Pro W3" charset="-128"/>
              <a:cs typeface="ヒラギノ角ゴ Pro W3" charset="-128"/>
            </a:endParaRPr>
          </a:p>
        </p:txBody>
      </p:sp>
      <p:sp>
        <p:nvSpPr>
          <p:cNvPr id="3" name="Content Placeholder 2"/>
          <p:cNvSpPr>
            <a:spLocks noGrp="1"/>
          </p:cNvSpPr>
          <p:nvPr>
            <p:ph idx="1"/>
          </p:nvPr>
        </p:nvSpPr>
        <p:spPr>
          <a:xfrm>
            <a:off x="76200" y="1143000"/>
            <a:ext cx="8991600" cy="5349875"/>
          </a:xfrm>
          <a:prstGeom prst="rect">
            <a:avLst/>
          </a:prstGeom>
        </p:spPr>
        <p:txBody>
          <a:bodyPr/>
          <a:lstStyle>
            <a:lvl1pPr>
              <a:buClr>
                <a:schemeClr val="accent2">
                  <a:lumMod val="75000"/>
                </a:schemeClr>
              </a:buClr>
              <a:defRPr>
                <a:latin typeface="Arial"/>
                <a:cs typeface="Arial"/>
              </a:defRPr>
            </a:lvl1pPr>
            <a:lvl2pPr>
              <a:buClr>
                <a:schemeClr val="accent1"/>
              </a:buCl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Placeholder 10"/>
          <p:cNvSpPr>
            <a:spLocks noGrp="1"/>
          </p:cNvSpPr>
          <p:nvPr>
            <p:ph type="title"/>
          </p:nvPr>
        </p:nvSpPr>
        <p:spPr>
          <a:xfrm>
            <a:off x="1221746" y="196747"/>
            <a:ext cx="6679410" cy="646331"/>
          </a:xfrm>
          <a:prstGeom prst="rect">
            <a:avLst/>
          </a:prstGeom>
        </p:spPr>
        <p:txBody>
          <a:bodyPr rtlCol="0">
            <a:noAutofit/>
          </a:bodyPr>
          <a:lstStyle>
            <a:lvl1pPr>
              <a:defRPr sz="3200">
                <a:latin typeface="Arial"/>
                <a:cs typeface="Arial"/>
              </a:defRPr>
            </a:lvl1pPr>
          </a:lstStyle>
          <a:p>
            <a:r>
              <a:rPr lang="en-US" dirty="0" smtClean="0"/>
              <a:t>Click to edit Master title style</a:t>
            </a:r>
            <a:endParaRPr lang="en-US" dirty="0"/>
          </a:p>
        </p:txBody>
      </p:sp>
      <p:sp>
        <p:nvSpPr>
          <p:cNvPr id="10" name="Date Placeholder 12"/>
          <p:cNvSpPr>
            <a:spLocks noGrp="1"/>
          </p:cNvSpPr>
          <p:nvPr>
            <p:ph type="dt" sz="half" idx="2"/>
          </p:nvPr>
        </p:nvSpPr>
        <p:spPr>
          <a:xfrm>
            <a:off x="142875" y="6627813"/>
            <a:ext cx="2133600" cy="230187"/>
          </a:xfrm>
          <a:prstGeom prst="rect">
            <a:avLst/>
          </a:prstGeom>
        </p:spPr>
        <p:txBody>
          <a:bodyPr vert="horz" lIns="91440" tIns="45720" rIns="91440" bIns="45720" rtlCol="0" anchor="ctr"/>
          <a:lstStyle>
            <a:lvl1pPr algn="l">
              <a:defRPr sz="1200">
                <a:solidFill>
                  <a:schemeClr val="tx1">
                    <a:tint val="75000"/>
                  </a:schemeClr>
                </a:solidFill>
              </a:defRPr>
            </a:lvl1pPr>
          </a:lstStyle>
          <a:p>
            <a:fld id="{A9E79D4F-B57E-1C4E-8EE1-3B4427408A1A}" type="datetime4">
              <a:rPr lang="en-US" smtClean="0">
                <a:solidFill>
                  <a:prstClr val="black">
                    <a:tint val="75000"/>
                  </a:prstClr>
                </a:solidFill>
              </a:rPr>
              <a:pPr/>
              <a:t>October 8, 2015</a:t>
            </a:fld>
            <a:endParaRPr lang="en-US" dirty="0">
              <a:solidFill>
                <a:prstClr val="black">
                  <a:tint val="75000"/>
                </a:prstClr>
              </a:solidFill>
            </a:endParaRPr>
          </a:p>
        </p:txBody>
      </p:sp>
    </p:spTree>
    <p:extLst>
      <p:ext uri="{BB962C8B-B14F-4D97-AF65-F5344CB8AC3E}">
        <p14:creationId xmlns:p14="http://schemas.microsoft.com/office/powerpoint/2010/main" val="1177974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6932613" y="6627813"/>
            <a:ext cx="2133600" cy="228600"/>
          </a:xfrm>
          <a:prstGeom prst="rect">
            <a:avLst/>
          </a:prstGeom>
        </p:spPr>
        <p:txBody>
          <a:bodyPr anchor="ctr">
            <a:prstTxWarp prst="textNoShape">
              <a:avLst/>
            </a:prstTxWarp>
          </a:bodyPr>
          <a:lstStyle/>
          <a:p>
            <a:pPr algn="r" defTabSz="914400" fontAlgn="base">
              <a:spcBef>
                <a:spcPct val="0"/>
              </a:spcBef>
              <a:spcAft>
                <a:spcPct val="0"/>
              </a:spcAft>
              <a:defRPr/>
            </a:pPr>
            <a:fld id="{17F8D5CB-F081-0044-A0CB-882F132F8FAA}" type="slidenum">
              <a:rPr lang="en-US" sz="1000" smtClean="0">
                <a:solidFill>
                  <a:srgbClr val="000000"/>
                </a:solidFill>
                <a:ea typeface="ヒラギノ角ゴ Pro W3" charset="-128"/>
                <a:cs typeface="ヒラギノ角ゴ Pro W3" charset="-128"/>
              </a:rPr>
              <a:pPr algn="r" defTabSz="914400" fontAlgn="base">
                <a:spcBef>
                  <a:spcPct val="0"/>
                </a:spcBef>
                <a:spcAft>
                  <a:spcPct val="0"/>
                </a:spcAft>
                <a:defRPr/>
              </a:pPr>
              <a:t>‹#›</a:t>
            </a:fld>
            <a:endParaRPr lang="en-US" sz="1000" dirty="0">
              <a:solidFill>
                <a:srgbClr val="000000"/>
              </a:solidFill>
              <a:ea typeface="ヒラギノ角ゴ Pro W3" charset="-128"/>
              <a:cs typeface="ヒラギノ角ゴ Pro W3" charset="-128"/>
            </a:endParaRPr>
          </a:p>
        </p:txBody>
      </p:sp>
      <p:sp>
        <p:nvSpPr>
          <p:cNvPr id="3" name="Content Placeholder 2"/>
          <p:cNvSpPr>
            <a:spLocks noGrp="1"/>
          </p:cNvSpPr>
          <p:nvPr>
            <p:ph idx="1"/>
          </p:nvPr>
        </p:nvSpPr>
        <p:spPr>
          <a:xfrm>
            <a:off x="76200" y="1143000"/>
            <a:ext cx="8991600" cy="5349875"/>
          </a:xfrm>
          <a:prstGeom prst="rect">
            <a:avLst/>
          </a:prstGeom>
        </p:spPr>
        <p:txBody>
          <a:bodyPr/>
          <a:lstStyle>
            <a:lvl1pPr>
              <a:buClr>
                <a:schemeClr val="accent2">
                  <a:lumMod val="75000"/>
                </a:schemeClr>
              </a:buClr>
              <a:defRPr>
                <a:latin typeface="Arial"/>
                <a:cs typeface="Arial"/>
              </a:defRPr>
            </a:lvl1pPr>
            <a:lvl2pPr>
              <a:buClr>
                <a:schemeClr val="accent1"/>
              </a:buCl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Placeholder 10"/>
          <p:cNvSpPr>
            <a:spLocks noGrp="1"/>
          </p:cNvSpPr>
          <p:nvPr>
            <p:ph type="title"/>
          </p:nvPr>
        </p:nvSpPr>
        <p:spPr>
          <a:xfrm>
            <a:off x="1221746" y="196747"/>
            <a:ext cx="6679410" cy="646331"/>
          </a:xfrm>
          <a:prstGeom prst="rect">
            <a:avLst/>
          </a:prstGeom>
        </p:spPr>
        <p:txBody>
          <a:bodyPr rtlCol="0">
            <a:noAutofit/>
          </a:bodyPr>
          <a:lstStyle>
            <a:lvl1pPr>
              <a:defRPr sz="3200">
                <a:latin typeface="Arial"/>
                <a:cs typeface="Arial"/>
              </a:defRPr>
            </a:lvl1pPr>
          </a:lstStyle>
          <a:p>
            <a:r>
              <a:rPr lang="en-US" dirty="0" smtClean="0"/>
              <a:t>Click to edit Master title style</a:t>
            </a:r>
            <a:endParaRPr lang="en-US" dirty="0"/>
          </a:p>
        </p:txBody>
      </p:sp>
      <p:sp>
        <p:nvSpPr>
          <p:cNvPr id="10" name="Date Placeholder 12"/>
          <p:cNvSpPr>
            <a:spLocks noGrp="1"/>
          </p:cNvSpPr>
          <p:nvPr>
            <p:ph type="dt" sz="half" idx="2"/>
          </p:nvPr>
        </p:nvSpPr>
        <p:spPr>
          <a:xfrm>
            <a:off x="142875" y="6627813"/>
            <a:ext cx="2133600" cy="230187"/>
          </a:xfrm>
          <a:prstGeom prst="rect">
            <a:avLst/>
          </a:prstGeom>
        </p:spPr>
        <p:txBody>
          <a:bodyPr vert="horz" lIns="91440" tIns="45720" rIns="91440" bIns="45720" rtlCol="0" anchor="ctr"/>
          <a:lstStyle>
            <a:lvl1pPr algn="l">
              <a:defRPr sz="1200">
                <a:solidFill>
                  <a:schemeClr val="tx1">
                    <a:tint val="75000"/>
                  </a:schemeClr>
                </a:solidFill>
              </a:defRPr>
            </a:lvl1pPr>
          </a:lstStyle>
          <a:p>
            <a:fld id="{A9E79D4F-B57E-1C4E-8EE1-3B4427408A1A}" type="datetime4">
              <a:rPr lang="en-US" smtClean="0">
                <a:solidFill>
                  <a:prstClr val="black">
                    <a:tint val="75000"/>
                  </a:prstClr>
                </a:solidFill>
              </a:rPr>
              <a:pPr/>
              <a:t>October 8, 2015</a:t>
            </a:fld>
            <a:endParaRPr lang="en-US" dirty="0">
              <a:solidFill>
                <a:prstClr val="black">
                  <a:tint val="75000"/>
                </a:prstClr>
              </a:solidFill>
            </a:endParaRPr>
          </a:p>
        </p:txBody>
      </p:sp>
    </p:spTree>
    <p:extLst>
      <p:ext uri="{BB962C8B-B14F-4D97-AF65-F5344CB8AC3E}">
        <p14:creationId xmlns:p14="http://schemas.microsoft.com/office/powerpoint/2010/main" val="3991181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6932613" y="6627813"/>
            <a:ext cx="2133600" cy="228600"/>
          </a:xfrm>
          <a:prstGeom prst="rect">
            <a:avLst/>
          </a:prstGeom>
        </p:spPr>
        <p:txBody>
          <a:bodyPr anchor="ctr">
            <a:prstTxWarp prst="textNoShape">
              <a:avLst/>
            </a:prstTxWarp>
          </a:bodyPr>
          <a:lstStyle/>
          <a:p>
            <a:pPr algn="r" defTabSz="914400" fontAlgn="base">
              <a:spcBef>
                <a:spcPct val="0"/>
              </a:spcBef>
              <a:spcAft>
                <a:spcPct val="0"/>
              </a:spcAft>
              <a:defRPr/>
            </a:pPr>
            <a:fld id="{17F8D5CB-F081-0044-A0CB-882F132F8FAA}" type="slidenum">
              <a:rPr lang="en-US" sz="1000" smtClean="0">
                <a:solidFill>
                  <a:srgbClr val="000000"/>
                </a:solidFill>
                <a:ea typeface="ヒラギノ角ゴ Pro W3" charset="-128"/>
                <a:cs typeface="ヒラギノ角ゴ Pro W3" charset="-128"/>
              </a:rPr>
              <a:pPr algn="r" defTabSz="914400" fontAlgn="base">
                <a:spcBef>
                  <a:spcPct val="0"/>
                </a:spcBef>
                <a:spcAft>
                  <a:spcPct val="0"/>
                </a:spcAft>
                <a:defRPr/>
              </a:pPr>
              <a:t>‹#›</a:t>
            </a:fld>
            <a:endParaRPr lang="en-US" sz="1000" dirty="0">
              <a:solidFill>
                <a:srgbClr val="000000"/>
              </a:solidFill>
              <a:ea typeface="ヒラギノ角ゴ Pro W3" charset="-128"/>
              <a:cs typeface="ヒラギノ角ゴ Pro W3" charset="-128"/>
            </a:endParaRPr>
          </a:p>
        </p:txBody>
      </p:sp>
      <p:sp>
        <p:nvSpPr>
          <p:cNvPr id="3" name="Content Placeholder 2"/>
          <p:cNvSpPr>
            <a:spLocks noGrp="1"/>
          </p:cNvSpPr>
          <p:nvPr>
            <p:ph idx="1"/>
          </p:nvPr>
        </p:nvSpPr>
        <p:spPr>
          <a:xfrm>
            <a:off x="76200" y="1143000"/>
            <a:ext cx="8991600" cy="5349875"/>
          </a:xfrm>
          <a:prstGeom prst="rect">
            <a:avLst/>
          </a:prstGeom>
        </p:spPr>
        <p:txBody>
          <a:bodyPr/>
          <a:lstStyle>
            <a:lvl1pPr>
              <a:buClr>
                <a:schemeClr val="accent2">
                  <a:lumMod val="75000"/>
                </a:schemeClr>
              </a:buClr>
              <a:defRPr>
                <a:latin typeface="Arial"/>
                <a:cs typeface="Arial"/>
              </a:defRPr>
            </a:lvl1pPr>
            <a:lvl2pPr>
              <a:buClr>
                <a:schemeClr val="accent1"/>
              </a:buCl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Placeholder 10"/>
          <p:cNvSpPr>
            <a:spLocks noGrp="1"/>
          </p:cNvSpPr>
          <p:nvPr>
            <p:ph type="title"/>
          </p:nvPr>
        </p:nvSpPr>
        <p:spPr>
          <a:xfrm>
            <a:off x="1221746" y="196747"/>
            <a:ext cx="6679410" cy="646331"/>
          </a:xfrm>
          <a:prstGeom prst="rect">
            <a:avLst/>
          </a:prstGeom>
        </p:spPr>
        <p:txBody>
          <a:bodyPr rtlCol="0">
            <a:noAutofit/>
          </a:bodyPr>
          <a:lstStyle>
            <a:lvl1pPr>
              <a:defRPr sz="3200">
                <a:latin typeface="Arial"/>
                <a:cs typeface="Arial"/>
              </a:defRPr>
            </a:lvl1pPr>
          </a:lstStyle>
          <a:p>
            <a:r>
              <a:rPr lang="en-US" dirty="0" smtClean="0"/>
              <a:t>Click to edit Master title style</a:t>
            </a:r>
            <a:endParaRPr lang="en-US" dirty="0"/>
          </a:p>
        </p:txBody>
      </p:sp>
      <p:sp>
        <p:nvSpPr>
          <p:cNvPr id="10" name="Date Placeholder 12"/>
          <p:cNvSpPr>
            <a:spLocks noGrp="1"/>
          </p:cNvSpPr>
          <p:nvPr>
            <p:ph type="dt" sz="half" idx="2"/>
          </p:nvPr>
        </p:nvSpPr>
        <p:spPr>
          <a:xfrm>
            <a:off x="142875" y="6627813"/>
            <a:ext cx="2133600" cy="230187"/>
          </a:xfrm>
          <a:prstGeom prst="rect">
            <a:avLst/>
          </a:prstGeom>
        </p:spPr>
        <p:txBody>
          <a:bodyPr vert="horz" lIns="91440" tIns="45720" rIns="91440" bIns="45720" rtlCol="0" anchor="ctr"/>
          <a:lstStyle>
            <a:lvl1pPr algn="l">
              <a:defRPr sz="1200">
                <a:solidFill>
                  <a:schemeClr val="tx1">
                    <a:tint val="75000"/>
                  </a:schemeClr>
                </a:solidFill>
              </a:defRPr>
            </a:lvl1pPr>
          </a:lstStyle>
          <a:p>
            <a:fld id="{A9E79D4F-B57E-1C4E-8EE1-3B4427408A1A}" type="datetime4">
              <a:rPr lang="en-US" smtClean="0">
                <a:solidFill>
                  <a:prstClr val="black">
                    <a:tint val="75000"/>
                  </a:prstClr>
                </a:solidFill>
              </a:rPr>
              <a:pPr/>
              <a:t>October 8, 2015</a:t>
            </a:fld>
            <a:endParaRPr lang="en-US" dirty="0">
              <a:solidFill>
                <a:prstClr val="black">
                  <a:tint val="75000"/>
                </a:prstClr>
              </a:solidFill>
            </a:endParaRPr>
          </a:p>
        </p:txBody>
      </p:sp>
    </p:spTree>
    <p:extLst>
      <p:ext uri="{BB962C8B-B14F-4D97-AF65-F5344CB8AC3E}">
        <p14:creationId xmlns:p14="http://schemas.microsoft.com/office/powerpoint/2010/main" val="2054802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6932613" y="6627813"/>
            <a:ext cx="2133600" cy="228600"/>
          </a:xfrm>
          <a:prstGeom prst="rect">
            <a:avLst/>
          </a:prstGeom>
        </p:spPr>
        <p:txBody>
          <a:bodyPr anchor="ctr">
            <a:prstTxWarp prst="textNoShape">
              <a:avLst/>
            </a:prstTxWarp>
          </a:bodyPr>
          <a:lstStyle/>
          <a:p>
            <a:pPr algn="r" defTabSz="914400" fontAlgn="base">
              <a:spcBef>
                <a:spcPct val="0"/>
              </a:spcBef>
              <a:spcAft>
                <a:spcPct val="0"/>
              </a:spcAft>
              <a:defRPr/>
            </a:pPr>
            <a:fld id="{17F8D5CB-F081-0044-A0CB-882F132F8FAA}" type="slidenum">
              <a:rPr lang="en-US" sz="1000" smtClean="0">
                <a:solidFill>
                  <a:srgbClr val="000000"/>
                </a:solidFill>
                <a:ea typeface="ヒラギノ角ゴ Pro W3" charset="-128"/>
                <a:cs typeface="ヒラギノ角ゴ Pro W3" charset="-128"/>
              </a:rPr>
              <a:pPr algn="r" defTabSz="914400" fontAlgn="base">
                <a:spcBef>
                  <a:spcPct val="0"/>
                </a:spcBef>
                <a:spcAft>
                  <a:spcPct val="0"/>
                </a:spcAft>
                <a:defRPr/>
              </a:pPr>
              <a:t>‹#›</a:t>
            </a:fld>
            <a:endParaRPr lang="en-US" sz="1000" dirty="0">
              <a:solidFill>
                <a:srgbClr val="000000"/>
              </a:solidFill>
              <a:ea typeface="ヒラギノ角ゴ Pro W3" charset="-128"/>
              <a:cs typeface="ヒラギノ角ゴ Pro W3" charset="-128"/>
            </a:endParaRPr>
          </a:p>
        </p:txBody>
      </p:sp>
      <p:sp>
        <p:nvSpPr>
          <p:cNvPr id="3" name="Content Placeholder 2"/>
          <p:cNvSpPr>
            <a:spLocks noGrp="1"/>
          </p:cNvSpPr>
          <p:nvPr>
            <p:ph idx="1"/>
          </p:nvPr>
        </p:nvSpPr>
        <p:spPr>
          <a:xfrm>
            <a:off x="76200" y="1143000"/>
            <a:ext cx="8991600" cy="5349875"/>
          </a:xfrm>
          <a:prstGeom prst="rect">
            <a:avLst/>
          </a:prstGeom>
        </p:spPr>
        <p:txBody>
          <a:bodyPr/>
          <a:lstStyle>
            <a:lvl1pPr>
              <a:buClr>
                <a:schemeClr val="accent2">
                  <a:lumMod val="75000"/>
                </a:schemeClr>
              </a:buClr>
              <a:defRPr>
                <a:latin typeface="Arial"/>
                <a:cs typeface="Arial"/>
              </a:defRPr>
            </a:lvl1pPr>
            <a:lvl2pPr>
              <a:buClr>
                <a:schemeClr val="accent1"/>
              </a:buCl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Placeholder 10"/>
          <p:cNvSpPr>
            <a:spLocks noGrp="1"/>
          </p:cNvSpPr>
          <p:nvPr>
            <p:ph type="title"/>
          </p:nvPr>
        </p:nvSpPr>
        <p:spPr>
          <a:xfrm>
            <a:off x="1221746" y="196747"/>
            <a:ext cx="6679410" cy="646331"/>
          </a:xfrm>
          <a:prstGeom prst="rect">
            <a:avLst/>
          </a:prstGeom>
        </p:spPr>
        <p:txBody>
          <a:bodyPr rtlCol="0">
            <a:noAutofit/>
          </a:bodyPr>
          <a:lstStyle>
            <a:lvl1pPr>
              <a:defRPr sz="3200">
                <a:latin typeface="Arial"/>
                <a:cs typeface="Arial"/>
              </a:defRPr>
            </a:lvl1pPr>
          </a:lstStyle>
          <a:p>
            <a:r>
              <a:rPr lang="en-US" dirty="0" smtClean="0"/>
              <a:t>Click to edit Master title style</a:t>
            </a:r>
            <a:endParaRPr lang="en-US" dirty="0"/>
          </a:p>
        </p:txBody>
      </p:sp>
      <p:sp>
        <p:nvSpPr>
          <p:cNvPr id="10" name="Date Placeholder 12"/>
          <p:cNvSpPr>
            <a:spLocks noGrp="1"/>
          </p:cNvSpPr>
          <p:nvPr>
            <p:ph type="dt" sz="half" idx="2"/>
          </p:nvPr>
        </p:nvSpPr>
        <p:spPr>
          <a:xfrm>
            <a:off x="142875" y="6627813"/>
            <a:ext cx="2133600" cy="230187"/>
          </a:xfrm>
          <a:prstGeom prst="rect">
            <a:avLst/>
          </a:prstGeom>
        </p:spPr>
        <p:txBody>
          <a:bodyPr vert="horz" lIns="91440" tIns="45720" rIns="91440" bIns="45720" rtlCol="0" anchor="ctr"/>
          <a:lstStyle>
            <a:lvl1pPr algn="l">
              <a:defRPr sz="1200">
                <a:solidFill>
                  <a:schemeClr val="tx1">
                    <a:tint val="75000"/>
                  </a:schemeClr>
                </a:solidFill>
              </a:defRPr>
            </a:lvl1pPr>
          </a:lstStyle>
          <a:p>
            <a:fld id="{A9E79D4F-B57E-1C4E-8EE1-3B4427408A1A}" type="datetime4">
              <a:rPr lang="en-US" smtClean="0">
                <a:solidFill>
                  <a:prstClr val="black">
                    <a:tint val="75000"/>
                  </a:prstClr>
                </a:solidFill>
              </a:rPr>
              <a:pPr/>
              <a:t>October 8, 2015</a:t>
            </a:fld>
            <a:endParaRPr lang="en-US" dirty="0">
              <a:solidFill>
                <a:prstClr val="black">
                  <a:tint val="75000"/>
                </a:prstClr>
              </a:solidFill>
            </a:endParaRPr>
          </a:p>
        </p:txBody>
      </p:sp>
    </p:spTree>
    <p:extLst>
      <p:ext uri="{BB962C8B-B14F-4D97-AF65-F5344CB8AC3E}">
        <p14:creationId xmlns:p14="http://schemas.microsoft.com/office/powerpoint/2010/main" val="320865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6932613" y="6627813"/>
            <a:ext cx="2133600" cy="228600"/>
          </a:xfrm>
          <a:prstGeom prst="rect">
            <a:avLst/>
          </a:prstGeom>
        </p:spPr>
        <p:txBody>
          <a:bodyPr anchor="ctr">
            <a:prstTxWarp prst="textNoShape">
              <a:avLst/>
            </a:prstTxWarp>
          </a:bodyPr>
          <a:lstStyle/>
          <a:p>
            <a:pPr algn="r" defTabSz="914400" fontAlgn="base">
              <a:spcBef>
                <a:spcPct val="0"/>
              </a:spcBef>
              <a:spcAft>
                <a:spcPct val="0"/>
              </a:spcAft>
              <a:defRPr/>
            </a:pPr>
            <a:fld id="{17F8D5CB-F081-0044-A0CB-882F132F8FAA}" type="slidenum">
              <a:rPr lang="en-US" sz="1000" smtClean="0">
                <a:solidFill>
                  <a:srgbClr val="000000"/>
                </a:solidFill>
                <a:ea typeface="ヒラギノ角ゴ Pro W3" charset="-128"/>
                <a:cs typeface="ヒラギノ角ゴ Pro W3" charset="-128"/>
              </a:rPr>
              <a:pPr algn="r" defTabSz="914400" fontAlgn="base">
                <a:spcBef>
                  <a:spcPct val="0"/>
                </a:spcBef>
                <a:spcAft>
                  <a:spcPct val="0"/>
                </a:spcAft>
                <a:defRPr/>
              </a:pPr>
              <a:t>‹#›</a:t>
            </a:fld>
            <a:endParaRPr lang="en-US" sz="1000" dirty="0">
              <a:solidFill>
                <a:srgbClr val="000000"/>
              </a:solidFill>
              <a:ea typeface="ヒラギノ角ゴ Pro W3" charset="-128"/>
              <a:cs typeface="ヒラギノ角ゴ Pro W3" charset="-128"/>
            </a:endParaRPr>
          </a:p>
        </p:txBody>
      </p:sp>
      <p:sp>
        <p:nvSpPr>
          <p:cNvPr id="3" name="Content Placeholder 2"/>
          <p:cNvSpPr>
            <a:spLocks noGrp="1"/>
          </p:cNvSpPr>
          <p:nvPr>
            <p:ph idx="1"/>
          </p:nvPr>
        </p:nvSpPr>
        <p:spPr>
          <a:xfrm>
            <a:off x="76200" y="1143000"/>
            <a:ext cx="8991600" cy="5349875"/>
          </a:xfrm>
          <a:prstGeom prst="rect">
            <a:avLst/>
          </a:prstGeom>
        </p:spPr>
        <p:txBody>
          <a:bodyPr/>
          <a:lstStyle>
            <a:lvl1pPr>
              <a:buClr>
                <a:schemeClr val="accent2">
                  <a:lumMod val="75000"/>
                </a:schemeClr>
              </a:buClr>
              <a:defRPr>
                <a:latin typeface="Arial"/>
                <a:cs typeface="Arial"/>
              </a:defRPr>
            </a:lvl1pPr>
            <a:lvl2pPr>
              <a:buClr>
                <a:schemeClr val="accent1"/>
              </a:buCl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Placeholder 10"/>
          <p:cNvSpPr>
            <a:spLocks noGrp="1"/>
          </p:cNvSpPr>
          <p:nvPr>
            <p:ph type="title"/>
          </p:nvPr>
        </p:nvSpPr>
        <p:spPr>
          <a:xfrm>
            <a:off x="1221746" y="196747"/>
            <a:ext cx="6679410" cy="646331"/>
          </a:xfrm>
          <a:prstGeom prst="rect">
            <a:avLst/>
          </a:prstGeom>
        </p:spPr>
        <p:txBody>
          <a:bodyPr rtlCol="0">
            <a:noAutofit/>
          </a:bodyPr>
          <a:lstStyle>
            <a:lvl1pPr>
              <a:defRPr sz="3200">
                <a:latin typeface="Arial"/>
                <a:cs typeface="Arial"/>
              </a:defRPr>
            </a:lvl1pPr>
          </a:lstStyle>
          <a:p>
            <a:r>
              <a:rPr lang="en-US" dirty="0" smtClean="0"/>
              <a:t>Click to edit Master title style</a:t>
            </a:r>
            <a:endParaRPr lang="en-US" dirty="0"/>
          </a:p>
        </p:txBody>
      </p:sp>
      <p:sp>
        <p:nvSpPr>
          <p:cNvPr id="10" name="Date Placeholder 12"/>
          <p:cNvSpPr>
            <a:spLocks noGrp="1"/>
          </p:cNvSpPr>
          <p:nvPr>
            <p:ph type="dt" sz="half" idx="2"/>
          </p:nvPr>
        </p:nvSpPr>
        <p:spPr>
          <a:xfrm>
            <a:off x="142875" y="6627813"/>
            <a:ext cx="2133600" cy="230187"/>
          </a:xfrm>
          <a:prstGeom prst="rect">
            <a:avLst/>
          </a:prstGeom>
        </p:spPr>
        <p:txBody>
          <a:bodyPr vert="horz" lIns="91440" tIns="45720" rIns="91440" bIns="45720" rtlCol="0" anchor="ctr"/>
          <a:lstStyle>
            <a:lvl1pPr algn="l">
              <a:defRPr sz="1200">
                <a:solidFill>
                  <a:schemeClr val="tx1">
                    <a:tint val="75000"/>
                  </a:schemeClr>
                </a:solidFill>
              </a:defRPr>
            </a:lvl1pPr>
          </a:lstStyle>
          <a:p>
            <a:fld id="{A9E79D4F-B57E-1C4E-8EE1-3B4427408A1A}" type="datetime4">
              <a:rPr lang="en-US" smtClean="0">
                <a:solidFill>
                  <a:prstClr val="black">
                    <a:tint val="75000"/>
                  </a:prstClr>
                </a:solidFill>
              </a:rPr>
              <a:pPr/>
              <a:t>October 8, 2015</a:t>
            </a:fld>
            <a:endParaRPr lang="en-US" dirty="0">
              <a:solidFill>
                <a:prstClr val="black">
                  <a:tint val="75000"/>
                </a:prstClr>
              </a:solidFill>
            </a:endParaRPr>
          </a:p>
        </p:txBody>
      </p:sp>
    </p:spTree>
    <p:extLst>
      <p:ext uri="{BB962C8B-B14F-4D97-AF65-F5344CB8AC3E}">
        <p14:creationId xmlns:p14="http://schemas.microsoft.com/office/powerpoint/2010/main" val="2920853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6932613" y="6627813"/>
            <a:ext cx="2133600" cy="228600"/>
          </a:xfrm>
          <a:prstGeom prst="rect">
            <a:avLst/>
          </a:prstGeom>
        </p:spPr>
        <p:txBody>
          <a:bodyPr anchor="ctr">
            <a:prstTxWarp prst="textNoShape">
              <a:avLst/>
            </a:prstTxWarp>
          </a:bodyPr>
          <a:lstStyle/>
          <a:p>
            <a:pPr algn="r" defTabSz="914400" fontAlgn="base">
              <a:spcBef>
                <a:spcPct val="0"/>
              </a:spcBef>
              <a:spcAft>
                <a:spcPct val="0"/>
              </a:spcAft>
              <a:defRPr/>
            </a:pPr>
            <a:fld id="{17F8D5CB-F081-0044-A0CB-882F132F8FAA}" type="slidenum">
              <a:rPr lang="en-US" sz="1000" smtClean="0">
                <a:solidFill>
                  <a:srgbClr val="000000"/>
                </a:solidFill>
                <a:ea typeface="ヒラギノ角ゴ Pro W3" charset="-128"/>
                <a:cs typeface="ヒラギノ角ゴ Pro W3" charset="-128"/>
              </a:rPr>
              <a:pPr algn="r" defTabSz="914400" fontAlgn="base">
                <a:spcBef>
                  <a:spcPct val="0"/>
                </a:spcBef>
                <a:spcAft>
                  <a:spcPct val="0"/>
                </a:spcAft>
                <a:defRPr/>
              </a:pPr>
              <a:t>‹#›</a:t>
            </a:fld>
            <a:endParaRPr lang="en-US" sz="1000" dirty="0">
              <a:solidFill>
                <a:srgbClr val="000000"/>
              </a:solidFill>
              <a:ea typeface="ヒラギノ角ゴ Pro W3" charset="-128"/>
              <a:cs typeface="ヒラギノ角ゴ Pro W3" charset="-128"/>
            </a:endParaRPr>
          </a:p>
        </p:txBody>
      </p:sp>
      <p:sp>
        <p:nvSpPr>
          <p:cNvPr id="3" name="Content Placeholder 2"/>
          <p:cNvSpPr>
            <a:spLocks noGrp="1"/>
          </p:cNvSpPr>
          <p:nvPr>
            <p:ph idx="1"/>
          </p:nvPr>
        </p:nvSpPr>
        <p:spPr>
          <a:xfrm>
            <a:off x="76200" y="1143000"/>
            <a:ext cx="8991600" cy="5349875"/>
          </a:xfrm>
          <a:prstGeom prst="rect">
            <a:avLst/>
          </a:prstGeom>
        </p:spPr>
        <p:txBody>
          <a:bodyPr/>
          <a:lstStyle>
            <a:lvl1pPr>
              <a:buClr>
                <a:schemeClr val="accent2">
                  <a:lumMod val="75000"/>
                </a:schemeClr>
              </a:buClr>
              <a:defRPr>
                <a:latin typeface="Arial"/>
                <a:cs typeface="Arial"/>
              </a:defRPr>
            </a:lvl1pPr>
            <a:lvl2pPr>
              <a:buClr>
                <a:schemeClr val="accent1"/>
              </a:buCl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Placeholder 10"/>
          <p:cNvSpPr>
            <a:spLocks noGrp="1"/>
          </p:cNvSpPr>
          <p:nvPr>
            <p:ph type="title"/>
          </p:nvPr>
        </p:nvSpPr>
        <p:spPr>
          <a:xfrm>
            <a:off x="1221746" y="196747"/>
            <a:ext cx="6679410" cy="646331"/>
          </a:xfrm>
          <a:prstGeom prst="rect">
            <a:avLst/>
          </a:prstGeom>
        </p:spPr>
        <p:txBody>
          <a:bodyPr rtlCol="0">
            <a:noAutofit/>
          </a:bodyPr>
          <a:lstStyle>
            <a:lvl1pPr>
              <a:defRPr sz="3200">
                <a:latin typeface="Arial"/>
                <a:cs typeface="Arial"/>
              </a:defRPr>
            </a:lvl1pPr>
          </a:lstStyle>
          <a:p>
            <a:r>
              <a:rPr lang="en-US" dirty="0" smtClean="0"/>
              <a:t>Click to edit Master title style</a:t>
            </a:r>
            <a:endParaRPr lang="en-US" dirty="0"/>
          </a:p>
        </p:txBody>
      </p:sp>
      <p:sp>
        <p:nvSpPr>
          <p:cNvPr id="10" name="Date Placeholder 12"/>
          <p:cNvSpPr>
            <a:spLocks noGrp="1"/>
          </p:cNvSpPr>
          <p:nvPr>
            <p:ph type="dt" sz="half" idx="2"/>
          </p:nvPr>
        </p:nvSpPr>
        <p:spPr>
          <a:xfrm>
            <a:off x="142875" y="6627813"/>
            <a:ext cx="2133600" cy="230187"/>
          </a:xfrm>
          <a:prstGeom prst="rect">
            <a:avLst/>
          </a:prstGeom>
        </p:spPr>
        <p:txBody>
          <a:bodyPr vert="horz" lIns="91440" tIns="45720" rIns="91440" bIns="45720" rtlCol="0" anchor="ctr"/>
          <a:lstStyle>
            <a:lvl1pPr algn="l">
              <a:defRPr sz="1200">
                <a:solidFill>
                  <a:schemeClr val="tx1">
                    <a:tint val="75000"/>
                  </a:schemeClr>
                </a:solidFill>
              </a:defRPr>
            </a:lvl1pPr>
          </a:lstStyle>
          <a:p>
            <a:fld id="{A9E79D4F-B57E-1C4E-8EE1-3B4427408A1A}" type="datetime4">
              <a:rPr lang="en-US" smtClean="0">
                <a:solidFill>
                  <a:prstClr val="black">
                    <a:tint val="75000"/>
                  </a:prstClr>
                </a:solidFill>
              </a:rPr>
              <a:pPr/>
              <a:t>October 8, 2015</a:t>
            </a:fld>
            <a:endParaRPr lang="en-US" dirty="0">
              <a:solidFill>
                <a:prstClr val="black">
                  <a:tint val="75000"/>
                </a:prstClr>
              </a:solidFill>
            </a:endParaRPr>
          </a:p>
        </p:txBody>
      </p:sp>
    </p:spTree>
    <p:extLst>
      <p:ext uri="{BB962C8B-B14F-4D97-AF65-F5344CB8AC3E}">
        <p14:creationId xmlns:p14="http://schemas.microsoft.com/office/powerpoint/2010/main" val="2080403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descr="TEMPO PPT Cover Image B v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81055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143000"/>
            <a:ext cx="8991600" cy="5410200"/>
          </a:xfrm>
          <a:prstGeom prst="rect">
            <a:avLst/>
          </a:prstGeom>
        </p:spPr>
        <p:txBody>
          <a:bodyPr/>
          <a:lstStyle>
            <a:lvl1pPr marL="342900" indent="-342900">
              <a:buClrTx/>
              <a:buFont typeface="Wingdings" charset="2"/>
              <a:buChar char="Ø"/>
              <a:defRPr b="1">
                <a:latin typeface="+mn-lt"/>
              </a:defRPr>
            </a:lvl1pPr>
            <a:lvl2pPr marL="742950" indent="-285750">
              <a:buClr>
                <a:srgbClr val="0000A9"/>
              </a:buClr>
              <a:buFont typeface="Arial"/>
              <a:buChar char="•"/>
              <a:defRPr b="0">
                <a:latin typeface="+mn-lt"/>
              </a:defRPr>
            </a:lvl2pPr>
            <a:lvl3pPr>
              <a:defRPr b="0">
                <a:latin typeface="+mn-lt"/>
              </a:defRPr>
            </a:lvl3pPr>
            <a:lvl4pPr>
              <a:defRPr b="0">
                <a:latin typeface="+mn-lt"/>
              </a:defRPr>
            </a:lvl4pPr>
            <a:lvl5pPr>
              <a:defRPr b="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txBox="1">
            <a:spLocks/>
          </p:cNvSpPr>
          <p:nvPr userDrawn="1"/>
        </p:nvSpPr>
        <p:spPr>
          <a:xfrm>
            <a:off x="74613" y="6627813"/>
            <a:ext cx="2133600" cy="228600"/>
          </a:xfrm>
          <a:prstGeom prst="rect">
            <a:avLst/>
          </a:prstGeom>
        </p:spPr>
        <p:txBody>
          <a:bodyPr anchor="ct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defRPr/>
            </a:pPr>
            <a:r>
              <a:rPr lang="en-US" sz="1000" dirty="0" smtClean="0">
                <a:solidFill>
                  <a:srgbClr val="000000"/>
                </a:solidFill>
                <a:latin typeface="Calibri" charset="0"/>
              </a:rPr>
              <a:t>10/8/2015</a:t>
            </a:r>
          </a:p>
        </p:txBody>
      </p:sp>
      <p:sp>
        <p:nvSpPr>
          <p:cNvPr id="6" name="Footer Placeholder 4"/>
          <p:cNvSpPr txBox="1">
            <a:spLocks/>
          </p:cNvSpPr>
          <p:nvPr userDrawn="1"/>
        </p:nvSpPr>
        <p:spPr bwMode="auto">
          <a:xfrm>
            <a:off x="2927872" y="6627813"/>
            <a:ext cx="323089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hangingPunct="1">
              <a:defRPr/>
            </a:pPr>
            <a:r>
              <a:rPr lang="en-US" sz="1000" dirty="0" smtClean="0">
                <a:solidFill>
                  <a:srgbClr val="898989"/>
                </a:solidFill>
                <a:latin typeface="Calibri" charset="0"/>
              </a:rPr>
              <a:t>Joint GSICS GRWG-UVSG</a:t>
            </a:r>
            <a:r>
              <a:rPr lang="en-US" sz="1000" baseline="0" dirty="0" smtClean="0">
                <a:solidFill>
                  <a:srgbClr val="898989"/>
                </a:solidFill>
                <a:latin typeface="Calibri" charset="0"/>
              </a:rPr>
              <a:t> &amp; CEOS WGCV-ACSG @ NCWCP</a:t>
            </a:r>
            <a:endParaRPr lang="en-US" sz="1000" dirty="0" smtClean="0">
              <a:solidFill>
                <a:srgbClr val="898989"/>
              </a:solidFill>
              <a:latin typeface="Calibri" charset="0"/>
            </a:endParaRPr>
          </a:p>
        </p:txBody>
      </p:sp>
      <p:sp>
        <p:nvSpPr>
          <p:cNvPr id="7" name="Slide Number Placeholder 5"/>
          <p:cNvSpPr txBox="1">
            <a:spLocks/>
          </p:cNvSpPr>
          <p:nvPr userDrawn="1"/>
        </p:nvSpPr>
        <p:spPr>
          <a:xfrm>
            <a:off x="6932613" y="6627813"/>
            <a:ext cx="2133600" cy="228600"/>
          </a:xfrm>
          <a:prstGeom prst="rect">
            <a:avLst/>
          </a:prstGeom>
        </p:spPr>
        <p:txBody>
          <a:bodyPr anchor="ct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defRPr/>
            </a:pPr>
            <a:fld id="{4609CC25-F897-7C4C-A607-3A4F014AEC31}" type="slidenum">
              <a:rPr lang="en-US" sz="1000" smtClean="0">
                <a:solidFill>
                  <a:srgbClr val="000000"/>
                </a:solidFill>
                <a:latin typeface="Calibri" charset="0"/>
              </a:rPr>
              <a:pPr algn="r" eaLnBrk="1" hangingPunct="1">
                <a:defRPr/>
              </a:pPr>
              <a:t>‹#›</a:t>
            </a:fld>
            <a:endParaRPr lang="en-US" sz="1000" smtClean="0">
              <a:solidFill>
                <a:srgbClr val="000000"/>
              </a:solidFill>
              <a:latin typeface="Calibri" charset="0"/>
            </a:endParaRPr>
          </a:p>
        </p:txBody>
      </p:sp>
      <p:sp>
        <p:nvSpPr>
          <p:cNvPr id="2" name="Title 1"/>
          <p:cNvSpPr>
            <a:spLocks noGrp="1"/>
          </p:cNvSpPr>
          <p:nvPr>
            <p:ph type="title"/>
          </p:nvPr>
        </p:nvSpPr>
        <p:spPr>
          <a:xfrm>
            <a:off x="1904948" y="274638"/>
            <a:ext cx="6270455" cy="638108"/>
          </a:xfrm>
          <a:prstGeom prst="rect">
            <a:avLst/>
          </a:prstGeom>
        </p:spPr>
        <p:txBody>
          <a:bodyPr vert="horz"/>
          <a:lstStyle>
            <a:lvl1pPr>
              <a:defRPr sz="2800">
                <a:solidFill>
                  <a:srgbClr val="D9D9D9"/>
                </a:solidFill>
                <a:latin typeface="Arial Rounded MT Bold"/>
                <a:cs typeface="Arial Rounded MT Bold"/>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27660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Date Placeholder 3"/>
          <p:cNvSpPr txBox="1">
            <a:spLocks/>
          </p:cNvSpPr>
          <p:nvPr userDrawn="1"/>
        </p:nvSpPr>
        <p:spPr>
          <a:xfrm>
            <a:off x="74613" y="6627813"/>
            <a:ext cx="2133600" cy="228600"/>
          </a:xfrm>
          <a:prstGeom prst="rect">
            <a:avLst/>
          </a:prstGeom>
        </p:spPr>
        <p:txBody>
          <a:bodyPr anchor="ct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defRPr/>
            </a:pPr>
            <a:fld id="{706C97B8-1C5A-DD4E-86E4-9D84DEB47A09}" type="datetime1">
              <a:rPr lang="en-US" sz="1000" smtClean="0">
                <a:solidFill>
                  <a:srgbClr val="000000"/>
                </a:solidFill>
                <a:latin typeface="Calibri" charset="0"/>
              </a:rPr>
              <a:pPr eaLnBrk="1" hangingPunct="1">
                <a:defRPr/>
              </a:pPr>
              <a:t>10/7/2015</a:t>
            </a:fld>
            <a:endParaRPr lang="en-US" sz="1000" smtClean="0">
              <a:solidFill>
                <a:srgbClr val="000000"/>
              </a:solidFill>
              <a:latin typeface="Calibri" charset="0"/>
            </a:endParaRPr>
          </a:p>
        </p:txBody>
      </p:sp>
      <p:sp>
        <p:nvSpPr>
          <p:cNvPr id="6" name="Footer Placeholder 4"/>
          <p:cNvSpPr txBox="1">
            <a:spLocks/>
          </p:cNvSpPr>
          <p:nvPr userDrawn="1"/>
        </p:nvSpPr>
        <p:spPr bwMode="auto">
          <a:xfrm>
            <a:off x="3122613" y="6627813"/>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hangingPunct="1">
              <a:defRPr/>
            </a:pPr>
            <a:r>
              <a:rPr lang="en-US" sz="1000" dirty="0" smtClean="0">
                <a:solidFill>
                  <a:srgbClr val="898989"/>
                </a:solidFill>
                <a:latin typeface="Calibri" charset="0"/>
              </a:rPr>
              <a:t>Document Title</a:t>
            </a:r>
          </a:p>
        </p:txBody>
      </p:sp>
      <p:sp>
        <p:nvSpPr>
          <p:cNvPr id="7" name="Slide Number Placeholder 5"/>
          <p:cNvSpPr txBox="1">
            <a:spLocks/>
          </p:cNvSpPr>
          <p:nvPr userDrawn="1"/>
        </p:nvSpPr>
        <p:spPr>
          <a:xfrm>
            <a:off x="6932613" y="6627813"/>
            <a:ext cx="2133600" cy="228600"/>
          </a:xfrm>
          <a:prstGeom prst="rect">
            <a:avLst/>
          </a:prstGeom>
        </p:spPr>
        <p:txBody>
          <a:bodyPr anchor="ct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defRPr/>
            </a:pPr>
            <a:fld id="{4609CC25-F897-7C4C-A607-3A4F014AEC31}" type="slidenum">
              <a:rPr lang="en-US" sz="1000" smtClean="0">
                <a:solidFill>
                  <a:srgbClr val="000000"/>
                </a:solidFill>
                <a:latin typeface="Calibri" charset="0"/>
              </a:rPr>
              <a:pPr algn="r" eaLnBrk="1" hangingPunct="1">
                <a:defRPr/>
              </a:pPr>
              <a:t>‹#›</a:t>
            </a:fld>
            <a:endParaRPr lang="en-US" sz="1000" smtClean="0">
              <a:solidFill>
                <a:srgbClr val="000000"/>
              </a:solidFill>
              <a:latin typeface="Calibri" charset="0"/>
            </a:endParaRPr>
          </a:p>
        </p:txBody>
      </p:sp>
      <p:sp>
        <p:nvSpPr>
          <p:cNvPr id="9" name="Title 1"/>
          <p:cNvSpPr>
            <a:spLocks noGrp="1"/>
          </p:cNvSpPr>
          <p:nvPr>
            <p:ph type="title"/>
          </p:nvPr>
        </p:nvSpPr>
        <p:spPr>
          <a:xfrm>
            <a:off x="1904948" y="274638"/>
            <a:ext cx="6270455" cy="638108"/>
          </a:xfrm>
          <a:prstGeom prst="rect">
            <a:avLst/>
          </a:prstGeom>
        </p:spPr>
        <p:txBody>
          <a:bodyPr vert="horz"/>
          <a:lstStyle>
            <a:lvl1pPr>
              <a:defRPr sz="2800">
                <a:solidFill>
                  <a:srgbClr val="D9D9D9"/>
                </a:solidFill>
                <a:latin typeface="Arial Rounded MT Bold"/>
                <a:cs typeface="Arial Rounded MT Bold"/>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30890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8" name="Picture 7" descr="TEMPO ppt Banner v7.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866"/>
            <a:ext cx="9144000" cy="1063752"/>
          </a:xfrm>
          <a:prstGeom prst="rect">
            <a:avLst/>
          </a:prstGeom>
        </p:spPr>
      </p:pic>
      <p:sp>
        <p:nvSpPr>
          <p:cNvPr id="5" name="Date Placeholder 3"/>
          <p:cNvSpPr txBox="1">
            <a:spLocks/>
          </p:cNvSpPr>
          <p:nvPr userDrawn="1"/>
        </p:nvSpPr>
        <p:spPr>
          <a:xfrm>
            <a:off x="74613" y="6627813"/>
            <a:ext cx="2133600" cy="228600"/>
          </a:xfrm>
          <a:prstGeom prst="rect">
            <a:avLst/>
          </a:prstGeom>
        </p:spPr>
        <p:txBody>
          <a:bodyPr anchor="ct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defRPr/>
            </a:pPr>
            <a:fld id="{706C97B8-1C5A-DD4E-86E4-9D84DEB47A09}" type="datetime1">
              <a:rPr lang="en-US" sz="1000" smtClean="0">
                <a:solidFill>
                  <a:srgbClr val="000000"/>
                </a:solidFill>
                <a:latin typeface="Calibri" charset="0"/>
              </a:rPr>
              <a:pPr eaLnBrk="1" hangingPunct="1">
                <a:defRPr/>
              </a:pPr>
              <a:t>10/7/2015</a:t>
            </a:fld>
            <a:endParaRPr lang="en-US" sz="1000" smtClean="0">
              <a:solidFill>
                <a:srgbClr val="000000"/>
              </a:solidFill>
              <a:latin typeface="Calibri" charset="0"/>
            </a:endParaRPr>
          </a:p>
        </p:txBody>
      </p:sp>
      <p:sp>
        <p:nvSpPr>
          <p:cNvPr id="6" name="Footer Placeholder 4"/>
          <p:cNvSpPr txBox="1">
            <a:spLocks/>
          </p:cNvSpPr>
          <p:nvPr userDrawn="1"/>
        </p:nvSpPr>
        <p:spPr bwMode="auto">
          <a:xfrm>
            <a:off x="3122613" y="6627813"/>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hangingPunct="1">
              <a:defRPr/>
            </a:pPr>
            <a:r>
              <a:rPr lang="en-US" sz="1000" dirty="0" smtClean="0">
                <a:solidFill>
                  <a:srgbClr val="898989"/>
                </a:solidFill>
                <a:latin typeface="Calibri" charset="0"/>
              </a:rPr>
              <a:t>Document Title</a:t>
            </a:r>
          </a:p>
        </p:txBody>
      </p:sp>
      <p:sp>
        <p:nvSpPr>
          <p:cNvPr id="7" name="Slide Number Placeholder 5"/>
          <p:cNvSpPr txBox="1">
            <a:spLocks/>
          </p:cNvSpPr>
          <p:nvPr userDrawn="1"/>
        </p:nvSpPr>
        <p:spPr>
          <a:xfrm>
            <a:off x="6932613" y="6627813"/>
            <a:ext cx="2133600" cy="228600"/>
          </a:xfrm>
          <a:prstGeom prst="rect">
            <a:avLst/>
          </a:prstGeom>
        </p:spPr>
        <p:txBody>
          <a:bodyPr anchor="ct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defRPr/>
            </a:pPr>
            <a:fld id="{4609CC25-F897-7C4C-A607-3A4F014AEC31}" type="slidenum">
              <a:rPr lang="en-US" sz="1000" smtClean="0">
                <a:solidFill>
                  <a:srgbClr val="000000"/>
                </a:solidFill>
                <a:latin typeface="Calibri" charset="0"/>
              </a:rPr>
              <a:pPr algn="r" eaLnBrk="1" hangingPunct="1">
                <a:defRPr/>
              </a:pPr>
              <a:t>‹#›</a:t>
            </a:fld>
            <a:endParaRPr lang="en-US" sz="1000" smtClean="0">
              <a:solidFill>
                <a:srgbClr val="000000"/>
              </a:solidFill>
              <a:latin typeface="Calibri" charset="0"/>
            </a:endParaRPr>
          </a:p>
        </p:txBody>
      </p:sp>
      <p:sp>
        <p:nvSpPr>
          <p:cNvPr id="9" name="Title 1"/>
          <p:cNvSpPr>
            <a:spLocks noGrp="1"/>
          </p:cNvSpPr>
          <p:nvPr>
            <p:ph type="title"/>
          </p:nvPr>
        </p:nvSpPr>
        <p:spPr>
          <a:xfrm>
            <a:off x="1904948" y="274638"/>
            <a:ext cx="5972807" cy="638108"/>
          </a:xfrm>
          <a:prstGeom prst="rect">
            <a:avLst/>
          </a:prstGeom>
        </p:spPr>
        <p:txBody>
          <a:bodyPr vert="horz"/>
          <a:lstStyle>
            <a:lvl1pPr>
              <a:defRPr sz="2800">
                <a:solidFill>
                  <a:srgbClr val="D9D9D9"/>
                </a:solidFill>
                <a:latin typeface="Arial Rounded MT Bold"/>
                <a:cs typeface="Arial Rounded MT Bold"/>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73225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Placeholder 10"/>
          <p:cNvSpPr txBox="1">
            <a:spLocks/>
          </p:cNvSpPr>
          <p:nvPr userDrawn="1"/>
        </p:nvSpPr>
        <p:spPr>
          <a:xfrm>
            <a:off x="0" y="3101187"/>
            <a:ext cx="9144000" cy="6463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200" kern="1200">
                <a:solidFill>
                  <a:srgbClr val="FFFF00"/>
                </a:solidFill>
                <a:latin typeface="Arial"/>
                <a:ea typeface="+mj-ea"/>
                <a:cs typeface="Arial"/>
              </a:defRPr>
            </a:lvl1pPr>
          </a:lstStyle>
          <a:p>
            <a:r>
              <a:rPr lang="en-US" sz="4800" b="1" dirty="0" smtClean="0">
                <a:solidFill>
                  <a:srgbClr val="000090"/>
                </a:solidFill>
                <a:latin typeface="Arial Rounded MT Bold"/>
                <a:cs typeface="Arial Rounded MT Bold"/>
              </a:rPr>
              <a:t>BACKUP</a:t>
            </a:r>
            <a:endParaRPr lang="en-US" sz="4800" b="1" dirty="0">
              <a:solidFill>
                <a:srgbClr val="000090"/>
              </a:solidFill>
              <a:latin typeface="Arial Rounded MT Bold"/>
              <a:cs typeface="Arial Rounded MT Bold"/>
            </a:endParaRPr>
          </a:p>
        </p:txBody>
      </p:sp>
    </p:spTree>
    <p:extLst>
      <p:ext uri="{BB962C8B-B14F-4D97-AF65-F5344CB8AC3E}">
        <p14:creationId xmlns:p14="http://schemas.microsoft.com/office/powerpoint/2010/main" val="3195767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TEMPO Logo FINAL med re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608804" y="2512038"/>
            <a:ext cx="1926392" cy="1833925"/>
          </a:xfrm>
          <a:prstGeom prst="rect">
            <a:avLst/>
          </a:prstGeom>
        </p:spPr>
      </p:pic>
    </p:spTree>
    <p:extLst>
      <p:ext uri="{BB962C8B-B14F-4D97-AF65-F5344CB8AC3E}">
        <p14:creationId xmlns:p14="http://schemas.microsoft.com/office/powerpoint/2010/main" val="3805105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pic>
        <p:nvPicPr>
          <p:cNvPr id="8" name="Picture 7" descr="TEMPO ppt Banner v7.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866"/>
            <a:ext cx="9144000" cy="1063752"/>
          </a:xfrm>
          <a:prstGeom prst="rect">
            <a:avLst/>
          </a:prstGeom>
        </p:spPr>
      </p:pic>
      <p:sp>
        <p:nvSpPr>
          <p:cNvPr id="9" name="Title 1"/>
          <p:cNvSpPr>
            <a:spLocks noGrp="1"/>
          </p:cNvSpPr>
          <p:nvPr>
            <p:ph type="title"/>
          </p:nvPr>
        </p:nvSpPr>
        <p:spPr>
          <a:xfrm>
            <a:off x="1904948" y="274638"/>
            <a:ext cx="5972807" cy="638108"/>
          </a:xfrm>
          <a:prstGeom prst="rect">
            <a:avLst/>
          </a:prstGeom>
        </p:spPr>
        <p:txBody>
          <a:bodyPr vert="horz"/>
          <a:lstStyle>
            <a:lvl1pPr>
              <a:defRPr sz="2800">
                <a:solidFill>
                  <a:srgbClr val="D9D9D9"/>
                </a:solidFill>
                <a:latin typeface="Arial Rounded MT Bold"/>
                <a:cs typeface="Arial Rounded MT Bold"/>
              </a:defRPr>
            </a:lvl1pPr>
          </a:lstStyle>
          <a:p>
            <a:r>
              <a:rPr lang="en-US" dirty="0" smtClean="0"/>
              <a:t>Click to edit Master title style</a:t>
            </a:r>
            <a:endParaRPr lang="en-US" dirty="0"/>
          </a:p>
        </p:txBody>
      </p:sp>
      <p:sp>
        <p:nvSpPr>
          <p:cNvPr id="10" name="Date Placeholder 9"/>
          <p:cNvSpPr>
            <a:spLocks noGrp="1"/>
          </p:cNvSpPr>
          <p:nvPr>
            <p:ph type="dt" sz="half" idx="10"/>
          </p:nvPr>
        </p:nvSpPr>
        <p:spPr>
          <a:xfrm>
            <a:off x="0" y="6623554"/>
            <a:ext cx="2133600" cy="234446"/>
          </a:xfrm>
          <a:prstGeom prst="rect">
            <a:avLst/>
          </a:prstGeom>
        </p:spPr>
        <p:txBody>
          <a:bodyPr/>
          <a:lstStyle/>
          <a:p>
            <a:r>
              <a:rPr lang="en-US" smtClean="0">
                <a:solidFill>
                  <a:prstClr val="black">
                    <a:tint val="75000"/>
                  </a:prstClr>
                </a:solidFill>
                <a:latin typeface="Calibri"/>
              </a:rPr>
              <a:t>4/29/15</a:t>
            </a:r>
            <a:endParaRPr lang="en-US" dirty="0">
              <a:solidFill>
                <a:prstClr val="black">
                  <a:tint val="75000"/>
                </a:prstClr>
              </a:solidFill>
              <a:latin typeface="Calibri"/>
            </a:endParaRPr>
          </a:p>
        </p:txBody>
      </p:sp>
      <p:sp>
        <p:nvSpPr>
          <p:cNvPr id="11" name="Footer Placeholder 10"/>
          <p:cNvSpPr>
            <a:spLocks noGrp="1"/>
          </p:cNvSpPr>
          <p:nvPr>
            <p:ph type="ftr" sz="quarter" idx="11"/>
          </p:nvPr>
        </p:nvSpPr>
        <p:spPr>
          <a:xfrm>
            <a:off x="3124200" y="6623554"/>
            <a:ext cx="2895600" cy="234446"/>
          </a:xfrm>
          <a:prstGeom prst="rect">
            <a:avLst/>
          </a:prstGeom>
        </p:spPr>
        <p:txBody>
          <a:bodyPr/>
          <a:lstStyle/>
          <a:p>
            <a:r>
              <a:rPr lang="en-US" smtClean="0">
                <a:solidFill>
                  <a:prstClr val="black">
                    <a:tint val="75000"/>
                  </a:prstClr>
                </a:solidFill>
                <a:latin typeface="Calibri"/>
              </a:rPr>
              <a:t>ACC-11</a:t>
            </a:r>
            <a:endParaRPr lang="en-US" dirty="0">
              <a:solidFill>
                <a:prstClr val="black">
                  <a:tint val="75000"/>
                </a:prstClr>
              </a:solidFill>
              <a:latin typeface="Calibri"/>
            </a:endParaRPr>
          </a:p>
        </p:txBody>
      </p:sp>
      <p:sp>
        <p:nvSpPr>
          <p:cNvPr id="12" name="Slide Number Placeholder 11"/>
          <p:cNvSpPr>
            <a:spLocks noGrp="1"/>
          </p:cNvSpPr>
          <p:nvPr>
            <p:ph type="sldNum" sz="quarter" idx="12"/>
          </p:nvPr>
        </p:nvSpPr>
        <p:spPr>
          <a:xfrm>
            <a:off x="7010400" y="6623554"/>
            <a:ext cx="2133600" cy="228989"/>
          </a:xfrm>
          <a:prstGeom prst="rect">
            <a:avLst/>
          </a:prstGeom>
        </p:spPr>
        <p:txBody>
          <a:bodyPr/>
          <a:lstStyle/>
          <a:p>
            <a:fld id="{AEC11D65-9821-2B49-88CD-D477606C3ED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176415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pic>
        <p:nvPicPr>
          <p:cNvPr id="8" name="Picture 7" descr="TEMPO ppt Banner v7.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866"/>
            <a:ext cx="9144000" cy="1063752"/>
          </a:xfrm>
          <a:prstGeom prst="rect">
            <a:avLst/>
          </a:prstGeom>
        </p:spPr>
      </p:pic>
      <p:sp>
        <p:nvSpPr>
          <p:cNvPr id="9" name="Title 1"/>
          <p:cNvSpPr>
            <a:spLocks noGrp="1"/>
          </p:cNvSpPr>
          <p:nvPr>
            <p:ph type="title"/>
          </p:nvPr>
        </p:nvSpPr>
        <p:spPr>
          <a:xfrm>
            <a:off x="1904948" y="274638"/>
            <a:ext cx="5972807" cy="638108"/>
          </a:xfrm>
          <a:prstGeom prst="rect">
            <a:avLst/>
          </a:prstGeom>
        </p:spPr>
        <p:txBody>
          <a:bodyPr vert="horz"/>
          <a:lstStyle>
            <a:lvl1pPr>
              <a:defRPr sz="2800">
                <a:solidFill>
                  <a:srgbClr val="D9D9D9"/>
                </a:solidFill>
                <a:latin typeface="Arial Rounded MT Bold"/>
                <a:cs typeface="Arial Rounded MT Bold"/>
              </a:defRPr>
            </a:lvl1pPr>
          </a:lstStyle>
          <a:p>
            <a:r>
              <a:rPr lang="en-US" dirty="0" smtClean="0"/>
              <a:t>Click to edit Master title style</a:t>
            </a:r>
            <a:endParaRPr lang="en-US" dirty="0"/>
          </a:p>
        </p:txBody>
      </p:sp>
      <p:sp>
        <p:nvSpPr>
          <p:cNvPr id="10" name="Date Placeholder 9"/>
          <p:cNvSpPr>
            <a:spLocks noGrp="1"/>
          </p:cNvSpPr>
          <p:nvPr>
            <p:ph type="dt" sz="half" idx="10"/>
          </p:nvPr>
        </p:nvSpPr>
        <p:spPr>
          <a:xfrm>
            <a:off x="112609" y="6504025"/>
            <a:ext cx="2133600" cy="365125"/>
          </a:xfrm>
          <a:prstGeom prst="rect">
            <a:avLst/>
          </a:prstGeom>
        </p:spPr>
        <p:txBody>
          <a:bodyPr/>
          <a:lstStyle/>
          <a:p>
            <a:endParaRPr lang="en-US" dirty="0">
              <a:solidFill>
                <a:prstClr val="black">
                  <a:tint val="75000"/>
                </a:prstClr>
              </a:solidFill>
              <a:latin typeface="Calibri"/>
            </a:endParaRPr>
          </a:p>
        </p:txBody>
      </p:sp>
      <p:sp>
        <p:nvSpPr>
          <p:cNvPr id="11" name="Footer Placeholder 10"/>
          <p:cNvSpPr>
            <a:spLocks noGrp="1"/>
          </p:cNvSpPr>
          <p:nvPr>
            <p:ph type="ftr" sz="quarter" idx="11"/>
          </p:nvPr>
        </p:nvSpPr>
        <p:spPr>
          <a:xfrm>
            <a:off x="2779609" y="6504025"/>
            <a:ext cx="2895600" cy="365125"/>
          </a:xfrm>
          <a:prstGeom prst="rect">
            <a:avLst/>
          </a:prstGeom>
        </p:spPr>
        <p:txBody>
          <a:bodyPr/>
          <a:lstStyle/>
          <a:p>
            <a:endParaRPr lang="en-US" dirty="0">
              <a:solidFill>
                <a:prstClr val="black">
                  <a:tint val="75000"/>
                </a:prstClr>
              </a:solidFill>
              <a:latin typeface="Calibri"/>
            </a:endParaRPr>
          </a:p>
        </p:txBody>
      </p:sp>
      <p:sp>
        <p:nvSpPr>
          <p:cNvPr id="12" name="Slide Number Placeholder 11"/>
          <p:cNvSpPr>
            <a:spLocks noGrp="1"/>
          </p:cNvSpPr>
          <p:nvPr>
            <p:ph type="sldNum" sz="quarter" idx="12"/>
          </p:nvPr>
        </p:nvSpPr>
        <p:spPr>
          <a:xfrm>
            <a:off x="6927330" y="6504025"/>
            <a:ext cx="2133600" cy="365125"/>
          </a:xfrm>
          <a:prstGeom prst="rect">
            <a:avLst/>
          </a:prstGeom>
        </p:spPr>
        <p:txBody>
          <a:bodyPr/>
          <a:lstStyle/>
          <a:p>
            <a:fld id="{AEC11D65-9821-2B49-88CD-D477606C3ED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154086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13.xml"/><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14.xml"/><Relationship Id="rId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15.xml"/><Relationship Id="rId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16.xml"/><Relationship Id="rId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7.xml"/><Relationship Id="rId1" Type="http://schemas.openxmlformats.org/officeDocument/2006/relationships/slideLayout" Target="../slideLayouts/slideLayout17.xml"/><Relationship Id="rId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8.xml"/><Relationship Id="rId1" Type="http://schemas.openxmlformats.org/officeDocument/2006/relationships/slideLayout" Target="../slideLayouts/slideLayout18.xml"/><Relationship Id="rId4"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TEMPO ppt Banner v6.jpg"/>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0" y="0"/>
            <a:ext cx="9144000" cy="1063752"/>
          </a:xfrm>
          <a:prstGeom prst="rect">
            <a:avLst/>
          </a:prstGeom>
        </p:spPr>
      </p:pic>
    </p:spTree>
    <p:extLst>
      <p:ext uri="{BB962C8B-B14F-4D97-AF65-F5344CB8AC3E}">
        <p14:creationId xmlns:p14="http://schemas.microsoft.com/office/powerpoint/2010/main" val="2519722608"/>
      </p:ext>
    </p:extLst>
  </p:cSld>
  <p:clrMap bg1="lt1" tx1="dk1" bg2="lt2" tx2="dk2" accent1="accent1" accent2="accent2" accent3="accent3" accent4="accent4" accent5="accent5" accent6="accent6" hlink="hlink" folHlink="folHlink"/>
  <p:sldLayoutIdLst>
    <p:sldLayoutId id="2147483650" r:id="rId1"/>
    <p:sldLayoutId id="2147483655" r:id="rId2"/>
    <p:sldLayoutId id="2147483651" r:id="rId3"/>
    <p:sldLayoutId id="2147483652" r:id="rId4"/>
    <p:sldLayoutId id="2147483656" r:id="rId5"/>
    <p:sldLayoutId id="2147483653" r:id="rId6"/>
    <p:sldLayoutId id="2147483654" r:id="rId7"/>
    <p:sldLayoutId id="2147483657" r:id="rId8"/>
    <p:sldLayoutId id="2147483658" r:id="rId9"/>
    <p:sldLayoutId id="2147483659" r:id="rId10"/>
    <p:sldLayoutId id="214748366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934200" y="6629400"/>
            <a:ext cx="2133600" cy="228600"/>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000000"/>
                </a:solidFill>
                <a:latin typeface="Calibri" charset="0"/>
                <a:ea typeface="ヒラギノ角ゴ Pro W3" charset="-128"/>
                <a:cs typeface="ヒラギノ角ゴ Pro W3" charset="-128"/>
              </a:defRPr>
            </a:lvl1pPr>
          </a:lstStyle>
          <a:p>
            <a:pPr defTabSz="914400" fontAlgn="base">
              <a:spcBef>
                <a:spcPct val="0"/>
              </a:spcBef>
              <a:spcAft>
                <a:spcPct val="0"/>
              </a:spcAft>
              <a:defRPr/>
            </a:pPr>
            <a:fld id="{2DCE6D5B-4AB6-3147-B0D9-B784D301F899}" type="slidenum">
              <a:rPr lang="en-US" smtClean="0"/>
              <a:pPr defTabSz="914400" fontAlgn="base">
                <a:spcBef>
                  <a:spcPct val="0"/>
                </a:spcBef>
                <a:spcAft>
                  <a:spcPct val="0"/>
                </a:spcAft>
                <a:defRPr/>
              </a:pPr>
              <a:t>‹#›</a:t>
            </a:fld>
            <a:endParaRPr lang="en-US" dirty="0"/>
          </a:p>
        </p:txBody>
      </p:sp>
      <p:sp>
        <p:nvSpPr>
          <p:cNvPr id="1028" name="Title Placeholder 8"/>
          <p:cNvSpPr>
            <a:spLocks noGrp="1"/>
          </p:cNvSpPr>
          <p:nvPr>
            <p:ph type="title"/>
          </p:nvPr>
        </p:nvSpPr>
        <p:spPr bwMode="auto">
          <a:xfrm>
            <a:off x="1209675" y="160338"/>
            <a:ext cx="6791325" cy="615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a:t>
            </a:r>
          </a:p>
        </p:txBody>
      </p:sp>
      <p:pic>
        <p:nvPicPr>
          <p:cNvPr id="1029" name="Picture 9" descr="NASA Meatball.png"/>
          <p:cNvPicPr>
            <a:picLocks noChangeAspect="1"/>
          </p:cNvPicPr>
          <p:nvPr userDrawn="1"/>
        </p:nvPicPr>
        <p:blipFill>
          <a:blip r:embed="rId3"/>
          <a:srcRect/>
          <a:stretch>
            <a:fillRect/>
          </a:stretch>
        </p:blipFill>
        <p:spPr bwMode="auto">
          <a:xfrm>
            <a:off x="8101013" y="146050"/>
            <a:ext cx="982662" cy="835025"/>
          </a:xfrm>
          <a:prstGeom prst="rect">
            <a:avLst/>
          </a:prstGeom>
          <a:noFill/>
          <a:ln w="9525">
            <a:noFill/>
            <a:miter lim="800000"/>
            <a:headEnd/>
            <a:tailEnd/>
          </a:ln>
        </p:spPr>
      </p:pic>
      <p:cxnSp>
        <p:nvCxnSpPr>
          <p:cNvPr id="12" name="Straight Connector 11"/>
          <p:cNvCxnSpPr>
            <a:cxnSpLocks noChangeShapeType="1"/>
          </p:cNvCxnSpPr>
          <p:nvPr userDrawn="1"/>
        </p:nvCxnSpPr>
        <p:spPr bwMode="auto">
          <a:xfrm>
            <a:off x="1209675" y="979488"/>
            <a:ext cx="6791325" cy="1587"/>
          </a:xfrm>
          <a:prstGeom prst="line">
            <a:avLst/>
          </a:prstGeom>
          <a:noFill/>
          <a:ln w="25400">
            <a:solidFill>
              <a:schemeClr val="accent1"/>
            </a:solidFill>
            <a:round/>
            <a:headEnd/>
            <a:tailEnd/>
          </a:ln>
          <a:effectLst>
            <a:outerShdw dist="20000" dir="5400000" rotWithShape="0">
              <a:srgbClr val="808080">
                <a:alpha val="37999"/>
              </a:srgbClr>
            </a:outerShdw>
          </a:effectLst>
        </p:spPr>
      </p:cxnSp>
      <p:pic>
        <p:nvPicPr>
          <p:cNvPr id="10" name="Picture 9" descr="SAGE III LOGO no Latin.png"/>
          <p:cNvPicPr>
            <a:picLocks noChangeAspect="1"/>
          </p:cNvPicPr>
          <p:nvPr userDrawn="1"/>
        </p:nvPicPr>
        <p:blipFill>
          <a:blip r:embed="rId4"/>
          <a:stretch>
            <a:fillRect/>
          </a:stretch>
        </p:blipFill>
        <p:spPr>
          <a:xfrm>
            <a:off x="240203" y="160337"/>
            <a:ext cx="840792" cy="937001"/>
          </a:xfrm>
          <a:prstGeom prst="rect">
            <a:avLst/>
          </a:prstGeom>
        </p:spPr>
      </p:pic>
      <p:sp>
        <p:nvSpPr>
          <p:cNvPr id="13" name="Date Placeholder 12"/>
          <p:cNvSpPr>
            <a:spLocks noGrp="1"/>
          </p:cNvSpPr>
          <p:nvPr>
            <p:ph type="dt" sz="half" idx="2"/>
          </p:nvPr>
        </p:nvSpPr>
        <p:spPr>
          <a:xfrm>
            <a:off x="142875" y="64928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pPr>
            <a:fld id="{A9E79D4F-B57E-1C4E-8EE1-3B4427408A1A}" type="datetime4">
              <a:rPr lang="en-US" smtClean="0">
                <a:solidFill>
                  <a:prstClr val="black">
                    <a:tint val="75000"/>
                  </a:prstClr>
                </a:solidFill>
                <a:latin typeface="Arial" pitchFamily="29" charset="0"/>
                <a:ea typeface="ヒラギノ角ゴ Pro W3" pitchFamily="29" charset="-128"/>
              </a:rPr>
              <a:pPr defTabSz="914400" fontAlgn="base">
                <a:spcBef>
                  <a:spcPct val="0"/>
                </a:spcBef>
                <a:spcAft>
                  <a:spcPct val="0"/>
                </a:spcAft>
              </a:pPr>
              <a:t>October 8, 2015</a:t>
            </a:fld>
            <a:endParaRPr lang="en-US" dirty="0">
              <a:solidFill>
                <a:prstClr val="black">
                  <a:tint val="75000"/>
                </a:prstClr>
              </a:solidFill>
              <a:latin typeface="Arial" pitchFamily="29" charset="0"/>
              <a:ea typeface="ヒラギノ角ゴ Pro W3" pitchFamily="29" charset="-128"/>
            </a:endParaRPr>
          </a:p>
        </p:txBody>
      </p:sp>
    </p:spTree>
    <p:extLst>
      <p:ext uri="{BB962C8B-B14F-4D97-AF65-F5344CB8AC3E}">
        <p14:creationId xmlns:p14="http://schemas.microsoft.com/office/powerpoint/2010/main" val="3129817870"/>
      </p:ext>
    </p:extLst>
  </p:cSld>
  <p:clrMap bg1="lt1" tx1="dk1" bg2="lt2" tx2="dk2" accent1="accent1" accent2="accent2" accent3="accent3" accent4="accent4" accent5="accent5" accent6="accent6" hlink="hlink" folHlink="folHlink"/>
  <p:sldLayoutIdLst>
    <p:sldLayoutId id="2147483662" r:id="rId1"/>
  </p:sldLayoutIdLst>
  <p:hf hdr="0" ftr="0"/>
  <p:txStyles>
    <p:titleStyle>
      <a:lvl1pPr algn="ctr" rtl="0" eaLnBrk="0" fontAlgn="base" hangingPunct="0">
        <a:spcBef>
          <a:spcPct val="0"/>
        </a:spcBef>
        <a:spcAft>
          <a:spcPct val="0"/>
        </a:spcAft>
        <a:defRPr sz="3200" b="1" kern="1200">
          <a:solidFill>
            <a:srgbClr val="000090"/>
          </a:solidFill>
          <a:latin typeface="Arial"/>
          <a:ea typeface="ヒラギノ角ゴ Pro W3" pitchFamily="-109" charset="-128"/>
          <a:cs typeface="Arial"/>
        </a:defRPr>
      </a:lvl1pPr>
      <a:lvl2pPr algn="ctr" rtl="0" eaLnBrk="0" fontAlgn="base" hangingPunct="0">
        <a:spcBef>
          <a:spcPct val="0"/>
        </a:spcBef>
        <a:spcAft>
          <a:spcPct val="0"/>
        </a:spcAft>
        <a:defRPr sz="2800" b="1">
          <a:solidFill>
            <a:srgbClr val="000090"/>
          </a:solidFill>
          <a:latin typeface="Calibri" pitchFamily="34" charset="0"/>
          <a:ea typeface="ヒラギノ角ゴ Pro W3" pitchFamily="-109" charset="-128"/>
          <a:cs typeface="ヒラギノ角ゴ Pro W3" pitchFamily="-109" charset="-128"/>
        </a:defRPr>
      </a:lvl2pPr>
      <a:lvl3pPr algn="ctr" rtl="0" eaLnBrk="0" fontAlgn="base" hangingPunct="0">
        <a:spcBef>
          <a:spcPct val="0"/>
        </a:spcBef>
        <a:spcAft>
          <a:spcPct val="0"/>
        </a:spcAft>
        <a:defRPr sz="2800" b="1">
          <a:solidFill>
            <a:srgbClr val="000090"/>
          </a:solidFill>
          <a:latin typeface="Calibri" pitchFamily="34" charset="0"/>
          <a:ea typeface="ヒラギノ角ゴ Pro W3" pitchFamily="-109" charset="-128"/>
          <a:cs typeface="ヒラギノ角ゴ Pro W3" pitchFamily="-109" charset="-128"/>
        </a:defRPr>
      </a:lvl3pPr>
      <a:lvl4pPr algn="ctr" rtl="0" eaLnBrk="0" fontAlgn="base" hangingPunct="0">
        <a:spcBef>
          <a:spcPct val="0"/>
        </a:spcBef>
        <a:spcAft>
          <a:spcPct val="0"/>
        </a:spcAft>
        <a:defRPr sz="2800" b="1">
          <a:solidFill>
            <a:srgbClr val="000090"/>
          </a:solidFill>
          <a:latin typeface="Calibri" pitchFamily="34" charset="0"/>
          <a:ea typeface="ヒラギノ角ゴ Pro W3" pitchFamily="-109" charset="-128"/>
          <a:cs typeface="ヒラギノ角ゴ Pro W3" pitchFamily="-109" charset="-128"/>
        </a:defRPr>
      </a:lvl4pPr>
      <a:lvl5pPr algn="ctr" rtl="0" eaLnBrk="0" fontAlgn="base" hangingPunct="0">
        <a:spcBef>
          <a:spcPct val="0"/>
        </a:spcBef>
        <a:spcAft>
          <a:spcPct val="0"/>
        </a:spcAft>
        <a:defRPr sz="2800" b="1">
          <a:solidFill>
            <a:srgbClr val="000090"/>
          </a:solidFill>
          <a:latin typeface="Calibri" pitchFamily="34" charset="0"/>
          <a:ea typeface="ヒラギノ角ゴ Pro W3" pitchFamily="-109" charset="-128"/>
          <a:cs typeface="ヒラギノ角ゴ Pro W3" pitchFamily="-109" charset="-128"/>
        </a:defRPr>
      </a:lvl5pPr>
      <a:lvl6pPr marL="457200" algn="ctr" rtl="0" fontAlgn="base">
        <a:spcBef>
          <a:spcPct val="0"/>
        </a:spcBef>
        <a:spcAft>
          <a:spcPct val="0"/>
        </a:spcAft>
        <a:defRPr sz="3600" b="1">
          <a:solidFill>
            <a:schemeClr val="bg1"/>
          </a:solidFill>
          <a:latin typeface="Calibri" pitchFamily="34" charset="0"/>
        </a:defRPr>
      </a:lvl6pPr>
      <a:lvl7pPr marL="914400" algn="ctr" rtl="0" fontAlgn="base">
        <a:spcBef>
          <a:spcPct val="0"/>
        </a:spcBef>
        <a:spcAft>
          <a:spcPct val="0"/>
        </a:spcAft>
        <a:defRPr sz="3600" b="1">
          <a:solidFill>
            <a:schemeClr val="bg1"/>
          </a:solidFill>
          <a:latin typeface="Calibri" pitchFamily="34" charset="0"/>
        </a:defRPr>
      </a:lvl7pPr>
      <a:lvl8pPr marL="1371600" algn="ctr" rtl="0" fontAlgn="base">
        <a:spcBef>
          <a:spcPct val="0"/>
        </a:spcBef>
        <a:spcAft>
          <a:spcPct val="0"/>
        </a:spcAft>
        <a:defRPr sz="3600" b="1">
          <a:solidFill>
            <a:schemeClr val="bg1"/>
          </a:solidFill>
          <a:latin typeface="Calibri" pitchFamily="34" charset="0"/>
        </a:defRPr>
      </a:lvl8pPr>
      <a:lvl9pPr marL="1828800" algn="ctr" rtl="0" fontAlgn="base">
        <a:spcBef>
          <a:spcPct val="0"/>
        </a:spcBef>
        <a:spcAft>
          <a:spcPct val="0"/>
        </a:spcAft>
        <a:defRPr sz="3600" b="1">
          <a:solidFill>
            <a:schemeClr val="bg1"/>
          </a:solidFill>
          <a:latin typeface="Calibri" pitchFamily="34" charset="0"/>
        </a:defRPr>
      </a:lvl9pPr>
    </p:titleStyle>
    <p:bodyStyle>
      <a:lvl1pPr marL="342900" indent="-342900" algn="l" rtl="0" eaLnBrk="0" fontAlgn="base" hangingPunct="0">
        <a:spcBef>
          <a:spcPct val="20000"/>
        </a:spcBef>
        <a:spcAft>
          <a:spcPct val="0"/>
        </a:spcAft>
        <a:buClr>
          <a:srgbClr val="C00000"/>
        </a:buClr>
        <a:buFont typeface="Wingdings" pitchFamily="29" charset="2"/>
        <a:buChar char="Ø"/>
        <a:defRPr sz="2800" b="1" kern="1200">
          <a:solidFill>
            <a:schemeClr val="tx1"/>
          </a:solidFill>
          <a:latin typeface="+mn-lt"/>
          <a:ea typeface="ヒラギノ角ゴ Pro W3" pitchFamily="-109" charset="-128"/>
          <a:cs typeface="ヒラギノ角ゴ Pro W3" pitchFamily="-109" charset="-128"/>
        </a:defRPr>
      </a:lvl1pPr>
      <a:lvl2pPr marL="742950" indent="-285750" algn="l" rtl="0" eaLnBrk="0" fontAlgn="base" hangingPunct="0">
        <a:spcBef>
          <a:spcPct val="20000"/>
        </a:spcBef>
        <a:spcAft>
          <a:spcPct val="0"/>
        </a:spcAft>
        <a:buClr>
          <a:srgbClr val="0000CC"/>
        </a:buClr>
        <a:buFont typeface="Arial" pitchFamily="29" charset="0"/>
        <a:buChar char="•"/>
        <a:defRPr sz="2400" kern="1200">
          <a:solidFill>
            <a:schemeClr val="tx1"/>
          </a:solidFill>
          <a:latin typeface="+mn-lt"/>
          <a:ea typeface="ヒラギノ角ゴ Pro W3" pitchFamily="-109" charset="-128"/>
          <a:cs typeface="+mn-cs"/>
        </a:defRPr>
      </a:lvl2pPr>
      <a:lvl3pPr marL="1143000" indent="-228600" algn="l" rtl="0" eaLnBrk="0" fontAlgn="base" hangingPunct="0">
        <a:spcBef>
          <a:spcPct val="20000"/>
        </a:spcBef>
        <a:spcAft>
          <a:spcPct val="0"/>
        </a:spcAft>
        <a:buFont typeface="Wingdings" pitchFamily="29" charset="2"/>
        <a:buChar char="§"/>
        <a:defRPr sz="2000" kern="1200">
          <a:solidFill>
            <a:schemeClr val="tx1"/>
          </a:solidFill>
          <a:latin typeface="+mn-lt"/>
          <a:ea typeface="ＭＳ Ｐゴシック" pitchFamily="-105" charset="-128"/>
          <a:cs typeface="ＭＳ Ｐゴシック" pitchFamily="-105" charset="-128"/>
        </a:defRPr>
      </a:lvl3pPr>
      <a:lvl4pPr marL="1600200" indent="-228600" algn="l" rtl="0" eaLnBrk="0" fontAlgn="base" hangingPunct="0">
        <a:spcBef>
          <a:spcPct val="20000"/>
        </a:spcBef>
        <a:spcAft>
          <a:spcPct val="0"/>
        </a:spcAft>
        <a:buFont typeface="Courier New" pitchFamily="29" charset="0"/>
        <a:buChar char="o"/>
        <a:defRPr kern="1200">
          <a:solidFill>
            <a:schemeClr val="tx1"/>
          </a:solidFill>
          <a:latin typeface="+mn-lt"/>
          <a:ea typeface="ＭＳ Ｐゴシック" pitchFamily="-105" charset="-128"/>
          <a:cs typeface="+mn-cs"/>
        </a:defRPr>
      </a:lvl4pPr>
      <a:lvl5pPr marL="2057400" indent="-228600" algn="l" rtl="0" eaLnBrk="0" fontAlgn="base" hangingPunct="0">
        <a:spcBef>
          <a:spcPct val="20000"/>
        </a:spcBef>
        <a:spcAft>
          <a:spcPct val="0"/>
        </a:spcAft>
        <a:buFont typeface="Arial" pitchFamily="29" charset="0"/>
        <a:buChar char="•"/>
        <a:defRPr kern="1200">
          <a:solidFill>
            <a:schemeClr val="tx1"/>
          </a:solidFill>
          <a:latin typeface="+mn-lt"/>
          <a:ea typeface="ヒラギノ角ゴ Pro W3" charset="-128"/>
          <a:cs typeface="ヒラギノ角ゴ Pro W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934200" y="6629400"/>
            <a:ext cx="2133600" cy="228600"/>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000000"/>
                </a:solidFill>
                <a:latin typeface="Calibri" charset="0"/>
                <a:ea typeface="ヒラギノ角ゴ Pro W3" charset="-128"/>
                <a:cs typeface="ヒラギノ角ゴ Pro W3" charset="-128"/>
              </a:defRPr>
            </a:lvl1pPr>
          </a:lstStyle>
          <a:p>
            <a:pPr defTabSz="914400" fontAlgn="base">
              <a:spcBef>
                <a:spcPct val="0"/>
              </a:spcBef>
              <a:spcAft>
                <a:spcPct val="0"/>
              </a:spcAft>
              <a:defRPr/>
            </a:pPr>
            <a:fld id="{2DCE6D5B-4AB6-3147-B0D9-B784D301F899}" type="slidenum">
              <a:rPr lang="en-US" smtClean="0"/>
              <a:pPr defTabSz="914400" fontAlgn="base">
                <a:spcBef>
                  <a:spcPct val="0"/>
                </a:spcBef>
                <a:spcAft>
                  <a:spcPct val="0"/>
                </a:spcAft>
                <a:defRPr/>
              </a:pPr>
              <a:t>‹#›</a:t>
            </a:fld>
            <a:endParaRPr lang="en-US" dirty="0"/>
          </a:p>
        </p:txBody>
      </p:sp>
      <p:sp>
        <p:nvSpPr>
          <p:cNvPr id="1028" name="Title Placeholder 8"/>
          <p:cNvSpPr>
            <a:spLocks noGrp="1"/>
          </p:cNvSpPr>
          <p:nvPr>
            <p:ph type="title"/>
          </p:nvPr>
        </p:nvSpPr>
        <p:spPr bwMode="auto">
          <a:xfrm>
            <a:off x="1209675" y="160338"/>
            <a:ext cx="6791325" cy="615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a:t>
            </a:r>
          </a:p>
        </p:txBody>
      </p:sp>
      <p:pic>
        <p:nvPicPr>
          <p:cNvPr id="1029" name="Picture 9" descr="NASA Meatball.png"/>
          <p:cNvPicPr>
            <a:picLocks noChangeAspect="1"/>
          </p:cNvPicPr>
          <p:nvPr userDrawn="1"/>
        </p:nvPicPr>
        <p:blipFill>
          <a:blip r:embed="rId3"/>
          <a:srcRect/>
          <a:stretch>
            <a:fillRect/>
          </a:stretch>
        </p:blipFill>
        <p:spPr bwMode="auto">
          <a:xfrm>
            <a:off x="8101013" y="146050"/>
            <a:ext cx="982662" cy="835025"/>
          </a:xfrm>
          <a:prstGeom prst="rect">
            <a:avLst/>
          </a:prstGeom>
          <a:noFill/>
          <a:ln w="9525">
            <a:noFill/>
            <a:miter lim="800000"/>
            <a:headEnd/>
            <a:tailEnd/>
          </a:ln>
        </p:spPr>
      </p:pic>
      <p:cxnSp>
        <p:nvCxnSpPr>
          <p:cNvPr id="12" name="Straight Connector 11"/>
          <p:cNvCxnSpPr>
            <a:cxnSpLocks noChangeShapeType="1"/>
          </p:cNvCxnSpPr>
          <p:nvPr userDrawn="1"/>
        </p:nvCxnSpPr>
        <p:spPr bwMode="auto">
          <a:xfrm>
            <a:off x="1209675" y="979488"/>
            <a:ext cx="6791325" cy="1587"/>
          </a:xfrm>
          <a:prstGeom prst="line">
            <a:avLst/>
          </a:prstGeom>
          <a:noFill/>
          <a:ln w="25400">
            <a:solidFill>
              <a:schemeClr val="accent1"/>
            </a:solidFill>
            <a:round/>
            <a:headEnd/>
            <a:tailEnd/>
          </a:ln>
          <a:effectLst>
            <a:outerShdw dist="20000" dir="5400000" rotWithShape="0">
              <a:srgbClr val="808080">
                <a:alpha val="37999"/>
              </a:srgbClr>
            </a:outerShdw>
          </a:effectLst>
        </p:spPr>
      </p:cxnSp>
      <p:pic>
        <p:nvPicPr>
          <p:cNvPr id="10" name="Picture 9" descr="SAGE III LOGO no Latin.png"/>
          <p:cNvPicPr>
            <a:picLocks noChangeAspect="1"/>
          </p:cNvPicPr>
          <p:nvPr userDrawn="1"/>
        </p:nvPicPr>
        <p:blipFill>
          <a:blip r:embed="rId4"/>
          <a:stretch>
            <a:fillRect/>
          </a:stretch>
        </p:blipFill>
        <p:spPr>
          <a:xfrm>
            <a:off x="240203" y="160337"/>
            <a:ext cx="840792" cy="937001"/>
          </a:xfrm>
          <a:prstGeom prst="rect">
            <a:avLst/>
          </a:prstGeom>
        </p:spPr>
      </p:pic>
      <p:sp>
        <p:nvSpPr>
          <p:cNvPr id="13" name="Date Placeholder 12"/>
          <p:cNvSpPr>
            <a:spLocks noGrp="1"/>
          </p:cNvSpPr>
          <p:nvPr>
            <p:ph type="dt" sz="half" idx="2"/>
          </p:nvPr>
        </p:nvSpPr>
        <p:spPr>
          <a:xfrm>
            <a:off x="142875" y="64928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pPr>
            <a:fld id="{A9E79D4F-B57E-1C4E-8EE1-3B4427408A1A}" type="datetime4">
              <a:rPr lang="en-US" smtClean="0">
                <a:solidFill>
                  <a:prstClr val="black">
                    <a:tint val="75000"/>
                  </a:prstClr>
                </a:solidFill>
                <a:latin typeface="Arial" pitchFamily="29" charset="0"/>
                <a:ea typeface="ヒラギノ角ゴ Pro W3" pitchFamily="29" charset="-128"/>
              </a:rPr>
              <a:pPr defTabSz="914400" fontAlgn="base">
                <a:spcBef>
                  <a:spcPct val="0"/>
                </a:spcBef>
                <a:spcAft>
                  <a:spcPct val="0"/>
                </a:spcAft>
              </a:pPr>
              <a:t>October 8, 2015</a:t>
            </a:fld>
            <a:endParaRPr lang="en-US" dirty="0">
              <a:solidFill>
                <a:prstClr val="black">
                  <a:tint val="75000"/>
                </a:prstClr>
              </a:solidFill>
              <a:latin typeface="Arial" pitchFamily="29" charset="0"/>
              <a:ea typeface="ヒラギノ角ゴ Pro W3" pitchFamily="29" charset="-128"/>
            </a:endParaRPr>
          </a:p>
        </p:txBody>
      </p:sp>
    </p:spTree>
    <p:extLst>
      <p:ext uri="{BB962C8B-B14F-4D97-AF65-F5344CB8AC3E}">
        <p14:creationId xmlns:p14="http://schemas.microsoft.com/office/powerpoint/2010/main" val="1807865887"/>
      </p:ext>
    </p:extLst>
  </p:cSld>
  <p:clrMap bg1="lt1" tx1="dk1" bg2="lt2" tx2="dk2" accent1="accent1" accent2="accent2" accent3="accent3" accent4="accent4" accent5="accent5" accent6="accent6" hlink="hlink" folHlink="folHlink"/>
  <p:sldLayoutIdLst>
    <p:sldLayoutId id="2147483664" r:id="rId1"/>
  </p:sldLayoutIdLst>
  <p:hf hdr="0" ftr="0"/>
  <p:txStyles>
    <p:titleStyle>
      <a:lvl1pPr algn="ctr" rtl="0" eaLnBrk="0" fontAlgn="base" hangingPunct="0">
        <a:spcBef>
          <a:spcPct val="0"/>
        </a:spcBef>
        <a:spcAft>
          <a:spcPct val="0"/>
        </a:spcAft>
        <a:defRPr sz="3200" b="1" kern="1200">
          <a:solidFill>
            <a:srgbClr val="000090"/>
          </a:solidFill>
          <a:latin typeface="Arial"/>
          <a:ea typeface="ヒラギノ角ゴ Pro W3" pitchFamily="-109" charset="-128"/>
          <a:cs typeface="Arial"/>
        </a:defRPr>
      </a:lvl1pPr>
      <a:lvl2pPr algn="ctr" rtl="0" eaLnBrk="0" fontAlgn="base" hangingPunct="0">
        <a:spcBef>
          <a:spcPct val="0"/>
        </a:spcBef>
        <a:spcAft>
          <a:spcPct val="0"/>
        </a:spcAft>
        <a:defRPr sz="2800" b="1">
          <a:solidFill>
            <a:srgbClr val="000090"/>
          </a:solidFill>
          <a:latin typeface="Calibri" pitchFamily="34" charset="0"/>
          <a:ea typeface="ヒラギノ角ゴ Pro W3" pitchFamily="-109" charset="-128"/>
          <a:cs typeface="ヒラギノ角ゴ Pro W3" pitchFamily="-109" charset="-128"/>
        </a:defRPr>
      </a:lvl2pPr>
      <a:lvl3pPr algn="ctr" rtl="0" eaLnBrk="0" fontAlgn="base" hangingPunct="0">
        <a:spcBef>
          <a:spcPct val="0"/>
        </a:spcBef>
        <a:spcAft>
          <a:spcPct val="0"/>
        </a:spcAft>
        <a:defRPr sz="2800" b="1">
          <a:solidFill>
            <a:srgbClr val="000090"/>
          </a:solidFill>
          <a:latin typeface="Calibri" pitchFamily="34" charset="0"/>
          <a:ea typeface="ヒラギノ角ゴ Pro W3" pitchFamily="-109" charset="-128"/>
          <a:cs typeface="ヒラギノ角ゴ Pro W3" pitchFamily="-109" charset="-128"/>
        </a:defRPr>
      </a:lvl3pPr>
      <a:lvl4pPr algn="ctr" rtl="0" eaLnBrk="0" fontAlgn="base" hangingPunct="0">
        <a:spcBef>
          <a:spcPct val="0"/>
        </a:spcBef>
        <a:spcAft>
          <a:spcPct val="0"/>
        </a:spcAft>
        <a:defRPr sz="2800" b="1">
          <a:solidFill>
            <a:srgbClr val="000090"/>
          </a:solidFill>
          <a:latin typeface="Calibri" pitchFamily="34" charset="0"/>
          <a:ea typeface="ヒラギノ角ゴ Pro W3" pitchFamily="-109" charset="-128"/>
          <a:cs typeface="ヒラギノ角ゴ Pro W3" pitchFamily="-109" charset="-128"/>
        </a:defRPr>
      </a:lvl4pPr>
      <a:lvl5pPr algn="ctr" rtl="0" eaLnBrk="0" fontAlgn="base" hangingPunct="0">
        <a:spcBef>
          <a:spcPct val="0"/>
        </a:spcBef>
        <a:spcAft>
          <a:spcPct val="0"/>
        </a:spcAft>
        <a:defRPr sz="2800" b="1">
          <a:solidFill>
            <a:srgbClr val="000090"/>
          </a:solidFill>
          <a:latin typeface="Calibri" pitchFamily="34" charset="0"/>
          <a:ea typeface="ヒラギノ角ゴ Pro W3" pitchFamily="-109" charset="-128"/>
          <a:cs typeface="ヒラギノ角ゴ Pro W3" pitchFamily="-109" charset="-128"/>
        </a:defRPr>
      </a:lvl5pPr>
      <a:lvl6pPr marL="457200" algn="ctr" rtl="0" fontAlgn="base">
        <a:spcBef>
          <a:spcPct val="0"/>
        </a:spcBef>
        <a:spcAft>
          <a:spcPct val="0"/>
        </a:spcAft>
        <a:defRPr sz="3600" b="1">
          <a:solidFill>
            <a:schemeClr val="bg1"/>
          </a:solidFill>
          <a:latin typeface="Calibri" pitchFamily="34" charset="0"/>
        </a:defRPr>
      </a:lvl6pPr>
      <a:lvl7pPr marL="914400" algn="ctr" rtl="0" fontAlgn="base">
        <a:spcBef>
          <a:spcPct val="0"/>
        </a:spcBef>
        <a:spcAft>
          <a:spcPct val="0"/>
        </a:spcAft>
        <a:defRPr sz="3600" b="1">
          <a:solidFill>
            <a:schemeClr val="bg1"/>
          </a:solidFill>
          <a:latin typeface="Calibri" pitchFamily="34" charset="0"/>
        </a:defRPr>
      </a:lvl7pPr>
      <a:lvl8pPr marL="1371600" algn="ctr" rtl="0" fontAlgn="base">
        <a:spcBef>
          <a:spcPct val="0"/>
        </a:spcBef>
        <a:spcAft>
          <a:spcPct val="0"/>
        </a:spcAft>
        <a:defRPr sz="3600" b="1">
          <a:solidFill>
            <a:schemeClr val="bg1"/>
          </a:solidFill>
          <a:latin typeface="Calibri" pitchFamily="34" charset="0"/>
        </a:defRPr>
      </a:lvl8pPr>
      <a:lvl9pPr marL="1828800" algn="ctr" rtl="0" fontAlgn="base">
        <a:spcBef>
          <a:spcPct val="0"/>
        </a:spcBef>
        <a:spcAft>
          <a:spcPct val="0"/>
        </a:spcAft>
        <a:defRPr sz="3600" b="1">
          <a:solidFill>
            <a:schemeClr val="bg1"/>
          </a:solidFill>
          <a:latin typeface="Calibri" pitchFamily="34" charset="0"/>
        </a:defRPr>
      </a:lvl9pPr>
    </p:titleStyle>
    <p:bodyStyle>
      <a:lvl1pPr marL="342900" indent="-342900" algn="l" rtl="0" eaLnBrk="0" fontAlgn="base" hangingPunct="0">
        <a:spcBef>
          <a:spcPct val="20000"/>
        </a:spcBef>
        <a:spcAft>
          <a:spcPct val="0"/>
        </a:spcAft>
        <a:buClr>
          <a:srgbClr val="C00000"/>
        </a:buClr>
        <a:buFont typeface="Wingdings" pitchFamily="29" charset="2"/>
        <a:buChar char="Ø"/>
        <a:defRPr sz="2800" b="1" kern="1200">
          <a:solidFill>
            <a:schemeClr val="tx1"/>
          </a:solidFill>
          <a:latin typeface="+mn-lt"/>
          <a:ea typeface="ヒラギノ角ゴ Pro W3" pitchFamily="-109" charset="-128"/>
          <a:cs typeface="ヒラギノ角ゴ Pro W3" pitchFamily="-109" charset="-128"/>
        </a:defRPr>
      </a:lvl1pPr>
      <a:lvl2pPr marL="742950" indent="-285750" algn="l" rtl="0" eaLnBrk="0" fontAlgn="base" hangingPunct="0">
        <a:spcBef>
          <a:spcPct val="20000"/>
        </a:spcBef>
        <a:spcAft>
          <a:spcPct val="0"/>
        </a:spcAft>
        <a:buClr>
          <a:srgbClr val="0000CC"/>
        </a:buClr>
        <a:buFont typeface="Arial" pitchFamily="29" charset="0"/>
        <a:buChar char="•"/>
        <a:defRPr sz="2400" kern="1200">
          <a:solidFill>
            <a:schemeClr val="tx1"/>
          </a:solidFill>
          <a:latin typeface="+mn-lt"/>
          <a:ea typeface="ヒラギノ角ゴ Pro W3" pitchFamily="-109" charset="-128"/>
          <a:cs typeface="+mn-cs"/>
        </a:defRPr>
      </a:lvl2pPr>
      <a:lvl3pPr marL="1143000" indent="-228600" algn="l" rtl="0" eaLnBrk="0" fontAlgn="base" hangingPunct="0">
        <a:spcBef>
          <a:spcPct val="20000"/>
        </a:spcBef>
        <a:spcAft>
          <a:spcPct val="0"/>
        </a:spcAft>
        <a:buFont typeface="Wingdings" pitchFamily="29" charset="2"/>
        <a:buChar char="§"/>
        <a:defRPr sz="2000" kern="1200">
          <a:solidFill>
            <a:schemeClr val="tx1"/>
          </a:solidFill>
          <a:latin typeface="+mn-lt"/>
          <a:ea typeface="ＭＳ Ｐゴシック" pitchFamily="-105" charset="-128"/>
          <a:cs typeface="ＭＳ Ｐゴシック" pitchFamily="-105" charset="-128"/>
        </a:defRPr>
      </a:lvl3pPr>
      <a:lvl4pPr marL="1600200" indent="-228600" algn="l" rtl="0" eaLnBrk="0" fontAlgn="base" hangingPunct="0">
        <a:spcBef>
          <a:spcPct val="20000"/>
        </a:spcBef>
        <a:spcAft>
          <a:spcPct val="0"/>
        </a:spcAft>
        <a:buFont typeface="Courier New" pitchFamily="29" charset="0"/>
        <a:buChar char="o"/>
        <a:defRPr kern="1200">
          <a:solidFill>
            <a:schemeClr val="tx1"/>
          </a:solidFill>
          <a:latin typeface="+mn-lt"/>
          <a:ea typeface="ＭＳ Ｐゴシック" pitchFamily="-105" charset="-128"/>
          <a:cs typeface="+mn-cs"/>
        </a:defRPr>
      </a:lvl4pPr>
      <a:lvl5pPr marL="2057400" indent="-228600" algn="l" rtl="0" eaLnBrk="0" fontAlgn="base" hangingPunct="0">
        <a:spcBef>
          <a:spcPct val="20000"/>
        </a:spcBef>
        <a:spcAft>
          <a:spcPct val="0"/>
        </a:spcAft>
        <a:buFont typeface="Arial" pitchFamily="29" charset="0"/>
        <a:buChar char="•"/>
        <a:defRPr kern="1200">
          <a:solidFill>
            <a:schemeClr val="tx1"/>
          </a:solidFill>
          <a:latin typeface="+mn-lt"/>
          <a:ea typeface="ヒラギノ角ゴ Pro W3" charset="-128"/>
          <a:cs typeface="ヒラギノ角ゴ Pro W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934200" y="6629400"/>
            <a:ext cx="2133600" cy="228600"/>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000000"/>
                </a:solidFill>
                <a:latin typeface="Calibri" charset="0"/>
                <a:ea typeface="ヒラギノ角ゴ Pro W3" charset="-128"/>
                <a:cs typeface="ヒラギノ角ゴ Pro W3" charset="-128"/>
              </a:defRPr>
            </a:lvl1pPr>
          </a:lstStyle>
          <a:p>
            <a:pPr defTabSz="914400" fontAlgn="base">
              <a:spcBef>
                <a:spcPct val="0"/>
              </a:spcBef>
              <a:spcAft>
                <a:spcPct val="0"/>
              </a:spcAft>
              <a:defRPr/>
            </a:pPr>
            <a:fld id="{2DCE6D5B-4AB6-3147-B0D9-B784D301F899}" type="slidenum">
              <a:rPr lang="en-US" smtClean="0"/>
              <a:pPr defTabSz="914400" fontAlgn="base">
                <a:spcBef>
                  <a:spcPct val="0"/>
                </a:spcBef>
                <a:spcAft>
                  <a:spcPct val="0"/>
                </a:spcAft>
                <a:defRPr/>
              </a:pPr>
              <a:t>‹#›</a:t>
            </a:fld>
            <a:endParaRPr lang="en-US" dirty="0"/>
          </a:p>
        </p:txBody>
      </p:sp>
      <p:sp>
        <p:nvSpPr>
          <p:cNvPr id="1028" name="Title Placeholder 8"/>
          <p:cNvSpPr>
            <a:spLocks noGrp="1"/>
          </p:cNvSpPr>
          <p:nvPr>
            <p:ph type="title"/>
          </p:nvPr>
        </p:nvSpPr>
        <p:spPr bwMode="auto">
          <a:xfrm>
            <a:off x="1209675" y="160338"/>
            <a:ext cx="6791325" cy="615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a:t>
            </a:r>
          </a:p>
        </p:txBody>
      </p:sp>
      <p:pic>
        <p:nvPicPr>
          <p:cNvPr id="1029" name="Picture 9" descr="NASA Meatball.png"/>
          <p:cNvPicPr>
            <a:picLocks noChangeAspect="1"/>
          </p:cNvPicPr>
          <p:nvPr userDrawn="1"/>
        </p:nvPicPr>
        <p:blipFill>
          <a:blip r:embed="rId3"/>
          <a:srcRect/>
          <a:stretch>
            <a:fillRect/>
          </a:stretch>
        </p:blipFill>
        <p:spPr bwMode="auto">
          <a:xfrm>
            <a:off x="8101013" y="146050"/>
            <a:ext cx="982662" cy="835025"/>
          </a:xfrm>
          <a:prstGeom prst="rect">
            <a:avLst/>
          </a:prstGeom>
          <a:noFill/>
          <a:ln w="9525">
            <a:noFill/>
            <a:miter lim="800000"/>
            <a:headEnd/>
            <a:tailEnd/>
          </a:ln>
        </p:spPr>
      </p:pic>
      <p:cxnSp>
        <p:nvCxnSpPr>
          <p:cNvPr id="12" name="Straight Connector 11"/>
          <p:cNvCxnSpPr>
            <a:cxnSpLocks noChangeShapeType="1"/>
          </p:cNvCxnSpPr>
          <p:nvPr userDrawn="1"/>
        </p:nvCxnSpPr>
        <p:spPr bwMode="auto">
          <a:xfrm>
            <a:off x="1209675" y="979488"/>
            <a:ext cx="6791325" cy="1587"/>
          </a:xfrm>
          <a:prstGeom prst="line">
            <a:avLst/>
          </a:prstGeom>
          <a:noFill/>
          <a:ln w="25400">
            <a:solidFill>
              <a:schemeClr val="accent1"/>
            </a:solidFill>
            <a:round/>
            <a:headEnd/>
            <a:tailEnd/>
          </a:ln>
          <a:effectLst>
            <a:outerShdw dist="20000" dir="5400000" rotWithShape="0">
              <a:srgbClr val="808080">
                <a:alpha val="37999"/>
              </a:srgbClr>
            </a:outerShdw>
          </a:effectLst>
        </p:spPr>
      </p:cxnSp>
      <p:pic>
        <p:nvPicPr>
          <p:cNvPr id="10" name="Picture 9" descr="SAGE III LOGO no Latin.png"/>
          <p:cNvPicPr>
            <a:picLocks noChangeAspect="1"/>
          </p:cNvPicPr>
          <p:nvPr userDrawn="1"/>
        </p:nvPicPr>
        <p:blipFill>
          <a:blip r:embed="rId4"/>
          <a:stretch>
            <a:fillRect/>
          </a:stretch>
        </p:blipFill>
        <p:spPr>
          <a:xfrm>
            <a:off x="240203" y="160337"/>
            <a:ext cx="840792" cy="937001"/>
          </a:xfrm>
          <a:prstGeom prst="rect">
            <a:avLst/>
          </a:prstGeom>
        </p:spPr>
      </p:pic>
      <p:sp>
        <p:nvSpPr>
          <p:cNvPr id="13" name="Date Placeholder 12"/>
          <p:cNvSpPr>
            <a:spLocks noGrp="1"/>
          </p:cNvSpPr>
          <p:nvPr>
            <p:ph type="dt" sz="half" idx="2"/>
          </p:nvPr>
        </p:nvSpPr>
        <p:spPr>
          <a:xfrm>
            <a:off x="142875" y="64928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pPr>
            <a:fld id="{A9E79D4F-B57E-1C4E-8EE1-3B4427408A1A}" type="datetime4">
              <a:rPr lang="en-US" smtClean="0">
                <a:solidFill>
                  <a:prstClr val="black">
                    <a:tint val="75000"/>
                  </a:prstClr>
                </a:solidFill>
                <a:latin typeface="Arial" pitchFamily="29" charset="0"/>
                <a:ea typeface="ヒラギノ角ゴ Pro W3" pitchFamily="29" charset="-128"/>
              </a:rPr>
              <a:pPr defTabSz="914400" fontAlgn="base">
                <a:spcBef>
                  <a:spcPct val="0"/>
                </a:spcBef>
                <a:spcAft>
                  <a:spcPct val="0"/>
                </a:spcAft>
              </a:pPr>
              <a:t>October 8, 2015</a:t>
            </a:fld>
            <a:endParaRPr lang="en-US" dirty="0">
              <a:solidFill>
                <a:prstClr val="black">
                  <a:tint val="75000"/>
                </a:prstClr>
              </a:solidFill>
              <a:latin typeface="Arial" pitchFamily="29" charset="0"/>
              <a:ea typeface="ヒラギノ角ゴ Pro W3" pitchFamily="29" charset="-128"/>
            </a:endParaRPr>
          </a:p>
        </p:txBody>
      </p:sp>
    </p:spTree>
    <p:extLst>
      <p:ext uri="{BB962C8B-B14F-4D97-AF65-F5344CB8AC3E}">
        <p14:creationId xmlns:p14="http://schemas.microsoft.com/office/powerpoint/2010/main" val="766836275"/>
      </p:ext>
    </p:extLst>
  </p:cSld>
  <p:clrMap bg1="lt1" tx1="dk1" bg2="lt2" tx2="dk2" accent1="accent1" accent2="accent2" accent3="accent3" accent4="accent4" accent5="accent5" accent6="accent6" hlink="hlink" folHlink="folHlink"/>
  <p:sldLayoutIdLst>
    <p:sldLayoutId id="2147483666" r:id="rId1"/>
  </p:sldLayoutIdLst>
  <p:hf hdr="0" ftr="0"/>
  <p:txStyles>
    <p:titleStyle>
      <a:lvl1pPr algn="ctr" rtl="0" eaLnBrk="0" fontAlgn="base" hangingPunct="0">
        <a:spcBef>
          <a:spcPct val="0"/>
        </a:spcBef>
        <a:spcAft>
          <a:spcPct val="0"/>
        </a:spcAft>
        <a:defRPr sz="3200" b="1" kern="1200">
          <a:solidFill>
            <a:srgbClr val="000090"/>
          </a:solidFill>
          <a:latin typeface="Arial"/>
          <a:ea typeface="ヒラギノ角ゴ Pro W3" pitchFamily="-109" charset="-128"/>
          <a:cs typeface="Arial"/>
        </a:defRPr>
      </a:lvl1pPr>
      <a:lvl2pPr algn="ctr" rtl="0" eaLnBrk="0" fontAlgn="base" hangingPunct="0">
        <a:spcBef>
          <a:spcPct val="0"/>
        </a:spcBef>
        <a:spcAft>
          <a:spcPct val="0"/>
        </a:spcAft>
        <a:defRPr sz="2800" b="1">
          <a:solidFill>
            <a:srgbClr val="000090"/>
          </a:solidFill>
          <a:latin typeface="Calibri" pitchFamily="34" charset="0"/>
          <a:ea typeface="ヒラギノ角ゴ Pro W3" pitchFamily="-109" charset="-128"/>
          <a:cs typeface="ヒラギノ角ゴ Pro W3" pitchFamily="-109" charset="-128"/>
        </a:defRPr>
      </a:lvl2pPr>
      <a:lvl3pPr algn="ctr" rtl="0" eaLnBrk="0" fontAlgn="base" hangingPunct="0">
        <a:spcBef>
          <a:spcPct val="0"/>
        </a:spcBef>
        <a:spcAft>
          <a:spcPct val="0"/>
        </a:spcAft>
        <a:defRPr sz="2800" b="1">
          <a:solidFill>
            <a:srgbClr val="000090"/>
          </a:solidFill>
          <a:latin typeface="Calibri" pitchFamily="34" charset="0"/>
          <a:ea typeface="ヒラギノ角ゴ Pro W3" pitchFamily="-109" charset="-128"/>
          <a:cs typeface="ヒラギノ角ゴ Pro W3" pitchFamily="-109" charset="-128"/>
        </a:defRPr>
      </a:lvl3pPr>
      <a:lvl4pPr algn="ctr" rtl="0" eaLnBrk="0" fontAlgn="base" hangingPunct="0">
        <a:spcBef>
          <a:spcPct val="0"/>
        </a:spcBef>
        <a:spcAft>
          <a:spcPct val="0"/>
        </a:spcAft>
        <a:defRPr sz="2800" b="1">
          <a:solidFill>
            <a:srgbClr val="000090"/>
          </a:solidFill>
          <a:latin typeface="Calibri" pitchFamily="34" charset="0"/>
          <a:ea typeface="ヒラギノ角ゴ Pro W3" pitchFamily="-109" charset="-128"/>
          <a:cs typeface="ヒラギノ角ゴ Pro W3" pitchFamily="-109" charset="-128"/>
        </a:defRPr>
      </a:lvl4pPr>
      <a:lvl5pPr algn="ctr" rtl="0" eaLnBrk="0" fontAlgn="base" hangingPunct="0">
        <a:spcBef>
          <a:spcPct val="0"/>
        </a:spcBef>
        <a:spcAft>
          <a:spcPct val="0"/>
        </a:spcAft>
        <a:defRPr sz="2800" b="1">
          <a:solidFill>
            <a:srgbClr val="000090"/>
          </a:solidFill>
          <a:latin typeface="Calibri" pitchFamily="34" charset="0"/>
          <a:ea typeface="ヒラギノ角ゴ Pro W3" pitchFamily="-109" charset="-128"/>
          <a:cs typeface="ヒラギノ角ゴ Pro W3" pitchFamily="-109" charset="-128"/>
        </a:defRPr>
      </a:lvl5pPr>
      <a:lvl6pPr marL="457200" algn="ctr" rtl="0" fontAlgn="base">
        <a:spcBef>
          <a:spcPct val="0"/>
        </a:spcBef>
        <a:spcAft>
          <a:spcPct val="0"/>
        </a:spcAft>
        <a:defRPr sz="3600" b="1">
          <a:solidFill>
            <a:schemeClr val="bg1"/>
          </a:solidFill>
          <a:latin typeface="Calibri" pitchFamily="34" charset="0"/>
        </a:defRPr>
      </a:lvl6pPr>
      <a:lvl7pPr marL="914400" algn="ctr" rtl="0" fontAlgn="base">
        <a:spcBef>
          <a:spcPct val="0"/>
        </a:spcBef>
        <a:spcAft>
          <a:spcPct val="0"/>
        </a:spcAft>
        <a:defRPr sz="3600" b="1">
          <a:solidFill>
            <a:schemeClr val="bg1"/>
          </a:solidFill>
          <a:latin typeface="Calibri" pitchFamily="34" charset="0"/>
        </a:defRPr>
      </a:lvl7pPr>
      <a:lvl8pPr marL="1371600" algn="ctr" rtl="0" fontAlgn="base">
        <a:spcBef>
          <a:spcPct val="0"/>
        </a:spcBef>
        <a:spcAft>
          <a:spcPct val="0"/>
        </a:spcAft>
        <a:defRPr sz="3600" b="1">
          <a:solidFill>
            <a:schemeClr val="bg1"/>
          </a:solidFill>
          <a:latin typeface="Calibri" pitchFamily="34" charset="0"/>
        </a:defRPr>
      </a:lvl8pPr>
      <a:lvl9pPr marL="1828800" algn="ctr" rtl="0" fontAlgn="base">
        <a:spcBef>
          <a:spcPct val="0"/>
        </a:spcBef>
        <a:spcAft>
          <a:spcPct val="0"/>
        </a:spcAft>
        <a:defRPr sz="3600" b="1">
          <a:solidFill>
            <a:schemeClr val="bg1"/>
          </a:solidFill>
          <a:latin typeface="Calibri" pitchFamily="34" charset="0"/>
        </a:defRPr>
      </a:lvl9pPr>
    </p:titleStyle>
    <p:bodyStyle>
      <a:lvl1pPr marL="342900" indent="-342900" algn="l" rtl="0" eaLnBrk="0" fontAlgn="base" hangingPunct="0">
        <a:spcBef>
          <a:spcPct val="20000"/>
        </a:spcBef>
        <a:spcAft>
          <a:spcPct val="0"/>
        </a:spcAft>
        <a:buClr>
          <a:srgbClr val="C00000"/>
        </a:buClr>
        <a:buFont typeface="Wingdings" pitchFamily="29" charset="2"/>
        <a:buChar char="Ø"/>
        <a:defRPr sz="2800" b="1" kern="1200">
          <a:solidFill>
            <a:schemeClr val="tx1"/>
          </a:solidFill>
          <a:latin typeface="+mn-lt"/>
          <a:ea typeface="ヒラギノ角ゴ Pro W3" pitchFamily="-109" charset="-128"/>
          <a:cs typeface="ヒラギノ角ゴ Pro W3" pitchFamily="-109" charset="-128"/>
        </a:defRPr>
      </a:lvl1pPr>
      <a:lvl2pPr marL="742950" indent="-285750" algn="l" rtl="0" eaLnBrk="0" fontAlgn="base" hangingPunct="0">
        <a:spcBef>
          <a:spcPct val="20000"/>
        </a:spcBef>
        <a:spcAft>
          <a:spcPct val="0"/>
        </a:spcAft>
        <a:buClr>
          <a:srgbClr val="0000CC"/>
        </a:buClr>
        <a:buFont typeface="Arial" pitchFamily="29" charset="0"/>
        <a:buChar char="•"/>
        <a:defRPr sz="2400" kern="1200">
          <a:solidFill>
            <a:schemeClr val="tx1"/>
          </a:solidFill>
          <a:latin typeface="+mn-lt"/>
          <a:ea typeface="ヒラギノ角ゴ Pro W3" pitchFamily="-109" charset="-128"/>
          <a:cs typeface="+mn-cs"/>
        </a:defRPr>
      </a:lvl2pPr>
      <a:lvl3pPr marL="1143000" indent="-228600" algn="l" rtl="0" eaLnBrk="0" fontAlgn="base" hangingPunct="0">
        <a:spcBef>
          <a:spcPct val="20000"/>
        </a:spcBef>
        <a:spcAft>
          <a:spcPct val="0"/>
        </a:spcAft>
        <a:buFont typeface="Wingdings" pitchFamily="29" charset="2"/>
        <a:buChar char="§"/>
        <a:defRPr sz="2000" kern="1200">
          <a:solidFill>
            <a:schemeClr val="tx1"/>
          </a:solidFill>
          <a:latin typeface="+mn-lt"/>
          <a:ea typeface="ＭＳ Ｐゴシック" pitchFamily="-105" charset="-128"/>
          <a:cs typeface="ＭＳ Ｐゴシック" pitchFamily="-105" charset="-128"/>
        </a:defRPr>
      </a:lvl3pPr>
      <a:lvl4pPr marL="1600200" indent="-228600" algn="l" rtl="0" eaLnBrk="0" fontAlgn="base" hangingPunct="0">
        <a:spcBef>
          <a:spcPct val="20000"/>
        </a:spcBef>
        <a:spcAft>
          <a:spcPct val="0"/>
        </a:spcAft>
        <a:buFont typeface="Courier New" pitchFamily="29" charset="0"/>
        <a:buChar char="o"/>
        <a:defRPr kern="1200">
          <a:solidFill>
            <a:schemeClr val="tx1"/>
          </a:solidFill>
          <a:latin typeface="+mn-lt"/>
          <a:ea typeface="ＭＳ Ｐゴシック" pitchFamily="-105" charset="-128"/>
          <a:cs typeface="+mn-cs"/>
        </a:defRPr>
      </a:lvl4pPr>
      <a:lvl5pPr marL="2057400" indent="-228600" algn="l" rtl="0" eaLnBrk="0" fontAlgn="base" hangingPunct="0">
        <a:spcBef>
          <a:spcPct val="20000"/>
        </a:spcBef>
        <a:spcAft>
          <a:spcPct val="0"/>
        </a:spcAft>
        <a:buFont typeface="Arial" pitchFamily="29" charset="0"/>
        <a:buChar char="•"/>
        <a:defRPr kern="1200">
          <a:solidFill>
            <a:schemeClr val="tx1"/>
          </a:solidFill>
          <a:latin typeface="+mn-lt"/>
          <a:ea typeface="ヒラギノ角ゴ Pro W3" charset="-128"/>
          <a:cs typeface="ヒラギノ角ゴ Pro W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934200" y="6629400"/>
            <a:ext cx="2133600" cy="228600"/>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000000"/>
                </a:solidFill>
                <a:latin typeface="Calibri" charset="0"/>
                <a:ea typeface="ヒラギノ角ゴ Pro W3" charset="-128"/>
                <a:cs typeface="ヒラギノ角ゴ Pro W3" charset="-128"/>
              </a:defRPr>
            </a:lvl1pPr>
          </a:lstStyle>
          <a:p>
            <a:pPr defTabSz="914400" fontAlgn="base">
              <a:spcBef>
                <a:spcPct val="0"/>
              </a:spcBef>
              <a:spcAft>
                <a:spcPct val="0"/>
              </a:spcAft>
              <a:defRPr/>
            </a:pPr>
            <a:fld id="{2DCE6D5B-4AB6-3147-B0D9-B784D301F899}" type="slidenum">
              <a:rPr lang="en-US" smtClean="0"/>
              <a:pPr defTabSz="914400" fontAlgn="base">
                <a:spcBef>
                  <a:spcPct val="0"/>
                </a:spcBef>
                <a:spcAft>
                  <a:spcPct val="0"/>
                </a:spcAft>
                <a:defRPr/>
              </a:pPr>
              <a:t>‹#›</a:t>
            </a:fld>
            <a:endParaRPr lang="en-US" dirty="0"/>
          </a:p>
        </p:txBody>
      </p:sp>
      <p:sp>
        <p:nvSpPr>
          <p:cNvPr id="1028" name="Title Placeholder 8"/>
          <p:cNvSpPr>
            <a:spLocks noGrp="1"/>
          </p:cNvSpPr>
          <p:nvPr>
            <p:ph type="title"/>
          </p:nvPr>
        </p:nvSpPr>
        <p:spPr bwMode="auto">
          <a:xfrm>
            <a:off x="1209675" y="160338"/>
            <a:ext cx="6791325" cy="615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a:t>
            </a:r>
          </a:p>
        </p:txBody>
      </p:sp>
      <p:pic>
        <p:nvPicPr>
          <p:cNvPr id="1029" name="Picture 9" descr="NASA Meatball.png"/>
          <p:cNvPicPr>
            <a:picLocks noChangeAspect="1"/>
          </p:cNvPicPr>
          <p:nvPr userDrawn="1"/>
        </p:nvPicPr>
        <p:blipFill>
          <a:blip r:embed="rId3"/>
          <a:srcRect/>
          <a:stretch>
            <a:fillRect/>
          </a:stretch>
        </p:blipFill>
        <p:spPr bwMode="auto">
          <a:xfrm>
            <a:off x="8101013" y="146050"/>
            <a:ext cx="982662" cy="835025"/>
          </a:xfrm>
          <a:prstGeom prst="rect">
            <a:avLst/>
          </a:prstGeom>
          <a:noFill/>
          <a:ln w="9525">
            <a:noFill/>
            <a:miter lim="800000"/>
            <a:headEnd/>
            <a:tailEnd/>
          </a:ln>
        </p:spPr>
      </p:pic>
      <p:cxnSp>
        <p:nvCxnSpPr>
          <p:cNvPr id="12" name="Straight Connector 11"/>
          <p:cNvCxnSpPr>
            <a:cxnSpLocks noChangeShapeType="1"/>
          </p:cNvCxnSpPr>
          <p:nvPr userDrawn="1"/>
        </p:nvCxnSpPr>
        <p:spPr bwMode="auto">
          <a:xfrm>
            <a:off x="1209675" y="979488"/>
            <a:ext cx="6791325" cy="1587"/>
          </a:xfrm>
          <a:prstGeom prst="line">
            <a:avLst/>
          </a:prstGeom>
          <a:noFill/>
          <a:ln w="25400">
            <a:solidFill>
              <a:schemeClr val="accent1"/>
            </a:solidFill>
            <a:round/>
            <a:headEnd/>
            <a:tailEnd/>
          </a:ln>
          <a:effectLst>
            <a:outerShdw dist="20000" dir="5400000" rotWithShape="0">
              <a:srgbClr val="808080">
                <a:alpha val="37999"/>
              </a:srgbClr>
            </a:outerShdw>
          </a:effectLst>
        </p:spPr>
      </p:cxnSp>
      <p:pic>
        <p:nvPicPr>
          <p:cNvPr id="10" name="Picture 9" descr="SAGE III LOGO no Latin.png"/>
          <p:cNvPicPr>
            <a:picLocks noChangeAspect="1"/>
          </p:cNvPicPr>
          <p:nvPr userDrawn="1"/>
        </p:nvPicPr>
        <p:blipFill>
          <a:blip r:embed="rId4"/>
          <a:stretch>
            <a:fillRect/>
          </a:stretch>
        </p:blipFill>
        <p:spPr>
          <a:xfrm>
            <a:off x="240203" y="160337"/>
            <a:ext cx="840792" cy="937001"/>
          </a:xfrm>
          <a:prstGeom prst="rect">
            <a:avLst/>
          </a:prstGeom>
        </p:spPr>
      </p:pic>
      <p:sp>
        <p:nvSpPr>
          <p:cNvPr id="13" name="Date Placeholder 12"/>
          <p:cNvSpPr>
            <a:spLocks noGrp="1"/>
          </p:cNvSpPr>
          <p:nvPr>
            <p:ph type="dt" sz="half" idx="2"/>
          </p:nvPr>
        </p:nvSpPr>
        <p:spPr>
          <a:xfrm>
            <a:off x="142875" y="64928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pPr>
            <a:fld id="{A9E79D4F-B57E-1C4E-8EE1-3B4427408A1A}" type="datetime4">
              <a:rPr lang="en-US" smtClean="0">
                <a:solidFill>
                  <a:prstClr val="black">
                    <a:tint val="75000"/>
                  </a:prstClr>
                </a:solidFill>
                <a:latin typeface="Arial" pitchFamily="29" charset="0"/>
                <a:ea typeface="ヒラギノ角ゴ Pro W3" pitchFamily="29" charset="-128"/>
              </a:rPr>
              <a:pPr defTabSz="914400" fontAlgn="base">
                <a:spcBef>
                  <a:spcPct val="0"/>
                </a:spcBef>
                <a:spcAft>
                  <a:spcPct val="0"/>
                </a:spcAft>
              </a:pPr>
              <a:t>October 8, 2015</a:t>
            </a:fld>
            <a:endParaRPr lang="en-US" dirty="0">
              <a:solidFill>
                <a:prstClr val="black">
                  <a:tint val="75000"/>
                </a:prstClr>
              </a:solidFill>
              <a:latin typeface="Arial" pitchFamily="29" charset="0"/>
              <a:ea typeface="ヒラギノ角ゴ Pro W3" pitchFamily="29" charset="-128"/>
            </a:endParaRPr>
          </a:p>
        </p:txBody>
      </p:sp>
    </p:spTree>
    <p:extLst>
      <p:ext uri="{BB962C8B-B14F-4D97-AF65-F5344CB8AC3E}">
        <p14:creationId xmlns:p14="http://schemas.microsoft.com/office/powerpoint/2010/main" val="3837442835"/>
      </p:ext>
    </p:extLst>
  </p:cSld>
  <p:clrMap bg1="lt1" tx1="dk1" bg2="lt2" tx2="dk2" accent1="accent1" accent2="accent2" accent3="accent3" accent4="accent4" accent5="accent5" accent6="accent6" hlink="hlink" folHlink="folHlink"/>
  <p:sldLayoutIdLst>
    <p:sldLayoutId id="2147483668" r:id="rId1"/>
  </p:sldLayoutIdLst>
  <p:hf hdr="0" ftr="0"/>
  <p:txStyles>
    <p:titleStyle>
      <a:lvl1pPr algn="ctr" rtl="0" eaLnBrk="0" fontAlgn="base" hangingPunct="0">
        <a:spcBef>
          <a:spcPct val="0"/>
        </a:spcBef>
        <a:spcAft>
          <a:spcPct val="0"/>
        </a:spcAft>
        <a:defRPr sz="3200" b="1" kern="1200">
          <a:solidFill>
            <a:srgbClr val="000090"/>
          </a:solidFill>
          <a:latin typeface="Arial"/>
          <a:ea typeface="ヒラギノ角ゴ Pro W3" pitchFamily="-109" charset="-128"/>
          <a:cs typeface="Arial"/>
        </a:defRPr>
      </a:lvl1pPr>
      <a:lvl2pPr algn="ctr" rtl="0" eaLnBrk="0" fontAlgn="base" hangingPunct="0">
        <a:spcBef>
          <a:spcPct val="0"/>
        </a:spcBef>
        <a:spcAft>
          <a:spcPct val="0"/>
        </a:spcAft>
        <a:defRPr sz="2800" b="1">
          <a:solidFill>
            <a:srgbClr val="000090"/>
          </a:solidFill>
          <a:latin typeface="Calibri" pitchFamily="34" charset="0"/>
          <a:ea typeface="ヒラギノ角ゴ Pro W3" pitchFamily="-109" charset="-128"/>
          <a:cs typeface="ヒラギノ角ゴ Pro W3" pitchFamily="-109" charset="-128"/>
        </a:defRPr>
      </a:lvl2pPr>
      <a:lvl3pPr algn="ctr" rtl="0" eaLnBrk="0" fontAlgn="base" hangingPunct="0">
        <a:spcBef>
          <a:spcPct val="0"/>
        </a:spcBef>
        <a:spcAft>
          <a:spcPct val="0"/>
        </a:spcAft>
        <a:defRPr sz="2800" b="1">
          <a:solidFill>
            <a:srgbClr val="000090"/>
          </a:solidFill>
          <a:latin typeface="Calibri" pitchFamily="34" charset="0"/>
          <a:ea typeface="ヒラギノ角ゴ Pro W3" pitchFamily="-109" charset="-128"/>
          <a:cs typeface="ヒラギノ角ゴ Pro W3" pitchFamily="-109" charset="-128"/>
        </a:defRPr>
      </a:lvl3pPr>
      <a:lvl4pPr algn="ctr" rtl="0" eaLnBrk="0" fontAlgn="base" hangingPunct="0">
        <a:spcBef>
          <a:spcPct val="0"/>
        </a:spcBef>
        <a:spcAft>
          <a:spcPct val="0"/>
        </a:spcAft>
        <a:defRPr sz="2800" b="1">
          <a:solidFill>
            <a:srgbClr val="000090"/>
          </a:solidFill>
          <a:latin typeface="Calibri" pitchFamily="34" charset="0"/>
          <a:ea typeface="ヒラギノ角ゴ Pro W3" pitchFamily="-109" charset="-128"/>
          <a:cs typeface="ヒラギノ角ゴ Pro W3" pitchFamily="-109" charset="-128"/>
        </a:defRPr>
      </a:lvl4pPr>
      <a:lvl5pPr algn="ctr" rtl="0" eaLnBrk="0" fontAlgn="base" hangingPunct="0">
        <a:spcBef>
          <a:spcPct val="0"/>
        </a:spcBef>
        <a:spcAft>
          <a:spcPct val="0"/>
        </a:spcAft>
        <a:defRPr sz="2800" b="1">
          <a:solidFill>
            <a:srgbClr val="000090"/>
          </a:solidFill>
          <a:latin typeface="Calibri" pitchFamily="34" charset="0"/>
          <a:ea typeface="ヒラギノ角ゴ Pro W3" pitchFamily="-109" charset="-128"/>
          <a:cs typeface="ヒラギノ角ゴ Pro W3" pitchFamily="-109" charset="-128"/>
        </a:defRPr>
      </a:lvl5pPr>
      <a:lvl6pPr marL="457200" algn="ctr" rtl="0" fontAlgn="base">
        <a:spcBef>
          <a:spcPct val="0"/>
        </a:spcBef>
        <a:spcAft>
          <a:spcPct val="0"/>
        </a:spcAft>
        <a:defRPr sz="3600" b="1">
          <a:solidFill>
            <a:schemeClr val="bg1"/>
          </a:solidFill>
          <a:latin typeface="Calibri" pitchFamily="34" charset="0"/>
        </a:defRPr>
      </a:lvl6pPr>
      <a:lvl7pPr marL="914400" algn="ctr" rtl="0" fontAlgn="base">
        <a:spcBef>
          <a:spcPct val="0"/>
        </a:spcBef>
        <a:spcAft>
          <a:spcPct val="0"/>
        </a:spcAft>
        <a:defRPr sz="3600" b="1">
          <a:solidFill>
            <a:schemeClr val="bg1"/>
          </a:solidFill>
          <a:latin typeface="Calibri" pitchFamily="34" charset="0"/>
        </a:defRPr>
      </a:lvl7pPr>
      <a:lvl8pPr marL="1371600" algn="ctr" rtl="0" fontAlgn="base">
        <a:spcBef>
          <a:spcPct val="0"/>
        </a:spcBef>
        <a:spcAft>
          <a:spcPct val="0"/>
        </a:spcAft>
        <a:defRPr sz="3600" b="1">
          <a:solidFill>
            <a:schemeClr val="bg1"/>
          </a:solidFill>
          <a:latin typeface="Calibri" pitchFamily="34" charset="0"/>
        </a:defRPr>
      </a:lvl8pPr>
      <a:lvl9pPr marL="1828800" algn="ctr" rtl="0" fontAlgn="base">
        <a:spcBef>
          <a:spcPct val="0"/>
        </a:spcBef>
        <a:spcAft>
          <a:spcPct val="0"/>
        </a:spcAft>
        <a:defRPr sz="3600" b="1">
          <a:solidFill>
            <a:schemeClr val="bg1"/>
          </a:solidFill>
          <a:latin typeface="Calibri" pitchFamily="34" charset="0"/>
        </a:defRPr>
      </a:lvl9pPr>
    </p:titleStyle>
    <p:bodyStyle>
      <a:lvl1pPr marL="342900" indent="-342900" algn="l" rtl="0" eaLnBrk="0" fontAlgn="base" hangingPunct="0">
        <a:spcBef>
          <a:spcPct val="20000"/>
        </a:spcBef>
        <a:spcAft>
          <a:spcPct val="0"/>
        </a:spcAft>
        <a:buClr>
          <a:srgbClr val="C00000"/>
        </a:buClr>
        <a:buFont typeface="Wingdings" pitchFamily="29" charset="2"/>
        <a:buChar char="Ø"/>
        <a:defRPr sz="2800" b="1" kern="1200">
          <a:solidFill>
            <a:schemeClr val="tx1"/>
          </a:solidFill>
          <a:latin typeface="+mn-lt"/>
          <a:ea typeface="ヒラギノ角ゴ Pro W3" pitchFamily="-109" charset="-128"/>
          <a:cs typeface="ヒラギノ角ゴ Pro W3" pitchFamily="-109" charset="-128"/>
        </a:defRPr>
      </a:lvl1pPr>
      <a:lvl2pPr marL="742950" indent="-285750" algn="l" rtl="0" eaLnBrk="0" fontAlgn="base" hangingPunct="0">
        <a:spcBef>
          <a:spcPct val="20000"/>
        </a:spcBef>
        <a:spcAft>
          <a:spcPct val="0"/>
        </a:spcAft>
        <a:buClr>
          <a:srgbClr val="0000CC"/>
        </a:buClr>
        <a:buFont typeface="Arial" pitchFamily="29" charset="0"/>
        <a:buChar char="•"/>
        <a:defRPr sz="2400" kern="1200">
          <a:solidFill>
            <a:schemeClr val="tx1"/>
          </a:solidFill>
          <a:latin typeface="+mn-lt"/>
          <a:ea typeface="ヒラギノ角ゴ Pro W3" pitchFamily="-109" charset="-128"/>
          <a:cs typeface="+mn-cs"/>
        </a:defRPr>
      </a:lvl2pPr>
      <a:lvl3pPr marL="1143000" indent="-228600" algn="l" rtl="0" eaLnBrk="0" fontAlgn="base" hangingPunct="0">
        <a:spcBef>
          <a:spcPct val="20000"/>
        </a:spcBef>
        <a:spcAft>
          <a:spcPct val="0"/>
        </a:spcAft>
        <a:buFont typeface="Wingdings" pitchFamily="29" charset="2"/>
        <a:buChar char="§"/>
        <a:defRPr sz="2000" kern="1200">
          <a:solidFill>
            <a:schemeClr val="tx1"/>
          </a:solidFill>
          <a:latin typeface="+mn-lt"/>
          <a:ea typeface="ＭＳ Ｐゴシック" pitchFamily="-105" charset="-128"/>
          <a:cs typeface="ＭＳ Ｐゴシック" pitchFamily="-105" charset="-128"/>
        </a:defRPr>
      </a:lvl3pPr>
      <a:lvl4pPr marL="1600200" indent="-228600" algn="l" rtl="0" eaLnBrk="0" fontAlgn="base" hangingPunct="0">
        <a:spcBef>
          <a:spcPct val="20000"/>
        </a:spcBef>
        <a:spcAft>
          <a:spcPct val="0"/>
        </a:spcAft>
        <a:buFont typeface="Courier New" pitchFamily="29" charset="0"/>
        <a:buChar char="o"/>
        <a:defRPr kern="1200">
          <a:solidFill>
            <a:schemeClr val="tx1"/>
          </a:solidFill>
          <a:latin typeface="+mn-lt"/>
          <a:ea typeface="ＭＳ Ｐゴシック" pitchFamily="-105" charset="-128"/>
          <a:cs typeface="+mn-cs"/>
        </a:defRPr>
      </a:lvl4pPr>
      <a:lvl5pPr marL="2057400" indent="-228600" algn="l" rtl="0" eaLnBrk="0" fontAlgn="base" hangingPunct="0">
        <a:spcBef>
          <a:spcPct val="20000"/>
        </a:spcBef>
        <a:spcAft>
          <a:spcPct val="0"/>
        </a:spcAft>
        <a:buFont typeface="Arial" pitchFamily="29" charset="0"/>
        <a:buChar char="•"/>
        <a:defRPr kern="1200">
          <a:solidFill>
            <a:schemeClr val="tx1"/>
          </a:solidFill>
          <a:latin typeface="+mn-lt"/>
          <a:ea typeface="ヒラギノ角ゴ Pro W3" charset="-128"/>
          <a:cs typeface="ヒラギノ角ゴ Pro W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934200" y="6629400"/>
            <a:ext cx="2133600" cy="228600"/>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000000"/>
                </a:solidFill>
                <a:latin typeface="Calibri" charset="0"/>
                <a:ea typeface="ヒラギノ角ゴ Pro W3" charset="-128"/>
                <a:cs typeface="ヒラギノ角ゴ Pro W3" charset="-128"/>
              </a:defRPr>
            </a:lvl1pPr>
          </a:lstStyle>
          <a:p>
            <a:pPr defTabSz="914400" fontAlgn="base">
              <a:spcBef>
                <a:spcPct val="0"/>
              </a:spcBef>
              <a:spcAft>
                <a:spcPct val="0"/>
              </a:spcAft>
              <a:defRPr/>
            </a:pPr>
            <a:fld id="{2DCE6D5B-4AB6-3147-B0D9-B784D301F899}" type="slidenum">
              <a:rPr lang="en-US" smtClean="0"/>
              <a:pPr defTabSz="914400" fontAlgn="base">
                <a:spcBef>
                  <a:spcPct val="0"/>
                </a:spcBef>
                <a:spcAft>
                  <a:spcPct val="0"/>
                </a:spcAft>
                <a:defRPr/>
              </a:pPr>
              <a:t>‹#›</a:t>
            </a:fld>
            <a:endParaRPr lang="en-US" dirty="0"/>
          </a:p>
        </p:txBody>
      </p:sp>
      <p:sp>
        <p:nvSpPr>
          <p:cNvPr id="1028" name="Title Placeholder 8"/>
          <p:cNvSpPr>
            <a:spLocks noGrp="1"/>
          </p:cNvSpPr>
          <p:nvPr>
            <p:ph type="title"/>
          </p:nvPr>
        </p:nvSpPr>
        <p:spPr bwMode="auto">
          <a:xfrm>
            <a:off x="1209675" y="160338"/>
            <a:ext cx="6791325" cy="615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a:t>
            </a:r>
          </a:p>
        </p:txBody>
      </p:sp>
      <p:pic>
        <p:nvPicPr>
          <p:cNvPr id="1029" name="Picture 9" descr="NASA Meatball.png"/>
          <p:cNvPicPr>
            <a:picLocks noChangeAspect="1"/>
          </p:cNvPicPr>
          <p:nvPr userDrawn="1"/>
        </p:nvPicPr>
        <p:blipFill>
          <a:blip r:embed="rId3"/>
          <a:srcRect/>
          <a:stretch>
            <a:fillRect/>
          </a:stretch>
        </p:blipFill>
        <p:spPr bwMode="auto">
          <a:xfrm>
            <a:off x="8101013" y="146050"/>
            <a:ext cx="982662" cy="835025"/>
          </a:xfrm>
          <a:prstGeom prst="rect">
            <a:avLst/>
          </a:prstGeom>
          <a:noFill/>
          <a:ln w="9525">
            <a:noFill/>
            <a:miter lim="800000"/>
            <a:headEnd/>
            <a:tailEnd/>
          </a:ln>
        </p:spPr>
      </p:pic>
      <p:cxnSp>
        <p:nvCxnSpPr>
          <p:cNvPr id="12" name="Straight Connector 11"/>
          <p:cNvCxnSpPr>
            <a:cxnSpLocks noChangeShapeType="1"/>
          </p:cNvCxnSpPr>
          <p:nvPr userDrawn="1"/>
        </p:nvCxnSpPr>
        <p:spPr bwMode="auto">
          <a:xfrm>
            <a:off x="1209675" y="979488"/>
            <a:ext cx="6791325" cy="1587"/>
          </a:xfrm>
          <a:prstGeom prst="line">
            <a:avLst/>
          </a:prstGeom>
          <a:noFill/>
          <a:ln w="25400">
            <a:solidFill>
              <a:schemeClr val="accent1"/>
            </a:solidFill>
            <a:round/>
            <a:headEnd/>
            <a:tailEnd/>
          </a:ln>
          <a:effectLst>
            <a:outerShdw dist="20000" dir="5400000" rotWithShape="0">
              <a:srgbClr val="808080">
                <a:alpha val="37999"/>
              </a:srgbClr>
            </a:outerShdw>
          </a:effectLst>
        </p:spPr>
      </p:cxnSp>
      <p:pic>
        <p:nvPicPr>
          <p:cNvPr id="10" name="Picture 9" descr="SAGE III LOGO no Latin.png"/>
          <p:cNvPicPr>
            <a:picLocks noChangeAspect="1"/>
          </p:cNvPicPr>
          <p:nvPr userDrawn="1"/>
        </p:nvPicPr>
        <p:blipFill>
          <a:blip r:embed="rId4"/>
          <a:stretch>
            <a:fillRect/>
          </a:stretch>
        </p:blipFill>
        <p:spPr>
          <a:xfrm>
            <a:off x="240203" y="160337"/>
            <a:ext cx="840792" cy="937001"/>
          </a:xfrm>
          <a:prstGeom prst="rect">
            <a:avLst/>
          </a:prstGeom>
        </p:spPr>
      </p:pic>
      <p:sp>
        <p:nvSpPr>
          <p:cNvPr id="13" name="Date Placeholder 12"/>
          <p:cNvSpPr>
            <a:spLocks noGrp="1"/>
          </p:cNvSpPr>
          <p:nvPr>
            <p:ph type="dt" sz="half" idx="2"/>
          </p:nvPr>
        </p:nvSpPr>
        <p:spPr>
          <a:xfrm>
            <a:off x="142875" y="64928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pPr>
            <a:fld id="{A9E79D4F-B57E-1C4E-8EE1-3B4427408A1A}" type="datetime4">
              <a:rPr lang="en-US" smtClean="0">
                <a:solidFill>
                  <a:prstClr val="black">
                    <a:tint val="75000"/>
                  </a:prstClr>
                </a:solidFill>
                <a:latin typeface="Arial" pitchFamily="29" charset="0"/>
                <a:ea typeface="ヒラギノ角ゴ Pro W3" pitchFamily="29" charset="-128"/>
              </a:rPr>
              <a:pPr defTabSz="914400" fontAlgn="base">
                <a:spcBef>
                  <a:spcPct val="0"/>
                </a:spcBef>
                <a:spcAft>
                  <a:spcPct val="0"/>
                </a:spcAft>
              </a:pPr>
              <a:t>October 8, 2015</a:t>
            </a:fld>
            <a:endParaRPr lang="en-US" dirty="0">
              <a:solidFill>
                <a:prstClr val="black">
                  <a:tint val="75000"/>
                </a:prstClr>
              </a:solidFill>
              <a:latin typeface="Arial" pitchFamily="29" charset="0"/>
              <a:ea typeface="ヒラギノ角ゴ Pro W3" pitchFamily="29" charset="-128"/>
            </a:endParaRPr>
          </a:p>
        </p:txBody>
      </p:sp>
    </p:spTree>
    <p:extLst>
      <p:ext uri="{BB962C8B-B14F-4D97-AF65-F5344CB8AC3E}">
        <p14:creationId xmlns:p14="http://schemas.microsoft.com/office/powerpoint/2010/main" val="3845959589"/>
      </p:ext>
    </p:extLst>
  </p:cSld>
  <p:clrMap bg1="lt1" tx1="dk1" bg2="lt2" tx2="dk2" accent1="accent1" accent2="accent2" accent3="accent3" accent4="accent4" accent5="accent5" accent6="accent6" hlink="hlink" folHlink="folHlink"/>
  <p:sldLayoutIdLst>
    <p:sldLayoutId id="2147483670" r:id="rId1"/>
  </p:sldLayoutIdLst>
  <p:hf hdr="0" ftr="0"/>
  <p:txStyles>
    <p:titleStyle>
      <a:lvl1pPr algn="ctr" rtl="0" eaLnBrk="0" fontAlgn="base" hangingPunct="0">
        <a:spcBef>
          <a:spcPct val="0"/>
        </a:spcBef>
        <a:spcAft>
          <a:spcPct val="0"/>
        </a:spcAft>
        <a:defRPr sz="3200" b="1" kern="1200">
          <a:solidFill>
            <a:srgbClr val="000090"/>
          </a:solidFill>
          <a:latin typeface="Arial"/>
          <a:ea typeface="ヒラギノ角ゴ Pro W3" pitchFamily="-109" charset="-128"/>
          <a:cs typeface="Arial"/>
        </a:defRPr>
      </a:lvl1pPr>
      <a:lvl2pPr algn="ctr" rtl="0" eaLnBrk="0" fontAlgn="base" hangingPunct="0">
        <a:spcBef>
          <a:spcPct val="0"/>
        </a:spcBef>
        <a:spcAft>
          <a:spcPct val="0"/>
        </a:spcAft>
        <a:defRPr sz="2800" b="1">
          <a:solidFill>
            <a:srgbClr val="000090"/>
          </a:solidFill>
          <a:latin typeface="Calibri" pitchFamily="34" charset="0"/>
          <a:ea typeface="ヒラギノ角ゴ Pro W3" pitchFamily="-109" charset="-128"/>
          <a:cs typeface="ヒラギノ角ゴ Pro W3" pitchFamily="-109" charset="-128"/>
        </a:defRPr>
      </a:lvl2pPr>
      <a:lvl3pPr algn="ctr" rtl="0" eaLnBrk="0" fontAlgn="base" hangingPunct="0">
        <a:spcBef>
          <a:spcPct val="0"/>
        </a:spcBef>
        <a:spcAft>
          <a:spcPct val="0"/>
        </a:spcAft>
        <a:defRPr sz="2800" b="1">
          <a:solidFill>
            <a:srgbClr val="000090"/>
          </a:solidFill>
          <a:latin typeface="Calibri" pitchFamily="34" charset="0"/>
          <a:ea typeface="ヒラギノ角ゴ Pro W3" pitchFamily="-109" charset="-128"/>
          <a:cs typeface="ヒラギノ角ゴ Pro W3" pitchFamily="-109" charset="-128"/>
        </a:defRPr>
      </a:lvl3pPr>
      <a:lvl4pPr algn="ctr" rtl="0" eaLnBrk="0" fontAlgn="base" hangingPunct="0">
        <a:spcBef>
          <a:spcPct val="0"/>
        </a:spcBef>
        <a:spcAft>
          <a:spcPct val="0"/>
        </a:spcAft>
        <a:defRPr sz="2800" b="1">
          <a:solidFill>
            <a:srgbClr val="000090"/>
          </a:solidFill>
          <a:latin typeface="Calibri" pitchFamily="34" charset="0"/>
          <a:ea typeface="ヒラギノ角ゴ Pro W3" pitchFamily="-109" charset="-128"/>
          <a:cs typeface="ヒラギノ角ゴ Pro W3" pitchFamily="-109" charset="-128"/>
        </a:defRPr>
      </a:lvl4pPr>
      <a:lvl5pPr algn="ctr" rtl="0" eaLnBrk="0" fontAlgn="base" hangingPunct="0">
        <a:spcBef>
          <a:spcPct val="0"/>
        </a:spcBef>
        <a:spcAft>
          <a:spcPct val="0"/>
        </a:spcAft>
        <a:defRPr sz="2800" b="1">
          <a:solidFill>
            <a:srgbClr val="000090"/>
          </a:solidFill>
          <a:latin typeface="Calibri" pitchFamily="34" charset="0"/>
          <a:ea typeface="ヒラギノ角ゴ Pro W3" pitchFamily="-109" charset="-128"/>
          <a:cs typeface="ヒラギノ角ゴ Pro W3" pitchFamily="-109" charset="-128"/>
        </a:defRPr>
      </a:lvl5pPr>
      <a:lvl6pPr marL="457200" algn="ctr" rtl="0" fontAlgn="base">
        <a:spcBef>
          <a:spcPct val="0"/>
        </a:spcBef>
        <a:spcAft>
          <a:spcPct val="0"/>
        </a:spcAft>
        <a:defRPr sz="3600" b="1">
          <a:solidFill>
            <a:schemeClr val="bg1"/>
          </a:solidFill>
          <a:latin typeface="Calibri" pitchFamily="34" charset="0"/>
        </a:defRPr>
      </a:lvl6pPr>
      <a:lvl7pPr marL="914400" algn="ctr" rtl="0" fontAlgn="base">
        <a:spcBef>
          <a:spcPct val="0"/>
        </a:spcBef>
        <a:spcAft>
          <a:spcPct val="0"/>
        </a:spcAft>
        <a:defRPr sz="3600" b="1">
          <a:solidFill>
            <a:schemeClr val="bg1"/>
          </a:solidFill>
          <a:latin typeface="Calibri" pitchFamily="34" charset="0"/>
        </a:defRPr>
      </a:lvl7pPr>
      <a:lvl8pPr marL="1371600" algn="ctr" rtl="0" fontAlgn="base">
        <a:spcBef>
          <a:spcPct val="0"/>
        </a:spcBef>
        <a:spcAft>
          <a:spcPct val="0"/>
        </a:spcAft>
        <a:defRPr sz="3600" b="1">
          <a:solidFill>
            <a:schemeClr val="bg1"/>
          </a:solidFill>
          <a:latin typeface="Calibri" pitchFamily="34" charset="0"/>
        </a:defRPr>
      </a:lvl8pPr>
      <a:lvl9pPr marL="1828800" algn="ctr" rtl="0" fontAlgn="base">
        <a:spcBef>
          <a:spcPct val="0"/>
        </a:spcBef>
        <a:spcAft>
          <a:spcPct val="0"/>
        </a:spcAft>
        <a:defRPr sz="3600" b="1">
          <a:solidFill>
            <a:schemeClr val="bg1"/>
          </a:solidFill>
          <a:latin typeface="Calibri" pitchFamily="34" charset="0"/>
        </a:defRPr>
      </a:lvl9pPr>
    </p:titleStyle>
    <p:bodyStyle>
      <a:lvl1pPr marL="342900" indent="-342900" algn="l" rtl="0" eaLnBrk="0" fontAlgn="base" hangingPunct="0">
        <a:spcBef>
          <a:spcPct val="20000"/>
        </a:spcBef>
        <a:spcAft>
          <a:spcPct val="0"/>
        </a:spcAft>
        <a:buClr>
          <a:srgbClr val="C00000"/>
        </a:buClr>
        <a:buFont typeface="Wingdings" pitchFamily="29" charset="2"/>
        <a:buChar char="Ø"/>
        <a:defRPr sz="2800" b="1" kern="1200">
          <a:solidFill>
            <a:schemeClr val="tx1"/>
          </a:solidFill>
          <a:latin typeface="+mn-lt"/>
          <a:ea typeface="ヒラギノ角ゴ Pro W3" pitchFamily="-109" charset="-128"/>
          <a:cs typeface="ヒラギノ角ゴ Pro W3" pitchFamily="-109" charset="-128"/>
        </a:defRPr>
      </a:lvl1pPr>
      <a:lvl2pPr marL="742950" indent="-285750" algn="l" rtl="0" eaLnBrk="0" fontAlgn="base" hangingPunct="0">
        <a:spcBef>
          <a:spcPct val="20000"/>
        </a:spcBef>
        <a:spcAft>
          <a:spcPct val="0"/>
        </a:spcAft>
        <a:buClr>
          <a:srgbClr val="0000CC"/>
        </a:buClr>
        <a:buFont typeface="Arial" pitchFamily="29" charset="0"/>
        <a:buChar char="•"/>
        <a:defRPr sz="2400" kern="1200">
          <a:solidFill>
            <a:schemeClr val="tx1"/>
          </a:solidFill>
          <a:latin typeface="+mn-lt"/>
          <a:ea typeface="ヒラギノ角ゴ Pro W3" pitchFamily="-109" charset="-128"/>
          <a:cs typeface="+mn-cs"/>
        </a:defRPr>
      </a:lvl2pPr>
      <a:lvl3pPr marL="1143000" indent="-228600" algn="l" rtl="0" eaLnBrk="0" fontAlgn="base" hangingPunct="0">
        <a:spcBef>
          <a:spcPct val="20000"/>
        </a:spcBef>
        <a:spcAft>
          <a:spcPct val="0"/>
        </a:spcAft>
        <a:buFont typeface="Wingdings" pitchFamily="29" charset="2"/>
        <a:buChar char="§"/>
        <a:defRPr sz="2000" kern="1200">
          <a:solidFill>
            <a:schemeClr val="tx1"/>
          </a:solidFill>
          <a:latin typeface="+mn-lt"/>
          <a:ea typeface="ＭＳ Ｐゴシック" pitchFamily="-105" charset="-128"/>
          <a:cs typeface="ＭＳ Ｐゴシック" pitchFamily="-105" charset="-128"/>
        </a:defRPr>
      </a:lvl3pPr>
      <a:lvl4pPr marL="1600200" indent="-228600" algn="l" rtl="0" eaLnBrk="0" fontAlgn="base" hangingPunct="0">
        <a:spcBef>
          <a:spcPct val="20000"/>
        </a:spcBef>
        <a:spcAft>
          <a:spcPct val="0"/>
        </a:spcAft>
        <a:buFont typeface="Courier New" pitchFamily="29" charset="0"/>
        <a:buChar char="o"/>
        <a:defRPr kern="1200">
          <a:solidFill>
            <a:schemeClr val="tx1"/>
          </a:solidFill>
          <a:latin typeface="+mn-lt"/>
          <a:ea typeface="ＭＳ Ｐゴシック" pitchFamily="-105" charset="-128"/>
          <a:cs typeface="+mn-cs"/>
        </a:defRPr>
      </a:lvl4pPr>
      <a:lvl5pPr marL="2057400" indent="-228600" algn="l" rtl="0" eaLnBrk="0" fontAlgn="base" hangingPunct="0">
        <a:spcBef>
          <a:spcPct val="20000"/>
        </a:spcBef>
        <a:spcAft>
          <a:spcPct val="0"/>
        </a:spcAft>
        <a:buFont typeface="Arial" pitchFamily="29" charset="0"/>
        <a:buChar char="•"/>
        <a:defRPr kern="1200">
          <a:solidFill>
            <a:schemeClr val="tx1"/>
          </a:solidFill>
          <a:latin typeface="+mn-lt"/>
          <a:ea typeface="ヒラギノ角ゴ Pro W3" charset="-128"/>
          <a:cs typeface="ヒラギノ角ゴ Pro W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934200" y="6629400"/>
            <a:ext cx="2133600" cy="228600"/>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000000"/>
                </a:solidFill>
                <a:latin typeface="Calibri" charset="0"/>
                <a:ea typeface="ヒラギノ角ゴ Pro W3" charset="-128"/>
                <a:cs typeface="ヒラギノ角ゴ Pro W3" charset="-128"/>
              </a:defRPr>
            </a:lvl1pPr>
          </a:lstStyle>
          <a:p>
            <a:pPr defTabSz="914400" fontAlgn="base">
              <a:spcBef>
                <a:spcPct val="0"/>
              </a:spcBef>
              <a:spcAft>
                <a:spcPct val="0"/>
              </a:spcAft>
              <a:defRPr/>
            </a:pPr>
            <a:fld id="{2DCE6D5B-4AB6-3147-B0D9-B784D301F899}" type="slidenum">
              <a:rPr lang="en-US" smtClean="0"/>
              <a:pPr defTabSz="914400" fontAlgn="base">
                <a:spcBef>
                  <a:spcPct val="0"/>
                </a:spcBef>
                <a:spcAft>
                  <a:spcPct val="0"/>
                </a:spcAft>
                <a:defRPr/>
              </a:pPr>
              <a:t>‹#›</a:t>
            </a:fld>
            <a:endParaRPr lang="en-US" dirty="0"/>
          </a:p>
        </p:txBody>
      </p:sp>
      <p:sp>
        <p:nvSpPr>
          <p:cNvPr id="1028" name="Title Placeholder 8"/>
          <p:cNvSpPr>
            <a:spLocks noGrp="1"/>
          </p:cNvSpPr>
          <p:nvPr>
            <p:ph type="title"/>
          </p:nvPr>
        </p:nvSpPr>
        <p:spPr bwMode="auto">
          <a:xfrm>
            <a:off x="1209675" y="160338"/>
            <a:ext cx="6791325" cy="615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a:t>
            </a:r>
          </a:p>
        </p:txBody>
      </p:sp>
      <p:pic>
        <p:nvPicPr>
          <p:cNvPr id="1029" name="Picture 9" descr="NASA Meatball.png"/>
          <p:cNvPicPr>
            <a:picLocks noChangeAspect="1"/>
          </p:cNvPicPr>
          <p:nvPr userDrawn="1"/>
        </p:nvPicPr>
        <p:blipFill>
          <a:blip r:embed="rId3"/>
          <a:srcRect/>
          <a:stretch>
            <a:fillRect/>
          </a:stretch>
        </p:blipFill>
        <p:spPr bwMode="auto">
          <a:xfrm>
            <a:off x="8101013" y="146050"/>
            <a:ext cx="982662" cy="835025"/>
          </a:xfrm>
          <a:prstGeom prst="rect">
            <a:avLst/>
          </a:prstGeom>
          <a:noFill/>
          <a:ln w="9525">
            <a:noFill/>
            <a:miter lim="800000"/>
            <a:headEnd/>
            <a:tailEnd/>
          </a:ln>
        </p:spPr>
      </p:pic>
      <p:cxnSp>
        <p:nvCxnSpPr>
          <p:cNvPr id="12" name="Straight Connector 11"/>
          <p:cNvCxnSpPr>
            <a:cxnSpLocks noChangeShapeType="1"/>
          </p:cNvCxnSpPr>
          <p:nvPr userDrawn="1"/>
        </p:nvCxnSpPr>
        <p:spPr bwMode="auto">
          <a:xfrm>
            <a:off x="1209675" y="979488"/>
            <a:ext cx="6791325" cy="1587"/>
          </a:xfrm>
          <a:prstGeom prst="line">
            <a:avLst/>
          </a:prstGeom>
          <a:noFill/>
          <a:ln w="25400">
            <a:solidFill>
              <a:schemeClr val="accent1"/>
            </a:solidFill>
            <a:round/>
            <a:headEnd/>
            <a:tailEnd/>
          </a:ln>
          <a:effectLst>
            <a:outerShdw dist="20000" dir="5400000" rotWithShape="0">
              <a:srgbClr val="808080">
                <a:alpha val="37999"/>
              </a:srgbClr>
            </a:outerShdw>
          </a:effectLst>
        </p:spPr>
      </p:cxnSp>
      <p:pic>
        <p:nvPicPr>
          <p:cNvPr id="10" name="Picture 9" descr="SAGE III LOGO no Latin.png"/>
          <p:cNvPicPr>
            <a:picLocks noChangeAspect="1"/>
          </p:cNvPicPr>
          <p:nvPr userDrawn="1"/>
        </p:nvPicPr>
        <p:blipFill>
          <a:blip r:embed="rId4"/>
          <a:stretch>
            <a:fillRect/>
          </a:stretch>
        </p:blipFill>
        <p:spPr>
          <a:xfrm>
            <a:off x="240203" y="160337"/>
            <a:ext cx="840792" cy="937001"/>
          </a:xfrm>
          <a:prstGeom prst="rect">
            <a:avLst/>
          </a:prstGeom>
        </p:spPr>
      </p:pic>
      <p:sp>
        <p:nvSpPr>
          <p:cNvPr id="13" name="Date Placeholder 12"/>
          <p:cNvSpPr>
            <a:spLocks noGrp="1"/>
          </p:cNvSpPr>
          <p:nvPr>
            <p:ph type="dt" sz="half" idx="2"/>
          </p:nvPr>
        </p:nvSpPr>
        <p:spPr>
          <a:xfrm>
            <a:off x="142875" y="64928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pPr>
            <a:fld id="{A9E79D4F-B57E-1C4E-8EE1-3B4427408A1A}" type="datetime4">
              <a:rPr lang="en-US" smtClean="0">
                <a:solidFill>
                  <a:prstClr val="black">
                    <a:tint val="75000"/>
                  </a:prstClr>
                </a:solidFill>
                <a:latin typeface="Arial" pitchFamily="29" charset="0"/>
                <a:ea typeface="ヒラギノ角ゴ Pro W3" pitchFamily="29" charset="-128"/>
              </a:rPr>
              <a:pPr defTabSz="914400" fontAlgn="base">
                <a:spcBef>
                  <a:spcPct val="0"/>
                </a:spcBef>
                <a:spcAft>
                  <a:spcPct val="0"/>
                </a:spcAft>
              </a:pPr>
              <a:t>October 8, 2015</a:t>
            </a:fld>
            <a:endParaRPr lang="en-US" dirty="0">
              <a:solidFill>
                <a:prstClr val="black">
                  <a:tint val="75000"/>
                </a:prstClr>
              </a:solidFill>
              <a:latin typeface="Arial" pitchFamily="29" charset="0"/>
              <a:ea typeface="ヒラギノ角ゴ Pro W3" pitchFamily="29" charset="-128"/>
            </a:endParaRPr>
          </a:p>
        </p:txBody>
      </p:sp>
    </p:spTree>
    <p:extLst>
      <p:ext uri="{BB962C8B-B14F-4D97-AF65-F5344CB8AC3E}">
        <p14:creationId xmlns:p14="http://schemas.microsoft.com/office/powerpoint/2010/main" val="3134573804"/>
      </p:ext>
    </p:extLst>
  </p:cSld>
  <p:clrMap bg1="lt1" tx1="dk1" bg2="lt2" tx2="dk2" accent1="accent1" accent2="accent2" accent3="accent3" accent4="accent4" accent5="accent5" accent6="accent6" hlink="hlink" folHlink="folHlink"/>
  <p:sldLayoutIdLst>
    <p:sldLayoutId id="2147483672" r:id="rId1"/>
  </p:sldLayoutIdLst>
  <p:hf hdr="0" ftr="0"/>
  <p:txStyles>
    <p:titleStyle>
      <a:lvl1pPr algn="ctr" rtl="0" eaLnBrk="0" fontAlgn="base" hangingPunct="0">
        <a:spcBef>
          <a:spcPct val="0"/>
        </a:spcBef>
        <a:spcAft>
          <a:spcPct val="0"/>
        </a:spcAft>
        <a:defRPr sz="3200" b="1" kern="1200">
          <a:solidFill>
            <a:srgbClr val="000090"/>
          </a:solidFill>
          <a:latin typeface="Arial"/>
          <a:ea typeface="ヒラギノ角ゴ Pro W3" pitchFamily="-109" charset="-128"/>
          <a:cs typeface="Arial"/>
        </a:defRPr>
      </a:lvl1pPr>
      <a:lvl2pPr algn="ctr" rtl="0" eaLnBrk="0" fontAlgn="base" hangingPunct="0">
        <a:spcBef>
          <a:spcPct val="0"/>
        </a:spcBef>
        <a:spcAft>
          <a:spcPct val="0"/>
        </a:spcAft>
        <a:defRPr sz="2800" b="1">
          <a:solidFill>
            <a:srgbClr val="000090"/>
          </a:solidFill>
          <a:latin typeface="Calibri" pitchFamily="34" charset="0"/>
          <a:ea typeface="ヒラギノ角ゴ Pro W3" pitchFamily="-109" charset="-128"/>
          <a:cs typeface="ヒラギノ角ゴ Pro W3" pitchFamily="-109" charset="-128"/>
        </a:defRPr>
      </a:lvl2pPr>
      <a:lvl3pPr algn="ctr" rtl="0" eaLnBrk="0" fontAlgn="base" hangingPunct="0">
        <a:spcBef>
          <a:spcPct val="0"/>
        </a:spcBef>
        <a:spcAft>
          <a:spcPct val="0"/>
        </a:spcAft>
        <a:defRPr sz="2800" b="1">
          <a:solidFill>
            <a:srgbClr val="000090"/>
          </a:solidFill>
          <a:latin typeface="Calibri" pitchFamily="34" charset="0"/>
          <a:ea typeface="ヒラギノ角ゴ Pro W3" pitchFamily="-109" charset="-128"/>
          <a:cs typeface="ヒラギノ角ゴ Pro W3" pitchFamily="-109" charset="-128"/>
        </a:defRPr>
      </a:lvl3pPr>
      <a:lvl4pPr algn="ctr" rtl="0" eaLnBrk="0" fontAlgn="base" hangingPunct="0">
        <a:spcBef>
          <a:spcPct val="0"/>
        </a:spcBef>
        <a:spcAft>
          <a:spcPct val="0"/>
        </a:spcAft>
        <a:defRPr sz="2800" b="1">
          <a:solidFill>
            <a:srgbClr val="000090"/>
          </a:solidFill>
          <a:latin typeface="Calibri" pitchFamily="34" charset="0"/>
          <a:ea typeface="ヒラギノ角ゴ Pro W3" pitchFamily="-109" charset="-128"/>
          <a:cs typeface="ヒラギノ角ゴ Pro W3" pitchFamily="-109" charset="-128"/>
        </a:defRPr>
      </a:lvl4pPr>
      <a:lvl5pPr algn="ctr" rtl="0" eaLnBrk="0" fontAlgn="base" hangingPunct="0">
        <a:spcBef>
          <a:spcPct val="0"/>
        </a:spcBef>
        <a:spcAft>
          <a:spcPct val="0"/>
        </a:spcAft>
        <a:defRPr sz="2800" b="1">
          <a:solidFill>
            <a:srgbClr val="000090"/>
          </a:solidFill>
          <a:latin typeface="Calibri" pitchFamily="34" charset="0"/>
          <a:ea typeface="ヒラギノ角ゴ Pro W3" pitchFamily="-109" charset="-128"/>
          <a:cs typeface="ヒラギノ角ゴ Pro W3" pitchFamily="-109" charset="-128"/>
        </a:defRPr>
      </a:lvl5pPr>
      <a:lvl6pPr marL="457200" algn="ctr" rtl="0" fontAlgn="base">
        <a:spcBef>
          <a:spcPct val="0"/>
        </a:spcBef>
        <a:spcAft>
          <a:spcPct val="0"/>
        </a:spcAft>
        <a:defRPr sz="3600" b="1">
          <a:solidFill>
            <a:schemeClr val="bg1"/>
          </a:solidFill>
          <a:latin typeface="Calibri" pitchFamily="34" charset="0"/>
        </a:defRPr>
      </a:lvl6pPr>
      <a:lvl7pPr marL="914400" algn="ctr" rtl="0" fontAlgn="base">
        <a:spcBef>
          <a:spcPct val="0"/>
        </a:spcBef>
        <a:spcAft>
          <a:spcPct val="0"/>
        </a:spcAft>
        <a:defRPr sz="3600" b="1">
          <a:solidFill>
            <a:schemeClr val="bg1"/>
          </a:solidFill>
          <a:latin typeface="Calibri" pitchFamily="34" charset="0"/>
        </a:defRPr>
      </a:lvl7pPr>
      <a:lvl8pPr marL="1371600" algn="ctr" rtl="0" fontAlgn="base">
        <a:spcBef>
          <a:spcPct val="0"/>
        </a:spcBef>
        <a:spcAft>
          <a:spcPct val="0"/>
        </a:spcAft>
        <a:defRPr sz="3600" b="1">
          <a:solidFill>
            <a:schemeClr val="bg1"/>
          </a:solidFill>
          <a:latin typeface="Calibri" pitchFamily="34" charset="0"/>
        </a:defRPr>
      </a:lvl8pPr>
      <a:lvl9pPr marL="1828800" algn="ctr" rtl="0" fontAlgn="base">
        <a:spcBef>
          <a:spcPct val="0"/>
        </a:spcBef>
        <a:spcAft>
          <a:spcPct val="0"/>
        </a:spcAft>
        <a:defRPr sz="3600" b="1">
          <a:solidFill>
            <a:schemeClr val="bg1"/>
          </a:solidFill>
          <a:latin typeface="Calibri" pitchFamily="34" charset="0"/>
        </a:defRPr>
      </a:lvl9pPr>
    </p:titleStyle>
    <p:bodyStyle>
      <a:lvl1pPr marL="342900" indent="-342900" algn="l" rtl="0" eaLnBrk="0" fontAlgn="base" hangingPunct="0">
        <a:spcBef>
          <a:spcPct val="20000"/>
        </a:spcBef>
        <a:spcAft>
          <a:spcPct val="0"/>
        </a:spcAft>
        <a:buClr>
          <a:srgbClr val="C00000"/>
        </a:buClr>
        <a:buFont typeface="Wingdings" pitchFamily="29" charset="2"/>
        <a:buChar char="Ø"/>
        <a:defRPr sz="2800" b="1" kern="1200">
          <a:solidFill>
            <a:schemeClr val="tx1"/>
          </a:solidFill>
          <a:latin typeface="+mn-lt"/>
          <a:ea typeface="ヒラギノ角ゴ Pro W3" pitchFamily="-109" charset="-128"/>
          <a:cs typeface="ヒラギノ角ゴ Pro W3" pitchFamily="-109" charset="-128"/>
        </a:defRPr>
      </a:lvl1pPr>
      <a:lvl2pPr marL="742950" indent="-285750" algn="l" rtl="0" eaLnBrk="0" fontAlgn="base" hangingPunct="0">
        <a:spcBef>
          <a:spcPct val="20000"/>
        </a:spcBef>
        <a:spcAft>
          <a:spcPct val="0"/>
        </a:spcAft>
        <a:buClr>
          <a:srgbClr val="0000CC"/>
        </a:buClr>
        <a:buFont typeface="Arial" pitchFamily="29" charset="0"/>
        <a:buChar char="•"/>
        <a:defRPr sz="2400" kern="1200">
          <a:solidFill>
            <a:schemeClr val="tx1"/>
          </a:solidFill>
          <a:latin typeface="+mn-lt"/>
          <a:ea typeface="ヒラギノ角ゴ Pro W3" pitchFamily="-109" charset="-128"/>
          <a:cs typeface="+mn-cs"/>
        </a:defRPr>
      </a:lvl2pPr>
      <a:lvl3pPr marL="1143000" indent="-228600" algn="l" rtl="0" eaLnBrk="0" fontAlgn="base" hangingPunct="0">
        <a:spcBef>
          <a:spcPct val="20000"/>
        </a:spcBef>
        <a:spcAft>
          <a:spcPct val="0"/>
        </a:spcAft>
        <a:buFont typeface="Wingdings" pitchFamily="29" charset="2"/>
        <a:buChar char="§"/>
        <a:defRPr sz="2000" kern="1200">
          <a:solidFill>
            <a:schemeClr val="tx1"/>
          </a:solidFill>
          <a:latin typeface="+mn-lt"/>
          <a:ea typeface="ＭＳ Ｐゴシック" pitchFamily="-105" charset="-128"/>
          <a:cs typeface="ＭＳ Ｐゴシック" pitchFamily="-105" charset="-128"/>
        </a:defRPr>
      </a:lvl3pPr>
      <a:lvl4pPr marL="1600200" indent="-228600" algn="l" rtl="0" eaLnBrk="0" fontAlgn="base" hangingPunct="0">
        <a:spcBef>
          <a:spcPct val="20000"/>
        </a:spcBef>
        <a:spcAft>
          <a:spcPct val="0"/>
        </a:spcAft>
        <a:buFont typeface="Courier New" pitchFamily="29" charset="0"/>
        <a:buChar char="o"/>
        <a:defRPr kern="1200">
          <a:solidFill>
            <a:schemeClr val="tx1"/>
          </a:solidFill>
          <a:latin typeface="+mn-lt"/>
          <a:ea typeface="ＭＳ Ｐゴシック" pitchFamily="-105" charset="-128"/>
          <a:cs typeface="+mn-cs"/>
        </a:defRPr>
      </a:lvl4pPr>
      <a:lvl5pPr marL="2057400" indent="-228600" algn="l" rtl="0" eaLnBrk="0" fontAlgn="base" hangingPunct="0">
        <a:spcBef>
          <a:spcPct val="20000"/>
        </a:spcBef>
        <a:spcAft>
          <a:spcPct val="0"/>
        </a:spcAft>
        <a:buFont typeface="Arial" pitchFamily="29" charset="0"/>
        <a:buChar char="•"/>
        <a:defRPr kern="1200">
          <a:solidFill>
            <a:schemeClr val="tx1"/>
          </a:solidFill>
          <a:latin typeface="+mn-lt"/>
          <a:ea typeface="ヒラギノ角ゴ Pro W3" charset="-128"/>
          <a:cs typeface="ヒラギノ角ゴ Pro W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934200" y="6629400"/>
            <a:ext cx="2133600" cy="228600"/>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000000"/>
                </a:solidFill>
                <a:latin typeface="Calibri" charset="0"/>
                <a:ea typeface="ヒラギノ角ゴ Pro W3" charset="-128"/>
                <a:cs typeface="ヒラギノ角ゴ Pro W3" charset="-128"/>
              </a:defRPr>
            </a:lvl1pPr>
          </a:lstStyle>
          <a:p>
            <a:pPr defTabSz="914400" fontAlgn="base">
              <a:spcBef>
                <a:spcPct val="0"/>
              </a:spcBef>
              <a:spcAft>
                <a:spcPct val="0"/>
              </a:spcAft>
              <a:defRPr/>
            </a:pPr>
            <a:fld id="{2DCE6D5B-4AB6-3147-B0D9-B784D301F899}" type="slidenum">
              <a:rPr lang="en-US" smtClean="0"/>
              <a:pPr defTabSz="914400" fontAlgn="base">
                <a:spcBef>
                  <a:spcPct val="0"/>
                </a:spcBef>
                <a:spcAft>
                  <a:spcPct val="0"/>
                </a:spcAft>
                <a:defRPr/>
              </a:pPr>
              <a:t>‹#›</a:t>
            </a:fld>
            <a:endParaRPr lang="en-US" dirty="0"/>
          </a:p>
        </p:txBody>
      </p:sp>
      <p:sp>
        <p:nvSpPr>
          <p:cNvPr id="1028" name="Title Placeholder 8"/>
          <p:cNvSpPr>
            <a:spLocks noGrp="1"/>
          </p:cNvSpPr>
          <p:nvPr>
            <p:ph type="title"/>
          </p:nvPr>
        </p:nvSpPr>
        <p:spPr bwMode="auto">
          <a:xfrm>
            <a:off x="1209675" y="160338"/>
            <a:ext cx="6791325" cy="615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a:t>
            </a:r>
          </a:p>
        </p:txBody>
      </p:sp>
      <p:pic>
        <p:nvPicPr>
          <p:cNvPr id="1029" name="Picture 9" descr="NASA Meatball.png"/>
          <p:cNvPicPr>
            <a:picLocks noChangeAspect="1"/>
          </p:cNvPicPr>
          <p:nvPr userDrawn="1"/>
        </p:nvPicPr>
        <p:blipFill>
          <a:blip r:embed="rId3"/>
          <a:srcRect/>
          <a:stretch>
            <a:fillRect/>
          </a:stretch>
        </p:blipFill>
        <p:spPr bwMode="auto">
          <a:xfrm>
            <a:off x="8101013" y="146050"/>
            <a:ext cx="982662" cy="835025"/>
          </a:xfrm>
          <a:prstGeom prst="rect">
            <a:avLst/>
          </a:prstGeom>
          <a:noFill/>
          <a:ln w="9525">
            <a:noFill/>
            <a:miter lim="800000"/>
            <a:headEnd/>
            <a:tailEnd/>
          </a:ln>
        </p:spPr>
      </p:pic>
      <p:cxnSp>
        <p:nvCxnSpPr>
          <p:cNvPr id="12" name="Straight Connector 11"/>
          <p:cNvCxnSpPr>
            <a:cxnSpLocks noChangeShapeType="1"/>
          </p:cNvCxnSpPr>
          <p:nvPr userDrawn="1"/>
        </p:nvCxnSpPr>
        <p:spPr bwMode="auto">
          <a:xfrm>
            <a:off x="1209675" y="979488"/>
            <a:ext cx="6791325" cy="1587"/>
          </a:xfrm>
          <a:prstGeom prst="line">
            <a:avLst/>
          </a:prstGeom>
          <a:noFill/>
          <a:ln w="25400">
            <a:solidFill>
              <a:schemeClr val="accent1"/>
            </a:solidFill>
            <a:round/>
            <a:headEnd/>
            <a:tailEnd/>
          </a:ln>
          <a:effectLst>
            <a:outerShdw dist="20000" dir="5400000" rotWithShape="0">
              <a:srgbClr val="808080">
                <a:alpha val="37999"/>
              </a:srgbClr>
            </a:outerShdw>
          </a:effectLst>
        </p:spPr>
      </p:cxnSp>
      <p:pic>
        <p:nvPicPr>
          <p:cNvPr id="10" name="Picture 9" descr="SAGE III LOGO no Latin.png"/>
          <p:cNvPicPr>
            <a:picLocks noChangeAspect="1"/>
          </p:cNvPicPr>
          <p:nvPr userDrawn="1"/>
        </p:nvPicPr>
        <p:blipFill>
          <a:blip r:embed="rId4"/>
          <a:stretch>
            <a:fillRect/>
          </a:stretch>
        </p:blipFill>
        <p:spPr>
          <a:xfrm>
            <a:off x="240203" y="160337"/>
            <a:ext cx="840792" cy="937001"/>
          </a:xfrm>
          <a:prstGeom prst="rect">
            <a:avLst/>
          </a:prstGeom>
        </p:spPr>
      </p:pic>
      <p:sp>
        <p:nvSpPr>
          <p:cNvPr id="13" name="Date Placeholder 12"/>
          <p:cNvSpPr>
            <a:spLocks noGrp="1"/>
          </p:cNvSpPr>
          <p:nvPr>
            <p:ph type="dt" sz="half" idx="2"/>
          </p:nvPr>
        </p:nvSpPr>
        <p:spPr>
          <a:xfrm>
            <a:off x="142875" y="64928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pPr>
            <a:fld id="{A9E79D4F-B57E-1C4E-8EE1-3B4427408A1A}" type="datetime4">
              <a:rPr lang="en-US" smtClean="0">
                <a:solidFill>
                  <a:prstClr val="black">
                    <a:tint val="75000"/>
                  </a:prstClr>
                </a:solidFill>
                <a:latin typeface="Arial" pitchFamily="29" charset="0"/>
                <a:ea typeface="ヒラギノ角ゴ Pro W3" pitchFamily="29" charset="-128"/>
              </a:rPr>
              <a:pPr defTabSz="914400" fontAlgn="base">
                <a:spcBef>
                  <a:spcPct val="0"/>
                </a:spcBef>
                <a:spcAft>
                  <a:spcPct val="0"/>
                </a:spcAft>
              </a:pPr>
              <a:t>October 8, 2015</a:t>
            </a:fld>
            <a:endParaRPr lang="en-US" dirty="0">
              <a:solidFill>
                <a:prstClr val="black">
                  <a:tint val="75000"/>
                </a:prstClr>
              </a:solidFill>
              <a:latin typeface="Arial" pitchFamily="29" charset="0"/>
              <a:ea typeface="ヒラギノ角ゴ Pro W3" pitchFamily="29" charset="-128"/>
            </a:endParaRPr>
          </a:p>
        </p:txBody>
      </p:sp>
    </p:spTree>
    <p:extLst>
      <p:ext uri="{BB962C8B-B14F-4D97-AF65-F5344CB8AC3E}">
        <p14:creationId xmlns:p14="http://schemas.microsoft.com/office/powerpoint/2010/main" val="1730679999"/>
      </p:ext>
    </p:extLst>
  </p:cSld>
  <p:clrMap bg1="lt1" tx1="dk1" bg2="lt2" tx2="dk2" accent1="accent1" accent2="accent2" accent3="accent3" accent4="accent4" accent5="accent5" accent6="accent6" hlink="hlink" folHlink="folHlink"/>
  <p:sldLayoutIdLst>
    <p:sldLayoutId id="2147483674" r:id="rId1"/>
  </p:sldLayoutIdLst>
  <p:hf hdr="0" ftr="0"/>
  <p:txStyles>
    <p:titleStyle>
      <a:lvl1pPr algn="ctr" rtl="0" eaLnBrk="0" fontAlgn="base" hangingPunct="0">
        <a:spcBef>
          <a:spcPct val="0"/>
        </a:spcBef>
        <a:spcAft>
          <a:spcPct val="0"/>
        </a:spcAft>
        <a:defRPr sz="3200" b="1" kern="1200">
          <a:solidFill>
            <a:srgbClr val="000090"/>
          </a:solidFill>
          <a:latin typeface="Arial"/>
          <a:ea typeface="ヒラギノ角ゴ Pro W3" pitchFamily="-109" charset="-128"/>
          <a:cs typeface="Arial"/>
        </a:defRPr>
      </a:lvl1pPr>
      <a:lvl2pPr algn="ctr" rtl="0" eaLnBrk="0" fontAlgn="base" hangingPunct="0">
        <a:spcBef>
          <a:spcPct val="0"/>
        </a:spcBef>
        <a:spcAft>
          <a:spcPct val="0"/>
        </a:spcAft>
        <a:defRPr sz="2800" b="1">
          <a:solidFill>
            <a:srgbClr val="000090"/>
          </a:solidFill>
          <a:latin typeface="Calibri" pitchFamily="34" charset="0"/>
          <a:ea typeface="ヒラギノ角ゴ Pro W3" pitchFamily="-109" charset="-128"/>
          <a:cs typeface="ヒラギノ角ゴ Pro W3" pitchFamily="-109" charset="-128"/>
        </a:defRPr>
      </a:lvl2pPr>
      <a:lvl3pPr algn="ctr" rtl="0" eaLnBrk="0" fontAlgn="base" hangingPunct="0">
        <a:spcBef>
          <a:spcPct val="0"/>
        </a:spcBef>
        <a:spcAft>
          <a:spcPct val="0"/>
        </a:spcAft>
        <a:defRPr sz="2800" b="1">
          <a:solidFill>
            <a:srgbClr val="000090"/>
          </a:solidFill>
          <a:latin typeface="Calibri" pitchFamily="34" charset="0"/>
          <a:ea typeface="ヒラギノ角ゴ Pro W3" pitchFamily="-109" charset="-128"/>
          <a:cs typeface="ヒラギノ角ゴ Pro W3" pitchFamily="-109" charset="-128"/>
        </a:defRPr>
      </a:lvl3pPr>
      <a:lvl4pPr algn="ctr" rtl="0" eaLnBrk="0" fontAlgn="base" hangingPunct="0">
        <a:spcBef>
          <a:spcPct val="0"/>
        </a:spcBef>
        <a:spcAft>
          <a:spcPct val="0"/>
        </a:spcAft>
        <a:defRPr sz="2800" b="1">
          <a:solidFill>
            <a:srgbClr val="000090"/>
          </a:solidFill>
          <a:latin typeface="Calibri" pitchFamily="34" charset="0"/>
          <a:ea typeface="ヒラギノ角ゴ Pro W3" pitchFamily="-109" charset="-128"/>
          <a:cs typeface="ヒラギノ角ゴ Pro W3" pitchFamily="-109" charset="-128"/>
        </a:defRPr>
      </a:lvl4pPr>
      <a:lvl5pPr algn="ctr" rtl="0" eaLnBrk="0" fontAlgn="base" hangingPunct="0">
        <a:spcBef>
          <a:spcPct val="0"/>
        </a:spcBef>
        <a:spcAft>
          <a:spcPct val="0"/>
        </a:spcAft>
        <a:defRPr sz="2800" b="1">
          <a:solidFill>
            <a:srgbClr val="000090"/>
          </a:solidFill>
          <a:latin typeface="Calibri" pitchFamily="34" charset="0"/>
          <a:ea typeface="ヒラギノ角ゴ Pro W3" pitchFamily="-109" charset="-128"/>
          <a:cs typeface="ヒラギノ角ゴ Pro W3" pitchFamily="-109" charset="-128"/>
        </a:defRPr>
      </a:lvl5pPr>
      <a:lvl6pPr marL="457200" algn="ctr" rtl="0" fontAlgn="base">
        <a:spcBef>
          <a:spcPct val="0"/>
        </a:spcBef>
        <a:spcAft>
          <a:spcPct val="0"/>
        </a:spcAft>
        <a:defRPr sz="3600" b="1">
          <a:solidFill>
            <a:schemeClr val="bg1"/>
          </a:solidFill>
          <a:latin typeface="Calibri" pitchFamily="34" charset="0"/>
        </a:defRPr>
      </a:lvl6pPr>
      <a:lvl7pPr marL="914400" algn="ctr" rtl="0" fontAlgn="base">
        <a:spcBef>
          <a:spcPct val="0"/>
        </a:spcBef>
        <a:spcAft>
          <a:spcPct val="0"/>
        </a:spcAft>
        <a:defRPr sz="3600" b="1">
          <a:solidFill>
            <a:schemeClr val="bg1"/>
          </a:solidFill>
          <a:latin typeface="Calibri" pitchFamily="34" charset="0"/>
        </a:defRPr>
      </a:lvl7pPr>
      <a:lvl8pPr marL="1371600" algn="ctr" rtl="0" fontAlgn="base">
        <a:spcBef>
          <a:spcPct val="0"/>
        </a:spcBef>
        <a:spcAft>
          <a:spcPct val="0"/>
        </a:spcAft>
        <a:defRPr sz="3600" b="1">
          <a:solidFill>
            <a:schemeClr val="bg1"/>
          </a:solidFill>
          <a:latin typeface="Calibri" pitchFamily="34" charset="0"/>
        </a:defRPr>
      </a:lvl8pPr>
      <a:lvl9pPr marL="1828800" algn="ctr" rtl="0" fontAlgn="base">
        <a:spcBef>
          <a:spcPct val="0"/>
        </a:spcBef>
        <a:spcAft>
          <a:spcPct val="0"/>
        </a:spcAft>
        <a:defRPr sz="3600" b="1">
          <a:solidFill>
            <a:schemeClr val="bg1"/>
          </a:solidFill>
          <a:latin typeface="Calibri" pitchFamily="34" charset="0"/>
        </a:defRPr>
      </a:lvl9pPr>
    </p:titleStyle>
    <p:bodyStyle>
      <a:lvl1pPr marL="342900" indent="-342900" algn="l" rtl="0" eaLnBrk="0" fontAlgn="base" hangingPunct="0">
        <a:spcBef>
          <a:spcPct val="20000"/>
        </a:spcBef>
        <a:spcAft>
          <a:spcPct val="0"/>
        </a:spcAft>
        <a:buClr>
          <a:srgbClr val="C00000"/>
        </a:buClr>
        <a:buFont typeface="Wingdings" pitchFamily="29" charset="2"/>
        <a:buChar char="Ø"/>
        <a:defRPr sz="2800" b="1" kern="1200">
          <a:solidFill>
            <a:schemeClr val="tx1"/>
          </a:solidFill>
          <a:latin typeface="+mn-lt"/>
          <a:ea typeface="ヒラギノ角ゴ Pro W3" pitchFamily="-109" charset="-128"/>
          <a:cs typeface="ヒラギノ角ゴ Pro W3" pitchFamily="-109" charset="-128"/>
        </a:defRPr>
      </a:lvl1pPr>
      <a:lvl2pPr marL="742950" indent="-285750" algn="l" rtl="0" eaLnBrk="0" fontAlgn="base" hangingPunct="0">
        <a:spcBef>
          <a:spcPct val="20000"/>
        </a:spcBef>
        <a:spcAft>
          <a:spcPct val="0"/>
        </a:spcAft>
        <a:buClr>
          <a:srgbClr val="0000CC"/>
        </a:buClr>
        <a:buFont typeface="Arial" pitchFamily="29" charset="0"/>
        <a:buChar char="•"/>
        <a:defRPr sz="2400" kern="1200">
          <a:solidFill>
            <a:schemeClr val="tx1"/>
          </a:solidFill>
          <a:latin typeface="+mn-lt"/>
          <a:ea typeface="ヒラギノ角ゴ Pro W3" pitchFamily="-109" charset="-128"/>
          <a:cs typeface="+mn-cs"/>
        </a:defRPr>
      </a:lvl2pPr>
      <a:lvl3pPr marL="1143000" indent="-228600" algn="l" rtl="0" eaLnBrk="0" fontAlgn="base" hangingPunct="0">
        <a:spcBef>
          <a:spcPct val="20000"/>
        </a:spcBef>
        <a:spcAft>
          <a:spcPct val="0"/>
        </a:spcAft>
        <a:buFont typeface="Wingdings" pitchFamily="29" charset="2"/>
        <a:buChar char="§"/>
        <a:defRPr sz="2000" kern="1200">
          <a:solidFill>
            <a:schemeClr val="tx1"/>
          </a:solidFill>
          <a:latin typeface="+mn-lt"/>
          <a:ea typeface="ＭＳ Ｐゴシック" pitchFamily="-105" charset="-128"/>
          <a:cs typeface="ＭＳ Ｐゴシック" pitchFamily="-105" charset="-128"/>
        </a:defRPr>
      </a:lvl3pPr>
      <a:lvl4pPr marL="1600200" indent="-228600" algn="l" rtl="0" eaLnBrk="0" fontAlgn="base" hangingPunct="0">
        <a:spcBef>
          <a:spcPct val="20000"/>
        </a:spcBef>
        <a:spcAft>
          <a:spcPct val="0"/>
        </a:spcAft>
        <a:buFont typeface="Courier New" pitchFamily="29" charset="0"/>
        <a:buChar char="o"/>
        <a:defRPr kern="1200">
          <a:solidFill>
            <a:schemeClr val="tx1"/>
          </a:solidFill>
          <a:latin typeface="+mn-lt"/>
          <a:ea typeface="ＭＳ Ｐゴシック" pitchFamily="-105" charset="-128"/>
          <a:cs typeface="+mn-cs"/>
        </a:defRPr>
      </a:lvl4pPr>
      <a:lvl5pPr marL="2057400" indent="-228600" algn="l" rtl="0" eaLnBrk="0" fontAlgn="base" hangingPunct="0">
        <a:spcBef>
          <a:spcPct val="20000"/>
        </a:spcBef>
        <a:spcAft>
          <a:spcPct val="0"/>
        </a:spcAft>
        <a:buFont typeface="Arial" pitchFamily="29" charset="0"/>
        <a:buChar char="•"/>
        <a:defRPr kern="1200">
          <a:solidFill>
            <a:schemeClr val="tx1"/>
          </a:solidFill>
          <a:latin typeface="+mn-lt"/>
          <a:ea typeface="ヒラギノ角ゴ Pro W3" charset="-128"/>
          <a:cs typeface="ヒラギノ角ゴ Pro W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934200" y="6629400"/>
            <a:ext cx="2133600" cy="228600"/>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000000"/>
                </a:solidFill>
                <a:latin typeface="Calibri" charset="0"/>
                <a:ea typeface="ヒラギノ角ゴ Pro W3" charset="-128"/>
                <a:cs typeface="ヒラギノ角ゴ Pro W3" charset="-128"/>
              </a:defRPr>
            </a:lvl1pPr>
          </a:lstStyle>
          <a:p>
            <a:pPr defTabSz="914400" fontAlgn="base">
              <a:spcBef>
                <a:spcPct val="0"/>
              </a:spcBef>
              <a:spcAft>
                <a:spcPct val="0"/>
              </a:spcAft>
              <a:defRPr/>
            </a:pPr>
            <a:fld id="{2DCE6D5B-4AB6-3147-B0D9-B784D301F899}" type="slidenum">
              <a:rPr lang="en-US" smtClean="0"/>
              <a:pPr defTabSz="914400" fontAlgn="base">
                <a:spcBef>
                  <a:spcPct val="0"/>
                </a:spcBef>
                <a:spcAft>
                  <a:spcPct val="0"/>
                </a:spcAft>
                <a:defRPr/>
              </a:pPr>
              <a:t>‹#›</a:t>
            </a:fld>
            <a:endParaRPr lang="en-US" dirty="0"/>
          </a:p>
        </p:txBody>
      </p:sp>
      <p:sp>
        <p:nvSpPr>
          <p:cNvPr id="1028" name="Title Placeholder 8"/>
          <p:cNvSpPr>
            <a:spLocks noGrp="1"/>
          </p:cNvSpPr>
          <p:nvPr>
            <p:ph type="title"/>
          </p:nvPr>
        </p:nvSpPr>
        <p:spPr bwMode="auto">
          <a:xfrm>
            <a:off x="1209675" y="160338"/>
            <a:ext cx="6791325" cy="615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a:t>
            </a:r>
          </a:p>
        </p:txBody>
      </p:sp>
      <p:pic>
        <p:nvPicPr>
          <p:cNvPr id="1029" name="Picture 9" descr="NASA Meatball.png"/>
          <p:cNvPicPr>
            <a:picLocks noChangeAspect="1"/>
          </p:cNvPicPr>
          <p:nvPr userDrawn="1"/>
        </p:nvPicPr>
        <p:blipFill>
          <a:blip r:embed="rId2"/>
          <a:srcRect/>
          <a:stretch>
            <a:fillRect/>
          </a:stretch>
        </p:blipFill>
        <p:spPr bwMode="auto">
          <a:xfrm>
            <a:off x="8101013" y="146050"/>
            <a:ext cx="982662" cy="835025"/>
          </a:xfrm>
          <a:prstGeom prst="rect">
            <a:avLst/>
          </a:prstGeom>
          <a:noFill/>
          <a:ln w="9525">
            <a:noFill/>
            <a:miter lim="800000"/>
            <a:headEnd/>
            <a:tailEnd/>
          </a:ln>
        </p:spPr>
      </p:pic>
      <p:cxnSp>
        <p:nvCxnSpPr>
          <p:cNvPr id="12" name="Straight Connector 11"/>
          <p:cNvCxnSpPr>
            <a:cxnSpLocks noChangeShapeType="1"/>
          </p:cNvCxnSpPr>
          <p:nvPr userDrawn="1"/>
        </p:nvCxnSpPr>
        <p:spPr bwMode="auto">
          <a:xfrm>
            <a:off x="1209675" y="979488"/>
            <a:ext cx="6791325" cy="1587"/>
          </a:xfrm>
          <a:prstGeom prst="line">
            <a:avLst/>
          </a:prstGeom>
          <a:noFill/>
          <a:ln w="25400">
            <a:solidFill>
              <a:schemeClr val="accent1"/>
            </a:solidFill>
            <a:round/>
            <a:headEnd/>
            <a:tailEnd/>
          </a:ln>
          <a:effectLst>
            <a:outerShdw dist="20000" dir="5400000" rotWithShape="0">
              <a:srgbClr val="808080">
                <a:alpha val="37999"/>
              </a:srgbClr>
            </a:outerShdw>
          </a:effectLst>
        </p:spPr>
      </p:cxnSp>
      <p:pic>
        <p:nvPicPr>
          <p:cNvPr id="10" name="Picture 9" descr="SAGE III LOGO no Latin.png"/>
          <p:cNvPicPr>
            <a:picLocks noChangeAspect="1"/>
          </p:cNvPicPr>
          <p:nvPr userDrawn="1"/>
        </p:nvPicPr>
        <p:blipFill>
          <a:blip r:embed="rId3"/>
          <a:stretch>
            <a:fillRect/>
          </a:stretch>
        </p:blipFill>
        <p:spPr>
          <a:xfrm>
            <a:off x="240203" y="160337"/>
            <a:ext cx="840792" cy="937001"/>
          </a:xfrm>
          <a:prstGeom prst="rect">
            <a:avLst/>
          </a:prstGeom>
        </p:spPr>
      </p:pic>
      <p:sp>
        <p:nvSpPr>
          <p:cNvPr id="13" name="Date Placeholder 12"/>
          <p:cNvSpPr>
            <a:spLocks noGrp="1"/>
          </p:cNvSpPr>
          <p:nvPr>
            <p:ph type="dt" sz="half" idx="2"/>
          </p:nvPr>
        </p:nvSpPr>
        <p:spPr>
          <a:xfrm>
            <a:off x="142875" y="64928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pPr>
            <a:fld id="{A9E79D4F-B57E-1C4E-8EE1-3B4427408A1A}" type="datetime4">
              <a:rPr lang="en-US" smtClean="0">
                <a:solidFill>
                  <a:prstClr val="black">
                    <a:tint val="75000"/>
                  </a:prstClr>
                </a:solidFill>
                <a:latin typeface="Arial" pitchFamily="29" charset="0"/>
                <a:ea typeface="ヒラギノ角ゴ Pro W3" pitchFamily="29" charset="-128"/>
              </a:rPr>
              <a:pPr defTabSz="914400" fontAlgn="base">
                <a:spcBef>
                  <a:spcPct val="0"/>
                </a:spcBef>
                <a:spcAft>
                  <a:spcPct val="0"/>
                </a:spcAft>
              </a:pPr>
              <a:t>October 8, 2015</a:t>
            </a:fld>
            <a:endParaRPr lang="en-US" dirty="0">
              <a:solidFill>
                <a:prstClr val="black">
                  <a:tint val="75000"/>
                </a:prstClr>
              </a:solidFill>
              <a:latin typeface="Arial" pitchFamily="29" charset="0"/>
              <a:ea typeface="ヒラギノ角ゴ Pro W3" pitchFamily="29" charset="-128"/>
            </a:endParaRPr>
          </a:p>
        </p:txBody>
      </p:sp>
    </p:spTree>
    <p:extLst>
      <p:ext uri="{BB962C8B-B14F-4D97-AF65-F5344CB8AC3E}">
        <p14:creationId xmlns:p14="http://schemas.microsoft.com/office/powerpoint/2010/main" val="843949612"/>
      </p:ext>
    </p:extLst>
  </p:cSld>
  <p:clrMap bg1="lt1" tx1="dk1" bg2="lt2" tx2="dk2" accent1="accent1" accent2="accent2" accent3="accent3" accent4="accent4" accent5="accent5" accent6="accent6" hlink="hlink" folHlink="folHlink"/>
  <p:hf hdr="0" ftr="0"/>
  <p:txStyles>
    <p:titleStyle>
      <a:lvl1pPr algn="ctr" rtl="0" eaLnBrk="0" fontAlgn="base" hangingPunct="0">
        <a:spcBef>
          <a:spcPct val="0"/>
        </a:spcBef>
        <a:spcAft>
          <a:spcPct val="0"/>
        </a:spcAft>
        <a:defRPr sz="3200" b="1" kern="1200">
          <a:solidFill>
            <a:srgbClr val="000090"/>
          </a:solidFill>
          <a:latin typeface="Arial"/>
          <a:ea typeface="ヒラギノ角ゴ Pro W3" pitchFamily="-109" charset="-128"/>
          <a:cs typeface="Arial"/>
        </a:defRPr>
      </a:lvl1pPr>
      <a:lvl2pPr algn="ctr" rtl="0" eaLnBrk="0" fontAlgn="base" hangingPunct="0">
        <a:spcBef>
          <a:spcPct val="0"/>
        </a:spcBef>
        <a:spcAft>
          <a:spcPct val="0"/>
        </a:spcAft>
        <a:defRPr sz="2800" b="1">
          <a:solidFill>
            <a:srgbClr val="000090"/>
          </a:solidFill>
          <a:latin typeface="Calibri" pitchFamily="34" charset="0"/>
          <a:ea typeface="ヒラギノ角ゴ Pro W3" pitchFamily="-109" charset="-128"/>
          <a:cs typeface="ヒラギノ角ゴ Pro W3" pitchFamily="-109" charset="-128"/>
        </a:defRPr>
      </a:lvl2pPr>
      <a:lvl3pPr algn="ctr" rtl="0" eaLnBrk="0" fontAlgn="base" hangingPunct="0">
        <a:spcBef>
          <a:spcPct val="0"/>
        </a:spcBef>
        <a:spcAft>
          <a:spcPct val="0"/>
        </a:spcAft>
        <a:defRPr sz="2800" b="1">
          <a:solidFill>
            <a:srgbClr val="000090"/>
          </a:solidFill>
          <a:latin typeface="Calibri" pitchFamily="34" charset="0"/>
          <a:ea typeface="ヒラギノ角ゴ Pro W3" pitchFamily="-109" charset="-128"/>
          <a:cs typeface="ヒラギノ角ゴ Pro W3" pitchFamily="-109" charset="-128"/>
        </a:defRPr>
      </a:lvl3pPr>
      <a:lvl4pPr algn="ctr" rtl="0" eaLnBrk="0" fontAlgn="base" hangingPunct="0">
        <a:spcBef>
          <a:spcPct val="0"/>
        </a:spcBef>
        <a:spcAft>
          <a:spcPct val="0"/>
        </a:spcAft>
        <a:defRPr sz="2800" b="1">
          <a:solidFill>
            <a:srgbClr val="000090"/>
          </a:solidFill>
          <a:latin typeface="Calibri" pitchFamily="34" charset="0"/>
          <a:ea typeface="ヒラギノ角ゴ Pro W3" pitchFamily="-109" charset="-128"/>
          <a:cs typeface="ヒラギノ角ゴ Pro W3" pitchFamily="-109" charset="-128"/>
        </a:defRPr>
      </a:lvl4pPr>
      <a:lvl5pPr algn="ctr" rtl="0" eaLnBrk="0" fontAlgn="base" hangingPunct="0">
        <a:spcBef>
          <a:spcPct val="0"/>
        </a:spcBef>
        <a:spcAft>
          <a:spcPct val="0"/>
        </a:spcAft>
        <a:defRPr sz="2800" b="1">
          <a:solidFill>
            <a:srgbClr val="000090"/>
          </a:solidFill>
          <a:latin typeface="Calibri" pitchFamily="34" charset="0"/>
          <a:ea typeface="ヒラギノ角ゴ Pro W3" pitchFamily="-109" charset="-128"/>
          <a:cs typeface="ヒラギノ角ゴ Pro W3" pitchFamily="-109" charset="-128"/>
        </a:defRPr>
      </a:lvl5pPr>
      <a:lvl6pPr marL="457200" algn="ctr" rtl="0" fontAlgn="base">
        <a:spcBef>
          <a:spcPct val="0"/>
        </a:spcBef>
        <a:spcAft>
          <a:spcPct val="0"/>
        </a:spcAft>
        <a:defRPr sz="3600" b="1">
          <a:solidFill>
            <a:schemeClr val="bg1"/>
          </a:solidFill>
          <a:latin typeface="Calibri" pitchFamily="34" charset="0"/>
        </a:defRPr>
      </a:lvl6pPr>
      <a:lvl7pPr marL="914400" algn="ctr" rtl="0" fontAlgn="base">
        <a:spcBef>
          <a:spcPct val="0"/>
        </a:spcBef>
        <a:spcAft>
          <a:spcPct val="0"/>
        </a:spcAft>
        <a:defRPr sz="3600" b="1">
          <a:solidFill>
            <a:schemeClr val="bg1"/>
          </a:solidFill>
          <a:latin typeface="Calibri" pitchFamily="34" charset="0"/>
        </a:defRPr>
      </a:lvl7pPr>
      <a:lvl8pPr marL="1371600" algn="ctr" rtl="0" fontAlgn="base">
        <a:spcBef>
          <a:spcPct val="0"/>
        </a:spcBef>
        <a:spcAft>
          <a:spcPct val="0"/>
        </a:spcAft>
        <a:defRPr sz="3600" b="1">
          <a:solidFill>
            <a:schemeClr val="bg1"/>
          </a:solidFill>
          <a:latin typeface="Calibri" pitchFamily="34" charset="0"/>
        </a:defRPr>
      </a:lvl8pPr>
      <a:lvl9pPr marL="1828800" algn="ctr" rtl="0" fontAlgn="base">
        <a:spcBef>
          <a:spcPct val="0"/>
        </a:spcBef>
        <a:spcAft>
          <a:spcPct val="0"/>
        </a:spcAft>
        <a:defRPr sz="3600" b="1">
          <a:solidFill>
            <a:schemeClr val="bg1"/>
          </a:solidFill>
          <a:latin typeface="Calibri" pitchFamily="34" charset="0"/>
        </a:defRPr>
      </a:lvl9pPr>
    </p:titleStyle>
    <p:bodyStyle>
      <a:lvl1pPr marL="342900" indent="-342900" algn="l" rtl="0" eaLnBrk="0" fontAlgn="base" hangingPunct="0">
        <a:spcBef>
          <a:spcPct val="20000"/>
        </a:spcBef>
        <a:spcAft>
          <a:spcPct val="0"/>
        </a:spcAft>
        <a:buClr>
          <a:srgbClr val="C00000"/>
        </a:buClr>
        <a:buFont typeface="Wingdings" pitchFamily="29" charset="2"/>
        <a:buChar char="Ø"/>
        <a:defRPr sz="2800" b="1" kern="1200">
          <a:solidFill>
            <a:schemeClr val="tx1"/>
          </a:solidFill>
          <a:latin typeface="+mn-lt"/>
          <a:ea typeface="ヒラギノ角ゴ Pro W3" pitchFamily="-109" charset="-128"/>
          <a:cs typeface="ヒラギノ角ゴ Pro W3" pitchFamily="-109" charset="-128"/>
        </a:defRPr>
      </a:lvl1pPr>
      <a:lvl2pPr marL="742950" indent="-285750" algn="l" rtl="0" eaLnBrk="0" fontAlgn="base" hangingPunct="0">
        <a:spcBef>
          <a:spcPct val="20000"/>
        </a:spcBef>
        <a:spcAft>
          <a:spcPct val="0"/>
        </a:spcAft>
        <a:buClr>
          <a:srgbClr val="0000CC"/>
        </a:buClr>
        <a:buFont typeface="Arial" pitchFamily="29" charset="0"/>
        <a:buChar char="•"/>
        <a:defRPr sz="2400" kern="1200">
          <a:solidFill>
            <a:schemeClr val="tx1"/>
          </a:solidFill>
          <a:latin typeface="+mn-lt"/>
          <a:ea typeface="ヒラギノ角ゴ Pro W3" pitchFamily="-109" charset="-128"/>
          <a:cs typeface="+mn-cs"/>
        </a:defRPr>
      </a:lvl2pPr>
      <a:lvl3pPr marL="1143000" indent="-228600" algn="l" rtl="0" eaLnBrk="0" fontAlgn="base" hangingPunct="0">
        <a:spcBef>
          <a:spcPct val="20000"/>
        </a:spcBef>
        <a:spcAft>
          <a:spcPct val="0"/>
        </a:spcAft>
        <a:buFont typeface="Wingdings" pitchFamily="29" charset="2"/>
        <a:buChar char="§"/>
        <a:defRPr sz="2000" kern="1200">
          <a:solidFill>
            <a:schemeClr val="tx1"/>
          </a:solidFill>
          <a:latin typeface="+mn-lt"/>
          <a:ea typeface="ＭＳ Ｐゴシック" pitchFamily="-105" charset="-128"/>
          <a:cs typeface="ＭＳ Ｐゴシック" pitchFamily="-105" charset="-128"/>
        </a:defRPr>
      </a:lvl3pPr>
      <a:lvl4pPr marL="1600200" indent="-228600" algn="l" rtl="0" eaLnBrk="0" fontAlgn="base" hangingPunct="0">
        <a:spcBef>
          <a:spcPct val="20000"/>
        </a:spcBef>
        <a:spcAft>
          <a:spcPct val="0"/>
        </a:spcAft>
        <a:buFont typeface="Courier New" pitchFamily="29" charset="0"/>
        <a:buChar char="o"/>
        <a:defRPr kern="1200">
          <a:solidFill>
            <a:schemeClr val="tx1"/>
          </a:solidFill>
          <a:latin typeface="+mn-lt"/>
          <a:ea typeface="ＭＳ Ｐゴシック" pitchFamily="-105" charset="-128"/>
          <a:cs typeface="+mn-cs"/>
        </a:defRPr>
      </a:lvl4pPr>
      <a:lvl5pPr marL="2057400" indent="-228600" algn="l" rtl="0" eaLnBrk="0" fontAlgn="base" hangingPunct="0">
        <a:spcBef>
          <a:spcPct val="20000"/>
        </a:spcBef>
        <a:spcAft>
          <a:spcPct val="0"/>
        </a:spcAft>
        <a:buFont typeface="Arial" pitchFamily="29" charset="0"/>
        <a:buChar char="•"/>
        <a:defRPr kern="1200">
          <a:solidFill>
            <a:schemeClr val="tx1"/>
          </a:solidFill>
          <a:latin typeface="+mn-lt"/>
          <a:ea typeface="ヒラギノ角ゴ Pro W3" charset="-128"/>
          <a:cs typeface="ヒラギノ角ゴ Pro W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17.xml"/><Relationship Id="rId4" Type="http://schemas.openxmlformats.org/officeDocument/2006/relationships/image" Target="../media/image30.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3954780" y="1139031"/>
            <a:ext cx="4879975" cy="438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r>
              <a:rPr lang="en-US" sz="2800" b="1" dirty="0" smtClean="0">
                <a:solidFill>
                  <a:srgbClr val="000090"/>
                </a:solidFill>
                <a:cs typeface="Arial" charset="0"/>
              </a:rPr>
              <a:t>Reference Measurements for the TEMPO Mission</a:t>
            </a:r>
            <a:endParaRPr lang="en-US" sz="2000" b="1" dirty="0">
              <a:cs typeface="Arial" charset="0"/>
            </a:endParaRPr>
          </a:p>
          <a:p>
            <a:pPr algn="r" eaLnBrk="1" hangingPunct="1"/>
            <a:r>
              <a:rPr lang="en-US" sz="2000" b="1" dirty="0">
                <a:cs typeface="Arial" charset="0"/>
              </a:rPr>
              <a:t>Kelly Chance, Xiong Liu,</a:t>
            </a:r>
          </a:p>
          <a:p>
            <a:pPr algn="r" eaLnBrk="1" hangingPunct="1"/>
            <a:r>
              <a:rPr lang="en-US" sz="2000" b="1" dirty="0">
                <a:cs typeface="Arial" charset="0"/>
              </a:rPr>
              <a:t>Raid M. Suleiman, </a:t>
            </a:r>
          </a:p>
          <a:p>
            <a:pPr algn="r" eaLnBrk="1" hangingPunct="1"/>
            <a:r>
              <a:rPr lang="en-US" sz="2000" b="1" dirty="0">
                <a:cs typeface="Arial" charset="0"/>
              </a:rPr>
              <a:t>Smithsonian Astrophysical</a:t>
            </a:r>
          </a:p>
          <a:p>
            <a:pPr algn="r" eaLnBrk="1" hangingPunct="1"/>
            <a:r>
              <a:rPr lang="en-US" sz="2000" b="1" dirty="0">
                <a:cs typeface="Arial" charset="0"/>
              </a:rPr>
              <a:t>Observatory</a:t>
            </a:r>
          </a:p>
          <a:p>
            <a:pPr algn="r" defTabSz="914400" fontAlgn="base">
              <a:lnSpc>
                <a:spcPct val="80000"/>
              </a:lnSpc>
              <a:spcBef>
                <a:spcPct val="0"/>
              </a:spcBef>
              <a:spcAft>
                <a:spcPct val="0"/>
              </a:spcAft>
            </a:pPr>
            <a:endParaRPr lang="en-US" sz="2000" b="1" dirty="0">
              <a:cs typeface="Arial" charset="0"/>
            </a:endParaRPr>
          </a:p>
          <a:p>
            <a:pPr algn="r" defTabSz="914400" fontAlgn="base">
              <a:lnSpc>
                <a:spcPct val="80000"/>
              </a:lnSpc>
              <a:spcBef>
                <a:spcPct val="0"/>
              </a:spcBef>
              <a:spcAft>
                <a:spcPct val="0"/>
              </a:spcAft>
            </a:pPr>
            <a:r>
              <a:rPr lang="en-US" sz="2000" b="1" i="1" dirty="0">
                <a:solidFill>
                  <a:srgbClr val="C00000"/>
                </a:solidFill>
                <a:cs typeface="Arial" charset="0"/>
              </a:rPr>
              <a:t>David Flittner</a:t>
            </a:r>
            <a:r>
              <a:rPr lang="en-US" sz="2000" b="1" dirty="0">
                <a:cs typeface="Arial" charset="0"/>
              </a:rPr>
              <a:t>, Jay Al-Saadi, </a:t>
            </a:r>
          </a:p>
          <a:p>
            <a:pPr algn="r" defTabSz="914400" fontAlgn="base">
              <a:lnSpc>
                <a:spcPct val="80000"/>
              </a:lnSpc>
              <a:spcBef>
                <a:spcPct val="0"/>
              </a:spcBef>
              <a:spcAft>
                <a:spcPct val="0"/>
              </a:spcAft>
            </a:pPr>
            <a:r>
              <a:rPr lang="en-US" sz="2000" b="1" dirty="0">
                <a:cs typeface="Arial" charset="0"/>
              </a:rPr>
              <a:t>NASA </a:t>
            </a:r>
            <a:r>
              <a:rPr lang="en-US" sz="2000" b="1" dirty="0" err="1">
                <a:cs typeface="Arial" charset="0"/>
              </a:rPr>
              <a:t>LaRC</a:t>
            </a:r>
            <a:endParaRPr lang="en-US" sz="2000" b="1" dirty="0">
              <a:cs typeface="Arial" charset="0"/>
            </a:endParaRPr>
          </a:p>
          <a:p>
            <a:pPr algn="r" defTabSz="914400" fontAlgn="base">
              <a:lnSpc>
                <a:spcPct val="80000"/>
              </a:lnSpc>
              <a:spcBef>
                <a:spcPct val="0"/>
              </a:spcBef>
              <a:spcAft>
                <a:spcPct val="0"/>
              </a:spcAft>
            </a:pPr>
            <a:endParaRPr lang="en-US" sz="2000" b="1" dirty="0">
              <a:cs typeface="Arial" charset="0"/>
            </a:endParaRPr>
          </a:p>
          <a:p>
            <a:pPr algn="r" defTabSz="914400" fontAlgn="base">
              <a:lnSpc>
                <a:spcPct val="80000"/>
              </a:lnSpc>
              <a:spcBef>
                <a:spcPct val="0"/>
              </a:spcBef>
              <a:spcAft>
                <a:spcPct val="0"/>
              </a:spcAft>
            </a:pPr>
            <a:r>
              <a:rPr lang="en-US" sz="2000" b="1" dirty="0">
                <a:cs typeface="Arial" charset="0"/>
              </a:rPr>
              <a:t>Scott Janz, NASA GSFC</a:t>
            </a:r>
          </a:p>
          <a:p>
            <a:pPr algn="r" eaLnBrk="1" hangingPunct="1">
              <a:spcBef>
                <a:spcPts val="600"/>
              </a:spcBef>
            </a:pPr>
            <a:r>
              <a:rPr lang="en-US" sz="1600" dirty="0"/>
              <a:t>Joint GSICS GRWG-UVSG &amp; </a:t>
            </a:r>
            <a:endParaRPr lang="en-US" sz="1600" dirty="0" smtClean="0"/>
          </a:p>
          <a:p>
            <a:pPr algn="r" eaLnBrk="1" hangingPunct="1">
              <a:spcBef>
                <a:spcPts val="600"/>
              </a:spcBef>
            </a:pPr>
            <a:r>
              <a:rPr lang="en-US" sz="1600" dirty="0" smtClean="0"/>
              <a:t>CEOS </a:t>
            </a:r>
            <a:r>
              <a:rPr lang="en-US" sz="1600" dirty="0"/>
              <a:t>WGCV-ACSG @ NCWCP</a:t>
            </a:r>
          </a:p>
          <a:p>
            <a:pPr algn="r" eaLnBrk="1" hangingPunct="1">
              <a:spcBef>
                <a:spcPts val="600"/>
              </a:spcBef>
            </a:pPr>
            <a:r>
              <a:rPr lang="en-US" sz="1600" b="1" dirty="0" smtClean="0">
                <a:solidFill>
                  <a:srgbClr val="000090"/>
                </a:solidFill>
                <a:cs typeface="Arial" charset="0"/>
              </a:rPr>
              <a:t>October </a:t>
            </a:r>
            <a:r>
              <a:rPr lang="en-US" sz="1600" b="1" dirty="0">
                <a:solidFill>
                  <a:srgbClr val="000090"/>
                </a:solidFill>
                <a:cs typeface="Arial" charset="0"/>
              </a:rPr>
              <a:t>8</a:t>
            </a:r>
            <a:r>
              <a:rPr lang="en-US" sz="1600" b="1" dirty="0" smtClean="0">
                <a:solidFill>
                  <a:srgbClr val="000090"/>
                </a:solidFill>
                <a:cs typeface="Arial" charset="0"/>
              </a:rPr>
              <a:t>, 2015</a:t>
            </a:r>
            <a:endParaRPr lang="en-US" sz="1600" b="1" dirty="0">
              <a:solidFill>
                <a:srgbClr val="000090"/>
              </a:solidFill>
              <a:cs typeface="Arial" charset="0"/>
            </a:endParaRPr>
          </a:p>
        </p:txBody>
      </p:sp>
    </p:spTree>
    <p:extLst>
      <p:ext uri="{BB962C8B-B14F-4D97-AF65-F5344CB8AC3E}">
        <p14:creationId xmlns:p14="http://schemas.microsoft.com/office/powerpoint/2010/main" val="4248636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311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4375" y="12473"/>
            <a:ext cx="5973763" cy="960120"/>
          </a:xfrm>
        </p:spPr>
        <p:txBody>
          <a:bodyPr/>
          <a:lstStyle/>
          <a:p>
            <a:pPr fontAlgn="auto">
              <a:spcAft>
                <a:spcPts val="0"/>
              </a:spcAft>
              <a:defRPr/>
            </a:pPr>
            <a:r>
              <a:rPr lang="en-US" b="1" dirty="0">
                <a:solidFill>
                  <a:schemeClr val="bg1">
                    <a:lumMod val="85000"/>
                  </a:schemeClr>
                </a:solidFill>
                <a:ea typeface="ＭＳ Ｐゴシック" charset="-128"/>
              </a:rPr>
              <a:t>Hourly atmospheric pollution from geostationary Earth orbit</a:t>
            </a:r>
            <a:br>
              <a:rPr lang="en-US" b="1" dirty="0">
                <a:solidFill>
                  <a:schemeClr val="bg1">
                    <a:lumMod val="85000"/>
                  </a:schemeClr>
                </a:solidFill>
                <a:ea typeface="ＭＳ Ｐゴシック" charset="-128"/>
              </a:rPr>
            </a:br>
            <a:endParaRPr lang="en-US" dirty="0">
              <a:solidFill>
                <a:schemeClr val="bg1">
                  <a:lumMod val="85000"/>
                </a:schemeClr>
              </a:solidFill>
              <a:ea typeface="+mj-ea"/>
            </a:endParaRPr>
          </a:p>
        </p:txBody>
      </p:sp>
      <p:pic>
        <p:nvPicPr>
          <p:cNvPr id="7270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0537" y="1019175"/>
            <a:ext cx="3748087" cy="5000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1057276"/>
            <a:ext cx="5456238" cy="5224395"/>
          </a:xfrm>
          <a:prstGeom prst="rect">
            <a:avLst/>
          </a:prstGeom>
        </p:spPr>
        <p:txBody>
          <a:bodyPr lIns="91326" tIns="45664" rIns="91326" bIns="45664">
            <a:spAutoFit/>
          </a:bodyPr>
          <a:lstStyle/>
          <a:p>
            <a:pPr defTabSz="456633">
              <a:spcBef>
                <a:spcPts val="100"/>
              </a:spcBef>
              <a:defRPr/>
            </a:pPr>
            <a:r>
              <a:rPr lang="en-US" sz="1300" b="1" dirty="0">
                <a:solidFill>
                  <a:srgbClr val="1F497D"/>
                </a:solidFill>
                <a:latin typeface="Arial"/>
                <a:ea typeface="ＭＳ Ｐゴシック" charset="0"/>
                <a:cs typeface="Arial"/>
              </a:rPr>
              <a:t>PI:</a:t>
            </a:r>
            <a:r>
              <a:rPr lang="en-US" sz="1300" dirty="0">
                <a:solidFill>
                  <a:srgbClr val="1F497D"/>
                </a:solidFill>
                <a:latin typeface="Arial"/>
                <a:ea typeface="ＭＳ Ｐゴシック" charset="0"/>
                <a:cs typeface="Arial"/>
              </a:rPr>
              <a:t> </a:t>
            </a:r>
            <a:r>
              <a:rPr lang="en-US" sz="1300" dirty="0">
                <a:solidFill>
                  <a:prstClr val="black"/>
                </a:solidFill>
                <a:latin typeface="Arial"/>
                <a:ea typeface="ＭＳ Ｐゴシック" charset="0"/>
                <a:cs typeface="Arial"/>
              </a:rPr>
              <a:t>Kelly Chance, Smithsonian Astrophysical Observatory</a:t>
            </a:r>
          </a:p>
          <a:p>
            <a:pPr defTabSz="456633">
              <a:spcBef>
                <a:spcPts val="100"/>
              </a:spcBef>
              <a:defRPr/>
            </a:pPr>
            <a:r>
              <a:rPr lang="en-US" sz="1300" b="1" dirty="0">
                <a:solidFill>
                  <a:srgbClr val="1F497D"/>
                </a:solidFill>
                <a:latin typeface="Arial"/>
                <a:ea typeface="ＭＳ Ｐゴシック" charset="0"/>
                <a:cs typeface="Arial"/>
              </a:rPr>
              <a:t>Instrument Development: </a:t>
            </a:r>
            <a:r>
              <a:rPr lang="en-US" sz="1300" dirty="0">
                <a:solidFill>
                  <a:srgbClr val="000000"/>
                </a:solidFill>
                <a:latin typeface="Arial"/>
                <a:ea typeface="ＭＳ Ｐゴシック" charset="0"/>
                <a:cs typeface="Arial"/>
              </a:rPr>
              <a:t>Ball Aerospace</a:t>
            </a:r>
          </a:p>
          <a:p>
            <a:pPr defTabSz="456633">
              <a:spcBef>
                <a:spcPts val="100"/>
              </a:spcBef>
              <a:defRPr/>
            </a:pPr>
            <a:r>
              <a:rPr lang="en-US" sz="1300" b="1" dirty="0">
                <a:solidFill>
                  <a:srgbClr val="1F497D"/>
                </a:solidFill>
                <a:latin typeface="Arial"/>
                <a:ea typeface="ＭＳ Ｐゴシック" charset="0"/>
                <a:cs typeface="Arial"/>
              </a:rPr>
              <a:t>Project Management: </a:t>
            </a:r>
            <a:r>
              <a:rPr lang="en-US" sz="1300" dirty="0">
                <a:solidFill>
                  <a:srgbClr val="000000"/>
                </a:solidFill>
                <a:latin typeface="Arial"/>
                <a:ea typeface="ＭＳ Ｐゴシック" charset="0"/>
                <a:cs typeface="Arial"/>
              </a:rPr>
              <a:t>NASA LaRC</a:t>
            </a:r>
          </a:p>
          <a:p>
            <a:pPr defTabSz="456633">
              <a:spcBef>
                <a:spcPts val="100"/>
              </a:spcBef>
              <a:defRPr/>
            </a:pPr>
            <a:r>
              <a:rPr lang="en-US" sz="1300" b="1" dirty="0">
                <a:solidFill>
                  <a:srgbClr val="1F497D"/>
                </a:solidFill>
                <a:latin typeface="Arial"/>
                <a:ea typeface="ＭＳ Ｐゴシック" charset="0"/>
                <a:cs typeface="Arial"/>
              </a:rPr>
              <a:t>Other Institutions: </a:t>
            </a:r>
            <a:r>
              <a:rPr lang="en-US" sz="1300" dirty="0">
                <a:solidFill>
                  <a:srgbClr val="000000"/>
                </a:solidFill>
                <a:latin typeface="Arial"/>
                <a:ea typeface="ＭＳ Ｐゴシック" charset="0"/>
                <a:cs typeface="Arial"/>
              </a:rPr>
              <a:t>NASA GSFC, NOAA, EPA, NCAR, Harvard, UC Berkeley, St. Louis U, U Alabama Huntsville, U </a:t>
            </a:r>
            <a:r>
              <a:rPr lang="en-US" sz="1300" dirty="0" smtClean="0">
                <a:solidFill>
                  <a:srgbClr val="000000"/>
                </a:solidFill>
                <a:latin typeface="Arial"/>
                <a:ea typeface="ＭＳ Ｐゴシック" charset="0"/>
                <a:cs typeface="Arial"/>
              </a:rPr>
              <a:t>Nebraska, RT Solutions, Carr Astronautics</a:t>
            </a:r>
            <a:endParaRPr lang="en-US" sz="1300" dirty="0">
              <a:solidFill>
                <a:srgbClr val="000000"/>
              </a:solidFill>
              <a:latin typeface="Arial"/>
              <a:ea typeface="ＭＳ Ｐゴシック" charset="0"/>
              <a:cs typeface="Arial"/>
            </a:endParaRPr>
          </a:p>
          <a:p>
            <a:pPr defTabSz="456633">
              <a:spcBef>
                <a:spcPts val="100"/>
              </a:spcBef>
              <a:defRPr/>
            </a:pPr>
            <a:r>
              <a:rPr lang="en-US" sz="1300" b="1" dirty="0">
                <a:solidFill>
                  <a:srgbClr val="1F497D"/>
                </a:solidFill>
                <a:latin typeface="Arial"/>
                <a:ea typeface="ＭＳ Ｐゴシック" charset="0"/>
                <a:cs typeface="Arial"/>
              </a:rPr>
              <a:t>International collaboration: </a:t>
            </a:r>
            <a:r>
              <a:rPr lang="en-US" sz="1300" dirty="0">
                <a:solidFill>
                  <a:srgbClr val="000000"/>
                </a:solidFill>
                <a:latin typeface="Arial"/>
                <a:ea typeface="ＭＳ Ｐゴシック" charset="0"/>
                <a:cs typeface="Arial"/>
              </a:rPr>
              <a:t>Korea, </a:t>
            </a:r>
            <a:r>
              <a:rPr lang="en-US" sz="1300" dirty="0" smtClean="0">
                <a:solidFill>
                  <a:srgbClr val="000000"/>
                </a:solidFill>
                <a:latin typeface="Arial"/>
                <a:ea typeface="ＭＳ Ｐゴシック" charset="0"/>
                <a:cs typeface="Arial"/>
              </a:rPr>
              <a:t>U.K., ESA, Canada, Mexico</a:t>
            </a:r>
            <a:endParaRPr lang="en-US" sz="1300" dirty="0">
              <a:solidFill>
                <a:srgbClr val="000000"/>
              </a:solidFill>
              <a:latin typeface="Arial"/>
              <a:ea typeface="ＭＳ Ｐゴシック" charset="0"/>
              <a:cs typeface="Arial"/>
            </a:endParaRPr>
          </a:p>
          <a:p>
            <a:pPr marL="118919" indent="-118919" defTabSz="456633">
              <a:spcBef>
                <a:spcPts val="1300"/>
              </a:spcBef>
              <a:defRPr/>
            </a:pPr>
            <a:r>
              <a:rPr lang="en-US" sz="1300" b="1" dirty="0">
                <a:solidFill>
                  <a:srgbClr val="1F497D"/>
                </a:solidFill>
                <a:latin typeface="Arial"/>
                <a:ea typeface="ＭＳ Ｐゴシック" charset="0"/>
                <a:cs typeface="Arial"/>
              </a:rPr>
              <a:t>Selected Nov. 2012 as NASA’s first Earth Venture Instrument</a:t>
            </a:r>
          </a:p>
          <a:p>
            <a:pPr marL="228316" lvl="1" indent="-109403" defTabSz="456633">
              <a:spcBef>
                <a:spcPts val="200"/>
              </a:spcBef>
              <a:buFont typeface="Arial" pitchFamily="34" charset="0"/>
              <a:buChar char="•"/>
              <a:defRPr/>
            </a:pPr>
            <a:r>
              <a:rPr lang="en-US" sz="1300" dirty="0">
                <a:solidFill>
                  <a:prstClr val="black"/>
                </a:solidFill>
                <a:latin typeface="Arial"/>
                <a:ea typeface="ＭＳ Ｐゴシック" charset="0"/>
                <a:cs typeface="Arial"/>
              </a:rPr>
              <a:t>Instrument </a:t>
            </a:r>
            <a:r>
              <a:rPr lang="en-US" sz="1300" dirty="0" smtClean="0">
                <a:solidFill>
                  <a:prstClr val="black"/>
                </a:solidFill>
                <a:latin typeface="Arial"/>
                <a:ea typeface="ＭＳ Ｐゴシック" charset="0"/>
                <a:cs typeface="Arial"/>
              </a:rPr>
              <a:t>being implemented, delivery May 2017</a:t>
            </a:r>
            <a:endParaRPr lang="en-US" sz="1300" dirty="0">
              <a:solidFill>
                <a:prstClr val="black"/>
              </a:solidFill>
              <a:latin typeface="Arial"/>
              <a:ea typeface="ＭＳ Ｐゴシック" charset="0"/>
              <a:cs typeface="Arial"/>
            </a:endParaRPr>
          </a:p>
          <a:p>
            <a:pPr marL="228316" lvl="1" indent="-109403" defTabSz="456633">
              <a:spcBef>
                <a:spcPts val="200"/>
              </a:spcBef>
              <a:buFont typeface="Arial" pitchFamily="34" charset="0"/>
              <a:buChar char="•"/>
              <a:defRPr/>
            </a:pPr>
            <a:r>
              <a:rPr lang="en-US" sz="1300" dirty="0">
                <a:solidFill>
                  <a:prstClr val="black"/>
                </a:solidFill>
                <a:latin typeface="Arial"/>
                <a:ea typeface="ＭＳ Ｐゴシック" charset="0"/>
                <a:cs typeface="Arial"/>
              </a:rPr>
              <a:t>NASA will arrange hosting on commercial geostationary communications satellite with launch expected NET 11/2018</a:t>
            </a:r>
          </a:p>
          <a:p>
            <a:pPr marL="118919" indent="-118919" defTabSz="456633">
              <a:spcBef>
                <a:spcPts val="1300"/>
              </a:spcBef>
              <a:defRPr/>
            </a:pPr>
            <a:r>
              <a:rPr lang="en-US" sz="1300" b="1" dirty="0">
                <a:solidFill>
                  <a:srgbClr val="1F497D"/>
                </a:solidFill>
                <a:latin typeface="Arial"/>
                <a:ea typeface="ＭＳ Ｐゴシック" charset="0"/>
                <a:cs typeface="Arial"/>
              </a:rPr>
              <a:t>Provides hourly daylight observations to capture rapidly varying emissions &amp; chemistry important for air quality</a:t>
            </a:r>
          </a:p>
          <a:p>
            <a:pPr marL="228316" lvl="1" indent="-109403" defTabSz="456633">
              <a:spcBef>
                <a:spcPts val="200"/>
              </a:spcBef>
              <a:buFont typeface="Arial" pitchFamily="34" charset="0"/>
              <a:buChar char="•"/>
              <a:defRPr/>
            </a:pPr>
            <a:r>
              <a:rPr lang="en-US" sz="1300" dirty="0">
                <a:solidFill>
                  <a:prstClr val="black"/>
                </a:solidFill>
                <a:latin typeface="Arial"/>
                <a:ea typeface="ＭＳ Ｐゴシック" charset="0"/>
                <a:cs typeface="Arial"/>
              </a:rPr>
              <a:t>UV/visible grating spectrometer to measure key elements in tropospheric ozone and aerosol pollution</a:t>
            </a:r>
          </a:p>
          <a:p>
            <a:pPr marL="228316" lvl="1" indent="-109403" defTabSz="456633">
              <a:spcBef>
                <a:spcPts val="200"/>
              </a:spcBef>
              <a:buFont typeface="Arial" pitchFamily="34" charset="0"/>
              <a:buChar char="•"/>
              <a:defRPr/>
            </a:pPr>
            <a:r>
              <a:rPr lang="en-US" sz="1300" dirty="0">
                <a:solidFill>
                  <a:prstClr val="black"/>
                </a:solidFill>
                <a:latin typeface="Arial"/>
                <a:ea typeface="ＭＳ Ｐゴシック" charset="0"/>
                <a:cs typeface="Arial"/>
              </a:rPr>
              <a:t>Exploits extensive measurement heritage from LEO missions</a:t>
            </a:r>
          </a:p>
          <a:p>
            <a:pPr marL="228316" lvl="1" indent="-109403" defTabSz="456633">
              <a:spcBef>
                <a:spcPts val="200"/>
              </a:spcBef>
              <a:buFont typeface="Arial" pitchFamily="34" charset="0"/>
              <a:buChar char="•"/>
              <a:defRPr/>
            </a:pPr>
            <a:r>
              <a:rPr lang="en-US" sz="1300" dirty="0">
                <a:solidFill>
                  <a:prstClr val="black"/>
                </a:solidFill>
                <a:latin typeface="Arial"/>
                <a:ea typeface="ＭＳ Ｐゴシック" charset="0"/>
                <a:cs typeface="Arial"/>
              </a:rPr>
              <a:t>Distinguishes boundary layer from free tropospheric &amp; stratospheric ozone</a:t>
            </a:r>
          </a:p>
          <a:p>
            <a:pPr marL="118919" indent="-118919" defTabSz="456633">
              <a:spcBef>
                <a:spcPts val="1300"/>
              </a:spcBef>
              <a:defRPr/>
            </a:pPr>
            <a:r>
              <a:rPr lang="en-US" sz="1300" b="1" dirty="0">
                <a:solidFill>
                  <a:srgbClr val="1F497D"/>
                </a:solidFill>
                <a:latin typeface="Arial"/>
                <a:ea typeface="ＭＳ Ｐゴシック" charset="0"/>
                <a:cs typeface="Arial"/>
              </a:rPr>
              <a:t>Aligned with Earth Science Decadal Survey recommendations</a:t>
            </a:r>
          </a:p>
          <a:p>
            <a:pPr marL="228316" lvl="1" indent="-109403" defTabSz="456633">
              <a:spcBef>
                <a:spcPts val="200"/>
              </a:spcBef>
              <a:buFont typeface="Arial" pitchFamily="34" charset="0"/>
              <a:buChar char="•"/>
              <a:defRPr/>
            </a:pPr>
            <a:r>
              <a:rPr lang="en-US" sz="1300" dirty="0">
                <a:solidFill>
                  <a:prstClr val="black"/>
                </a:solidFill>
                <a:latin typeface="Arial"/>
                <a:ea typeface="ＭＳ Ｐゴシック" charset="0"/>
                <a:cs typeface="Arial"/>
              </a:rPr>
              <a:t>Makes many of the GEO-CAPE atmosphere measurements </a:t>
            </a:r>
          </a:p>
          <a:p>
            <a:pPr marL="228316" lvl="1" indent="-109403" defTabSz="456633">
              <a:spcBef>
                <a:spcPts val="200"/>
              </a:spcBef>
              <a:buFont typeface="Arial" pitchFamily="34" charset="0"/>
              <a:buChar char="•"/>
              <a:defRPr/>
            </a:pPr>
            <a:r>
              <a:rPr lang="en-US" sz="1300" dirty="0">
                <a:solidFill>
                  <a:prstClr val="black"/>
                </a:solidFill>
                <a:latin typeface="Arial"/>
                <a:ea typeface="ＭＳ Ｐゴシック" charset="0"/>
                <a:cs typeface="Arial"/>
              </a:rPr>
              <a:t>Responds to the phased implementation recommendation of GEO-CAPE mission design team</a:t>
            </a:r>
            <a:endParaRPr lang="en-US" sz="1300" b="1" dirty="0">
              <a:solidFill>
                <a:srgbClr val="1F497D"/>
              </a:solidFill>
              <a:latin typeface="Arial"/>
              <a:ea typeface="ＭＳ Ｐゴシック" charset="0"/>
              <a:cs typeface="Arial"/>
            </a:endParaRPr>
          </a:p>
        </p:txBody>
      </p:sp>
      <p:sp>
        <p:nvSpPr>
          <p:cNvPr id="9" name="Rectangle 8"/>
          <p:cNvSpPr/>
          <p:nvPr/>
        </p:nvSpPr>
        <p:spPr>
          <a:xfrm>
            <a:off x="1" y="6318245"/>
            <a:ext cx="8005763" cy="307975"/>
          </a:xfrm>
          <a:prstGeom prst="rect">
            <a:avLst/>
          </a:prstGeom>
        </p:spPr>
        <p:txBody>
          <a:bodyPr lIns="91326" tIns="45664" rIns="91326" bIns="45664">
            <a:spAutoFit/>
          </a:bodyPr>
          <a:lstStyle/>
          <a:p>
            <a:pPr marL="118919" lvl="1" indent="-118919" defTabSz="456633">
              <a:spcBef>
                <a:spcPts val="700"/>
              </a:spcBef>
              <a:defRPr/>
            </a:pPr>
            <a:r>
              <a:rPr lang="en-US" sz="1400" b="1" dirty="0">
                <a:solidFill>
                  <a:srgbClr val="1F497D"/>
                </a:solidFill>
                <a:latin typeface="Arial"/>
                <a:ea typeface="ＭＳ Ｐゴシック" charset="0"/>
                <a:cs typeface="Arial"/>
              </a:rPr>
              <a:t>North American component of an international constellation for air quality observations</a:t>
            </a:r>
          </a:p>
        </p:txBody>
      </p:sp>
      <p:sp>
        <p:nvSpPr>
          <p:cNvPr id="6" name="Slide Number Placeholder 5"/>
          <p:cNvSpPr>
            <a:spLocks noGrp="1"/>
          </p:cNvSpPr>
          <p:nvPr>
            <p:ph type="sldNum" sz="quarter" idx="4294967295"/>
          </p:nvPr>
        </p:nvSpPr>
        <p:spPr>
          <a:xfrm>
            <a:off x="6927850" y="6504012"/>
            <a:ext cx="2133600" cy="365125"/>
          </a:xfrm>
          <a:prstGeom prst="rect">
            <a:avLst/>
          </a:prstGeom>
        </p:spPr>
        <p:txBody>
          <a:bodyPr/>
          <a:lstStyle/>
          <a:p>
            <a:pPr>
              <a:defRPr/>
            </a:pPr>
            <a:fld id="{464442FC-C654-E44A-A663-725279F4C8FF}" type="slidenum">
              <a:rPr lang="en-US" smtClean="0"/>
              <a:pPr>
                <a:defRPr/>
              </a:pPr>
              <a:t>11</a:t>
            </a:fld>
            <a:endParaRPr lang="en-US" dirty="0"/>
          </a:p>
        </p:txBody>
      </p:sp>
      <p:sp>
        <p:nvSpPr>
          <p:cNvPr id="3" name="Date Placeholder 2"/>
          <p:cNvSpPr>
            <a:spLocks noGrp="1"/>
          </p:cNvSpPr>
          <p:nvPr>
            <p:ph type="dt" sz="half" idx="4294967295"/>
          </p:nvPr>
        </p:nvSpPr>
        <p:spPr>
          <a:xfrm>
            <a:off x="112713" y="6504012"/>
            <a:ext cx="2133600" cy="365125"/>
          </a:xfrm>
          <a:prstGeom prst="rect">
            <a:avLst/>
          </a:prstGeom>
        </p:spPr>
        <p:txBody>
          <a:bodyPr/>
          <a:lstStyle/>
          <a:p>
            <a:pPr>
              <a:defRPr/>
            </a:pPr>
            <a:r>
              <a:rPr lang="en-US" smtClean="0"/>
              <a:t>4/29/15</a:t>
            </a:r>
            <a:endParaRPr lang="en-US" dirty="0"/>
          </a:p>
        </p:txBody>
      </p:sp>
      <p:sp>
        <p:nvSpPr>
          <p:cNvPr id="5" name="Footer Placeholder 4"/>
          <p:cNvSpPr>
            <a:spLocks noGrp="1"/>
          </p:cNvSpPr>
          <p:nvPr>
            <p:ph type="ftr" sz="quarter" idx="4294967295"/>
          </p:nvPr>
        </p:nvSpPr>
        <p:spPr>
          <a:xfrm>
            <a:off x="2779713" y="6504012"/>
            <a:ext cx="2895600" cy="365125"/>
          </a:xfrm>
          <a:prstGeom prst="rect">
            <a:avLst/>
          </a:prstGeom>
        </p:spPr>
        <p:txBody>
          <a:bodyPr/>
          <a:lstStyle/>
          <a:p>
            <a:pPr>
              <a:defRPr/>
            </a:pPr>
            <a:r>
              <a:rPr lang="en-US" smtClean="0"/>
              <a:t>ACC-11</a:t>
            </a:r>
            <a:endParaRPr lang="en-US" dirty="0"/>
          </a:p>
        </p:txBody>
      </p:sp>
    </p:spTree>
    <p:extLst>
      <p:ext uri="{BB962C8B-B14F-4D97-AF65-F5344CB8AC3E}">
        <p14:creationId xmlns:p14="http://schemas.microsoft.com/office/powerpoint/2010/main" val="8199974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4948" y="13818"/>
            <a:ext cx="5972807" cy="960120"/>
          </a:xfrm>
        </p:spPr>
        <p:txBody>
          <a:bodyPr anchor="ctr"/>
          <a:lstStyle/>
          <a:p>
            <a:r>
              <a:rPr lang="en-US" sz="3200" dirty="0" smtClean="0">
                <a:solidFill>
                  <a:schemeClr val="bg1">
                    <a:lumMod val="85000"/>
                  </a:schemeClr>
                </a:solidFill>
              </a:rPr>
              <a:t>TEMPO science overview</a:t>
            </a:r>
            <a:endParaRPr lang="en-US" sz="3200" dirty="0">
              <a:solidFill>
                <a:schemeClr val="bg1">
                  <a:lumMod val="85000"/>
                </a:schemeClr>
              </a:solidFill>
            </a:endParaRPr>
          </a:p>
        </p:txBody>
      </p:sp>
      <p:sp>
        <p:nvSpPr>
          <p:cNvPr id="3" name="Date Placeholder 2"/>
          <p:cNvSpPr>
            <a:spLocks noGrp="1"/>
          </p:cNvSpPr>
          <p:nvPr>
            <p:ph type="dt" sz="half" idx="10"/>
          </p:nvPr>
        </p:nvSpPr>
        <p:spPr/>
        <p:txBody>
          <a:bodyPr/>
          <a:lstStyle/>
          <a:p>
            <a:r>
              <a:rPr lang="en-US" dirty="0" smtClean="0">
                <a:solidFill>
                  <a:prstClr val="black">
                    <a:tint val="75000"/>
                  </a:prstClr>
                </a:solidFill>
                <a:latin typeface="Calibri"/>
              </a:rPr>
              <a:t>6/24/15</a:t>
            </a:r>
            <a:endParaRPr lang="en-US" dirty="0">
              <a:solidFill>
                <a:prstClr val="black">
                  <a:tint val="75000"/>
                </a:prstClr>
              </a:solidFill>
              <a:latin typeface="Calibri"/>
            </a:endParaRPr>
          </a:p>
        </p:txBody>
      </p:sp>
      <p:sp>
        <p:nvSpPr>
          <p:cNvPr id="2" name="Slide Number Placeholder 1"/>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12</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da-DK" dirty="0" smtClean="0">
                <a:solidFill>
                  <a:prstClr val="black">
                    <a:tint val="75000"/>
                  </a:prstClr>
                </a:solidFill>
                <a:latin typeface="Calibri"/>
              </a:rPr>
              <a:t>TEMPO Instrument CDR</a:t>
            </a:r>
            <a:endParaRPr lang="en-US" dirty="0">
              <a:solidFill>
                <a:prstClr val="black">
                  <a:tint val="75000"/>
                </a:prstClr>
              </a:solidFill>
              <a:latin typeface="Calibri"/>
            </a:endParaRPr>
          </a:p>
        </p:txBody>
      </p:sp>
      <p:sp>
        <p:nvSpPr>
          <p:cNvPr id="6" name="TextBox 5"/>
          <p:cNvSpPr txBox="1">
            <a:spLocks noChangeArrowheads="1"/>
          </p:cNvSpPr>
          <p:nvPr/>
        </p:nvSpPr>
        <p:spPr bwMode="auto">
          <a:xfrm>
            <a:off x="178256" y="1061061"/>
            <a:ext cx="8880170" cy="1477328"/>
          </a:xfrm>
          <a:prstGeom prst="rect">
            <a:avLst/>
          </a:prstGeom>
          <a:noFill/>
          <a:ln w="9525">
            <a:noFill/>
            <a:miter lim="800000"/>
            <a:headEnd/>
            <a:tailEnd/>
          </a:ln>
        </p:spPr>
        <p:txBody>
          <a:bodyPr wrap="square">
            <a:prstTxWarp prst="textNoShape">
              <a:avLst/>
            </a:prstTxWarp>
            <a:spAutoFit/>
          </a:bodyPr>
          <a:lstStyle/>
          <a:p>
            <a:pPr marL="117475" indent="-117475">
              <a:spcBef>
                <a:spcPts val="400"/>
              </a:spcBef>
              <a:buFont typeface="Arial" charset="0"/>
              <a:buChar char="•"/>
            </a:pPr>
            <a:r>
              <a:rPr kumimoji="0" lang="en-US" sz="1600" b="1" dirty="0">
                <a:solidFill>
                  <a:srgbClr val="000090"/>
                </a:solidFill>
                <a:latin typeface="Calibri"/>
              </a:rPr>
              <a:t>US air quality standards continue to become more stringent to better </a:t>
            </a:r>
            <a:r>
              <a:rPr kumimoji="0" lang="en-US" altLang="ja-JP" sz="1600" b="1" dirty="0">
                <a:solidFill>
                  <a:srgbClr val="000090"/>
                </a:solidFill>
                <a:latin typeface="Calibri"/>
                <a:ea typeface="ＭＳ Ｐゴシック"/>
              </a:rPr>
              <a:t>protect human </a:t>
            </a:r>
            <a:r>
              <a:rPr kumimoji="0" lang="en-US" altLang="ja-JP" sz="1600" b="1" dirty="0" smtClean="0">
                <a:solidFill>
                  <a:srgbClr val="000090"/>
                </a:solidFill>
                <a:latin typeface="Calibri"/>
                <a:ea typeface="ＭＳ Ｐゴシック"/>
              </a:rPr>
              <a:t>health</a:t>
            </a:r>
            <a:endParaRPr kumimoji="0" lang="en-US" sz="1600" b="1" dirty="0">
              <a:solidFill>
                <a:srgbClr val="000090"/>
              </a:solidFill>
              <a:latin typeface="Calibri"/>
            </a:endParaRPr>
          </a:p>
          <a:p>
            <a:pPr marL="117475" indent="-117475">
              <a:spcBef>
                <a:spcPts val="400"/>
              </a:spcBef>
              <a:buFont typeface="Arial" charset="0"/>
              <a:buChar char="•"/>
            </a:pPr>
            <a:r>
              <a:rPr kumimoji="0" lang="en-US" sz="1600" b="1" dirty="0">
                <a:solidFill>
                  <a:srgbClr val="000090"/>
                </a:solidFill>
                <a:latin typeface="Calibri"/>
              </a:rPr>
              <a:t>New and transient pollution sources (e.g., vehicular traffic, oil &amp; gas development, trans-boundary pollution) are growing in importance yet are very difficult to monitor from ground </a:t>
            </a:r>
            <a:r>
              <a:rPr kumimoji="0" lang="en-US" sz="1600" b="1" dirty="0" smtClean="0">
                <a:solidFill>
                  <a:srgbClr val="000090"/>
                </a:solidFill>
                <a:latin typeface="Calibri"/>
              </a:rPr>
              <a:t>networks</a:t>
            </a:r>
            <a:endParaRPr kumimoji="0" lang="en-US" sz="1600" b="1" dirty="0">
              <a:solidFill>
                <a:srgbClr val="000090"/>
              </a:solidFill>
              <a:latin typeface="Calibri"/>
            </a:endParaRPr>
          </a:p>
          <a:p>
            <a:pPr marL="117475" indent="-117475">
              <a:spcBef>
                <a:spcPts val="400"/>
              </a:spcBef>
              <a:buFont typeface="Arial" charset="0"/>
              <a:buChar char="•"/>
            </a:pPr>
            <a:r>
              <a:rPr kumimoji="0" lang="en-US" altLang="ja-JP" sz="1600" b="1" dirty="0">
                <a:solidFill>
                  <a:srgbClr val="000090"/>
                </a:solidFill>
                <a:latin typeface="Calibri"/>
                <a:ea typeface="ＭＳ Ｐゴシック"/>
              </a:rPr>
              <a:t>Many areas that are not currently monitored are expected to violate proposed ozone </a:t>
            </a:r>
            <a:r>
              <a:rPr kumimoji="0" lang="en-US" altLang="ja-JP" sz="1600" b="1" dirty="0" smtClean="0">
                <a:solidFill>
                  <a:srgbClr val="000090"/>
                </a:solidFill>
                <a:latin typeface="Calibri"/>
                <a:ea typeface="ＭＳ Ｐゴシック"/>
              </a:rPr>
              <a:t>standards</a:t>
            </a:r>
            <a:endParaRPr kumimoji="0" lang="en-US" altLang="ja-JP" sz="1600" b="1" dirty="0">
              <a:solidFill>
                <a:srgbClr val="000090"/>
              </a:solidFill>
              <a:latin typeface="Calibri"/>
              <a:ea typeface="ＭＳ Ｐゴシック"/>
            </a:endParaRPr>
          </a:p>
          <a:p>
            <a:pPr marL="117475" indent="-117475">
              <a:spcBef>
                <a:spcPts val="400"/>
              </a:spcBef>
              <a:buFont typeface="Arial" charset="0"/>
              <a:buChar char="•"/>
            </a:pPr>
            <a:r>
              <a:rPr kumimoji="0" lang="en-US" sz="1600" b="1" dirty="0">
                <a:solidFill>
                  <a:srgbClr val="000090"/>
                </a:solidFill>
                <a:latin typeface="Calibri"/>
              </a:rPr>
              <a:t>TEMPO measurements will provide data to help solve this national </a:t>
            </a:r>
            <a:r>
              <a:rPr kumimoji="0" lang="en-US" sz="1600" b="1" dirty="0" smtClean="0">
                <a:solidFill>
                  <a:srgbClr val="000090"/>
                </a:solidFill>
                <a:latin typeface="Calibri"/>
              </a:rPr>
              <a:t>challenge</a:t>
            </a:r>
            <a:endParaRPr kumimoji="0" lang="en-US" sz="1600" b="1" dirty="0">
              <a:solidFill>
                <a:srgbClr val="000090"/>
              </a:solidFill>
              <a:latin typeface="Calibri"/>
            </a:endParaRPr>
          </a:p>
        </p:txBody>
      </p:sp>
      <p:sp>
        <p:nvSpPr>
          <p:cNvPr id="7" name="TextBox 6"/>
          <p:cNvSpPr txBox="1"/>
          <p:nvPr/>
        </p:nvSpPr>
        <p:spPr>
          <a:xfrm>
            <a:off x="-1" y="2554288"/>
            <a:ext cx="5065657" cy="369332"/>
          </a:xfrm>
          <a:prstGeom prst="rect">
            <a:avLst/>
          </a:prstGeom>
          <a:gradFill>
            <a:gsLst>
              <a:gs pos="0">
                <a:srgbClr val="5E9EFF"/>
              </a:gs>
              <a:gs pos="39999">
                <a:srgbClr val="85C2FF"/>
              </a:gs>
              <a:gs pos="70000">
                <a:srgbClr val="C4D6EB"/>
              </a:gs>
              <a:gs pos="100000">
                <a:srgbClr val="FFEBFA"/>
              </a:gs>
            </a:gsLst>
            <a:lin ang="5400000" scaled="0"/>
          </a:gradFill>
        </p:spPr>
        <p:txBody>
          <a:bodyPr wrap="square" rtlCol="0">
            <a:spAutoFit/>
          </a:bodyPr>
          <a:lstStyle/>
          <a:p>
            <a:r>
              <a:rPr lang="en-US" dirty="0">
                <a:solidFill>
                  <a:prstClr val="black"/>
                </a:solidFill>
              </a:rPr>
              <a:t>US EPA </a:t>
            </a:r>
            <a:r>
              <a:rPr lang="en-US" dirty="0" smtClean="0">
                <a:solidFill>
                  <a:prstClr val="black"/>
                </a:solidFill>
              </a:rPr>
              <a:t>ozone </a:t>
            </a:r>
            <a:r>
              <a:rPr lang="en-US" dirty="0">
                <a:solidFill>
                  <a:prstClr val="black"/>
                </a:solidFill>
              </a:rPr>
              <a:t>8-hour </a:t>
            </a:r>
            <a:r>
              <a:rPr lang="en-US" dirty="0" smtClean="0">
                <a:solidFill>
                  <a:prstClr val="black"/>
                </a:solidFill>
              </a:rPr>
              <a:t>design </a:t>
            </a:r>
            <a:r>
              <a:rPr lang="en-US" dirty="0">
                <a:solidFill>
                  <a:prstClr val="black"/>
                </a:solidFill>
              </a:rPr>
              <a:t>p</a:t>
            </a:r>
            <a:r>
              <a:rPr lang="en-US" dirty="0" smtClean="0">
                <a:solidFill>
                  <a:prstClr val="black"/>
                </a:solidFill>
              </a:rPr>
              <a:t>rojections </a:t>
            </a:r>
            <a:r>
              <a:rPr lang="en-US" dirty="0">
                <a:solidFill>
                  <a:prstClr val="black"/>
                </a:solidFill>
              </a:rPr>
              <a:t>to 2020</a:t>
            </a:r>
          </a:p>
        </p:txBody>
      </p:sp>
      <p:pic>
        <p:nvPicPr>
          <p:cNvPr id="8" name="Picture 7" descr="2020_ozone_projections_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958828"/>
            <a:ext cx="5270500" cy="3689815"/>
          </a:xfrm>
          <a:prstGeom prst="rect">
            <a:avLst/>
          </a:prstGeom>
        </p:spPr>
      </p:pic>
      <p:sp>
        <p:nvSpPr>
          <p:cNvPr id="9" name="Content Placeholder 3"/>
          <p:cNvSpPr txBox="1">
            <a:spLocks/>
          </p:cNvSpPr>
          <p:nvPr/>
        </p:nvSpPr>
        <p:spPr>
          <a:xfrm>
            <a:off x="5270500" y="2554288"/>
            <a:ext cx="3873500" cy="4094162"/>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fontAlgn="base">
              <a:spcBef>
                <a:spcPts val="800"/>
              </a:spcBef>
              <a:spcAft>
                <a:spcPct val="0"/>
              </a:spcAft>
              <a:buFont typeface="Arial"/>
              <a:buNone/>
              <a:defRPr/>
            </a:pPr>
            <a:r>
              <a:rPr lang="en-US" sz="1600" b="1" dirty="0" smtClean="0">
                <a:solidFill>
                  <a:srgbClr val="000090"/>
                </a:solidFill>
                <a:latin typeface="Arial" pitchFamily="34" charset="0"/>
                <a:ea typeface="ＭＳ Ｐゴシック" charset="0"/>
                <a:cs typeface="Arial" pitchFamily="34" charset="0"/>
              </a:rPr>
              <a:t>TEMPO science questions</a:t>
            </a:r>
          </a:p>
          <a:p>
            <a:pPr marL="166688" indent="-166688" defTabSz="914400" fontAlgn="base">
              <a:spcBef>
                <a:spcPts val="800"/>
              </a:spcBef>
              <a:spcAft>
                <a:spcPct val="0"/>
              </a:spcAft>
              <a:buFont typeface="+mj-lt"/>
              <a:buAutoNum type="arabicPeriod"/>
              <a:defRPr/>
            </a:pPr>
            <a:r>
              <a:rPr lang="en-US" sz="1200" b="1" dirty="0" smtClean="0">
                <a:solidFill>
                  <a:srgbClr val="000090"/>
                </a:solidFill>
                <a:latin typeface="Arial" pitchFamily="34" charset="0"/>
                <a:ea typeface="ＭＳ Ｐゴシック" charset="0"/>
                <a:cs typeface="Arial" pitchFamily="34" charset="0"/>
              </a:rPr>
              <a:t>What are the temporal and spatial variations of </a:t>
            </a:r>
            <a:r>
              <a:rPr lang="en-US" sz="1200" b="1" dirty="0" smtClean="0">
                <a:solidFill>
                  <a:srgbClr val="FF6600"/>
                </a:solidFill>
                <a:latin typeface="Arial" pitchFamily="34" charset="0"/>
                <a:ea typeface="ＭＳ Ｐゴシック" charset="0"/>
                <a:cs typeface="Arial" pitchFamily="34" charset="0"/>
              </a:rPr>
              <a:t>emissions </a:t>
            </a:r>
            <a:r>
              <a:rPr lang="en-US" sz="1200" b="1" dirty="0" smtClean="0">
                <a:solidFill>
                  <a:srgbClr val="000090"/>
                </a:solidFill>
                <a:latin typeface="Arial" pitchFamily="34" charset="0"/>
                <a:ea typeface="ＭＳ Ｐゴシック" charset="0"/>
                <a:cs typeface="Arial" pitchFamily="34" charset="0"/>
              </a:rPr>
              <a:t>of gases and aerosols important for air quality and climate?</a:t>
            </a:r>
          </a:p>
          <a:p>
            <a:pPr marL="166688" indent="-166688" defTabSz="914400" fontAlgn="base">
              <a:spcBef>
                <a:spcPts val="800"/>
              </a:spcBef>
              <a:spcAft>
                <a:spcPct val="0"/>
              </a:spcAft>
              <a:buFont typeface="+mj-lt"/>
              <a:buAutoNum type="arabicPeriod"/>
              <a:defRPr/>
            </a:pPr>
            <a:r>
              <a:rPr lang="en-US" sz="1200" b="1" dirty="0" smtClean="0">
                <a:solidFill>
                  <a:srgbClr val="000090"/>
                </a:solidFill>
                <a:latin typeface="Arial" pitchFamily="34" charset="0"/>
                <a:ea typeface="ＭＳ Ｐゴシック" charset="0"/>
                <a:cs typeface="Arial" pitchFamily="34" charset="0"/>
              </a:rPr>
              <a:t>How do physical, chemical, and dynamical </a:t>
            </a:r>
            <a:r>
              <a:rPr lang="en-US" sz="1200" b="1" dirty="0" smtClean="0">
                <a:solidFill>
                  <a:srgbClr val="FF6600"/>
                </a:solidFill>
                <a:latin typeface="Arial" pitchFamily="34" charset="0"/>
                <a:ea typeface="ＭＳ Ｐゴシック" charset="0"/>
                <a:cs typeface="Arial" pitchFamily="34" charset="0"/>
              </a:rPr>
              <a:t>processes </a:t>
            </a:r>
            <a:r>
              <a:rPr lang="en-US" sz="1200" b="1" dirty="0" smtClean="0">
                <a:solidFill>
                  <a:srgbClr val="000090"/>
                </a:solidFill>
                <a:latin typeface="Arial" pitchFamily="34" charset="0"/>
                <a:ea typeface="ＭＳ Ｐゴシック" charset="0"/>
                <a:cs typeface="Arial" pitchFamily="34" charset="0"/>
              </a:rPr>
              <a:t>determine tropospheric composition and air quality over scales ranging from urban to continental, diurnally to seasonally?</a:t>
            </a:r>
          </a:p>
          <a:p>
            <a:pPr marL="166688" indent="-166688" defTabSz="914400" fontAlgn="base">
              <a:spcBef>
                <a:spcPts val="800"/>
              </a:spcBef>
              <a:spcAft>
                <a:spcPct val="0"/>
              </a:spcAft>
              <a:buFont typeface="+mj-lt"/>
              <a:buAutoNum type="arabicPeriod"/>
              <a:defRPr/>
            </a:pPr>
            <a:r>
              <a:rPr lang="en-US" sz="1200" b="1" dirty="0" smtClean="0">
                <a:solidFill>
                  <a:srgbClr val="000090"/>
                </a:solidFill>
                <a:latin typeface="Arial" pitchFamily="34" charset="0"/>
                <a:ea typeface="ＭＳ Ｐゴシック" charset="0"/>
                <a:cs typeface="Arial" pitchFamily="34" charset="0"/>
              </a:rPr>
              <a:t>How does air pollution drive </a:t>
            </a:r>
            <a:r>
              <a:rPr lang="en-US" sz="1200" b="1" dirty="0" smtClean="0">
                <a:solidFill>
                  <a:srgbClr val="FF6600"/>
                </a:solidFill>
                <a:latin typeface="Arial" pitchFamily="34" charset="0"/>
                <a:ea typeface="ＭＳ Ｐゴシック" charset="0"/>
                <a:cs typeface="Arial" pitchFamily="34" charset="0"/>
              </a:rPr>
              <a:t>climate </a:t>
            </a:r>
            <a:r>
              <a:rPr lang="en-US" sz="1200" b="1" dirty="0" smtClean="0">
                <a:solidFill>
                  <a:srgbClr val="000090"/>
                </a:solidFill>
                <a:latin typeface="Arial" pitchFamily="34" charset="0"/>
                <a:ea typeface="ＭＳ Ｐゴシック" charset="0"/>
                <a:cs typeface="Arial" pitchFamily="34" charset="0"/>
              </a:rPr>
              <a:t>forcing and how does climate change affect </a:t>
            </a:r>
            <a:r>
              <a:rPr lang="en-US" sz="1200" b="1" dirty="0" smtClean="0">
                <a:solidFill>
                  <a:srgbClr val="FF6600"/>
                </a:solidFill>
                <a:latin typeface="Arial" pitchFamily="34" charset="0"/>
                <a:ea typeface="ＭＳ Ｐゴシック" charset="0"/>
                <a:cs typeface="Arial" pitchFamily="34" charset="0"/>
              </a:rPr>
              <a:t>air quality</a:t>
            </a:r>
            <a:r>
              <a:rPr lang="en-US" sz="1200" b="1" dirty="0" smtClean="0">
                <a:solidFill>
                  <a:srgbClr val="000090"/>
                </a:solidFill>
                <a:latin typeface="Arial" pitchFamily="34" charset="0"/>
                <a:ea typeface="ＭＳ Ｐゴシック" charset="0"/>
                <a:cs typeface="Arial" pitchFamily="34" charset="0"/>
              </a:rPr>
              <a:t> on a continental scale?</a:t>
            </a:r>
          </a:p>
          <a:p>
            <a:pPr marL="166688" indent="-166688" defTabSz="914400" fontAlgn="base">
              <a:spcBef>
                <a:spcPts val="800"/>
              </a:spcBef>
              <a:spcAft>
                <a:spcPct val="0"/>
              </a:spcAft>
              <a:buFont typeface="+mj-lt"/>
              <a:buAutoNum type="arabicPeriod"/>
              <a:defRPr/>
            </a:pPr>
            <a:r>
              <a:rPr lang="en-US" sz="1200" b="1" dirty="0" smtClean="0">
                <a:solidFill>
                  <a:srgbClr val="000090"/>
                </a:solidFill>
                <a:latin typeface="Arial" pitchFamily="34" charset="0"/>
                <a:ea typeface="ＭＳ Ｐゴシック" charset="0"/>
                <a:cs typeface="Arial" pitchFamily="34" charset="0"/>
              </a:rPr>
              <a:t>How can observations from space improve air quality</a:t>
            </a:r>
            <a:r>
              <a:rPr lang="en-US" sz="1200" b="1" dirty="0" smtClean="0">
                <a:solidFill>
                  <a:srgbClr val="FF6600"/>
                </a:solidFill>
                <a:latin typeface="Arial" pitchFamily="34" charset="0"/>
                <a:ea typeface="ＭＳ Ｐゴシック" charset="0"/>
                <a:cs typeface="Arial" pitchFamily="34" charset="0"/>
              </a:rPr>
              <a:t> forecasts and assessments</a:t>
            </a:r>
            <a:r>
              <a:rPr lang="en-US" sz="1200" b="1" dirty="0" smtClean="0">
                <a:solidFill>
                  <a:srgbClr val="000090"/>
                </a:solidFill>
                <a:latin typeface="Arial" pitchFamily="34" charset="0"/>
                <a:ea typeface="ＭＳ Ｐゴシック" charset="0"/>
                <a:cs typeface="Arial" pitchFamily="34" charset="0"/>
              </a:rPr>
              <a:t>?</a:t>
            </a:r>
          </a:p>
          <a:p>
            <a:pPr marL="166688" indent="-166688" defTabSz="914400" fontAlgn="base">
              <a:spcBef>
                <a:spcPts val="800"/>
              </a:spcBef>
              <a:spcAft>
                <a:spcPct val="0"/>
              </a:spcAft>
              <a:buFont typeface="+mj-lt"/>
              <a:buAutoNum type="arabicPeriod"/>
              <a:defRPr/>
            </a:pPr>
            <a:r>
              <a:rPr lang="en-US" sz="1200" b="1" dirty="0" smtClean="0">
                <a:solidFill>
                  <a:srgbClr val="000090"/>
                </a:solidFill>
                <a:latin typeface="Arial" pitchFamily="34" charset="0"/>
                <a:ea typeface="ＭＳ Ｐゴシック" charset="0"/>
                <a:cs typeface="Arial" pitchFamily="34" charset="0"/>
              </a:rPr>
              <a:t>How does </a:t>
            </a:r>
            <a:r>
              <a:rPr lang="en-US" sz="1200" b="1" dirty="0" smtClean="0">
                <a:solidFill>
                  <a:srgbClr val="FF6600"/>
                </a:solidFill>
                <a:latin typeface="Arial" pitchFamily="34" charset="0"/>
                <a:ea typeface="ＭＳ Ｐゴシック" charset="0"/>
                <a:cs typeface="Arial" pitchFamily="34" charset="0"/>
              </a:rPr>
              <a:t>intercontinental transport </a:t>
            </a:r>
            <a:r>
              <a:rPr lang="en-US" sz="1200" b="1" dirty="0" smtClean="0">
                <a:solidFill>
                  <a:srgbClr val="000090"/>
                </a:solidFill>
                <a:latin typeface="Arial" pitchFamily="34" charset="0"/>
                <a:ea typeface="ＭＳ Ｐゴシック" charset="0"/>
                <a:cs typeface="Arial" pitchFamily="34" charset="0"/>
              </a:rPr>
              <a:t>affect air quality?</a:t>
            </a:r>
          </a:p>
          <a:p>
            <a:pPr marL="166688" indent="-166688" defTabSz="914400" fontAlgn="base">
              <a:spcBef>
                <a:spcPts val="800"/>
              </a:spcBef>
              <a:spcAft>
                <a:spcPct val="0"/>
              </a:spcAft>
              <a:buFont typeface="+mj-lt"/>
              <a:buAutoNum type="arabicPeriod"/>
              <a:defRPr/>
            </a:pPr>
            <a:r>
              <a:rPr lang="en-US" sz="1200" b="1" dirty="0" smtClean="0">
                <a:solidFill>
                  <a:srgbClr val="000090"/>
                </a:solidFill>
                <a:latin typeface="Arial" pitchFamily="34" charset="0"/>
                <a:ea typeface="ＭＳ Ｐゴシック" charset="0"/>
                <a:cs typeface="Arial" pitchFamily="34" charset="0"/>
              </a:rPr>
              <a:t>How do </a:t>
            </a:r>
            <a:r>
              <a:rPr lang="en-US" sz="1200" b="1" dirty="0" smtClean="0">
                <a:solidFill>
                  <a:srgbClr val="FF6600"/>
                </a:solidFill>
                <a:latin typeface="Arial" pitchFamily="34" charset="0"/>
                <a:ea typeface="ＭＳ Ｐゴシック" charset="0"/>
                <a:cs typeface="Arial" pitchFamily="34" charset="0"/>
              </a:rPr>
              <a:t>episodic events</a:t>
            </a:r>
            <a:r>
              <a:rPr lang="en-US" sz="1200" b="1" dirty="0" smtClean="0">
                <a:solidFill>
                  <a:srgbClr val="000090"/>
                </a:solidFill>
                <a:latin typeface="Arial" pitchFamily="34" charset="0"/>
                <a:ea typeface="ＭＳ Ｐゴシック" charset="0"/>
                <a:cs typeface="Arial" pitchFamily="34" charset="0"/>
              </a:rPr>
              <a:t>, such as wild fires, dust outbreaks, and volcanic eruptions, affect atmospheric composition and air quality?</a:t>
            </a:r>
            <a:endParaRPr lang="en-US" sz="1200" b="1" dirty="0">
              <a:solidFill>
                <a:srgbClr val="000090"/>
              </a:solidFill>
              <a:latin typeface="Arial" pitchFamily="34" charset="0"/>
              <a:ea typeface="ＭＳ Ｐゴシック" charset="0"/>
              <a:cs typeface="Arial" pitchFamily="34" charset="0"/>
            </a:endParaRPr>
          </a:p>
        </p:txBody>
      </p:sp>
    </p:spTree>
    <p:extLst>
      <p:ext uri="{BB962C8B-B14F-4D97-AF65-F5344CB8AC3E}">
        <p14:creationId xmlns:p14="http://schemas.microsoft.com/office/powerpoint/2010/main" val="23905487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4948" y="20648"/>
            <a:ext cx="5972807" cy="960120"/>
          </a:xfrm>
        </p:spPr>
        <p:txBody>
          <a:bodyPr/>
          <a:lstStyle/>
          <a:p>
            <a:r>
              <a:rPr lang="en-US" dirty="0" smtClean="0">
                <a:solidFill>
                  <a:schemeClr val="bg1">
                    <a:lumMod val="85000"/>
                  </a:schemeClr>
                </a:solidFill>
              </a:rPr>
              <a:t>Typical TEMPO-range spectra (from ESA GOME-1)</a:t>
            </a:r>
            <a:endParaRPr lang="en-US" dirty="0">
              <a:solidFill>
                <a:schemeClr val="bg1">
                  <a:lumMod val="85000"/>
                </a:schemeClr>
              </a:solidFill>
            </a:endParaRPr>
          </a:p>
        </p:txBody>
      </p:sp>
      <p:pic>
        <p:nvPicPr>
          <p:cNvPr id="7" name="Picture 6" descr="GOME-albedos-with desert.PNG"/>
          <p:cNvPicPr>
            <a:picLocks noChangeAspect="1"/>
          </p:cNvPicPr>
          <p:nvPr/>
        </p:nvPicPr>
        <p:blipFill rotWithShape="1">
          <a:blip r:embed="rId2">
            <a:extLst>
              <a:ext uri="{28A0092B-C50C-407E-A947-70E740481C1C}">
                <a14:useLocalDpi xmlns:a14="http://schemas.microsoft.com/office/drawing/2010/main" val="0"/>
              </a:ext>
            </a:extLst>
          </a:blip>
          <a:srcRect l="5503" t="9768" r="11300" b="5220"/>
          <a:stretch/>
        </p:blipFill>
        <p:spPr>
          <a:xfrm>
            <a:off x="769875" y="1130300"/>
            <a:ext cx="7607520" cy="5747631"/>
          </a:xfrm>
          <a:prstGeom prst="rect">
            <a:avLst/>
          </a:prstGeom>
        </p:spPr>
      </p:pic>
      <p:sp>
        <p:nvSpPr>
          <p:cNvPr id="3" name="Rectangle 2"/>
          <p:cNvSpPr/>
          <p:nvPr/>
        </p:nvSpPr>
        <p:spPr>
          <a:xfrm>
            <a:off x="2293834" y="1524001"/>
            <a:ext cx="2057400" cy="4365624"/>
          </a:xfrm>
          <a:prstGeom prst="rect">
            <a:avLst/>
          </a:prstGeom>
          <a:noFill/>
          <a:ln w="38100">
            <a:solidFill>
              <a:srgbClr val="00009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Rectangle 5"/>
          <p:cNvSpPr/>
          <p:nvPr/>
        </p:nvSpPr>
        <p:spPr>
          <a:xfrm>
            <a:off x="4922734" y="1533526"/>
            <a:ext cx="2057400" cy="4365624"/>
          </a:xfrm>
          <a:prstGeom prst="rect">
            <a:avLst/>
          </a:prstGeom>
          <a:noFill/>
          <a:ln w="38100">
            <a:solidFill>
              <a:srgbClr val="00009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8" name="Slide Number Placeholder 7"/>
          <p:cNvSpPr>
            <a:spLocks noGrp="1"/>
          </p:cNvSpPr>
          <p:nvPr>
            <p:ph type="sldNum" sz="quarter" idx="4294967295"/>
          </p:nvPr>
        </p:nvSpPr>
        <p:spPr>
          <a:xfrm>
            <a:off x="6927330" y="6504025"/>
            <a:ext cx="2133600" cy="365125"/>
          </a:xfrm>
          <a:prstGeom prst="rect">
            <a:avLst/>
          </a:prstGeom>
        </p:spPr>
        <p:txBody>
          <a:bodyPr/>
          <a:lstStyle/>
          <a:p>
            <a:fld id="{AEC11D65-9821-2B49-88CD-D477606C3EDA}" type="slidenum">
              <a:rPr lang="en-US" smtClean="0">
                <a:solidFill>
                  <a:prstClr val="black">
                    <a:tint val="75000"/>
                  </a:prstClr>
                </a:solidFill>
                <a:latin typeface="Calibri"/>
              </a:rPr>
              <a:pPr/>
              <a:t>13</a:t>
            </a:fld>
            <a:endParaRPr lang="en-US" dirty="0">
              <a:solidFill>
                <a:prstClr val="black">
                  <a:tint val="75000"/>
                </a:prstClr>
              </a:solidFill>
              <a:latin typeface="Calibri"/>
            </a:endParaRPr>
          </a:p>
        </p:txBody>
      </p:sp>
      <p:sp>
        <p:nvSpPr>
          <p:cNvPr id="2" name="Date Placeholder 1"/>
          <p:cNvSpPr>
            <a:spLocks noGrp="1"/>
          </p:cNvSpPr>
          <p:nvPr>
            <p:ph type="dt" sz="half" idx="4294967295"/>
          </p:nvPr>
        </p:nvSpPr>
        <p:spPr>
          <a:xfrm>
            <a:off x="112609" y="6504025"/>
            <a:ext cx="2133600" cy="365125"/>
          </a:xfrm>
          <a:prstGeom prst="rect">
            <a:avLst/>
          </a:prstGeom>
        </p:spPr>
        <p:txBody>
          <a:bodyPr/>
          <a:lstStyle/>
          <a:p>
            <a:r>
              <a:rPr lang="en-US" smtClean="0">
                <a:solidFill>
                  <a:prstClr val="black">
                    <a:tint val="75000"/>
                  </a:prstClr>
                </a:solidFill>
                <a:latin typeface="Calibri"/>
              </a:rPr>
              <a:t>4/29/15</a:t>
            </a:r>
            <a:endParaRPr lang="en-US" dirty="0">
              <a:solidFill>
                <a:prstClr val="black">
                  <a:tint val="75000"/>
                </a:prstClr>
              </a:solidFill>
              <a:latin typeface="Calibri"/>
            </a:endParaRPr>
          </a:p>
        </p:txBody>
      </p:sp>
      <p:sp>
        <p:nvSpPr>
          <p:cNvPr id="5" name="Footer Placeholder 4"/>
          <p:cNvSpPr>
            <a:spLocks noGrp="1"/>
          </p:cNvSpPr>
          <p:nvPr>
            <p:ph type="ftr" sz="quarter" idx="4294967295"/>
          </p:nvPr>
        </p:nvSpPr>
        <p:spPr>
          <a:xfrm>
            <a:off x="2779609" y="6504025"/>
            <a:ext cx="2895600" cy="365125"/>
          </a:xfrm>
          <a:prstGeom prst="rect">
            <a:avLst/>
          </a:prstGeom>
        </p:spPr>
        <p:txBody>
          <a:bodyPr/>
          <a:lstStyle/>
          <a:p>
            <a:r>
              <a:rPr lang="en-US" smtClean="0">
                <a:solidFill>
                  <a:prstClr val="black">
                    <a:tint val="75000"/>
                  </a:prstClr>
                </a:solidFill>
                <a:latin typeface="Calibri"/>
              </a:rPr>
              <a:t>ACC-11</a:t>
            </a:r>
            <a:endParaRPr lang="en-US" dirty="0">
              <a:solidFill>
                <a:prstClr val="black">
                  <a:tint val="75000"/>
                </a:prstClr>
              </a:solidFill>
              <a:latin typeface="Calibri"/>
            </a:endParaRPr>
          </a:p>
        </p:txBody>
      </p:sp>
    </p:spTree>
    <p:extLst>
      <p:ext uri="{BB962C8B-B14F-4D97-AF65-F5344CB8AC3E}">
        <p14:creationId xmlns:p14="http://schemas.microsoft.com/office/powerpoint/2010/main" val="38533081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4948" y="19781"/>
            <a:ext cx="5972807" cy="960120"/>
          </a:xfrm>
        </p:spPr>
        <p:txBody>
          <a:bodyPr anchor="ctr"/>
          <a:lstStyle/>
          <a:p>
            <a:r>
              <a:rPr lang="en-US" sz="3200" dirty="0" smtClean="0">
                <a:solidFill>
                  <a:schemeClr val="bg1">
                    <a:lumMod val="85000"/>
                  </a:schemeClr>
                </a:solidFill>
              </a:rPr>
              <a:t>Baseline and threshold </a:t>
            </a:r>
            <a:br>
              <a:rPr lang="en-US" sz="3200" dirty="0" smtClean="0">
                <a:solidFill>
                  <a:schemeClr val="bg1">
                    <a:lumMod val="85000"/>
                  </a:schemeClr>
                </a:solidFill>
              </a:rPr>
            </a:br>
            <a:r>
              <a:rPr lang="en-US" sz="3200" dirty="0" smtClean="0">
                <a:solidFill>
                  <a:schemeClr val="bg1">
                    <a:lumMod val="85000"/>
                  </a:schemeClr>
                </a:solidFill>
              </a:rPr>
              <a:t>data </a:t>
            </a:r>
            <a:r>
              <a:rPr lang="en-US" sz="3200" dirty="0">
                <a:solidFill>
                  <a:schemeClr val="bg1">
                    <a:lumMod val="85000"/>
                  </a:schemeClr>
                </a:solidFill>
              </a:rPr>
              <a:t>p</a:t>
            </a:r>
            <a:r>
              <a:rPr lang="en-US" sz="3200" dirty="0" smtClean="0">
                <a:solidFill>
                  <a:schemeClr val="bg1">
                    <a:lumMod val="85000"/>
                  </a:schemeClr>
                </a:solidFill>
              </a:rPr>
              <a:t>roducts</a:t>
            </a:r>
            <a:endParaRPr lang="en-US" sz="3200" dirty="0">
              <a:solidFill>
                <a:schemeClr val="bg1">
                  <a:lumMod val="85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766837886"/>
              </p:ext>
            </p:extLst>
          </p:nvPr>
        </p:nvGraphicFramePr>
        <p:xfrm>
          <a:off x="1723096" y="1136845"/>
          <a:ext cx="4933950" cy="2832100"/>
        </p:xfrm>
        <a:graphic>
          <a:graphicData uri="http://schemas.openxmlformats.org/drawingml/2006/table">
            <a:tbl>
              <a:tblPr firstRow="1" firstCol="1" bandRow="1">
                <a:tableStyleId>{5C22544A-7EE6-4342-B048-85BDC9FD1C3A}</a:tableStyleId>
              </a:tblPr>
              <a:tblGrid>
                <a:gridCol w="1644650"/>
                <a:gridCol w="1644650"/>
                <a:gridCol w="1644650"/>
              </a:tblGrid>
              <a:tr h="318770">
                <a:tc>
                  <a:txBody>
                    <a:bodyPr/>
                    <a:lstStyle/>
                    <a:p>
                      <a:pPr marL="0" marR="0" algn="ctr">
                        <a:spcBef>
                          <a:spcPts val="0"/>
                        </a:spcBef>
                        <a:spcAft>
                          <a:spcPts val="0"/>
                        </a:spcAft>
                      </a:pPr>
                      <a:r>
                        <a:rPr lang="en-US" sz="1400" dirty="0">
                          <a:effectLst/>
                        </a:rPr>
                        <a:t>Species/Products</a:t>
                      </a:r>
                      <a:endParaRPr lang="en-US" sz="1200" dirty="0">
                        <a:effectLst/>
                        <a:latin typeface="Cambria"/>
                        <a:ea typeface="Cambria"/>
                        <a:cs typeface="Times New Roman"/>
                      </a:endParaRPr>
                    </a:p>
                  </a:txBody>
                  <a:tcPr marL="8890" marR="8890" marT="8890" marB="8890"/>
                </a:tc>
                <a:tc>
                  <a:txBody>
                    <a:bodyPr/>
                    <a:lstStyle/>
                    <a:p>
                      <a:pPr marL="0" marR="0" algn="ctr">
                        <a:spcBef>
                          <a:spcPts val="0"/>
                        </a:spcBef>
                        <a:spcAft>
                          <a:spcPts val="0"/>
                        </a:spcAft>
                      </a:pPr>
                      <a:r>
                        <a:rPr lang="en-US" sz="1400" dirty="0">
                          <a:effectLst/>
                        </a:rPr>
                        <a:t>Required </a:t>
                      </a:r>
                      <a:r>
                        <a:rPr lang="en-US" sz="1400" dirty="0" smtClean="0">
                          <a:effectLst/>
                        </a:rPr>
                        <a:t>Precision</a:t>
                      </a:r>
                      <a:endParaRPr lang="en-US" sz="1200" dirty="0">
                        <a:effectLst/>
                        <a:latin typeface="Cambria"/>
                        <a:ea typeface="Cambria"/>
                        <a:cs typeface="Times New Roman"/>
                      </a:endParaRPr>
                    </a:p>
                    <a:p>
                      <a:pPr marL="0" marR="0" algn="ctr">
                        <a:lnSpc>
                          <a:spcPts val="900"/>
                        </a:lnSpc>
                        <a:spcBef>
                          <a:spcPts val="0"/>
                        </a:spcBef>
                        <a:spcAft>
                          <a:spcPts val="0"/>
                        </a:spcAft>
                      </a:pPr>
                      <a:r>
                        <a:rPr lang="en-US" sz="1200" dirty="0">
                          <a:effectLst/>
                        </a:rPr>
                        <a:t> </a:t>
                      </a:r>
                      <a:endParaRPr lang="en-US" sz="1200" dirty="0">
                        <a:effectLst/>
                        <a:latin typeface="Cambria"/>
                        <a:ea typeface="Cambria"/>
                        <a:cs typeface="Times New Roman"/>
                      </a:endParaRPr>
                    </a:p>
                  </a:txBody>
                  <a:tcPr marL="8890" marR="8890" marT="8890" marB="8890"/>
                </a:tc>
                <a:tc>
                  <a:txBody>
                    <a:bodyPr/>
                    <a:lstStyle/>
                    <a:p>
                      <a:pPr marL="0" marR="0" algn="ctr">
                        <a:lnSpc>
                          <a:spcPts val="900"/>
                        </a:lnSpc>
                        <a:spcBef>
                          <a:spcPts val="0"/>
                        </a:spcBef>
                        <a:spcAft>
                          <a:spcPts val="0"/>
                        </a:spcAft>
                      </a:pPr>
                      <a:r>
                        <a:rPr lang="en-US" sz="1400" dirty="0" smtClean="0">
                          <a:effectLst/>
                          <a:latin typeface="+mn-lt"/>
                          <a:ea typeface="Cambria"/>
                          <a:cs typeface="Times New Roman"/>
                        </a:rPr>
                        <a:t>Temporal Revisit</a:t>
                      </a:r>
                      <a:endParaRPr lang="en-US" sz="1400" dirty="0">
                        <a:solidFill>
                          <a:srgbClr val="FF0000"/>
                        </a:solidFill>
                        <a:effectLst/>
                        <a:latin typeface="+mn-lt"/>
                        <a:ea typeface="Cambria"/>
                        <a:cs typeface="Times New Roman"/>
                      </a:endParaRPr>
                    </a:p>
                  </a:txBody>
                  <a:tcPr marL="8890" marR="8890" marT="8890" marB="8890" anchor="ctr"/>
                </a:tc>
              </a:tr>
              <a:tr h="274320">
                <a:tc>
                  <a:txBody>
                    <a:bodyPr/>
                    <a:lstStyle/>
                    <a:p>
                      <a:pPr marL="0" marR="0" algn="ctr">
                        <a:spcBef>
                          <a:spcPts val="0"/>
                        </a:spcBef>
                        <a:spcAft>
                          <a:spcPts val="0"/>
                        </a:spcAft>
                      </a:pPr>
                      <a:r>
                        <a:rPr lang="en-US" sz="1200" dirty="0">
                          <a:effectLst/>
                        </a:rPr>
                        <a:t>0-2 km O</a:t>
                      </a:r>
                      <a:r>
                        <a:rPr lang="en-US" sz="1200" baseline="-25000" dirty="0">
                          <a:effectLst/>
                        </a:rPr>
                        <a:t>3</a:t>
                      </a:r>
                      <a:endParaRPr lang="en-US" sz="1200" dirty="0">
                        <a:effectLst/>
                      </a:endParaRPr>
                    </a:p>
                    <a:p>
                      <a:pPr marL="0" marR="0" algn="ctr">
                        <a:spcBef>
                          <a:spcPts val="0"/>
                        </a:spcBef>
                        <a:spcAft>
                          <a:spcPts val="0"/>
                        </a:spcAft>
                      </a:pPr>
                      <a:r>
                        <a:rPr lang="en-US" sz="1200" dirty="0" smtClean="0">
                          <a:effectLst/>
                        </a:rPr>
                        <a:t>(Selected Scenes) </a:t>
                      </a:r>
                      <a:r>
                        <a:rPr lang="en-US" sz="1200" dirty="0" smtClean="0">
                          <a:solidFill>
                            <a:srgbClr val="FFFF00"/>
                          </a:solidFill>
                          <a:effectLst/>
                        </a:rPr>
                        <a:t>Baseline only</a:t>
                      </a:r>
                      <a:endParaRPr lang="en-US" sz="1200" dirty="0">
                        <a:solidFill>
                          <a:srgbClr val="FFFF00"/>
                        </a:solidFill>
                        <a:effectLst/>
                        <a:latin typeface="Cambria"/>
                        <a:ea typeface="Cambria"/>
                        <a:cs typeface="Times New Roman"/>
                      </a:endParaRPr>
                    </a:p>
                  </a:txBody>
                  <a:tcPr marL="8890" marR="8890" marT="8890" marB="8890" anchor="ctr"/>
                </a:tc>
                <a:tc>
                  <a:txBody>
                    <a:bodyPr/>
                    <a:lstStyle/>
                    <a:p>
                      <a:pPr marL="0" marR="0" algn="ctr">
                        <a:spcBef>
                          <a:spcPts val="0"/>
                        </a:spcBef>
                        <a:spcAft>
                          <a:spcPts val="0"/>
                        </a:spcAft>
                      </a:pPr>
                      <a:r>
                        <a:rPr lang="en-US" sz="1200" dirty="0">
                          <a:effectLst/>
                        </a:rPr>
                        <a:t>10 ppbv</a:t>
                      </a:r>
                      <a:endParaRPr lang="en-US" sz="1200" dirty="0">
                        <a:effectLst/>
                        <a:latin typeface="Cambria"/>
                        <a:ea typeface="Cambria"/>
                        <a:cs typeface="Times New Roman"/>
                      </a:endParaRPr>
                    </a:p>
                  </a:txBody>
                  <a:tcPr marL="8890" marR="8890" marT="8890" marB="8890" anchor="ctr"/>
                </a:tc>
                <a:tc>
                  <a:txBody>
                    <a:bodyPr/>
                    <a:lstStyle/>
                    <a:p>
                      <a:pPr marL="0" marR="0" algn="ctr">
                        <a:spcBef>
                          <a:spcPts val="0"/>
                        </a:spcBef>
                        <a:spcAft>
                          <a:spcPts val="0"/>
                        </a:spcAft>
                      </a:pPr>
                      <a:r>
                        <a:rPr lang="en-US" sz="1200" dirty="0">
                          <a:effectLst/>
                        </a:rPr>
                        <a:t>2 hour</a:t>
                      </a:r>
                      <a:endParaRPr lang="en-US" sz="1200" dirty="0">
                        <a:effectLst/>
                        <a:latin typeface="Cambria"/>
                        <a:ea typeface="Cambria"/>
                        <a:cs typeface="Times New Roman"/>
                      </a:endParaRPr>
                    </a:p>
                  </a:txBody>
                  <a:tcPr marL="8890" marR="8890" marT="8890" marB="8890" anchor="ctr"/>
                </a:tc>
              </a:tr>
              <a:tr h="274320">
                <a:tc>
                  <a:txBody>
                    <a:bodyPr/>
                    <a:lstStyle/>
                    <a:p>
                      <a:pPr marL="0" marR="0" algn="ctr">
                        <a:spcBef>
                          <a:spcPts val="0"/>
                        </a:spcBef>
                        <a:spcAft>
                          <a:spcPts val="0"/>
                        </a:spcAft>
                      </a:pPr>
                      <a:r>
                        <a:rPr lang="en-US" sz="1200" dirty="0">
                          <a:effectLst/>
                        </a:rPr>
                        <a:t>Tropospheric O</a:t>
                      </a:r>
                      <a:r>
                        <a:rPr lang="en-US" sz="1200" baseline="-25000" dirty="0">
                          <a:effectLst/>
                        </a:rPr>
                        <a:t>3</a:t>
                      </a:r>
                      <a:endParaRPr lang="en-US" sz="1200" dirty="0">
                        <a:effectLst/>
                        <a:latin typeface="Cambria"/>
                        <a:ea typeface="Cambria"/>
                        <a:cs typeface="Times New Roman"/>
                      </a:endParaRPr>
                    </a:p>
                  </a:txBody>
                  <a:tcPr marL="8890" marR="8890" marT="8890" marB="8890" anchor="ctr"/>
                </a:tc>
                <a:tc>
                  <a:txBody>
                    <a:bodyPr/>
                    <a:lstStyle/>
                    <a:p>
                      <a:pPr marL="0" marR="0" algn="ctr">
                        <a:spcBef>
                          <a:spcPts val="0"/>
                        </a:spcBef>
                        <a:spcAft>
                          <a:spcPts val="0"/>
                        </a:spcAft>
                      </a:pPr>
                      <a:r>
                        <a:rPr lang="en-US" sz="1200" dirty="0">
                          <a:effectLst/>
                        </a:rPr>
                        <a:t>10 ppbv</a:t>
                      </a:r>
                      <a:endParaRPr lang="en-US" sz="1200" dirty="0">
                        <a:effectLst/>
                        <a:latin typeface="Cambria"/>
                        <a:ea typeface="Cambria"/>
                        <a:cs typeface="Times New Roman"/>
                      </a:endParaRPr>
                    </a:p>
                  </a:txBody>
                  <a:tcPr marL="8890" marR="8890" marT="8890" marB="8890" anchor="ctr"/>
                </a:tc>
                <a:tc>
                  <a:txBody>
                    <a:bodyPr/>
                    <a:lstStyle/>
                    <a:p>
                      <a:pPr marL="0" marR="0" algn="ctr">
                        <a:spcBef>
                          <a:spcPts val="0"/>
                        </a:spcBef>
                        <a:spcAft>
                          <a:spcPts val="0"/>
                        </a:spcAft>
                      </a:pPr>
                      <a:r>
                        <a:rPr lang="en-US" sz="1200" dirty="0">
                          <a:effectLst/>
                        </a:rPr>
                        <a:t>1 hour</a:t>
                      </a:r>
                      <a:endParaRPr lang="en-US" sz="1200" dirty="0">
                        <a:effectLst/>
                        <a:latin typeface="Cambria"/>
                        <a:ea typeface="Cambria"/>
                        <a:cs typeface="Times New Roman"/>
                      </a:endParaRPr>
                    </a:p>
                  </a:txBody>
                  <a:tcPr marL="8890" marR="8890" marT="8890" marB="8890" anchor="ctr"/>
                </a:tc>
              </a:tr>
              <a:tr h="274320">
                <a:tc>
                  <a:txBody>
                    <a:bodyPr/>
                    <a:lstStyle/>
                    <a:p>
                      <a:pPr marL="0" marR="0" algn="ctr">
                        <a:spcBef>
                          <a:spcPts val="0"/>
                        </a:spcBef>
                        <a:spcAft>
                          <a:spcPts val="0"/>
                        </a:spcAft>
                      </a:pPr>
                      <a:r>
                        <a:rPr lang="en-US" sz="1200" dirty="0">
                          <a:effectLst/>
                        </a:rPr>
                        <a:t>Total O</a:t>
                      </a:r>
                      <a:r>
                        <a:rPr lang="en-US" sz="1200" baseline="-25000" dirty="0">
                          <a:effectLst/>
                        </a:rPr>
                        <a:t>3</a:t>
                      </a:r>
                      <a:endParaRPr lang="en-US" sz="1200" dirty="0">
                        <a:effectLst/>
                        <a:latin typeface="Cambria"/>
                        <a:ea typeface="Cambria"/>
                        <a:cs typeface="Times New Roman"/>
                      </a:endParaRPr>
                    </a:p>
                  </a:txBody>
                  <a:tcPr marL="8890" marR="8890" marT="8890" marB="8890" anchor="ctr"/>
                </a:tc>
                <a:tc>
                  <a:txBody>
                    <a:bodyPr/>
                    <a:lstStyle/>
                    <a:p>
                      <a:pPr marL="0" marR="0" algn="ctr">
                        <a:spcBef>
                          <a:spcPts val="0"/>
                        </a:spcBef>
                        <a:spcAft>
                          <a:spcPts val="0"/>
                        </a:spcAft>
                      </a:pPr>
                      <a:r>
                        <a:rPr lang="en-US" sz="1200" dirty="0">
                          <a:effectLst/>
                        </a:rPr>
                        <a:t>3%</a:t>
                      </a:r>
                      <a:endParaRPr lang="en-US" sz="1200" dirty="0">
                        <a:effectLst/>
                        <a:latin typeface="Cambria"/>
                        <a:ea typeface="Cambria"/>
                        <a:cs typeface="Times New Roman"/>
                      </a:endParaRPr>
                    </a:p>
                  </a:txBody>
                  <a:tcPr marL="8890" marR="8890" marT="8890" marB="8890" anchor="ctr"/>
                </a:tc>
                <a:tc>
                  <a:txBody>
                    <a:bodyPr/>
                    <a:lstStyle/>
                    <a:p>
                      <a:pPr marL="0" marR="0" algn="ctr">
                        <a:spcBef>
                          <a:spcPts val="0"/>
                        </a:spcBef>
                        <a:spcAft>
                          <a:spcPts val="0"/>
                        </a:spcAft>
                      </a:pPr>
                      <a:r>
                        <a:rPr lang="en-US" sz="1200" dirty="0">
                          <a:effectLst/>
                        </a:rPr>
                        <a:t>1 hour</a:t>
                      </a:r>
                      <a:endParaRPr lang="en-US" sz="1200" dirty="0">
                        <a:effectLst/>
                        <a:latin typeface="Cambria"/>
                        <a:ea typeface="Cambria"/>
                        <a:cs typeface="Times New Roman"/>
                      </a:endParaRPr>
                    </a:p>
                  </a:txBody>
                  <a:tcPr marL="8890" marR="8890" marT="8890" marB="8890" anchor="ctr"/>
                </a:tc>
              </a:tr>
              <a:tr h="274320">
                <a:tc>
                  <a:txBody>
                    <a:bodyPr/>
                    <a:lstStyle/>
                    <a:p>
                      <a:pPr marL="0" marR="0" algn="ctr">
                        <a:spcBef>
                          <a:spcPts val="0"/>
                        </a:spcBef>
                        <a:spcAft>
                          <a:spcPts val="0"/>
                        </a:spcAft>
                      </a:pPr>
                      <a:r>
                        <a:rPr lang="en-US" sz="1200" dirty="0">
                          <a:effectLst/>
                        </a:rPr>
                        <a:t>Tropospheric NO</a:t>
                      </a:r>
                      <a:r>
                        <a:rPr lang="en-US" sz="1200" baseline="-25000" dirty="0">
                          <a:effectLst/>
                        </a:rPr>
                        <a:t>2</a:t>
                      </a:r>
                      <a:endParaRPr lang="en-US" sz="1200" dirty="0">
                        <a:effectLst/>
                        <a:latin typeface="Cambria"/>
                        <a:ea typeface="Cambria"/>
                        <a:cs typeface="Times New Roman"/>
                      </a:endParaRPr>
                    </a:p>
                  </a:txBody>
                  <a:tcPr marL="8890" marR="8890" marT="8890" marB="8890" anchor="ctr"/>
                </a:tc>
                <a:tc>
                  <a:txBody>
                    <a:bodyPr/>
                    <a:lstStyle/>
                    <a:p>
                      <a:pPr marL="0" marR="0" algn="ctr">
                        <a:spcBef>
                          <a:spcPts val="0"/>
                        </a:spcBef>
                        <a:spcAft>
                          <a:spcPts val="0"/>
                        </a:spcAft>
                      </a:pPr>
                      <a:r>
                        <a:rPr lang="en-US" sz="1200" dirty="0">
                          <a:effectLst/>
                        </a:rPr>
                        <a:t>1.0 × 10</a:t>
                      </a:r>
                      <a:r>
                        <a:rPr lang="en-US" sz="1200" baseline="30000" dirty="0">
                          <a:effectLst/>
                        </a:rPr>
                        <a:t>15</a:t>
                      </a:r>
                      <a:r>
                        <a:rPr lang="en-US" sz="1200" dirty="0">
                          <a:effectLst/>
                        </a:rPr>
                        <a:t> molecules cm</a:t>
                      </a:r>
                      <a:r>
                        <a:rPr lang="en-US" sz="1200" baseline="30000" dirty="0">
                          <a:effectLst/>
                        </a:rPr>
                        <a:t>-2</a:t>
                      </a:r>
                      <a:endParaRPr lang="en-US" sz="1200" dirty="0">
                        <a:effectLst/>
                        <a:latin typeface="Cambria"/>
                        <a:ea typeface="Cambria"/>
                        <a:cs typeface="Times New Roman"/>
                      </a:endParaRPr>
                    </a:p>
                  </a:txBody>
                  <a:tcPr marL="8890" marR="8890" marT="8890" marB="8890" anchor="ctr"/>
                </a:tc>
                <a:tc>
                  <a:txBody>
                    <a:bodyPr/>
                    <a:lstStyle/>
                    <a:p>
                      <a:pPr marL="0" marR="0" algn="ctr">
                        <a:spcBef>
                          <a:spcPts val="0"/>
                        </a:spcBef>
                        <a:spcAft>
                          <a:spcPts val="0"/>
                        </a:spcAft>
                      </a:pPr>
                      <a:r>
                        <a:rPr lang="en-US" sz="1200" dirty="0">
                          <a:effectLst/>
                        </a:rPr>
                        <a:t>1 hour</a:t>
                      </a:r>
                      <a:endParaRPr lang="en-US" sz="1200" dirty="0">
                        <a:effectLst/>
                        <a:latin typeface="Cambria"/>
                        <a:ea typeface="Cambria"/>
                        <a:cs typeface="Times New Roman"/>
                      </a:endParaRPr>
                    </a:p>
                  </a:txBody>
                  <a:tcPr marL="8890" marR="8890" marT="8890" marB="8890" anchor="ctr"/>
                </a:tc>
              </a:tr>
              <a:tr h="274320">
                <a:tc>
                  <a:txBody>
                    <a:bodyPr/>
                    <a:lstStyle/>
                    <a:p>
                      <a:pPr marL="0" marR="0" algn="ctr">
                        <a:spcBef>
                          <a:spcPts val="0"/>
                        </a:spcBef>
                        <a:spcAft>
                          <a:spcPts val="0"/>
                        </a:spcAft>
                      </a:pPr>
                      <a:r>
                        <a:rPr lang="en-US" sz="1200" dirty="0">
                          <a:effectLst/>
                        </a:rPr>
                        <a:t>Tropospheric H</a:t>
                      </a:r>
                      <a:r>
                        <a:rPr lang="en-US" sz="1200" baseline="-25000" dirty="0">
                          <a:effectLst/>
                        </a:rPr>
                        <a:t>2</a:t>
                      </a:r>
                      <a:r>
                        <a:rPr lang="en-US" sz="1200" dirty="0">
                          <a:effectLst/>
                        </a:rPr>
                        <a:t>CO</a:t>
                      </a:r>
                      <a:endParaRPr lang="en-US" sz="1200" dirty="0">
                        <a:effectLst/>
                        <a:latin typeface="Cambria"/>
                        <a:ea typeface="Cambria"/>
                        <a:cs typeface="Times New Roman"/>
                      </a:endParaRPr>
                    </a:p>
                  </a:txBody>
                  <a:tcPr marL="8890" marR="8890" marT="8890" marB="8890" anchor="ctr"/>
                </a:tc>
                <a:tc>
                  <a:txBody>
                    <a:bodyPr/>
                    <a:lstStyle/>
                    <a:p>
                      <a:pPr marL="0" marR="0" algn="ctr">
                        <a:spcBef>
                          <a:spcPts val="0"/>
                        </a:spcBef>
                        <a:spcAft>
                          <a:spcPts val="0"/>
                        </a:spcAft>
                      </a:pPr>
                      <a:r>
                        <a:rPr lang="en-US" sz="1200" dirty="0">
                          <a:effectLst/>
                        </a:rPr>
                        <a:t>1.0 × 10</a:t>
                      </a:r>
                      <a:r>
                        <a:rPr lang="en-US" sz="1200" baseline="30000" dirty="0">
                          <a:effectLst/>
                        </a:rPr>
                        <a:t>16</a:t>
                      </a:r>
                      <a:r>
                        <a:rPr lang="en-US" sz="1200" dirty="0">
                          <a:effectLst/>
                        </a:rPr>
                        <a:t> molecules cm</a:t>
                      </a:r>
                      <a:r>
                        <a:rPr lang="en-US" sz="1200" baseline="30000" dirty="0">
                          <a:effectLst/>
                        </a:rPr>
                        <a:t>-2</a:t>
                      </a:r>
                      <a:endParaRPr lang="en-US" sz="1200" dirty="0">
                        <a:effectLst/>
                        <a:latin typeface="Cambria"/>
                        <a:ea typeface="Cambria"/>
                        <a:cs typeface="Times New Roman"/>
                      </a:endParaRPr>
                    </a:p>
                  </a:txBody>
                  <a:tcPr marL="8890" marR="8890" marT="8890" marB="8890" anchor="ctr"/>
                </a:tc>
                <a:tc>
                  <a:txBody>
                    <a:bodyPr/>
                    <a:lstStyle/>
                    <a:p>
                      <a:pPr marL="0" marR="0" algn="ctr">
                        <a:spcBef>
                          <a:spcPts val="0"/>
                        </a:spcBef>
                        <a:spcAft>
                          <a:spcPts val="0"/>
                        </a:spcAft>
                      </a:pPr>
                      <a:r>
                        <a:rPr lang="en-US" sz="1200" dirty="0">
                          <a:effectLst/>
                        </a:rPr>
                        <a:t>3 hour</a:t>
                      </a:r>
                      <a:endParaRPr lang="en-US" sz="1200" dirty="0">
                        <a:effectLst/>
                        <a:latin typeface="Cambria"/>
                        <a:ea typeface="Cambria"/>
                        <a:cs typeface="Times New Roman"/>
                      </a:endParaRPr>
                    </a:p>
                  </a:txBody>
                  <a:tcPr marL="8890" marR="8890" marT="8890" marB="8890" anchor="ctr"/>
                </a:tc>
              </a:tr>
              <a:tr h="274320">
                <a:tc>
                  <a:txBody>
                    <a:bodyPr/>
                    <a:lstStyle/>
                    <a:p>
                      <a:pPr marL="0" marR="0" algn="ctr">
                        <a:spcBef>
                          <a:spcPts val="0"/>
                        </a:spcBef>
                        <a:spcAft>
                          <a:spcPts val="0"/>
                        </a:spcAft>
                      </a:pPr>
                      <a:r>
                        <a:rPr lang="en-US" sz="1200" dirty="0">
                          <a:effectLst/>
                        </a:rPr>
                        <a:t>Tropospheric SO</a:t>
                      </a:r>
                      <a:r>
                        <a:rPr lang="en-US" sz="1200" baseline="-25000" dirty="0">
                          <a:effectLst/>
                        </a:rPr>
                        <a:t>2</a:t>
                      </a:r>
                      <a:endParaRPr lang="en-US" sz="1200" dirty="0">
                        <a:effectLst/>
                        <a:latin typeface="Cambria"/>
                        <a:ea typeface="Cambria"/>
                        <a:cs typeface="Times New Roman"/>
                      </a:endParaRPr>
                    </a:p>
                  </a:txBody>
                  <a:tcPr marL="8890" marR="8890" marT="8890" marB="8890" anchor="ctr"/>
                </a:tc>
                <a:tc>
                  <a:txBody>
                    <a:bodyPr/>
                    <a:lstStyle/>
                    <a:p>
                      <a:pPr marL="0" marR="0" algn="ctr">
                        <a:spcBef>
                          <a:spcPts val="0"/>
                        </a:spcBef>
                        <a:spcAft>
                          <a:spcPts val="0"/>
                        </a:spcAft>
                      </a:pPr>
                      <a:r>
                        <a:rPr lang="en-US" sz="1200" dirty="0">
                          <a:effectLst/>
                        </a:rPr>
                        <a:t>1.0 × 10</a:t>
                      </a:r>
                      <a:r>
                        <a:rPr lang="en-US" sz="1200" baseline="30000" dirty="0">
                          <a:effectLst/>
                        </a:rPr>
                        <a:t>16</a:t>
                      </a:r>
                      <a:r>
                        <a:rPr lang="en-US" sz="1200" dirty="0">
                          <a:effectLst/>
                        </a:rPr>
                        <a:t> molecules cm</a:t>
                      </a:r>
                      <a:r>
                        <a:rPr lang="en-US" sz="1200" baseline="30000" dirty="0">
                          <a:effectLst/>
                        </a:rPr>
                        <a:t>-2</a:t>
                      </a:r>
                      <a:endParaRPr lang="en-US" sz="1200" dirty="0">
                        <a:effectLst/>
                        <a:latin typeface="Cambria"/>
                        <a:ea typeface="Cambria"/>
                        <a:cs typeface="Times New Roman"/>
                      </a:endParaRPr>
                    </a:p>
                  </a:txBody>
                  <a:tcPr marL="8890" marR="8890" marT="8890" marB="8890" anchor="ctr"/>
                </a:tc>
                <a:tc>
                  <a:txBody>
                    <a:bodyPr/>
                    <a:lstStyle/>
                    <a:p>
                      <a:pPr marL="0" marR="0" algn="ctr">
                        <a:spcBef>
                          <a:spcPts val="0"/>
                        </a:spcBef>
                        <a:spcAft>
                          <a:spcPts val="0"/>
                        </a:spcAft>
                      </a:pPr>
                      <a:r>
                        <a:rPr lang="en-US" sz="1200" dirty="0">
                          <a:effectLst/>
                        </a:rPr>
                        <a:t>3 hour</a:t>
                      </a:r>
                      <a:endParaRPr lang="en-US" sz="1200" dirty="0">
                        <a:effectLst/>
                        <a:latin typeface="Cambria"/>
                        <a:ea typeface="Cambria"/>
                        <a:cs typeface="Times New Roman"/>
                      </a:endParaRPr>
                    </a:p>
                  </a:txBody>
                  <a:tcPr marL="8890" marR="8890" marT="8890" marB="8890" anchor="ctr"/>
                </a:tc>
              </a:tr>
              <a:tr h="274320">
                <a:tc>
                  <a:txBody>
                    <a:bodyPr/>
                    <a:lstStyle/>
                    <a:p>
                      <a:pPr marL="0" marR="0" algn="ctr">
                        <a:spcBef>
                          <a:spcPts val="0"/>
                        </a:spcBef>
                        <a:spcAft>
                          <a:spcPts val="0"/>
                        </a:spcAft>
                      </a:pPr>
                      <a:r>
                        <a:rPr lang="en-US" sz="1200" dirty="0">
                          <a:effectLst/>
                        </a:rPr>
                        <a:t>Tropospheric C</a:t>
                      </a:r>
                      <a:r>
                        <a:rPr lang="en-US" sz="1200" baseline="-25000" dirty="0">
                          <a:effectLst/>
                        </a:rPr>
                        <a:t>2</a:t>
                      </a:r>
                      <a:r>
                        <a:rPr lang="en-US" sz="1200" dirty="0">
                          <a:effectLst/>
                        </a:rPr>
                        <a:t>H</a:t>
                      </a:r>
                      <a:r>
                        <a:rPr lang="en-US" sz="1200" baseline="-25000" dirty="0">
                          <a:effectLst/>
                        </a:rPr>
                        <a:t>2</a:t>
                      </a:r>
                      <a:r>
                        <a:rPr lang="en-US" sz="1200" dirty="0">
                          <a:effectLst/>
                        </a:rPr>
                        <a:t>O</a:t>
                      </a:r>
                      <a:r>
                        <a:rPr lang="en-US" sz="1200" baseline="-25000" dirty="0">
                          <a:effectLst/>
                        </a:rPr>
                        <a:t>2</a:t>
                      </a:r>
                      <a:endParaRPr lang="en-US" sz="1200" dirty="0">
                        <a:effectLst/>
                        <a:latin typeface="Cambria"/>
                        <a:ea typeface="Cambria"/>
                        <a:cs typeface="Times New Roman"/>
                      </a:endParaRPr>
                    </a:p>
                  </a:txBody>
                  <a:tcPr marL="8890" marR="8890" marT="8890" marB="8890" anchor="ctr"/>
                </a:tc>
                <a:tc>
                  <a:txBody>
                    <a:bodyPr/>
                    <a:lstStyle/>
                    <a:p>
                      <a:pPr marL="0" marR="0" algn="ctr">
                        <a:spcBef>
                          <a:spcPts val="0"/>
                        </a:spcBef>
                        <a:spcAft>
                          <a:spcPts val="0"/>
                        </a:spcAft>
                      </a:pPr>
                      <a:r>
                        <a:rPr lang="en-US" sz="1200" dirty="0">
                          <a:effectLst/>
                        </a:rPr>
                        <a:t>4.0 × 10</a:t>
                      </a:r>
                      <a:r>
                        <a:rPr lang="en-US" sz="1200" baseline="30000" dirty="0">
                          <a:effectLst/>
                        </a:rPr>
                        <a:t>14</a:t>
                      </a:r>
                      <a:r>
                        <a:rPr lang="en-US" sz="1200" dirty="0">
                          <a:effectLst/>
                        </a:rPr>
                        <a:t> molecules cm</a:t>
                      </a:r>
                      <a:r>
                        <a:rPr lang="en-US" sz="1200" baseline="30000" dirty="0">
                          <a:effectLst/>
                        </a:rPr>
                        <a:t>-2</a:t>
                      </a:r>
                      <a:endParaRPr lang="en-US" sz="1200" dirty="0">
                        <a:effectLst/>
                        <a:latin typeface="Cambria"/>
                        <a:ea typeface="Cambria"/>
                        <a:cs typeface="Times New Roman"/>
                      </a:endParaRPr>
                    </a:p>
                  </a:txBody>
                  <a:tcPr marL="8890" marR="8890" marT="8890" marB="8890" anchor="ctr"/>
                </a:tc>
                <a:tc>
                  <a:txBody>
                    <a:bodyPr/>
                    <a:lstStyle/>
                    <a:p>
                      <a:pPr marL="0" marR="0" algn="ctr">
                        <a:spcBef>
                          <a:spcPts val="0"/>
                        </a:spcBef>
                        <a:spcAft>
                          <a:spcPts val="0"/>
                        </a:spcAft>
                      </a:pPr>
                      <a:r>
                        <a:rPr lang="en-US" sz="1200" dirty="0">
                          <a:effectLst/>
                        </a:rPr>
                        <a:t>3 hour</a:t>
                      </a:r>
                      <a:endParaRPr lang="en-US" sz="1200" dirty="0">
                        <a:effectLst/>
                        <a:latin typeface="Cambria"/>
                        <a:ea typeface="Cambria"/>
                        <a:cs typeface="Times New Roman"/>
                      </a:endParaRPr>
                    </a:p>
                  </a:txBody>
                  <a:tcPr marL="8890" marR="8890" marT="8890" marB="8890" anchor="ctr"/>
                </a:tc>
              </a:tr>
              <a:tr h="274320">
                <a:tc>
                  <a:txBody>
                    <a:bodyPr/>
                    <a:lstStyle/>
                    <a:p>
                      <a:pPr marL="0" marR="0" algn="ctr">
                        <a:spcBef>
                          <a:spcPts val="0"/>
                        </a:spcBef>
                        <a:spcAft>
                          <a:spcPts val="0"/>
                        </a:spcAft>
                      </a:pPr>
                      <a:r>
                        <a:rPr lang="en-US" sz="1200" dirty="0">
                          <a:effectLst/>
                        </a:rPr>
                        <a:t>Aerosol Optical Depth</a:t>
                      </a:r>
                      <a:endParaRPr lang="en-US" sz="1200" dirty="0">
                        <a:effectLst/>
                        <a:latin typeface="Cambria"/>
                        <a:ea typeface="Cambria"/>
                        <a:cs typeface="Times New Roman"/>
                      </a:endParaRPr>
                    </a:p>
                  </a:txBody>
                  <a:tcPr marL="8890" marR="8890" marT="8890" marB="8890" anchor="ctr"/>
                </a:tc>
                <a:tc>
                  <a:txBody>
                    <a:bodyPr/>
                    <a:lstStyle/>
                    <a:p>
                      <a:pPr marL="0" marR="0" algn="ctr">
                        <a:spcBef>
                          <a:spcPts val="0"/>
                        </a:spcBef>
                        <a:spcAft>
                          <a:spcPts val="0"/>
                        </a:spcAft>
                      </a:pPr>
                      <a:r>
                        <a:rPr lang="en-US" sz="1200" dirty="0">
                          <a:effectLst/>
                        </a:rPr>
                        <a:t>0.10</a:t>
                      </a:r>
                      <a:endParaRPr lang="en-US" sz="1200" dirty="0">
                        <a:effectLst/>
                        <a:latin typeface="Cambria"/>
                        <a:ea typeface="Cambria"/>
                        <a:cs typeface="Times New Roman"/>
                      </a:endParaRPr>
                    </a:p>
                  </a:txBody>
                  <a:tcPr marL="8890" marR="8890" marT="8890" marB="8890" anchor="ctr"/>
                </a:tc>
                <a:tc>
                  <a:txBody>
                    <a:bodyPr/>
                    <a:lstStyle/>
                    <a:p>
                      <a:pPr marL="0" marR="0" algn="ctr">
                        <a:spcBef>
                          <a:spcPts val="0"/>
                        </a:spcBef>
                        <a:spcAft>
                          <a:spcPts val="0"/>
                        </a:spcAft>
                      </a:pPr>
                      <a:r>
                        <a:rPr lang="en-US" sz="1200" dirty="0">
                          <a:effectLst/>
                        </a:rPr>
                        <a:t>1 hour</a:t>
                      </a:r>
                      <a:endParaRPr lang="en-US" sz="1200" dirty="0">
                        <a:effectLst/>
                        <a:latin typeface="Cambria"/>
                        <a:ea typeface="Cambria"/>
                        <a:cs typeface="Times New Roman"/>
                      </a:endParaRPr>
                    </a:p>
                  </a:txBody>
                  <a:tcPr marL="8890" marR="8890" marT="8890" marB="8890" anchor="ctr"/>
                </a:tc>
              </a:tr>
            </a:tbl>
          </a:graphicData>
        </a:graphic>
      </p:graphicFrame>
      <p:sp>
        <p:nvSpPr>
          <p:cNvPr id="8" name="Content Placeholder 5"/>
          <p:cNvSpPr txBox="1">
            <a:spLocks/>
          </p:cNvSpPr>
          <p:nvPr/>
        </p:nvSpPr>
        <p:spPr>
          <a:xfrm>
            <a:off x="199802" y="3966446"/>
            <a:ext cx="8721906" cy="279015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1600" b="1" dirty="0" smtClean="0">
                <a:solidFill>
                  <a:srgbClr val="0D0D0D"/>
                </a:solidFill>
                <a:latin typeface="Calibri"/>
              </a:rPr>
              <a:t>Minimal set of products sufficient for constraining air quality</a:t>
            </a:r>
          </a:p>
          <a:p>
            <a:pPr>
              <a:spcBef>
                <a:spcPts val="0"/>
              </a:spcBef>
            </a:pPr>
            <a:r>
              <a:rPr lang="en-US" sz="1600" b="1" dirty="0" smtClean="0">
                <a:solidFill>
                  <a:srgbClr val="0D0D0D"/>
                </a:solidFill>
                <a:latin typeface="Calibri"/>
              </a:rPr>
              <a:t>Across Greater North America (GNA): 18°N to 58°N near 100°W, 67°W to 125°W near 42°N</a:t>
            </a:r>
          </a:p>
          <a:p>
            <a:pPr>
              <a:spcBef>
                <a:spcPts val="0"/>
              </a:spcBef>
            </a:pPr>
            <a:r>
              <a:rPr lang="en-US" sz="1600" b="1" dirty="0" smtClean="0">
                <a:solidFill>
                  <a:srgbClr val="0D0D0D"/>
                </a:solidFill>
                <a:latin typeface="Calibri"/>
              </a:rPr>
              <a:t>Data products at urban-regional spatial scales</a:t>
            </a:r>
          </a:p>
          <a:p>
            <a:pPr lvl="1">
              <a:spcBef>
                <a:spcPts val="0"/>
              </a:spcBef>
            </a:pPr>
            <a:r>
              <a:rPr lang="en-US" sz="1200" b="1" dirty="0" smtClean="0">
                <a:solidFill>
                  <a:srgbClr val="0D0D0D"/>
                </a:solidFill>
                <a:latin typeface="Calibri"/>
              </a:rPr>
              <a:t>Baseline ≤ 60 km</a:t>
            </a:r>
            <a:r>
              <a:rPr lang="en-US" sz="1200" b="1" baseline="30000" dirty="0" smtClean="0">
                <a:solidFill>
                  <a:srgbClr val="0D0D0D"/>
                </a:solidFill>
                <a:latin typeface="Calibri"/>
              </a:rPr>
              <a:t>2</a:t>
            </a:r>
            <a:r>
              <a:rPr lang="en-US" sz="1200" b="1" i="1" dirty="0" smtClean="0">
                <a:solidFill>
                  <a:srgbClr val="0D0D0D"/>
                </a:solidFill>
                <a:latin typeface="Calibri"/>
              </a:rPr>
              <a:t> </a:t>
            </a:r>
            <a:r>
              <a:rPr lang="en-US" sz="1200" b="1" dirty="0" smtClean="0">
                <a:solidFill>
                  <a:srgbClr val="0D0D0D"/>
                </a:solidFill>
                <a:latin typeface="Calibri"/>
              </a:rPr>
              <a:t>at center of Field Of Regard (FOR)</a:t>
            </a:r>
          </a:p>
          <a:p>
            <a:pPr lvl="1">
              <a:spcBef>
                <a:spcPts val="0"/>
              </a:spcBef>
            </a:pPr>
            <a:r>
              <a:rPr lang="en-US" sz="1200" b="1" dirty="0" smtClean="0">
                <a:solidFill>
                  <a:srgbClr val="0D0D0D"/>
                </a:solidFill>
                <a:latin typeface="Calibri"/>
              </a:rPr>
              <a:t>Threshold </a:t>
            </a:r>
            <a:r>
              <a:rPr lang="en-US" sz="1200" b="1" dirty="0">
                <a:solidFill>
                  <a:srgbClr val="0D0D0D"/>
                </a:solidFill>
                <a:latin typeface="Calibri"/>
              </a:rPr>
              <a:t> ≤ </a:t>
            </a:r>
            <a:r>
              <a:rPr lang="en-US" sz="1200" b="1" dirty="0" smtClean="0">
                <a:solidFill>
                  <a:srgbClr val="0D0D0D"/>
                </a:solidFill>
                <a:latin typeface="Calibri"/>
              </a:rPr>
              <a:t>300 km</a:t>
            </a:r>
            <a:r>
              <a:rPr lang="en-US" sz="1200" b="1" baseline="30000" dirty="0" smtClean="0">
                <a:solidFill>
                  <a:srgbClr val="0D0D0D"/>
                </a:solidFill>
                <a:latin typeface="Calibri"/>
              </a:rPr>
              <a:t>2 </a:t>
            </a:r>
            <a:r>
              <a:rPr lang="en-US" sz="1200" b="1" dirty="0" smtClean="0">
                <a:solidFill>
                  <a:srgbClr val="0D0D0D"/>
                </a:solidFill>
                <a:latin typeface="Calibri"/>
              </a:rPr>
              <a:t>at center </a:t>
            </a:r>
            <a:r>
              <a:rPr lang="en-US" sz="1200" b="1" dirty="0">
                <a:solidFill>
                  <a:srgbClr val="0D0D0D"/>
                </a:solidFill>
                <a:latin typeface="Calibri"/>
              </a:rPr>
              <a:t>of </a:t>
            </a:r>
            <a:r>
              <a:rPr lang="en-US" sz="1200" b="1" dirty="0" smtClean="0">
                <a:solidFill>
                  <a:srgbClr val="0D0D0D"/>
                </a:solidFill>
                <a:latin typeface="Calibri"/>
              </a:rPr>
              <a:t>FOR</a:t>
            </a:r>
          </a:p>
          <a:p>
            <a:pPr>
              <a:spcBef>
                <a:spcPts val="0"/>
              </a:spcBef>
            </a:pPr>
            <a:r>
              <a:rPr lang="en-US" sz="1600" b="1" dirty="0" smtClean="0">
                <a:solidFill>
                  <a:srgbClr val="0D0D0D"/>
                </a:solidFill>
                <a:latin typeface="Calibri"/>
              </a:rPr>
              <a:t>Temporal scales to resolve diurnal changes in pollutant distributions</a:t>
            </a:r>
            <a:endParaRPr lang="en-US" sz="1600" b="1" strike="sngStrike" dirty="0" smtClean="0">
              <a:solidFill>
                <a:srgbClr val="0D0D0D"/>
              </a:solidFill>
              <a:latin typeface="Calibri"/>
            </a:endParaRPr>
          </a:p>
          <a:p>
            <a:pPr>
              <a:spcBef>
                <a:spcPts val="0"/>
              </a:spcBef>
            </a:pPr>
            <a:r>
              <a:rPr lang="en-US" sz="1600" b="1" dirty="0" smtClean="0">
                <a:solidFill>
                  <a:srgbClr val="0D0D0D"/>
                </a:solidFill>
                <a:latin typeface="Calibri"/>
              </a:rPr>
              <a:t>Collected in cloud-free scenes </a:t>
            </a:r>
          </a:p>
          <a:p>
            <a:pPr>
              <a:spcBef>
                <a:spcPts val="0"/>
              </a:spcBef>
            </a:pPr>
            <a:r>
              <a:rPr lang="en-US" sz="1600" b="1" dirty="0" smtClean="0">
                <a:solidFill>
                  <a:srgbClr val="0D0D0D"/>
                </a:solidFill>
                <a:latin typeface="Calibri"/>
              </a:rPr>
              <a:t>Geolocation uncertainty of less than 4 km </a:t>
            </a:r>
          </a:p>
          <a:p>
            <a:pPr>
              <a:spcBef>
                <a:spcPts val="0"/>
              </a:spcBef>
            </a:pPr>
            <a:r>
              <a:rPr lang="en-US" sz="1600" b="1" dirty="0" smtClean="0">
                <a:solidFill>
                  <a:srgbClr val="0D0D0D"/>
                </a:solidFill>
                <a:latin typeface="Calibri"/>
              </a:rPr>
              <a:t>Mission duration, subject to instrument availability</a:t>
            </a:r>
          </a:p>
          <a:p>
            <a:pPr lvl="1">
              <a:spcBef>
                <a:spcPts val="0"/>
              </a:spcBef>
            </a:pPr>
            <a:r>
              <a:rPr lang="en-US" sz="1200" b="1" dirty="0" smtClean="0">
                <a:solidFill>
                  <a:srgbClr val="0D0D0D"/>
                </a:solidFill>
                <a:latin typeface="Calibri"/>
              </a:rPr>
              <a:t>Baseline 20 months</a:t>
            </a:r>
          </a:p>
          <a:p>
            <a:pPr lvl="1">
              <a:spcBef>
                <a:spcPts val="0"/>
              </a:spcBef>
            </a:pPr>
            <a:r>
              <a:rPr lang="en-US" sz="1200" b="1" dirty="0" smtClean="0">
                <a:solidFill>
                  <a:srgbClr val="0D0D0D"/>
                </a:solidFill>
                <a:latin typeface="Calibri"/>
              </a:rPr>
              <a:t>Threshold 12 months</a:t>
            </a:r>
            <a:endParaRPr lang="en-US" sz="1200" b="1" dirty="0">
              <a:solidFill>
                <a:srgbClr val="0D0D0D"/>
              </a:solidFill>
              <a:latin typeface="Calibri"/>
            </a:endParaRPr>
          </a:p>
        </p:txBody>
      </p:sp>
      <p:sp>
        <p:nvSpPr>
          <p:cNvPr id="7" name="Slide Number Placeholder 6"/>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14</a:t>
            </a:fld>
            <a:endParaRPr lang="en-US" dirty="0">
              <a:solidFill>
                <a:prstClr val="black">
                  <a:tint val="75000"/>
                </a:prstClr>
              </a:solidFill>
              <a:latin typeface="Calibri"/>
            </a:endParaRPr>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4/29/15</a:t>
            </a:r>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ACC-11</a:t>
            </a:r>
            <a:endParaRPr lang="en-US" dirty="0">
              <a:solidFill>
                <a:prstClr val="black">
                  <a:tint val="75000"/>
                </a:prstClr>
              </a:solidFill>
              <a:latin typeface="Calibri"/>
            </a:endParaRPr>
          </a:p>
        </p:txBody>
      </p:sp>
    </p:spTree>
    <p:extLst>
      <p:ext uri="{BB962C8B-B14F-4D97-AF65-F5344CB8AC3E}">
        <p14:creationId xmlns:p14="http://schemas.microsoft.com/office/powerpoint/2010/main" val="4098826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4948" y="11340"/>
            <a:ext cx="5972807" cy="960120"/>
          </a:xfrm>
        </p:spPr>
        <p:txBody>
          <a:bodyPr anchor="ctr"/>
          <a:lstStyle/>
          <a:p>
            <a:r>
              <a:rPr lang="en-US" sz="3200" dirty="0" smtClean="0">
                <a:solidFill>
                  <a:schemeClr val="bg1">
                    <a:lumMod val="85000"/>
                  </a:schemeClr>
                </a:solidFill>
              </a:rPr>
              <a:t>TEMPO instrument concept</a:t>
            </a:r>
            <a:endParaRPr lang="en-US" sz="3200" dirty="0">
              <a:solidFill>
                <a:schemeClr val="bg1">
                  <a:lumMod val="85000"/>
                </a:schemeClr>
              </a:solidFill>
            </a:endParaRPr>
          </a:p>
        </p:txBody>
      </p:sp>
      <p:sp>
        <p:nvSpPr>
          <p:cNvPr id="2" name="Rectangle 1"/>
          <p:cNvSpPr/>
          <p:nvPr/>
        </p:nvSpPr>
        <p:spPr>
          <a:xfrm>
            <a:off x="-16934" y="1259270"/>
            <a:ext cx="9160933" cy="5201424"/>
          </a:xfrm>
          <a:prstGeom prst="rect">
            <a:avLst/>
          </a:prstGeom>
        </p:spPr>
        <p:txBody>
          <a:bodyPr wrap="square">
            <a:spAutoFit/>
          </a:bodyPr>
          <a:lstStyle/>
          <a:p>
            <a:pPr marL="342900" indent="-342900" defTabSz="914400">
              <a:buFont typeface="Arial"/>
              <a:buChar char="•"/>
              <a:defRPr/>
            </a:pPr>
            <a:r>
              <a:rPr lang="en-US" sz="2000" b="1" kern="0" dirty="0">
                <a:solidFill>
                  <a:prstClr val="black">
                    <a:lumMod val="95000"/>
                    <a:lumOff val="5000"/>
                  </a:prstClr>
                </a:solidFill>
                <a:latin typeface="Arial"/>
              </a:rPr>
              <a:t>Measurement technique</a:t>
            </a:r>
          </a:p>
          <a:p>
            <a:pPr marL="742950" lvl="1" indent="-285750" defTabSz="914400">
              <a:buFont typeface="Lucida Grande"/>
              <a:buChar char="-"/>
              <a:defRPr/>
            </a:pPr>
            <a:r>
              <a:rPr lang="en-US" kern="0" dirty="0">
                <a:solidFill>
                  <a:prstClr val="black">
                    <a:lumMod val="95000"/>
                    <a:lumOff val="5000"/>
                  </a:prstClr>
                </a:solidFill>
                <a:latin typeface="Arial"/>
              </a:rPr>
              <a:t>Imaging grating spectrometer measuring solar backscattered Earth radiance </a:t>
            </a:r>
          </a:p>
          <a:p>
            <a:pPr marL="742950" lvl="1" indent="-285750" defTabSz="914400">
              <a:buFont typeface="Lucida Grande"/>
              <a:buChar char="-"/>
              <a:defRPr/>
            </a:pPr>
            <a:r>
              <a:rPr lang="en-US" kern="0" dirty="0">
                <a:solidFill>
                  <a:prstClr val="black">
                    <a:lumMod val="95000"/>
                    <a:lumOff val="5000"/>
                  </a:prstClr>
                </a:solidFill>
                <a:latin typeface="Arial"/>
              </a:rPr>
              <a:t>Spectral band &amp; resolution: 290</a:t>
            </a:r>
            <a:r>
              <a:rPr lang="en-US" kern="0" dirty="0" smtClean="0">
                <a:solidFill>
                  <a:prstClr val="black">
                    <a:lumMod val="95000"/>
                    <a:lumOff val="5000"/>
                  </a:prstClr>
                </a:solidFill>
                <a:latin typeface="Arial"/>
              </a:rPr>
              <a:t>-490 + 540-740 </a:t>
            </a:r>
            <a:r>
              <a:rPr lang="en-US" kern="0" dirty="0">
                <a:solidFill>
                  <a:prstClr val="black">
                    <a:lumMod val="95000"/>
                    <a:lumOff val="5000"/>
                  </a:prstClr>
                </a:solidFill>
                <a:latin typeface="Arial"/>
              </a:rPr>
              <a:t>nm @ 0.6 nm FWHM, </a:t>
            </a:r>
            <a:r>
              <a:rPr lang="en-US" kern="0" dirty="0" smtClean="0">
                <a:solidFill>
                  <a:prstClr val="black">
                    <a:lumMod val="95000"/>
                    <a:lumOff val="5000"/>
                  </a:prstClr>
                </a:solidFill>
                <a:latin typeface="Arial"/>
              </a:rPr>
              <a:t>0.2 </a:t>
            </a:r>
            <a:r>
              <a:rPr lang="en-US" kern="0" dirty="0">
                <a:solidFill>
                  <a:prstClr val="black">
                    <a:lumMod val="95000"/>
                    <a:lumOff val="5000"/>
                  </a:prstClr>
                </a:solidFill>
                <a:latin typeface="Arial"/>
              </a:rPr>
              <a:t>nm sampling</a:t>
            </a:r>
          </a:p>
          <a:p>
            <a:pPr marL="742950" lvl="1" indent="-285750" defTabSz="914400">
              <a:buFont typeface="Lucida Grande"/>
              <a:buChar char="-"/>
              <a:defRPr/>
            </a:pPr>
            <a:r>
              <a:rPr lang="en-US" kern="0" dirty="0" smtClean="0">
                <a:solidFill>
                  <a:prstClr val="black">
                    <a:lumMod val="95000"/>
                    <a:lumOff val="5000"/>
                  </a:prstClr>
                </a:solidFill>
                <a:latin typeface="Arial"/>
              </a:rPr>
              <a:t>2 2</a:t>
            </a:r>
            <a:r>
              <a:rPr lang="en-US" kern="0" dirty="0">
                <a:solidFill>
                  <a:prstClr val="black">
                    <a:lumMod val="95000"/>
                    <a:lumOff val="5000"/>
                  </a:prstClr>
                </a:solidFill>
                <a:latin typeface="Arial"/>
              </a:rPr>
              <a:t>-D, 2k</a:t>
            </a:r>
            <a:r>
              <a:rPr lang="en-US" kern="0" dirty="0" smtClean="0">
                <a:solidFill>
                  <a:prstClr val="black">
                    <a:lumMod val="95000"/>
                    <a:lumOff val="5000"/>
                  </a:prstClr>
                </a:solidFill>
                <a:latin typeface="Arial"/>
              </a:rPr>
              <a:t>×1k</a:t>
            </a:r>
            <a:r>
              <a:rPr lang="en-US" kern="0" dirty="0">
                <a:solidFill>
                  <a:prstClr val="black">
                    <a:lumMod val="95000"/>
                    <a:lumOff val="5000"/>
                  </a:prstClr>
                </a:solidFill>
                <a:latin typeface="Arial"/>
              </a:rPr>
              <a:t>, </a:t>
            </a:r>
            <a:r>
              <a:rPr lang="en-US" kern="0" dirty="0" smtClean="0">
                <a:solidFill>
                  <a:prstClr val="black">
                    <a:lumMod val="95000"/>
                    <a:lumOff val="5000"/>
                  </a:prstClr>
                </a:solidFill>
                <a:latin typeface="Arial"/>
              </a:rPr>
              <a:t>detectors image </a:t>
            </a:r>
            <a:r>
              <a:rPr lang="en-US" kern="0" dirty="0">
                <a:solidFill>
                  <a:prstClr val="black">
                    <a:lumMod val="95000"/>
                    <a:lumOff val="5000"/>
                  </a:prstClr>
                </a:solidFill>
                <a:latin typeface="Arial"/>
              </a:rPr>
              <a:t>the full spectral range for each geospatial scene</a:t>
            </a:r>
          </a:p>
          <a:p>
            <a:pPr marL="342900" indent="-342900" defTabSz="914400">
              <a:buFont typeface="Arial"/>
              <a:buChar char="•"/>
              <a:defRPr/>
            </a:pPr>
            <a:r>
              <a:rPr lang="en-US" sz="2000" b="1" kern="0" dirty="0">
                <a:solidFill>
                  <a:prstClr val="black">
                    <a:lumMod val="95000"/>
                    <a:lumOff val="5000"/>
                  </a:prstClr>
                </a:solidFill>
                <a:latin typeface="Arial"/>
              </a:rPr>
              <a:t>Field of Regard (FOR) and duty cycle</a:t>
            </a:r>
          </a:p>
          <a:p>
            <a:pPr marL="742950" lvl="1" indent="-285750" defTabSz="914400">
              <a:buFont typeface="Lucida Grande"/>
              <a:buChar char="-"/>
              <a:defRPr/>
            </a:pPr>
            <a:r>
              <a:rPr lang="en-US" kern="0" dirty="0">
                <a:solidFill>
                  <a:prstClr val="black">
                    <a:lumMod val="95000"/>
                    <a:lumOff val="5000"/>
                  </a:prstClr>
                </a:solidFill>
                <a:latin typeface="Arial"/>
              </a:rPr>
              <a:t>Mexico </a:t>
            </a:r>
            <a:r>
              <a:rPr lang="en-US" kern="0" dirty="0" smtClean="0">
                <a:solidFill>
                  <a:prstClr val="black">
                    <a:lumMod val="95000"/>
                    <a:lumOff val="5000"/>
                  </a:prstClr>
                </a:solidFill>
                <a:latin typeface="Arial"/>
              </a:rPr>
              <a:t>City/Yucatan Peninsula </a:t>
            </a:r>
            <a:r>
              <a:rPr lang="en-US" kern="0" dirty="0">
                <a:solidFill>
                  <a:prstClr val="black">
                    <a:lumMod val="95000"/>
                    <a:lumOff val="5000"/>
                  </a:prstClr>
                </a:solidFill>
                <a:latin typeface="Arial"/>
              </a:rPr>
              <a:t>to the Canadian tar/oil sands, Atlantic to Pacific</a:t>
            </a:r>
          </a:p>
          <a:p>
            <a:pPr marL="742950" lvl="1" indent="-285750" defTabSz="914400">
              <a:buFont typeface="Lucida Grande"/>
              <a:buChar char="-"/>
              <a:defRPr/>
            </a:pPr>
            <a:r>
              <a:rPr lang="en-US" kern="0" dirty="0">
                <a:solidFill>
                  <a:prstClr val="black">
                    <a:lumMod val="95000"/>
                    <a:lumOff val="5000"/>
                  </a:prstClr>
                </a:solidFill>
                <a:latin typeface="Arial"/>
              </a:rPr>
              <a:t>Instrument slit aligned N/S and swept across the FOR in the E/W direction, producing a radiance map of Greater North America in one hour</a:t>
            </a:r>
          </a:p>
          <a:p>
            <a:pPr marL="342900" indent="-342900" defTabSz="914400">
              <a:buFont typeface="Arial"/>
              <a:buChar char="•"/>
              <a:defRPr/>
            </a:pPr>
            <a:r>
              <a:rPr lang="en-US" sz="2000" b="1" kern="0" dirty="0">
                <a:solidFill>
                  <a:srgbClr val="0000FF"/>
                </a:solidFill>
                <a:latin typeface="Arial"/>
              </a:rPr>
              <a:t>Spatial resolution</a:t>
            </a:r>
          </a:p>
          <a:p>
            <a:pPr marL="742950" lvl="1" indent="-285750" defTabSz="914400">
              <a:buFont typeface="Lucida Grande"/>
              <a:buChar char="-"/>
              <a:defRPr/>
            </a:pPr>
            <a:r>
              <a:rPr lang="en-US" kern="0" dirty="0" smtClean="0">
                <a:solidFill>
                  <a:srgbClr val="0000FF"/>
                </a:solidFill>
                <a:latin typeface="Arial"/>
              </a:rPr>
              <a:t>2.1 </a:t>
            </a:r>
            <a:r>
              <a:rPr lang="en-US" kern="0" dirty="0">
                <a:solidFill>
                  <a:srgbClr val="0000FF"/>
                </a:solidFill>
                <a:latin typeface="Arial"/>
              </a:rPr>
              <a:t>km N/S × </a:t>
            </a:r>
            <a:r>
              <a:rPr lang="en-US" kern="0" dirty="0" smtClean="0">
                <a:solidFill>
                  <a:srgbClr val="0000FF"/>
                </a:solidFill>
                <a:latin typeface="Arial"/>
              </a:rPr>
              <a:t>4.7 </a:t>
            </a:r>
            <a:r>
              <a:rPr lang="en-US" kern="0" dirty="0">
                <a:solidFill>
                  <a:srgbClr val="0000FF"/>
                </a:solidFill>
                <a:latin typeface="Arial"/>
              </a:rPr>
              <a:t>km E/W native pixel resolution (</a:t>
            </a:r>
            <a:r>
              <a:rPr lang="en-US" kern="0" dirty="0" smtClean="0">
                <a:solidFill>
                  <a:srgbClr val="0000FF"/>
                </a:solidFill>
                <a:latin typeface="Arial"/>
              </a:rPr>
              <a:t>9.8 </a:t>
            </a:r>
            <a:r>
              <a:rPr lang="en-US" kern="0" dirty="0">
                <a:solidFill>
                  <a:srgbClr val="0000FF"/>
                </a:solidFill>
                <a:latin typeface="Arial"/>
              </a:rPr>
              <a:t>km</a:t>
            </a:r>
            <a:r>
              <a:rPr lang="en-US" kern="0" baseline="30000" dirty="0">
                <a:solidFill>
                  <a:srgbClr val="0000FF"/>
                </a:solidFill>
                <a:latin typeface="Arial"/>
              </a:rPr>
              <a:t>2</a:t>
            </a:r>
            <a:r>
              <a:rPr lang="en-US" kern="0" dirty="0">
                <a:solidFill>
                  <a:srgbClr val="0000FF"/>
                </a:solidFill>
                <a:latin typeface="Arial"/>
              </a:rPr>
              <a:t>)</a:t>
            </a:r>
          </a:p>
          <a:p>
            <a:pPr marL="742950" lvl="1" indent="-285750" defTabSz="914400">
              <a:buFont typeface="Lucida Grande"/>
              <a:buChar char="-"/>
              <a:defRPr/>
            </a:pPr>
            <a:r>
              <a:rPr lang="en-US" kern="0" dirty="0">
                <a:solidFill>
                  <a:srgbClr val="0000FF"/>
                </a:solidFill>
                <a:latin typeface="Arial"/>
              </a:rPr>
              <a:t>Co-add/cloud clear as needed for specific data products</a:t>
            </a:r>
          </a:p>
          <a:p>
            <a:pPr marL="342900" indent="-342900" defTabSz="914400">
              <a:buFont typeface="Arial"/>
              <a:buChar char="•"/>
              <a:defRPr/>
            </a:pPr>
            <a:r>
              <a:rPr lang="en-US" sz="2000" b="1" kern="0" dirty="0">
                <a:solidFill>
                  <a:srgbClr val="0000FF"/>
                </a:solidFill>
                <a:latin typeface="Arial"/>
              </a:rPr>
              <a:t>Standard data products and sampling rates</a:t>
            </a:r>
          </a:p>
          <a:p>
            <a:pPr marL="742950" lvl="1" indent="-285750" defTabSz="914400">
              <a:buFont typeface="Lucida Grande"/>
              <a:buChar char="-"/>
              <a:defRPr/>
            </a:pPr>
            <a:r>
              <a:rPr lang="en-US" kern="0" dirty="0" smtClean="0">
                <a:solidFill>
                  <a:srgbClr val="0000FF"/>
                </a:solidFill>
                <a:latin typeface="Arial"/>
              </a:rPr>
              <a:t>Most sampled </a:t>
            </a:r>
            <a:r>
              <a:rPr lang="en-US" kern="0" dirty="0">
                <a:solidFill>
                  <a:srgbClr val="0000FF"/>
                </a:solidFill>
                <a:latin typeface="Arial"/>
              </a:rPr>
              <a:t>hourly, including eXceL O</a:t>
            </a:r>
            <a:r>
              <a:rPr lang="en-US" kern="0" baseline="-25000" dirty="0">
                <a:solidFill>
                  <a:srgbClr val="0000FF"/>
                </a:solidFill>
                <a:latin typeface="Arial"/>
              </a:rPr>
              <a:t>3</a:t>
            </a:r>
            <a:r>
              <a:rPr lang="en-US" kern="0" dirty="0">
                <a:solidFill>
                  <a:srgbClr val="0000FF"/>
                </a:solidFill>
                <a:latin typeface="Arial"/>
              </a:rPr>
              <a:t> </a:t>
            </a:r>
            <a:r>
              <a:rPr lang="en-US" kern="0" dirty="0" smtClean="0">
                <a:solidFill>
                  <a:srgbClr val="0000FF"/>
                </a:solidFill>
                <a:latin typeface="Arial"/>
              </a:rPr>
              <a:t>(troposphere, PBL) for </a:t>
            </a:r>
            <a:r>
              <a:rPr lang="en-US" kern="0" dirty="0">
                <a:solidFill>
                  <a:srgbClr val="0000FF"/>
                </a:solidFill>
                <a:latin typeface="Arial"/>
              </a:rPr>
              <a:t>selected </a:t>
            </a:r>
            <a:r>
              <a:rPr lang="en-US" kern="0" dirty="0" smtClean="0">
                <a:solidFill>
                  <a:srgbClr val="0000FF"/>
                </a:solidFill>
                <a:latin typeface="Arial"/>
              </a:rPr>
              <a:t>areas</a:t>
            </a:r>
            <a:endParaRPr lang="en-US" kern="0" dirty="0">
              <a:solidFill>
                <a:srgbClr val="0000FF"/>
              </a:solidFill>
              <a:latin typeface="Arial"/>
            </a:endParaRPr>
          </a:p>
          <a:p>
            <a:pPr marL="742950" lvl="1" indent="-285750" defTabSz="914400">
              <a:buFont typeface="Lucida Grande"/>
              <a:buChar char="-"/>
              <a:defRPr/>
            </a:pPr>
            <a:r>
              <a:rPr lang="en-US" kern="0" dirty="0">
                <a:solidFill>
                  <a:srgbClr val="0000FF"/>
                </a:solidFill>
                <a:latin typeface="Arial"/>
              </a:rPr>
              <a:t>H</a:t>
            </a:r>
            <a:r>
              <a:rPr lang="en-US" kern="0" baseline="-25000" dirty="0">
                <a:solidFill>
                  <a:srgbClr val="0000FF"/>
                </a:solidFill>
                <a:latin typeface="Arial"/>
              </a:rPr>
              <a:t>2</a:t>
            </a:r>
            <a:r>
              <a:rPr lang="en-US" kern="0" dirty="0">
                <a:solidFill>
                  <a:srgbClr val="0000FF"/>
                </a:solidFill>
                <a:latin typeface="Arial"/>
              </a:rPr>
              <a:t>CO, C</a:t>
            </a:r>
            <a:r>
              <a:rPr lang="en-US" kern="0" baseline="-25000" dirty="0">
                <a:solidFill>
                  <a:srgbClr val="0000FF"/>
                </a:solidFill>
                <a:latin typeface="Arial"/>
              </a:rPr>
              <a:t>2</a:t>
            </a:r>
            <a:r>
              <a:rPr lang="en-US" kern="0" dirty="0">
                <a:solidFill>
                  <a:srgbClr val="0000FF"/>
                </a:solidFill>
                <a:latin typeface="Arial"/>
              </a:rPr>
              <a:t>H</a:t>
            </a:r>
            <a:r>
              <a:rPr lang="en-US" kern="0" baseline="-25000" dirty="0">
                <a:solidFill>
                  <a:srgbClr val="0000FF"/>
                </a:solidFill>
                <a:latin typeface="Arial"/>
              </a:rPr>
              <a:t>2</a:t>
            </a:r>
            <a:r>
              <a:rPr lang="en-US" kern="0" dirty="0">
                <a:solidFill>
                  <a:srgbClr val="0000FF"/>
                </a:solidFill>
                <a:latin typeface="Arial"/>
              </a:rPr>
              <a:t>O</a:t>
            </a:r>
            <a:r>
              <a:rPr lang="en-US" kern="0" baseline="-25000" dirty="0">
                <a:solidFill>
                  <a:srgbClr val="0000FF"/>
                </a:solidFill>
                <a:latin typeface="Arial"/>
              </a:rPr>
              <a:t>2</a:t>
            </a:r>
            <a:r>
              <a:rPr lang="en-US" kern="0" dirty="0">
                <a:solidFill>
                  <a:srgbClr val="0000FF"/>
                </a:solidFill>
                <a:latin typeface="Arial"/>
              </a:rPr>
              <a:t>, SO</a:t>
            </a:r>
            <a:r>
              <a:rPr lang="en-US" kern="0" baseline="-25000" dirty="0">
                <a:solidFill>
                  <a:srgbClr val="0000FF"/>
                </a:solidFill>
                <a:latin typeface="Arial"/>
              </a:rPr>
              <a:t>2</a:t>
            </a:r>
            <a:r>
              <a:rPr lang="en-US" kern="0" dirty="0">
                <a:solidFill>
                  <a:srgbClr val="0000FF"/>
                </a:solidFill>
                <a:latin typeface="Arial"/>
              </a:rPr>
              <a:t> sampled </a:t>
            </a:r>
            <a:r>
              <a:rPr lang="en-US" kern="0" dirty="0" smtClean="0">
                <a:solidFill>
                  <a:srgbClr val="0000FF"/>
                </a:solidFill>
                <a:latin typeface="Arial"/>
              </a:rPr>
              <a:t>hourly (average results for ≥ 3/day if needed)</a:t>
            </a:r>
            <a:endParaRPr lang="en-US" kern="0" dirty="0">
              <a:solidFill>
                <a:srgbClr val="0000FF"/>
              </a:solidFill>
              <a:latin typeface="Arial"/>
            </a:endParaRPr>
          </a:p>
          <a:p>
            <a:pPr marL="742950" lvl="1" indent="-285750" defTabSz="914400">
              <a:buFont typeface="Lucida Grande"/>
              <a:buChar char="-"/>
              <a:defRPr/>
            </a:pPr>
            <a:r>
              <a:rPr lang="en-US" kern="0" dirty="0" smtClean="0">
                <a:solidFill>
                  <a:srgbClr val="0000FF"/>
                </a:solidFill>
                <a:latin typeface="Arial"/>
              </a:rPr>
              <a:t>Nominal </a:t>
            </a:r>
            <a:r>
              <a:rPr lang="en-US" kern="0" dirty="0">
                <a:solidFill>
                  <a:srgbClr val="0000FF"/>
                </a:solidFill>
                <a:latin typeface="Arial"/>
              </a:rPr>
              <a:t>spatial resolution </a:t>
            </a:r>
            <a:r>
              <a:rPr lang="en-US" kern="0" dirty="0" smtClean="0">
                <a:solidFill>
                  <a:srgbClr val="0000FF"/>
                </a:solidFill>
                <a:latin typeface="Arial"/>
              </a:rPr>
              <a:t>8.4 </a:t>
            </a:r>
            <a:r>
              <a:rPr lang="en-US" kern="0" dirty="0">
                <a:solidFill>
                  <a:srgbClr val="0000FF"/>
                </a:solidFill>
                <a:latin typeface="Arial"/>
              </a:rPr>
              <a:t>km N/S × </a:t>
            </a:r>
            <a:r>
              <a:rPr lang="en-US" kern="0" dirty="0" smtClean="0">
                <a:solidFill>
                  <a:srgbClr val="0000FF"/>
                </a:solidFill>
                <a:latin typeface="Arial"/>
              </a:rPr>
              <a:t>4.7 </a:t>
            </a:r>
            <a:r>
              <a:rPr lang="en-US" kern="0" dirty="0">
                <a:solidFill>
                  <a:srgbClr val="0000FF"/>
                </a:solidFill>
                <a:latin typeface="Arial"/>
              </a:rPr>
              <a:t>km E/W at center of </a:t>
            </a:r>
            <a:r>
              <a:rPr lang="en-US" kern="0" dirty="0" smtClean="0">
                <a:solidFill>
                  <a:srgbClr val="0000FF"/>
                </a:solidFill>
                <a:latin typeface="Arial"/>
              </a:rPr>
              <a:t>domain (can often measure 2.1 </a:t>
            </a:r>
            <a:r>
              <a:rPr lang="en-US" kern="0" dirty="0">
                <a:solidFill>
                  <a:srgbClr val="0000FF"/>
                </a:solidFill>
                <a:latin typeface="Arial"/>
              </a:rPr>
              <a:t>km N/S × </a:t>
            </a:r>
            <a:r>
              <a:rPr lang="en-US" kern="0" dirty="0" smtClean="0">
                <a:solidFill>
                  <a:srgbClr val="0000FF"/>
                </a:solidFill>
                <a:latin typeface="Arial"/>
              </a:rPr>
              <a:t>4.7 </a:t>
            </a:r>
            <a:r>
              <a:rPr lang="en-US" kern="0" dirty="0">
                <a:solidFill>
                  <a:srgbClr val="0000FF"/>
                </a:solidFill>
                <a:latin typeface="Arial"/>
              </a:rPr>
              <a:t>km E/</a:t>
            </a:r>
            <a:r>
              <a:rPr lang="en-US" kern="0" dirty="0" smtClean="0">
                <a:solidFill>
                  <a:srgbClr val="0000FF"/>
                </a:solidFill>
                <a:latin typeface="Arial"/>
              </a:rPr>
              <a:t>W)</a:t>
            </a:r>
            <a:endParaRPr lang="en-US" kern="0" dirty="0">
              <a:solidFill>
                <a:srgbClr val="0000FF"/>
              </a:solidFill>
              <a:latin typeface="Arial"/>
            </a:endParaRPr>
          </a:p>
          <a:p>
            <a:pPr marL="742950" lvl="1" indent="-285750" defTabSz="914400">
              <a:buFont typeface="Lucida Grande"/>
              <a:buChar char="-"/>
              <a:defRPr/>
            </a:pPr>
            <a:r>
              <a:rPr lang="en-US" kern="0" dirty="0">
                <a:solidFill>
                  <a:srgbClr val="0000FF"/>
                </a:solidFill>
                <a:latin typeface="Arial"/>
              </a:rPr>
              <a:t>Measurement requirements met up to </a:t>
            </a:r>
            <a:r>
              <a:rPr lang="en-US" kern="0" dirty="0" smtClean="0">
                <a:solidFill>
                  <a:srgbClr val="0000FF"/>
                </a:solidFill>
                <a:latin typeface="Arial"/>
              </a:rPr>
              <a:t>50</a:t>
            </a:r>
            <a:r>
              <a:rPr lang="en-US" kern="0" baseline="30000" dirty="0" smtClean="0">
                <a:solidFill>
                  <a:srgbClr val="0000FF"/>
                </a:solidFill>
                <a:latin typeface="Arial"/>
              </a:rPr>
              <a:t>o</a:t>
            </a:r>
            <a:r>
              <a:rPr lang="en-US" kern="0" dirty="0" smtClean="0">
                <a:solidFill>
                  <a:srgbClr val="0000FF"/>
                </a:solidFill>
                <a:latin typeface="Arial"/>
              </a:rPr>
              <a:t> for SO</a:t>
            </a:r>
            <a:r>
              <a:rPr lang="en-US" kern="0" baseline="-25000" dirty="0" smtClean="0">
                <a:solidFill>
                  <a:srgbClr val="0000FF"/>
                </a:solidFill>
                <a:latin typeface="Arial"/>
              </a:rPr>
              <a:t>2</a:t>
            </a:r>
            <a:r>
              <a:rPr lang="en-US" kern="0" dirty="0" smtClean="0">
                <a:solidFill>
                  <a:srgbClr val="0000FF"/>
                </a:solidFill>
                <a:latin typeface="Arial"/>
              </a:rPr>
              <a:t>, 70</a:t>
            </a:r>
            <a:r>
              <a:rPr lang="en-US" kern="0" baseline="30000" dirty="0" smtClean="0">
                <a:solidFill>
                  <a:srgbClr val="0000FF"/>
                </a:solidFill>
                <a:latin typeface="Arial"/>
              </a:rPr>
              <a:t>o</a:t>
            </a:r>
            <a:r>
              <a:rPr lang="en-US" kern="0" dirty="0" smtClean="0">
                <a:solidFill>
                  <a:srgbClr val="0000FF"/>
                </a:solidFill>
                <a:latin typeface="Arial"/>
              </a:rPr>
              <a:t> SZA for </a:t>
            </a:r>
            <a:r>
              <a:rPr lang="en-US" kern="0" dirty="0">
                <a:solidFill>
                  <a:srgbClr val="0000FF"/>
                </a:solidFill>
                <a:latin typeface="Arial"/>
              </a:rPr>
              <a:t>other </a:t>
            </a:r>
            <a:r>
              <a:rPr lang="en-US" kern="0" dirty="0" smtClean="0">
                <a:solidFill>
                  <a:srgbClr val="0000FF"/>
                </a:solidFill>
                <a:latin typeface="Arial"/>
              </a:rPr>
              <a:t>products</a:t>
            </a:r>
            <a:endParaRPr lang="en-US" kern="0" dirty="0">
              <a:solidFill>
                <a:srgbClr val="0000FF"/>
              </a:solidFill>
              <a:latin typeface="Arial"/>
            </a:endParaRPr>
          </a:p>
        </p:txBody>
      </p:sp>
      <p:sp>
        <p:nvSpPr>
          <p:cNvPr id="6" name="Slide Number Placeholder 5"/>
          <p:cNvSpPr>
            <a:spLocks noGrp="1"/>
          </p:cNvSpPr>
          <p:nvPr>
            <p:ph type="sldNum" sz="quarter" idx="4294967295"/>
          </p:nvPr>
        </p:nvSpPr>
        <p:spPr>
          <a:xfrm>
            <a:off x="6927330" y="6504025"/>
            <a:ext cx="2133600" cy="365125"/>
          </a:xfrm>
          <a:prstGeom prst="rect">
            <a:avLst/>
          </a:prstGeom>
        </p:spPr>
        <p:txBody>
          <a:bodyPr/>
          <a:lstStyle/>
          <a:p>
            <a:fld id="{AEC11D65-9821-2B49-88CD-D477606C3EDA}" type="slidenum">
              <a:rPr lang="en-US" smtClean="0">
                <a:solidFill>
                  <a:prstClr val="black">
                    <a:tint val="75000"/>
                  </a:prstClr>
                </a:solidFill>
                <a:latin typeface="Calibri"/>
              </a:rPr>
              <a:pPr/>
              <a:t>15</a:t>
            </a:fld>
            <a:endParaRPr lang="en-US" dirty="0">
              <a:solidFill>
                <a:prstClr val="black">
                  <a:tint val="75000"/>
                </a:prstClr>
              </a:solidFill>
              <a:latin typeface="Calibri"/>
            </a:endParaRPr>
          </a:p>
        </p:txBody>
      </p:sp>
      <p:sp>
        <p:nvSpPr>
          <p:cNvPr id="3" name="Date Placeholder 2"/>
          <p:cNvSpPr>
            <a:spLocks noGrp="1"/>
          </p:cNvSpPr>
          <p:nvPr>
            <p:ph type="dt" sz="half" idx="4294967295"/>
          </p:nvPr>
        </p:nvSpPr>
        <p:spPr>
          <a:xfrm>
            <a:off x="112609" y="6504025"/>
            <a:ext cx="2133600" cy="365125"/>
          </a:xfrm>
          <a:prstGeom prst="rect">
            <a:avLst/>
          </a:prstGeom>
        </p:spPr>
        <p:txBody>
          <a:bodyPr/>
          <a:lstStyle/>
          <a:p>
            <a:r>
              <a:rPr lang="en-US" smtClean="0">
                <a:solidFill>
                  <a:prstClr val="black">
                    <a:tint val="75000"/>
                  </a:prstClr>
                </a:solidFill>
                <a:latin typeface="Calibri"/>
              </a:rPr>
              <a:t>4/29/15</a:t>
            </a:r>
            <a:endParaRPr lang="en-US" dirty="0">
              <a:solidFill>
                <a:prstClr val="black">
                  <a:tint val="75000"/>
                </a:prstClr>
              </a:solidFill>
              <a:latin typeface="Calibri"/>
            </a:endParaRPr>
          </a:p>
        </p:txBody>
      </p:sp>
      <p:sp>
        <p:nvSpPr>
          <p:cNvPr id="5" name="Footer Placeholder 4"/>
          <p:cNvSpPr>
            <a:spLocks noGrp="1"/>
          </p:cNvSpPr>
          <p:nvPr>
            <p:ph type="ftr" sz="quarter" idx="4294967295"/>
          </p:nvPr>
        </p:nvSpPr>
        <p:spPr>
          <a:xfrm>
            <a:off x="2779609" y="6504025"/>
            <a:ext cx="2895600" cy="365125"/>
          </a:xfrm>
          <a:prstGeom prst="rect">
            <a:avLst/>
          </a:prstGeom>
        </p:spPr>
        <p:txBody>
          <a:bodyPr/>
          <a:lstStyle/>
          <a:p>
            <a:r>
              <a:rPr lang="en-US" smtClean="0">
                <a:solidFill>
                  <a:prstClr val="black">
                    <a:tint val="75000"/>
                  </a:prstClr>
                </a:solidFill>
                <a:latin typeface="Calibri"/>
              </a:rPr>
              <a:t>ACC-11</a:t>
            </a:r>
            <a:endParaRPr lang="en-US" dirty="0">
              <a:solidFill>
                <a:prstClr val="black">
                  <a:tint val="75000"/>
                </a:prstClr>
              </a:solidFill>
              <a:latin typeface="Calibri"/>
            </a:endParaRPr>
          </a:p>
        </p:txBody>
      </p:sp>
    </p:spTree>
    <p:extLst>
      <p:ext uri="{BB962C8B-B14F-4D97-AF65-F5344CB8AC3E}">
        <p14:creationId xmlns:p14="http://schemas.microsoft.com/office/powerpoint/2010/main" val="7782304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4972" y="16998"/>
            <a:ext cx="5972807" cy="960120"/>
          </a:xfrm>
        </p:spPr>
        <p:txBody>
          <a:bodyPr anchor="ctr"/>
          <a:lstStyle/>
          <a:p>
            <a:r>
              <a:rPr lang="en-US" sz="4400" dirty="0">
                <a:solidFill>
                  <a:schemeClr val="bg1">
                    <a:lumMod val="85000"/>
                  </a:schemeClr>
                </a:solidFill>
              </a:rPr>
              <a:t>I</a:t>
            </a:r>
            <a:r>
              <a:rPr lang="en-US" sz="4400" dirty="0" smtClean="0">
                <a:solidFill>
                  <a:schemeClr val="bg1">
                    <a:lumMod val="85000"/>
                  </a:schemeClr>
                </a:solidFill>
              </a:rPr>
              <a:t>nstrument layout</a:t>
            </a:r>
            <a:endParaRPr lang="en-US" sz="4400" dirty="0">
              <a:solidFill>
                <a:schemeClr val="bg1">
                  <a:lumMod val="85000"/>
                </a:schemeClr>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4122" y="3023677"/>
            <a:ext cx="2411951" cy="30150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Title 1"/>
          <p:cNvSpPr txBox="1">
            <a:spLocks/>
          </p:cNvSpPr>
          <p:nvPr/>
        </p:nvSpPr>
        <p:spPr>
          <a:xfrm>
            <a:off x="2001028" y="0"/>
            <a:ext cx="6231987" cy="964406"/>
          </a:xfrm>
          <a:prstGeom prst="rect">
            <a:avLst/>
          </a:prstGeom>
        </p:spPr>
        <p:txBody>
          <a:bodyPr vert="horz"/>
          <a:lstStyle>
            <a:lvl1pPr algn="ctr" defTabSz="457200" rtl="0" eaLnBrk="1" latinLnBrk="0" hangingPunct="1">
              <a:spcBef>
                <a:spcPct val="0"/>
              </a:spcBef>
              <a:buNone/>
              <a:defRPr sz="2800" kern="1200">
                <a:solidFill>
                  <a:srgbClr val="D9D9D9"/>
                </a:solidFill>
                <a:latin typeface="Arial Rounded MT Bold"/>
                <a:ea typeface="+mj-ea"/>
                <a:cs typeface="Arial Rounded MT Bold"/>
              </a:defRPr>
            </a:lvl1pPr>
          </a:lstStyle>
          <a:p>
            <a:endParaRPr lang="en-US" dirty="0"/>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057" y="1074952"/>
            <a:ext cx="4076350" cy="54394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1" name="TextBox 10"/>
          <p:cNvSpPr txBox="1"/>
          <p:nvPr/>
        </p:nvSpPr>
        <p:spPr>
          <a:xfrm>
            <a:off x="4295163" y="1224684"/>
            <a:ext cx="3292440" cy="369332"/>
          </a:xfrm>
          <a:prstGeom prst="rect">
            <a:avLst/>
          </a:prstGeom>
          <a:noFill/>
        </p:spPr>
        <p:txBody>
          <a:bodyPr wrap="none" rtlCol="0">
            <a:spAutoFit/>
          </a:bodyPr>
          <a:lstStyle/>
          <a:p>
            <a:r>
              <a:rPr lang="en-US" dirty="0" smtClean="0"/>
              <a:t>Calibration Mechanism Assembly</a:t>
            </a:r>
            <a:endParaRPr lang="en-US" dirty="0"/>
          </a:p>
        </p:txBody>
      </p:sp>
      <p:sp>
        <p:nvSpPr>
          <p:cNvPr id="12" name="TextBox 11"/>
          <p:cNvSpPr txBox="1"/>
          <p:nvPr/>
        </p:nvSpPr>
        <p:spPr>
          <a:xfrm>
            <a:off x="4295163" y="1612084"/>
            <a:ext cx="2048959" cy="369332"/>
          </a:xfrm>
          <a:prstGeom prst="rect">
            <a:avLst/>
          </a:prstGeom>
          <a:noFill/>
        </p:spPr>
        <p:txBody>
          <a:bodyPr wrap="none" rtlCol="0">
            <a:spAutoFit/>
          </a:bodyPr>
          <a:lstStyle/>
          <a:p>
            <a:r>
              <a:rPr lang="en-US" dirty="0" smtClean="0"/>
              <a:t>Telescope Assembly</a:t>
            </a:r>
            <a:endParaRPr lang="en-US" dirty="0"/>
          </a:p>
        </p:txBody>
      </p:sp>
      <p:sp>
        <p:nvSpPr>
          <p:cNvPr id="13" name="TextBox 12"/>
          <p:cNvSpPr txBox="1"/>
          <p:nvPr/>
        </p:nvSpPr>
        <p:spPr>
          <a:xfrm>
            <a:off x="4314676" y="2455609"/>
            <a:ext cx="2413418" cy="369332"/>
          </a:xfrm>
          <a:prstGeom prst="rect">
            <a:avLst/>
          </a:prstGeom>
          <a:noFill/>
        </p:spPr>
        <p:txBody>
          <a:bodyPr wrap="none" rtlCol="0">
            <a:spAutoFit/>
          </a:bodyPr>
          <a:lstStyle/>
          <a:p>
            <a:r>
              <a:rPr lang="en-US" dirty="0" smtClean="0"/>
              <a:t>Spectrometer Assembly</a:t>
            </a:r>
            <a:endParaRPr lang="en-US" dirty="0"/>
          </a:p>
        </p:txBody>
      </p:sp>
      <p:sp>
        <p:nvSpPr>
          <p:cNvPr id="14" name="TextBox 13"/>
          <p:cNvSpPr txBox="1"/>
          <p:nvPr/>
        </p:nvSpPr>
        <p:spPr>
          <a:xfrm>
            <a:off x="4312786" y="2016045"/>
            <a:ext cx="2707472" cy="369332"/>
          </a:xfrm>
          <a:prstGeom prst="rect">
            <a:avLst/>
          </a:prstGeom>
          <a:noFill/>
        </p:spPr>
        <p:txBody>
          <a:bodyPr wrap="none" rtlCol="0">
            <a:spAutoFit/>
          </a:bodyPr>
          <a:lstStyle/>
          <a:p>
            <a:r>
              <a:rPr lang="en-US" dirty="0" smtClean="0"/>
              <a:t>Scan Mechanism Assembly</a:t>
            </a:r>
            <a:endParaRPr lang="en-US" dirty="0"/>
          </a:p>
        </p:txBody>
      </p:sp>
      <p:sp>
        <p:nvSpPr>
          <p:cNvPr id="15" name="TextBox 14"/>
          <p:cNvSpPr txBox="1"/>
          <p:nvPr/>
        </p:nvSpPr>
        <p:spPr>
          <a:xfrm>
            <a:off x="4311942" y="4078357"/>
            <a:ext cx="1929468" cy="646331"/>
          </a:xfrm>
          <a:prstGeom prst="rect">
            <a:avLst/>
          </a:prstGeom>
          <a:noFill/>
        </p:spPr>
        <p:txBody>
          <a:bodyPr wrap="square" rtlCol="0">
            <a:spAutoFit/>
          </a:bodyPr>
          <a:lstStyle/>
          <a:p>
            <a:r>
              <a:rPr lang="en-US" dirty="0" smtClean="0"/>
              <a:t>Focal Plane  </a:t>
            </a:r>
          </a:p>
          <a:p>
            <a:r>
              <a:rPr lang="en-US" dirty="0"/>
              <a:t> </a:t>
            </a:r>
            <a:r>
              <a:rPr lang="en-US" dirty="0" smtClean="0"/>
              <a:t>Assembly</a:t>
            </a:r>
            <a:endParaRPr lang="en-US" dirty="0"/>
          </a:p>
        </p:txBody>
      </p:sp>
      <p:sp>
        <p:nvSpPr>
          <p:cNvPr id="16" name="TextBox 15"/>
          <p:cNvSpPr txBox="1"/>
          <p:nvPr/>
        </p:nvSpPr>
        <p:spPr>
          <a:xfrm>
            <a:off x="4237055" y="3373056"/>
            <a:ext cx="1305948" cy="646331"/>
          </a:xfrm>
          <a:prstGeom prst="rect">
            <a:avLst/>
          </a:prstGeom>
          <a:noFill/>
        </p:spPr>
        <p:txBody>
          <a:bodyPr wrap="square" rtlCol="0">
            <a:spAutoFit/>
          </a:bodyPr>
          <a:lstStyle/>
          <a:p>
            <a:pPr algn="r"/>
            <a:r>
              <a:rPr lang="en-US" dirty="0" smtClean="0"/>
              <a:t>Focal Plane Electronics</a:t>
            </a:r>
            <a:endParaRPr lang="en-US" dirty="0"/>
          </a:p>
        </p:txBody>
      </p:sp>
      <p:sp>
        <p:nvSpPr>
          <p:cNvPr id="17" name="TextBox 16"/>
          <p:cNvSpPr txBox="1"/>
          <p:nvPr/>
        </p:nvSpPr>
        <p:spPr>
          <a:xfrm>
            <a:off x="4311942" y="5460715"/>
            <a:ext cx="2032180" cy="646331"/>
          </a:xfrm>
          <a:prstGeom prst="rect">
            <a:avLst/>
          </a:prstGeom>
          <a:noFill/>
        </p:spPr>
        <p:txBody>
          <a:bodyPr wrap="square" rtlCol="0">
            <a:spAutoFit/>
          </a:bodyPr>
          <a:lstStyle/>
          <a:p>
            <a:r>
              <a:rPr lang="en-US" dirty="0" smtClean="0"/>
              <a:t>Instrument Support </a:t>
            </a:r>
          </a:p>
          <a:p>
            <a:r>
              <a:rPr lang="en-US" dirty="0"/>
              <a:t> </a:t>
            </a:r>
            <a:r>
              <a:rPr lang="en-US" dirty="0" smtClean="0"/>
              <a:t>Assembly</a:t>
            </a:r>
            <a:endParaRPr lang="en-US" dirty="0"/>
          </a:p>
        </p:txBody>
      </p:sp>
      <p:sp>
        <p:nvSpPr>
          <p:cNvPr id="18" name="TextBox 17"/>
          <p:cNvSpPr txBox="1"/>
          <p:nvPr/>
        </p:nvSpPr>
        <p:spPr>
          <a:xfrm>
            <a:off x="4197300" y="2903800"/>
            <a:ext cx="2009903" cy="369332"/>
          </a:xfrm>
          <a:prstGeom prst="rect">
            <a:avLst/>
          </a:prstGeom>
          <a:noFill/>
        </p:spPr>
        <p:txBody>
          <a:bodyPr wrap="square" rtlCol="0">
            <a:spAutoFit/>
          </a:bodyPr>
          <a:lstStyle/>
          <a:p>
            <a:pPr algn="r"/>
            <a:r>
              <a:rPr lang="en-US" dirty="0" smtClean="0"/>
              <a:t>Radiator Assembly</a:t>
            </a:r>
            <a:endParaRPr lang="en-US" dirty="0"/>
          </a:p>
        </p:txBody>
      </p:sp>
      <p:cxnSp>
        <p:nvCxnSpPr>
          <p:cNvPr id="19" name="Straight Arrow Connector 18"/>
          <p:cNvCxnSpPr>
            <a:stCxn id="11" idx="1"/>
          </p:cNvCxnSpPr>
          <p:nvPr/>
        </p:nvCxnSpPr>
        <p:spPr>
          <a:xfrm flipH="1">
            <a:off x="3716323" y="1409350"/>
            <a:ext cx="578840" cy="109057"/>
          </a:xfrm>
          <a:prstGeom prst="straightConnector1">
            <a:avLst/>
          </a:prstGeom>
          <a:ln w="19050">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2" idx="1"/>
          </p:cNvCxnSpPr>
          <p:nvPr/>
        </p:nvCxnSpPr>
        <p:spPr>
          <a:xfrm flipH="1">
            <a:off x="2290194" y="1796750"/>
            <a:ext cx="2004969" cy="896116"/>
          </a:xfrm>
          <a:prstGeom prst="straightConnector1">
            <a:avLst/>
          </a:prstGeom>
          <a:ln w="19050">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4" idx="1"/>
          </p:cNvCxnSpPr>
          <p:nvPr/>
        </p:nvCxnSpPr>
        <p:spPr>
          <a:xfrm flipH="1">
            <a:off x="1468073" y="2200711"/>
            <a:ext cx="2844713" cy="2279010"/>
          </a:xfrm>
          <a:prstGeom prst="straightConnector1">
            <a:avLst/>
          </a:prstGeom>
          <a:ln w="19050">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3" idx="1"/>
          </p:cNvCxnSpPr>
          <p:nvPr/>
        </p:nvCxnSpPr>
        <p:spPr>
          <a:xfrm flipH="1">
            <a:off x="3523376" y="2640275"/>
            <a:ext cx="791300" cy="988714"/>
          </a:xfrm>
          <a:prstGeom prst="straightConnector1">
            <a:avLst/>
          </a:prstGeom>
          <a:ln w="19050">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5" idx="1"/>
          </p:cNvCxnSpPr>
          <p:nvPr/>
        </p:nvCxnSpPr>
        <p:spPr>
          <a:xfrm flipH="1">
            <a:off x="3101009" y="4401523"/>
            <a:ext cx="1210933" cy="1180293"/>
          </a:xfrm>
          <a:prstGeom prst="straightConnector1">
            <a:avLst/>
          </a:prstGeom>
          <a:ln w="19050">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8" idx="3"/>
          </p:cNvCxnSpPr>
          <p:nvPr/>
        </p:nvCxnSpPr>
        <p:spPr>
          <a:xfrm>
            <a:off x="6207203" y="3088466"/>
            <a:ext cx="583211" cy="656598"/>
          </a:xfrm>
          <a:prstGeom prst="straightConnector1">
            <a:avLst/>
          </a:prstGeom>
          <a:ln w="19050">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16" idx="3"/>
          </p:cNvCxnSpPr>
          <p:nvPr/>
        </p:nvCxnSpPr>
        <p:spPr>
          <a:xfrm>
            <a:off x="5543003" y="3696222"/>
            <a:ext cx="2612391" cy="479658"/>
          </a:xfrm>
          <a:prstGeom prst="straightConnector1">
            <a:avLst/>
          </a:prstGeom>
          <a:ln w="19050">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7" idx="1"/>
          </p:cNvCxnSpPr>
          <p:nvPr/>
        </p:nvCxnSpPr>
        <p:spPr>
          <a:xfrm flipH="1">
            <a:off x="4008475" y="5783881"/>
            <a:ext cx="303467" cy="489328"/>
          </a:xfrm>
          <a:prstGeom prst="straightConnector1">
            <a:avLst/>
          </a:prstGeom>
          <a:ln w="19050">
            <a:solidFill>
              <a:srgbClr val="FFC000"/>
            </a:solidFill>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4296884" y="4752697"/>
            <a:ext cx="2047238" cy="646331"/>
          </a:xfrm>
          <a:prstGeom prst="rect">
            <a:avLst/>
          </a:prstGeom>
          <a:noFill/>
        </p:spPr>
        <p:txBody>
          <a:bodyPr wrap="square" rtlCol="0">
            <a:spAutoFit/>
          </a:bodyPr>
          <a:lstStyle/>
          <a:p>
            <a:r>
              <a:rPr lang="en-US" dirty="0" smtClean="0"/>
              <a:t>Instrument </a:t>
            </a:r>
          </a:p>
          <a:p>
            <a:r>
              <a:rPr lang="en-US" dirty="0"/>
              <a:t> </a:t>
            </a:r>
            <a:r>
              <a:rPr lang="en-US" dirty="0" smtClean="0"/>
              <a:t>Control Electronics</a:t>
            </a:r>
            <a:endParaRPr lang="en-US" dirty="0"/>
          </a:p>
        </p:txBody>
      </p:sp>
      <p:cxnSp>
        <p:nvCxnSpPr>
          <p:cNvPr id="28" name="Straight Arrow Connector 27"/>
          <p:cNvCxnSpPr/>
          <p:nvPr/>
        </p:nvCxnSpPr>
        <p:spPr>
          <a:xfrm>
            <a:off x="5756744" y="4993420"/>
            <a:ext cx="971350" cy="222636"/>
          </a:xfrm>
          <a:prstGeom prst="straightConnector1">
            <a:avLst/>
          </a:prstGeom>
          <a:ln w="19050">
            <a:solidFill>
              <a:srgbClr val="FFC000"/>
            </a:solidFill>
            <a:tailEnd type="arrow"/>
          </a:ln>
        </p:spPr>
        <p:style>
          <a:lnRef idx="2">
            <a:schemeClr val="accent1"/>
          </a:lnRef>
          <a:fillRef idx="0">
            <a:schemeClr val="accent1"/>
          </a:fillRef>
          <a:effectRef idx="1">
            <a:schemeClr val="accent1"/>
          </a:effectRef>
          <a:fontRef idx="minor">
            <a:schemeClr val="tx1"/>
          </a:fontRef>
        </p:style>
      </p:cxnSp>
      <p:pic>
        <p:nvPicPr>
          <p:cNvPr id="29"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2008" y="6045851"/>
            <a:ext cx="615068" cy="603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16</a:t>
            </a:fld>
            <a:endParaRPr lang="en-US" dirty="0">
              <a:solidFill>
                <a:prstClr val="black">
                  <a:tint val="75000"/>
                </a:prstClr>
              </a:solidFill>
              <a:latin typeface="Calibri"/>
            </a:endParaRPr>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4/29/15</a:t>
            </a:r>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ACC-11</a:t>
            </a:r>
            <a:endParaRPr lang="en-US" dirty="0">
              <a:solidFill>
                <a:prstClr val="black">
                  <a:tint val="75000"/>
                </a:prstClr>
              </a:solidFill>
              <a:latin typeface="Calibri"/>
            </a:endParaRPr>
          </a:p>
        </p:txBody>
      </p:sp>
    </p:spTree>
    <p:extLst>
      <p:ext uri="{BB962C8B-B14F-4D97-AF65-F5344CB8AC3E}">
        <p14:creationId xmlns:p14="http://schemas.microsoft.com/office/powerpoint/2010/main" val="32341898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492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627063" y="965200"/>
            <a:ext cx="8169275" cy="5709255"/>
          </a:xfrm>
          <a:prstGeom prst="rect">
            <a:avLst/>
          </a:prstGeom>
          <a:noFill/>
          <a:ln w="9525">
            <a:noFill/>
            <a:miter lim="800000"/>
            <a:headEnd/>
            <a:tailEnd/>
          </a:ln>
        </p:spPr>
        <p:txBody>
          <a:bodyPr>
            <a:prstTxWarp prst="textNoShape">
              <a:avLst/>
            </a:prstTxWarp>
            <a:spAutoFit/>
          </a:bodyPr>
          <a:lstStyle/>
          <a:p>
            <a:pPr algn="r" defTabSz="914400" fontAlgn="base">
              <a:spcBef>
                <a:spcPct val="0"/>
              </a:spcBef>
              <a:spcAft>
                <a:spcPct val="0"/>
              </a:spcAft>
            </a:pPr>
            <a:r>
              <a:rPr lang="en-US" sz="2800" b="1" dirty="0" smtClean="0">
                <a:solidFill>
                  <a:prstClr val="white"/>
                </a:solidFill>
                <a:latin typeface="Arial" pitchFamily="29" charset="0"/>
                <a:ea typeface="Arial" pitchFamily="29" charset="0"/>
                <a:cs typeface="Arial" pitchFamily="29" charset="0"/>
              </a:rPr>
              <a:t>Stratospheric Aerosol and Gas Experiment</a:t>
            </a:r>
          </a:p>
          <a:p>
            <a:pPr algn="r" defTabSz="914400" fontAlgn="base">
              <a:spcBef>
                <a:spcPts val="600"/>
              </a:spcBef>
              <a:spcAft>
                <a:spcPct val="0"/>
              </a:spcAft>
            </a:pPr>
            <a:r>
              <a:rPr lang="en-US" sz="2400" b="1" dirty="0" smtClean="0">
                <a:solidFill>
                  <a:srgbClr val="FFFF00"/>
                </a:solidFill>
                <a:latin typeface="Arial" pitchFamily="29" charset="0"/>
                <a:ea typeface="Arial" pitchFamily="29" charset="0"/>
                <a:cs typeface="Arial" pitchFamily="29" charset="0"/>
              </a:rPr>
              <a:t>SAGE III on ISS</a:t>
            </a:r>
          </a:p>
          <a:p>
            <a:pPr algn="r" defTabSz="914400" fontAlgn="base">
              <a:spcBef>
                <a:spcPts val="600"/>
              </a:spcBef>
              <a:spcAft>
                <a:spcPct val="0"/>
              </a:spcAft>
            </a:pPr>
            <a:r>
              <a:rPr lang="en-US" sz="2000" b="1" dirty="0" smtClean="0">
                <a:solidFill>
                  <a:srgbClr val="FFFF00"/>
                </a:solidFill>
                <a:latin typeface="Arial" pitchFamily="29" charset="0"/>
                <a:ea typeface="Arial" pitchFamily="29" charset="0"/>
                <a:cs typeface="Arial" pitchFamily="29" charset="0"/>
              </a:rPr>
              <a:t>An Earth Science Mission on the International Space Station </a:t>
            </a:r>
          </a:p>
          <a:p>
            <a:pPr algn="r" defTabSz="914400" fontAlgn="base">
              <a:spcBef>
                <a:spcPts val="600"/>
              </a:spcBef>
              <a:spcAft>
                <a:spcPct val="0"/>
              </a:spcAft>
            </a:pPr>
            <a:endParaRPr lang="en-US" sz="2400" b="1" dirty="0" smtClean="0">
              <a:solidFill>
                <a:srgbClr val="FFFF00"/>
              </a:solidFill>
              <a:latin typeface="Arial" pitchFamily="29" charset="0"/>
              <a:ea typeface="Arial" pitchFamily="29" charset="0"/>
              <a:cs typeface="Arial" pitchFamily="29" charset="0"/>
            </a:endParaRPr>
          </a:p>
          <a:p>
            <a:pPr algn="r" defTabSz="914400" fontAlgn="base">
              <a:spcBef>
                <a:spcPts val="600"/>
              </a:spcBef>
              <a:spcAft>
                <a:spcPct val="0"/>
              </a:spcAft>
            </a:pPr>
            <a:r>
              <a:rPr lang="en-US" sz="2400" b="1" dirty="0" smtClean="0">
                <a:solidFill>
                  <a:prstClr val="white"/>
                </a:solidFill>
                <a:latin typeface="Arial" pitchFamily="29" charset="0"/>
                <a:ea typeface="Arial" pitchFamily="29" charset="0"/>
                <a:cs typeface="Arial" pitchFamily="29" charset="0"/>
              </a:rPr>
              <a:t>Example of SAGE Internal Data Consistency</a:t>
            </a:r>
            <a:endParaRPr lang="en-US" sz="2000" b="1" dirty="0" smtClean="0">
              <a:solidFill>
                <a:prstClr val="white"/>
              </a:solidFill>
              <a:latin typeface="Arial" pitchFamily="29" charset="0"/>
              <a:ea typeface="Arial" pitchFamily="29" charset="0"/>
              <a:cs typeface="Arial" pitchFamily="29" charset="0"/>
            </a:endParaRPr>
          </a:p>
          <a:p>
            <a:pPr algn="r" defTabSz="914400" fontAlgn="base">
              <a:spcBef>
                <a:spcPts val="600"/>
              </a:spcBef>
              <a:spcAft>
                <a:spcPct val="0"/>
              </a:spcAft>
            </a:pPr>
            <a:endParaRPr lang="en-US" sz="2000" b="1" dirty="0" smtClean="0">
              <a:solidFill>
                <a:prstClr val="white"/>
              </a:solidFill>
              <a:latin typeface="Arial" pitchFamily="29" charset="0"/>
              <a:ea typeface="Arial" pitchFamily="29" charset="0"/>
              <a:cs typeface="Arial" pitchFamily="29" charset="0"/>
            </a:endParaRPr>
          </a:p>
          <a:p>
            <a:pPr algn="r" defTabSz="914400" fontAlgn="base">
              <a:spcBef>
                <a:spcPts val="600"/>
              </a:spcBef>
              <a:spcAft>
                <a:spcPct val="0"/>
              </a:spcAft>
            </a:pPr>
            <a:endParaRPr lang="en-US" sz="2000" b="1" dirty="0" smtClean="0">
              <a:solidFill>
                <a:prstClr val="white"/>
              </a:solidFill>
              <a:latin typeface="Arial" pitchFamily="29" charset="0"/>
              <a:ea typeface="Arial" pitchFamily="29" charset="0"/>
              <a:cs typeface="Arial" pitchFamily="29" charset="0"/>
            </a:endParaRPr>
          </a:p>
          <a:p>
            <a:pPr algn="r" defTabSz="914400" fontAlgn="base">
              <a:spcBef>
                <a:spcPts val="600"/>
              </a:spcBef>
              <a:spcAft>
                <a:spcPct val="0"/>
              </a:spcAft>
            </a:pPr>
            <a:endParaRPr lang="en-US" sz="2000" b="1" dirty="0" smtClean="0">
              <a:solidFill>
                <a:prstClr val="white"/>
              </a:solidFill>
              <a:latin typeface="Arial" pitchFamily="29" charset="0"/>
              <a:ea typeface="Arial" pitchFamily="29" charset="0"/>
              <a:cs typeface="Arial" pitchFamily="29" charset="0"/>
            </a:endParaRPr>
          </a:p>
          <a:p>
            <a:pPr algn="r" defTabSz="914400" fontAlgn="base">
              <a:spcBef>
                <a:spcPts val="600"/>
              </a:spcBef>
              <a:spcAft>
                <a:spcPct val="0"/>
              </a:spcAft>
            </a:pPr>
            <a:r>
              <a:rPr lang="en-US" sz="2000" dirty="0">
                <a:solidFill>
                  <a:schemeClr val="bg1"/>
                </a:solidFill>
              </a:rPr>
              <a:t>Joe Zawodny, Larry Thomason, </a:t>
            </a:r>
            <a:endParaRPr lang="en-US" sz="2000" dirty="0" smtClean="0">
              <a:solidFill>
                <a:schemeClr val="bg1"/>
              </a:solidFill>
            </a:endParaRPr>
          </a:p>
          <a:p>
            <a:pPr algn="r" defTabSz="914400" fontAlgn="base">
              <a:spcBef>
                <a:spcPts val="600"/>
              </a:spcBef>
              <a:spcAft>
                <a:spcPct val="0"/>
              </a:spcAft>
            </a:pPr>
            <a:r>
              <a:rPr lang="en-US" sz="2000" dirty="0" smtClean="0">
                <a:solidFill>
                  <a:schemeClr val="bg1"/>
                </a:solidFill>
              </a:rPr>
              <a:t>Sharron </a:t>
            </a:r>
            <a:r>
              <a:rPr lang="en-US" sz="2000" dirty="0">
                <a:solidFill>
                  <a:schemeClr val="bg1"/>
                </a:solidFill>
              </a:rPr>
              <a:t>Burton, Rob Damadeo</a:t>
            </a:r>
          </a:p>
          <a:p>
            <a:pPr algn="r" defTabSz="914400" fontAlgn="base">
              <a:spcBef>
                <a:spcPts val="600"/>
              </a:spcBef>
              <a:spcAft>
                <a:spcPct val="0"/>
              </a:spcAft>
            </a:pPr>
            <a:endParaRPr lang="en-US" sz="2000" b="1" dirty="0" smtClean="0">
              <a:solidFill>
                <a:prstClr val="white"/>
              </a:solidFill>
              <a:latin typeface="Arial" pitchFamily="29" charset="0"/>
              <a:ea typeface="Arial" pitchFamily="29" charset="0"/>
              <a:cs typeface="Arial" pitchFamily="29" charset="0"/>
            </a:endParaRPr>
          </a:p>
          <a:p>
            <a:pPr algn="r" defTabSz="914400" fontAlgn="base">
              <a:spcBef>
                <a:spcPts val="600"/>
              </a:spcBef>
              <a:spcAft>
                <a:spcPct val="0"/>
              </a:spcAft>
            </a:pPr>
            <a:r>
              <a:rPr lang="en-US" sz="2000" b="1" dirty="0" smtClean="0">
                <a:solidFill>
                  <a:prstClr val="white"/>
                </a:solidFill>
                <a:latin typeface="Arial" pitchFamily="29" charset="0"/>
                <a:ea typeface="Arial" pitchFamily="29" charset="0"/>
                <a:cs typeface="Arial" pitchFamily="29" charset="0"/>
              </a:rPr>
              <a:t>NASA Langley Research Center</a:t>
            </a:r>
          </a:p>
          <a:p>
            <a:pPr algn="r" defTabSz="914400" fontAlgn="base">
              <a:spcBef>
                <a:spcPts val="600"/>
              </a:spcBef>
              <a:spcAft>
                <a:spcPct val="0"/>
              </a:spcAft>
            </a:pPr>
            <a:endParaRPr lang="en-US" sz="2000" b="1" dirty="0" smtClean="0">
              <a:solidFill>
                <a:srgbClr val="FFFF00"/>
              </a:solidFill>
              <a:latin typeface="Arial" pitchFamily="29" charset="0"/>
              <a:ea typeface="Arial" pitchFamily="29" charset="0"/>
              <a:cs typeface="Arial" pitchFamily="29" charset="0"/>
            </a:endParaRPr>
          </a:p>
          <a:p>
            <a:pPr algn="r" defTabSz="914400" fontAlgn="base">
              <a:spcBef>
                <a:spcPts val="600"/>
              </a:spcBef>
              <a:spcAft>
                <a:spcPct val="0"/>
              </a:spcAft>
            </a:pPr>
            <a:r>
              <a:rPr lang="en-US" sz="2000" b="1" dirty="0" smtClean="0">
                <a:solidFill>
                  <a:srgbClr val="FFFF00"/>
                </a:solidFill>
                <a:latin typeface="Arial" pitchFamily="29" charset="0"/>
                <a:ea typeface="Arial" pitchFamily="29" charset="0"/>
                <a:cs typeface="Arial" pitchFamily="29" charset="0"/>
              </a:rPr>
              <a:t>October 8, 2015</a:t>
            </a:r>
            <a:endParaRPr lang="en-US" sz="2000" b="1" dirty="0">
              <a:solidFill>
                <a:srgbClr val="FFFF00"/>
              </a:solidFill>
              <a:latin typeface="Arial" pitchFamily="29" charset="0"/>
              <a:ea typeface="Arial" pitchFamily="29" charset="0"/>
              <a:cs typeface="Arial" pitchFamily="29"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SAGE Channel Lo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8" y="4622800"/>
            <a:ext cx="3109912"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Grp="1" noChangeArrowheads="1"/>
          </p:cNvSpPr>
          <p:nvPr>
            <p:ph idx="1"/>
          </p:nvPr>
        </p:nvSpPr>
        <p:spPr>
          <a:xfrm>
            <a:off x="312738" y="1125538"/>
            <a:ext cx="8512175" cy="2318702"/>
          </a:xfrm>
          <a:solidFill>
            <a:srgbClr val="FFFFFF"/>
          </a:solidFill>
        </p:spPr>
        <p:txBody>
          <a:bodyPr rtlCol="0">
            <a:normAutofit/>
          </a:bodyPr>
          <a:lstStyle/>
          <a:p>
            <a:pPr eaLnBrk="1" fontAlgn="auto" hangingPunct="1">
              <a:spcAft>
                <a:spcPts val="0"/>
              </a:spcAft>
              <a:defRPr/>
            </a:pPr>
            <a:r>
              <a:rPr lang="en-US" dirty="0"/>
              <a:t>Make accurate, high-vertical-resolution profiles of ozone, aerosol extinction, and other trace species using the heritage Occultation</a:t>
            </a:r>
            <a:r>
              <a:rPr lang="en-US" dirty="0" smtClean="0"/>
              <a:t> Technique</a:t>
            </a:r>
            <a:endParaRPr lang="en-US" dirty="0"/>
          </a:p>
          <a:p>
            <a:pPr eaLnBrk="1" fontAlgn="auto" hangingPunct="1">
              <a:spcAft>
                <a:spcPts val="0"/>
              </a:spcAft>
              <a:defRPr/>
            </a:pPr>
            <a:r>
              <a:rPr lang="en-US" dirty="0"/>
              <a:t>Utilize both the Sun and the </a:t>
            </a:r>
            <a:r>
              <a:rPr lang="en-US" dirty="0" smtClean="0"/>
              <a:t>Moon</a:t>
            </a:r>
            <a:endParaRPr lang="en-US" dirty="0"/>
          </a:p>
        </p:txBody>
      </p:sp>
      <p:sp>
        <p:nvSpPr>
          <p:cNvPr id="27652" name="Rectangle 2"/>
          <p:cNvSpPr>
            <a:spLocks noGrp="1"/>
          </p:cNvSpPr>
          <p:nvPr>
            <p:ph type="title"/>
          </p:nvPr>
        </p:nvSpPr>
        <p:spPr>
          <a:xfrm>
            <a:off x="685800" y="0"/>
            <a:ext cx="7772400" cy="958850"/>
          </a:xfrm>
        </p:spPr>
        <p:txBody>
          <a:bodyPr/>
          <a:lstStyle/>
          <a:p>
            <a:pPr eaLnBrk="1" hangingPunct="1"/>
            <a:r>
              <a:rPr lang="en-US" altLang="en-US" smtClean="0"/>
              <a:t>SAGE III Approach</a:t>
            </a:r>
          </a:p>
        </p:txBody>
      </p:sp>
      <p:grpSp>
        <p:nvGrpSpPr>
          <p:cNvPr id="27653" name="Group 9"/>
          <p:cNvGrpSpPr>
            <a:grpSpLocks/>
          </p:cNvGrpSpPr>
          <p:nvPr/>
        </p:nvGrpSpPr>
        <p:grpSpPr bwMode="auto">
          <a:xfrm>
            <a:off x="3248025" y="3505200"/>
            <a:ext cx="5895975" cy="3124200"/>
            <a:chOff x="530" y="822"/>
            <a:chExt cx="4864" cy="2874"/>
          </a:xfrm>
        </p:grpSpPr>
        <p:pic>
          <p:nvPicPr>
            <p:cNvPr id="27654" name="Picture 4" descr="Occultation Geometry"/>
            <p:cNvPicPr>
              <a:picLocks noChangeAspect="1" noChangeArrowheads="1"/>
            </p:cNvPicPr>
            <p:nvPr/>
          </p:nvPicPr>
          <p:blipFill>
            <a:blip r:embed="rId4">
              <a:extLst>
                <a:ext uri="{28A0092B-C50C-407E-A947-70E740481C1C}">
                  <a14:useLocalDpi xmlns:a14="http://schemas.microsoft.com/office/drawing/2010/main" val="0"/>
                </a:ext>
              </a:extLst>
            </a:blip>
            <a:srcRect l="41" t="206"/>
            <a:stretch>
              <a:fillRect/>
            </a:stretch>
          </p:blipFill>
          <p:spPr bwMode="auto">
            <a:xfrm>
              <a:off x="530" y="822"/>
              <a:ext cx="4864" cy="2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Oval 5"/>
            <p:cNvSpPr>
              <a:spLocks noChangeArrowheads="1"/>
            </p:cNvSpPr>
            <p:nvPr/>
          </p:nvSpPr>
          <p:spPr bwMode="auto">
            <a:xfrm>
              <a:off x="2510" y="1601"/>
              <a:ext cx="2094" cy="2092"/>
            </a:xfrm>
            <a:prstGeom prst="ellipse">
              <a:avLst/>
            </a:prstGeom>
            <a:solidFill>
              <a:srgbClr val="000080">
                <a:alpha val="23137"/>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fontAlgn="base" hangingPunct="1">
                <a:spcBef>
                  <a:spcPct val="0"/>
                </a:spcBef>
                <a:spcAft>
                  <a:spcPct val="0"/>
                </a:spcAft>
              </a:pPr>
              <a:endParaRPr lang="en-US" altLang="en-US" sz="2400">
                <a:solidFill>
                  <a:prstClr val="black"/>
                </a:solidFill>
                <a:latin typeface="Calibri" panose="020F0502020204030204" pitchFamily="34" charset="0"/>
                <a:ea typeface="ヒラギノ角ゴ Pro W3" pitchFamily="29" charset="-128"/>
              </a:endParaRPr>
            </a:p>
          </p:txBody>
        </p:sp>
        <p:sp>
          <p:nvSpPr>
            <p:cNvPr id="27656" name="AutoShape 7"/>
            <p:cNvSpPr>
              <a:spLocks noChangeArrowheads="1"/>
            </p:cNvSpPr>
            <p:nvPr/>
          </p:nvSpPr>
          <p:spPr bwMode="auto">
            <a:xfrm>
              <a:off x="4796" y="1306"/>
              <a:ext cx="69" cy="77"/>
            </a:xfrm>
            <a:prstGeom prst="diamond">
              <a:avLst/>
            </a:prstGeom>
            <a:solidFill>
              <a:srgbClr val="FF0000">
                <a:alpha val="30196"/>
              </a:srgb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fontAlgn="base" hangingPunct="1">
                <a:spcBef>
                  <a:spcPct val="0"/>
                </a:spcBef>
                <a:spcAft>
                  <a:spcPct val="0"/>
                </a:spcAft>
              </a:pPr>
              <a:endParaRPr lang="en-US" altLang="en-US" sz="2400">
                <a:solidFill>
                  <a:prstClr val="black"/>
                </a:solidFill>
                <a:latin typeface="Calibri" panose="020F0502020204030204" pitchFamily="34" charset="0"/>
                <a:ea typeface="ヒラギノ角ゴ Pro W3" pitchFamily="29" charset="-128"/>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Question 5</a:t>
            </a:r>
            <a:r>
              <a:rPr lang="en-US" dirty="0"/>
              <a:t>.      What external resources, if any, are regarded as reference measurements. Does your community have any common standards to which all retrieval algorithms are tied or compared? Are there solar spectra that your community regard as the reference</a:t>
            </a:r>
            <a:r>
              <a:rPr lang="en-US" dirty="0" smtClean="0"/>
              <a:t>?</a:t>
            </a:r>
          </a:p>
          <a:p>
            <a:r>
              <a:rPr lang="en-US" dirty="0" smtClean="0"/>
              <a:t>Answer for TEMPO: </a:t>
            </a:r>
          </a:p>
          <a:p>
            <a:pPr lvl="1"/>
            <a:r>
              <a:rPr lang="en-US" dirty="0" smtClean="0"/>
              <a:t>Reference measurements for the spectral variation of parameters related to modeling solar UV-Vis backscatter (more to follow)</a:t>
            </a:r>
          </a:p>
          <a:p>
            <a:pPr lvl="1"/>
            <a:r>
              <a:rPr lang="en-US" dirty="0" smtClean="0"/>
              <a:t>There does not seem to unanimous use of standards.</a:t>
            </a:r>
          </a:p>
          <a:p>
            <a:pPr marL="0" indent="0">
              <a:buNone/>
            </a:pPr>
            <a:endParaRPr lang="en-US" dirty="0"/>
          </a:p>
        </p:txBody>
      </p:sp>
    </p:spTree>
    <p:extLst>
      <p:ext uri="{BB962C8B-B14F-4D97-AF65-F5344CB8AC3E}">
        <p14:creationId xmlns:p14="http://schemas.microsoft.com/office/powerpoint/2010/main" val="564630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4250503" y="2278320"/>
            <a:ext cx="4604380" cy="3536375"/>
          </a:xfrm>
          <a:prstGeom prst="rect">
            <a:avLst/>
          </a:prstGeom>
        </p:spPr>
      </p:pic>
      <p:sp>
        <p:nvSpPr>
          <p:cNvPr id="3" name="Title 2"/>
          <p:cNvSpPr>
            <a:spLocks noGrp="1"/>
          </p:cNvSpPr>
          <p:nvPr>
            <p:ph type="title"/>
          </p:nvPr>
        </p:nvSpPr>
        <p:spPr/>
        <p:txBody>
          <a:bodyPr/>
          <a:lstStyle/>
          <a:p>
            <a:r>
              <a:rPr lang="en-US" dirty="0" smtClean="0"/>
              <a:t>The Data to Work With</a:t>
            </a:r>
            <a:endParaRPr lang="en-US" dirty="0"/>
          </a:p>
        </p:txBody>
      </p:sp>
      <p:sp>
        <p:nvSpPr>
          <p:cNvPr id="4" name="Date Placeholder 3"/>
          <p:cNvSpPr>
            <a:spLocks noGrp="1"/>
          </p:cNvSpPr>
          <p:nvPr>
            <p:ph type="dt" sz="half" idx="2"/>
          </p:nvPr>
        </p:nvSpPr>
        <p:spPr/>
        <p:txBody>
          <a:bodyPr/>
          <a:lstStyle/>
          <a:p>
            <a:fld id="{A9E79D4F-B57E-1C4E-8EE1-3B4427408A1A}" type="datetime4">
              <a:rPr lang="en-US" smtClean="0">
                <a:solidFill>
                  <a:prstClr val="black">
                    <a:tint val="75000"/>
                  </a:prstClr>
                </a:solidFill>
              </a:rPr>
              <a:pPr/>
              <a:t>October 8, 2015</a:t>
            </a:fld>
            <a:endParaRPr lang="en-US" dirty="0">
              <a:solidFill>
                <a:prstClr val="black">
                  <a:tint val="75000"/>
                </a:prstClr>
              </a:solidFill>
            </a:endParaRPr>
          </a:p>
        </p:txBody>
      </p:sp>
      <p:sp>
        <p:nvSpPr>
          <p:cNvPr id="6" name="TextBox 5"/>
          <p:cNvSpPr txBox="1"/>
          <p:nvPr/>
        </p:nvSpPr>
        <p:spPr>
          <a:xfrm>
            <a:off x="213360" y="1386840"/>
            <a:ext cx="4427220" cy="3785652"/>
          </a:xfrm>
          <a:prstGeom prst="rect">
            <a:avLst/>
          </a:prstGeom>
          <a:noFill/>
        </p:spPr>
        <p:txBody>
          <a:bodyPr wrap="square" rtlCol="0">
            <a:spAutoFit/>
          </a:bodyPr>
          <a:lstStyle/>
          <a:p>
            <a:pPr marL="342900" indent="-342900" defTabSz="914400" fontAlgn="base">
              <a:spcBef>
                <a:spcPct val="0"/>
              </a:spcBef>
              <a:spcAft>
                <a:spcPct val="0"/>
              </a:spcAft>
              <a:buFont typeface="Arial" panose="020B0604020202020204" pitchFamily="34" charset="0"/>
              <a:buChar char="•"/>
            </a:pPr>
            <a:r>
              <a:rPr lang="en-US" sz="2400" dirty="0" smtClean="0">
                <a:solidFill>
                  <a:prstClr val="black"/>
                </a:solidFill>
                <a:latin typeface="Arial" pitchFamily="29" charset="0"/>
                <a:ea typeface="ヒラギノ角ゴ Pro W3" pitchFamily="29" charset="-128"/>
              </a:rPr>
              <a:t>Reference </a:t>
            </a:r>
            <a:r>
              <a:rPr lang="en-US" sz="2400" dirty="0" err="1" smtClean="0">
                <a:solidFill>
                  <a:prstClr val="black"/>
                </a:solidFill>
                <a:latin typeface="Arial" pitchFamily="29" charset="0"/>
                <a:ea typeface="ヒラギノ角ゴ Pro W3" pitchFamily="29" charset="-128"/>
              </a:rPr>
              <a:t>exo</a:t>
            </a:r>
            <a:r>
              <a:rPr lang="en-US" sz="2400" dirty="0" smtClean="0">
                <a:solidFill>
                  <a:prstClr val="black"/>
                </a:solidFill>
                <a:latin typeface="Arial" pitchFamily="29" charset="0"/>
                <a:ea typeface="ヒラギノ角ゴ Pro W3" pitchFamily="29" charset="-128"/>
              </a:rPr>
              <a:t>-atmospheric scans across the sun characterize the Source and Instrument for each event</a:t>
            </a:r>
          </a:p>
          <a:p>
            <a:pPr marL="342900" indent="-342900" defTabSz="914400" fontAlgn="base">
              <a:spcBef>
                <a:spcPct val="0"/>
              </a:spcBef>
              <a:spcAft>
                <a:spcPct val="0"/>
              </a:spcAft>
              <a:buFont typeface="Arial" panose="020B0604020202020204" pitchFamily="34" charset="0"/>
              <a:buChar char="•"/>
            </a:pPr>
            <a:r>
              <a:rPr lang="en-US" sz="2400" dirty="0" smtClean="0">
                <a:solidFill>
                  <a:prstClr val="black"/>
                </a:solidFill>
                <a:latin typeface="Arial" pitchFamily="29" charset="0"/>
                <a:ea typeface="ヒラギノ角ゴ Pro W3" pitchFamily="29" charset="-128"/>
              </a:rPr>
              <a:t>Scans across the sun looking through the atmosphere provide measure of atmospheric slant path transmission</a:t>
            </a:r>
          </a:p>
          <a:p>
            <a:pPr marL="342900" indent="-342900" defTabSz="914400" fontAlgn="base">
              <a:spcBef>
                <a:spcPct val="0"/>
              </a:spcBef>
              <a:spcAft>
                <a:spcPct val="0"/>
              </a:spcAft>
              <a:buFont typeface="Arial" panose="020B0604020202020204" pitchFamily="34" charset="0"/>
              <a:buChar char="•"/>
            </a:pPr>
            <a:r>
              <a:rPr lang="en-US" sz="2400" dirty="0" smtClean="0">
                <a:solidFill>
                  <a:prstClr val="black"/>
                </a:solidFill>
                <a:latin typeface="Arial" pitchFamily="29" charset="0"/>
                <a:ea typeface="ヒラギノ角ゴ Pro W3" pitchFamily="29" charset="-128"/>
              </a:rPr>
              <a:t>Transmission = </a:t>
            </a:r>
            <a:r>
              <a:rPr lang="en-US" sz="2400" dirty="0" smtClean="0">
                <a:solidFill>
                  <a:prstClr val="black"/>
                </a:solidFill>
                <a:latin typeface="Albertus MT" pitchFamily="18" charset="0"/>
                <a:ea typeface="ヒラギノ角ゴ Pro W3" pitchFamily="29" charset="-128"/>
              </a:rPr>
              <a:t>I /Io</a:t>
            </a:r>
          </a:p>
        </p:txBody>
      </p:sp>
      <p:sp>
        <p:nvSpPr>
          <p:cNvPr id="7" name="Oval 6"/>
          <p:cNvSpPr/>
          <p:nvPr/>
        </p:nvSpPr>
        <p:spPr>
          <a:xfrm>
            <a:off x="4762500" y="2278320"/>
            <a:ext cx="868680" cy="1790760"/>
          </a:xfrm>
          <a:prstGeom prst="ellipse">
            <a:avLst/>
          </a:prstGeom>
          <a:solidFill>
            <a:schemeClr val="accent2">
              <a:lumMod val="60000"/>
              <a:lumOff val="40000"/>
              <a:alpha val="54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400">
              <a:solidFill>
                <a:prstClr val="white"/>
              </a:solidFill>
            </a:endParaRPr>
          </a:p>
        </p:txBody>
      </p:sp>
      <p:sp>
        <p:nvSpPr>
          <p:cNvPr id="8" name="TextBox 7"/>
          <p:cNvSpPr txBox="1"/>
          <p:nvPr/>
        </p:nvSpPr>
        <p:spPr>
          <a:xfrm>
            <a:off x="4914900" y="1783080"/>
            <a:ext cx="495300" cy="461665"/>
          </a:xfrm>
          <a:prstGeom prst="rect">
            <a:avLst/>
          </a:prstGeom>
          <a:noFill/>
        </p:spPr>
        <p:txBody>
          <a:bodyPr wrap="square" rtlCol="0">
            <a:spAutoFit/>
          </a:bodyPr>
          <a:lstStyle/>
          <a:p>
            <a:pPr defTabSz="914400" fontAlgn="base">
              <a:spcBef>
                <a:spcPct val="0"/>
              </a:spcBef>
              <a:spcAft>
                <a:spcPct val="0"/>
              </a:spcAft>
            </a:pPr>
            <a:r>
              <a:rPr lang="en-US" sz="2400" dirty="0" smtClean="0">
                <a:solidFill>
                  <a:prstClr val="black"/>
                </a:solidFill>
                <a:latin typeface="Albertus MT" pitchFamily="18" charset="0"/>
                <a:ea typeface="ヒラギノ角ゴ Pro W3" pitchFamily="29" charset="-128"/>
              </a:rPr>
              <a:t>Io</a:t>
            </a:r>
            <a:endParaRPr lang="en-US" sz="2400" dirty="0">
              <a:solidFill>
                <a:prstClr val="black"/>
              </a:solidFill>
              <a:latin typeface="Albertus MT" pitchFamily="18" charset="0"/>
              <a:ea typeface="ヒラギノ角ゴ Pro W3" pitchFamily="29" charset="-128"/>
            </a:endParaRPr>
          </a:p>
        </p:txBody>
      </p:sp>
      <p:sp>
        <p:nvSpPr>
          <p:cNvPr id="9" name="Oval 8"/>
          <p:cNvSpPr/>
          <p:nvPr/>
        </p:nvSpPr>
        <p:spPr>
          <a:xfrm>
            <a:off x="5913120" y="2331720"/>
            <a:ext cx="2887980" cy="1600200"/>
          </a:xfrm>
          <a:prstGeom prst="ellipse">
            <a:avLst/>
          </a:prstGeom>
          <a:solidFill>
            <a:schemeClr val="tx2">
              <a:lumMod val="20000"/>
              <a:lumOff val="80000"/>
              <a:alpha val="42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2400">
              <a:solidFill>
                <a:prstClr val="white"/>
              </a:solidFill>
            </a:endParaRPr>
          </a:p>
        </p:txBody>
      </p:sp>
      <p:sp>
        <p:nvSpPr>
          <p:cNvPr id="10" name="TextBox 9"/>
          <p:cNvSpPr txBox="1"/>
          <p:nvPr/>
        </p:nvSpPr>
        <p:spPr>
          <a:xfrm>
            <a:off x="7653506" y="1783079"/>
            <a:ext cx="495300" cy="461665"/>
          </a:xfrm>
          <a:prstGeom prst="rect">
            <a:avLst/>
          </a:prstGeom>
          <a:noFill/>
        </p:spPr>
        <p:txBody>
          <a:bodyPr wrap="square" rtlCol="0">
            <a:spAutoFit/>
          </a:bodyPr>
          <a:lstStyle/>
          <a:p>
            <a:pPr defTabSz="914400" fontAlgn="base">
              <a:spcBef>
                <a:spcPct val="0"/>
              </a:spcBef>
              <a:spcAft>
                <a:spcPct val="0"/>
              </a:spcAft>
            </a:pPr>
            <a:r>
              <a:rPr lang="en-US" sz="2400" dirty="0" smtClean="0">
                <a:solidFill>
                  <a:prstClr val="black"/>
                </a:solidFill>
                <a:latin typeface="Albertus MT" pitchFamily="18" charset="0"/>
                <a:ea typeface="ヒラギノ角ゴ Pro W3" pitchFamily="29" charset="-128"/>
              </a:rPr>
              <a:t>I</a:t>
            </a:r>
            <a:endParaRPr lang="en-US" sz="2400" dirty="0">
              <a:solidFill>
                <a:prstClr val="black"/>
              </a:solidFill>
              <a:latin typeface="Albertus MT" pitchFamily="18" charset="0"/>
              <a:ea typeface="ヒラギノ角ゴ Pro W3" pitchFamily="29" charset="-128"/>
            </a:endParaRPr>
          </a:p>
        </p:txBody>
      </p:sp>
      <p:pic>
        <p:nvPicPr>
          <p:cNvPr id="11" name="Picture 10"/>
          <p:cNvPicPr>
            <a:picLocks noChangeAspect="1"/>
          </p:cNvPicPr>
          <p:nvPr/>
        </p:nvPicPr>
        <p:blipFill rotWithShape="1">
          <a:blip r:embed="rId3"/>
          <a:srcRect l="154904" t="-13173" r="-143105" b="18676"/>
          <a:stretch/>
        </p:blipFill>
        <p:spPr>
          <a:xfrm>
            <a:off x="3390901" y="2217421"/>
            <a:ext cx="4191000" cy="37719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4104106" y="1732546"/>
            <a:ext cx="4958581" cy="4166770"/>
          </a:xfrm>
          <a:prstGeom prst="rect">
            <a:avLst/>
          </a:prstGeom>
        </p:spPr>
      </p:pic>
      <p:sp>
        <p:nvSpPr>
          <p:cNvPr id="3" name="Title 2"/>
          <p:cNvSpPr>
            <a:spLocks noGrp="1"/>
          </p:cNvSpPr>
          <p:nvPr>
            <p:ph type="title"/>
          </p:nvPr>
        </p:nvSpPr>
        <p:spPr/>
        <p:txBody>
          <a:bodyPr/>
          <a:lstStyle/>
          <a:p>
            <a:r>
              <a:rPr lang="en-US" dirty="0" smtClean="0"/>
              <a:t>Effect of Source Variations</a:t>
            </a:r>
            <a:endParaRPr lang="en-US" dirty="0"/>
          </a:p>
        </p:txBody>
      </p:sp>
      <p:sp>
        <p:nvSpPr>
          <p:cNvPr id="4" name="Date Placeholder 3"/>
          <p:cNvSpPr>
            <a:spLocks noGrp="1"/>
          </p:cNvSpPr>
          <p:nvPr>
            <p:ph type="dt" sz="half" idx="2"/>
          </p:nvPr>
        </p:nvSpPr>
        <p:spPr/>
        <p:txBody>
          <a:bodyPr/>
          <a:lstStyle/>
          <a:p>
            <a:fld id="{A9E79D4F-B57E-1C4E-8EE1-3B4427408A1A}" type="datetime4">
              <a:rPr lang="en-US" smtClean="0">
                <a:solidFill>
                  <a:prstClr val="black">
                    <a:tint val="75000"/>
                  </a:prstClr>
                </a:solidFill>
              </a:rPr>
              <a:pPr/>
              <a:t>October 8, 2015</a:t>
            </a:fld>
            <a:endParaRPr lang="en-US" dirty="0">
              <a:solidFill>
                <a:prstClr val="black">
                  <a:tint val="75000"/>
                </a:prstClr>
              </a:solidFill>
            </a:endParaRPr>
          </a:p>
        </p:txBody>
      </p:sp>
      <p:sp>
        <p:nvSpPr>
          <p:cNvPr id="2" name="TextBox 1"/>
          <p:cNvSpPr txBox="1"/>
          <p:nvPr/>
        </p:nvSpPr>
        <p:spPr>
          <a:xfrm>
            <a:off x="537411" y="1291389"/>
            <a:ext cx="3481136" cy="440120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b="1" dirty="0" smtClean="0"/>
              <a:t>Spatial variations in source intensity can map into temporal variations due to:</a:t>
            </a:r>
          </a:p>
          <a:p>
            <a:pPr marL="742950" lvl="1" indent="-285750">
              <a:spcAft>
                <a:spcPts val="600"/>
              </a:spcAft>
              <a:buFont typeface="Arial" panose="020B0604020202020204" pitchFamily="34" charset="0"/>
              <a:buChar char="•"/>
            </a:pPr>
            <a:r>
              <a:rPr lang="en-US" sz="2000" b="1" dirty="0" smtClean="0"/>
              <a:t>Apparent rotation into and out of scan plane</a:t>
            </a:r>
          </a:p>
          <a:p>
            <a:pPr marL="742950" lvl="1" indent="-285750">
              <a:spcAft>
                <a:spcPts val="600"/>
              </a:spcAft>
              <a:buFont typeface="Arial" panose="020B0604020202020204" pitchFamily="34" charset="0"/>
              <a:buChar char="•"/>
            </a:pPr>
            <a:r>
              <a:rPr lang="en-US" sz="2000" b="1" dirty="0" smtClean="0"/>
              <a:t>Misplacement of Field of View (FOV) on the face of the sun</a:t>
            </a:r>
          </a:p>
          <a:p>
            <a:pPr marL="742950" lvl="1" indent="-285750">
              <a:spcAft>
                <a:spcPts val="600"/>
              </a:spcAft>
              <a:buFont typeface="Arial" panose="020B0604020202020204" pitchFamily="34" charset="0"/>
              <a:buChar char="•"/>
            </a:pPr>
            <a:r>
              <a:rPr lang="en-US" sz="2000" b="1" dirty="0" smtClean="0"/>
              <a:t>Occurs for </a:t>
            </a:r>
            <a:r>
              <a:rPr lang="en-US" sz="2000" b="1" dirty="0" smtClean="0">
                <a:latin typeface="Albertus MT" pitchFamily="18" charset="0"/>
              </a:rPr>
              <a:t>Io</a:t>
            </a:r>
            <a:r>
              <a:rPr lang="en-US" sz="2000" b="1" dirty="0" smtClean="0"/>
              <a:t> and </a:t>
            </a:r>
            <a:r>
              <a:rPr lang="en-US" sz="2000" b="1" dirty="0" smtClean="0">
                <a:latin typeface="Albertus MT" pitchFamily="18" charset="0"/>
              </a:rPr>
              <a:t>I</a:t>
            </a:r>
            <a:r>
              <a:rPr lang="en-US" sz="2000" b="1" dirty="0" smtClean="0"/>
              <a:t> scans</a:t>
            </a:r>
          </a:p>
          <a:p>
            <a:pPr marL="285750" indent="-285750">
              <a:spcAft>
                <a:spcPts val="600"/>
              </a:spcAft>
              <a:buFont typeface="Arial" panose="020B0604020202020204" pitchFamily="34" charset="0"/>
              <a:buChar char="•"/>
            </a:pPr>
            <a:r>
              <a:rPr lang="en-US" sz="2000" b="1" dirty="0" smtClean="0"/>
              <a:t>Variations produce increased uncertainty in transmission &amp; species concentration</a:t>
            </a:r>
            <a:endParaRPr lang="en-US" sz="2000" b="1" dirty="0"/>
          </a:p>
        </p:txBody>
      </p:sp>
    </p:spTree>
    <p:extLst>
      <p:ext uri="{BB962C8B-B14F-4D97-AF65-F5344CB8AC3E}">
        <p14:creationId xmlns:p14="http://schemas.microsoft.com/office/powerpoint/2010/main" val="32648377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039000" y="1143000"/>
            <a:ext cx="7065999" cy="5349875"/>
          </a:xfrm>
          <a:prstGeom prst="rect">
            <a:avLst/>
          </a:prstGeom>
        </p:spPr>
      </p:pic>
      <p:sp>
        <p:nvSpPr>
          <p:cNvPr id="3" name="Title 2"/>
          <p:cNvSpPr>
            <a:spLocks noGrp="1"/>
          </p:cNvSpPr>
          <p:nvPr>
            <p:ph type="title"/>
          </p:nvPr>
        </p:nvSpPr>
        <p:spPr/>
        <p:txBody>
          <a:bodyPr/>
          <a:lstStyle/>
          <a:p>
            <a:r>
              <a:rPr lang="en-US" dirty="0" smtClean="0"/>
              <a:t>Example of Effect on </a:t>
            </a:r>
            <a:r>
              <a:rPr lang="en-US" dirty="0" smtClean="0">
                <a:latin typeface="Albertus MT" pitchFamily="18" charset="0"/>
              </a:rPr>
              <a:t>Io</a:t>
            </a:r>
            <a:endParaRPr lang="en-US" dirty="0">
              <a:latin typeface="Albertus MT" pitchFamily="18" charset="0"/>
            </a:endParaRPr>
          </a:p>
        </p:txBody>
      </p:sp>
      <p:sp>
        <p:nvSpPr>
          <p:cNvPr id="4" name="Date Placeholder 3"/>
          <p:cNvSpPr>
            <a:spLocks noGrp="1"/>
          </p:cNvSpPr>
          <p:nvPr>
            <p:ph type="dt" sz="half" idx="2"/>
          </p:nvPr>
        </p:nvSpPr>
        <p:spPr/>
        <p:txBody>
          <a:bodyPr/>
          <a:lstStyle/>
          <a:p>
            <a:fld id="{A9E79D4F-B57E-1C4E-8EE1-3B4427408A1A}" type="datetime4">
              <a:rPr lang="en-US" smtClean="0">
                <a:solidFill>
                  <a:prstClr val="black">
                    <a:tint val="75000"/>
                  </a:prstClr>
                </a:solidFill>
              </a:rPr>
              <a:pPr/>
              <a:t>October 8, 2015</a:t>
            </a:fld>
            <a:endParaRPr lang="en-US" dirty="0">
              <a:solidFill>
                <a:prstClr val="black">
                  <a:tint val="75000"/>
                </a:prstClr>
              </a:solidFill>
            </a:endParaRPr>
          </a:p>
        </p:txBody>
      </p:sp>
    </p:spTree>
    <p:extLst>
      <p:ext uri="{BB962C8B-B14F-4D97-AF65-F5344CB8AC3E}">
        <p14:creationId xmlns:p14="http://schemas.microsoft.com/office/powerpoint/2010/main" val="16385721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143001"/>
            <a:ext cx="8702040" cy="1813559"/>
          </a:xfrm>
        </p:spPr>
        <p:txBody>
          <a:bodyPr/>
          <a:lstStyle/>
          <a:p>
            <a:r>
              <a:rPr lang="en-US" sz="2000" dirty="0" smtClean="0"/>
              <a:t>Variations are correlated spectrally and spatially</a:t>
            </a:r>
          </a:p>
          <a:p>
            <a:pPr marL="285750" indent="-285750">
              <a:buFont typeface="Arial" panose="020B0604020202020204" pitchFamily="34" charset="0"/>
              <a:buChar char="•"/>
            </a:pPr>
            <a:r>
              <a:rPr lang="en-US" sz="2000" dirty="0"/>
              <a:t>Use correlations to:</a:t>
            </a:r>
          </a:p>
          <a:p>
            <a:pPr lvl="1">
              <a:buFont typeface="Arial" panose="020B0604020202020204" pitchFamily="34" charset="0"/>
              <a:buChar char="•"/>
            </a:pPr>
            <a:r>
              <a:rPr lang="en-US" sz="1800" dirty="0"/>
              <a:t>Modify the placement of FOV on face of source </a:t>
            </a:r>
          </a:p>
          <a:p>
            <a:pPr lvl="1">
              <a:buFont typeface="Arial" panose="020B0604020202020204" pitchFamily="34" charset="0"/>
              <a:buChar char="•"/>
            </a:pPr>
            <a:r>
              <a:rPr lang="en-US" sz="1800" dirty="0"/>
              <a:t>Account for rotation of source</a:t>
            </a:r>
          </a:p>
          <a:p>
            <a:endParaRPr lang="en-US" sz="2000" dirty="0"/>
          </a:p>
        </p:txBody>
      </p:sp>
      <p:sp>
        <p:nvSpPr>
          <p:cNvPr id="3" name="Title 2"/>
          <p:cNvSpPr>
            <a:spLocks noGrp="1"/>
          </p:cNvSpPr>
          <p:nvPr>
            <p:ph type="title"/>
          </p:nvPr>
        </p:nvSpPr>
        <p:spPr/>
        <p:txBody>
          <a:bodyPr/>
          <a:lstStyle/>
          <a:p>
            <a:r>
              <a:rPr lang="en-US" dirty="0" smtClean="0"/>
              <a:t>Correlations Allow for Corrections</a:t>
            </a:r>
            <a:endParaRPr lang="en-US" dirty="0"/>
          </a:p>
        </p:txBody>
      </p:sp>
      <p:sp>
        <p:nvSpPr>
          <p:cNvPr id="4" name="Date Placeholder 3"/>
          <p:cNvSpPr>
            <a:spLocks noGrp="1"/>
          </p:cNvSpPr>
          <p:nvPr>
            <p:ph type="dt" sz="half" idx="2"/>
          </p:nvPr>
        </p:nvSpPr>
        <p:spPr/>
        <p:txBody>
          <a:bodyPr/>
          <a:lstStyle/>
          <a:p>
            <a:fld id="{A9E79D4F-B57E-1C4E-8EE1-3B4427408A1A}" type="datetime4">
              <a:rPr lang="en-US" smtClean="0">
                <a:solidFill>
                  <a:prstClr val="black">
                    <a:tint val="75000"/>
                  </a:prstClr>
                </a:solidFill>
              </a:rPr>
              <a:pPr/>
              <a:t>October 8, 2015</a:t>
            </a:fld>
            <a:endParaRPr lang="en-US"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1001038" y="2860760"/>
            <a:ext cx="2550874" cy="3759835"/>
          </a:xfrm>
          <a:prstGeom prst="rect">
            <a:avLst/>
          </a:prstGeom>
        </p:spPr>
      </p:pic>
      <p:pic>
        <p:nvPicPr>
          <p:cNvPr id="6" name="Picture 5"/>
          <p:cNvPicPr>
            <a:picLocks noChangeAspect="1"/>
          </p:cNvPicPr>
          <p:nvPr/>
        </p:nvPicPr>
        <p:blipFill>
          <a:blip r:embed="rId3"/>
          <a:stretch>
            <a:fillRect/>
          </a:stretch>
        </p:blipFill>
        <p:spPr>
          <a:xfrm>
            <a:off x="5157415" y="2860760"/>
            <a:ext cx="2458138" cy="3708326"/>
          </a:xfrm>
          <a:prstGeom prst="rect">
            <a:avLst/>
          </a:prstGeom>
        </p:spPr>
      </p:pic>
      <p:sp>
        <p:nvSpPr>
          <p:cNvPr id="7" name="TextBox 6"/>
          <p:cNvSpPr txBox="1"/>
          <p:nvPr/>
        </p:nvSpPr>
        <p:spPr>
          <a:xfrm>
            <a:off x="0" y="4442110"/>
            <a:ext cx="1351280" cy="369332"/>
          </a:xfrm>
          <a:prstGeom prst="rect">
            <a:avLst/>
          </a:prstGeom>
          <a:noFill/>
          <a:ln>
            <a:solidFill>
              <a:srgbClr val="FF0000"/>
            </a:solidFill>
          </a:ln>
        </p:spPr>
        <p:txBody>
          <a:bodyPr wrap="square" rtlCol="0">
            <a:spAutoFit/>
          </a:bodyPr>
          <a:lstStyle/>
          <a:p>
            <a:r>
              <a:rPr lang="en-US" dirty="0" smtClean="0"/>
              <a:t>Uncorrected</a:t>
            </a:r>
            <a:endParaRPr lang="en-US" dirty="0"/>
          </a:p>
        </p:txBody>
      </p:sp>
      <p:sp>
        <p:nvSpPr>
          <p:cNvPr id="8" name="TextBox 7"/>
          <p:cNvSpPr txBox="1"/>
          <p:nvPr/>
        </p:nvSpPr>
        <p:spPr>
          <a:xfrm>
            <a:off x="7769977" y="4419245"/>
            <a:ext cx="1249680" cy="369332"/>
          </a:xfrm>
          <a:prstGeom prst="rect">
            <a:avLst/>
          </a:prstGeom>
          <a:noFill/>
          <a:ln>
            <a:solidFill>
              <a:srgbClr val="FFC000"/>
            </a:solidFill>
          </a:ln>
        </p:spPr>
        <p:txBody>
          <a:bodyPr wrap="square" rtlCol="0">
            <a:spAutoFit/>
          </a:bodyPr>
          <a:lstStyle/>
          <a:p>
            <a:r>
              <a:rPr lang="en-US" dirty="0" smtClean="0"/>
              <a:t>Corrected</a:t>
            </a:r>
            <a:endParaRPr lang="en-US" dirty="0"/>
          </a:p>
        </p:txBody>
      </p:sp>
      <p:sp>
        <p:nvSpPr>
          <p:cNvPr id="9" name="TextBox 8"/>
          <p:cNvSpPr txBox="1"/>
          <p:nvPr/>
        </p:nvSpPr>
        <p:spPr>
          <a:xfrm>
            <a:off x="3551912" y="3022690"/>
            <a:ext cx="1500148" cy="369332"/>
          </a:xfrm>
          <a:prstGeom prst="rect">
            <a:avLst/>
          </a:prstGeom>
          <a:noFill/>
          <a:ln>
            <a:solidFill>
              <a:schemeClr val="accent6">
                <a:lumMod val="60000"/>
                <a:lumOff val="40000"/>
              </a:schemeClr>
            </a:solidFill>
          </a:ln>
        </p:spPr>
        <p:txBody>
          <a:bodyPr wrap="square" rtlCol="0">
            <a:spAutoFit/>
          </a:bodyPr>
          <a:lstStyle/>
          <a:p>
            <a:r>
              <a:rPr lang="en-US" dirty="0" smtClean="0"/>
              <a:t>Wavelength 1</a:t>
            </a:r>
            <a:endParaRPr lang="en-US" dirty="0"/>
          </a:p>
        </p:txBody>
      </p:sp>
      <p:sp>
        <p:nvSpPr>
          <p:cNvPr id="11" name="TextBox 10"/>
          <p:cNvSpPr txBox="1"/>
          <p:nvPr/>
        </p:nvSpPr>
        <p:spPr>
          <a:xfrm>
            <a:off x="3551912" y="4812914"/>
            <a:ext cx="1500148" cy="369332"/>
          </a:xfrm>
          <a:prstGeom prst="rect">
            <a:avLst/>
          </a:prstGeom>
          <a:noFill/>
          <a:ln>
            <a:solidFill>
              <a:srgbClr val="0070C0"/>
            </a:solidFill>
          </a:ln>
        </p:spPr>
        <p:txBody>
          <a:bodyPr wrap="square" rtlCol="0">
            <a:spAutoFit/>
          </a:bodyPr>
          <a:lstStyle/>
          <a:p>
            <a:r>
              <a:rPr lang="en-US" dirty="0" smtClean="0"/>
              <a:t>Wavelength 2</a:t>
            </a:r>
            <a:endParaRPr lang="en-US" dirty="0"/>
          </a:p>
        </p:txBody>
      </p:sp>
    </p:spTree>
    <p:extLst>
      <p:ext uri="{BB962C8B-B14F-4D97-AF65-F5344CB8AC3E}">
        <p14:creationId xmlns:p14="http://schemas.microsoft.com/office/powerpoint/2010/main" val="2178595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2592" y="1778132"/>
            <a:ext cx="3715096" cy="4784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Title 1"/>
          <p:cNvSpPr>
            <a:spLocks noGrp="1"/>
          </p:cNvSpPr>
          <p:nvPr>
            <p:ph type="title"/>
          </p:nvPr>
        </p:nvSpPr>
        <p:spPr/>
        <p:txBody>
          <a:bodyPr/>
          <a:lstStyle/>
          <a:p>
            <a:r>
              <a:rPr lang="en-US" altLang="en-US" dirty="0" smtClean="0"/>
              <a:t>Improved SAGE Data </a:t>
            </a:r>
            <a:r>
              <a:rPr lang="en-US" altLang="en-US" dirty="0" smtClean="0"/>
              <a:t>Products</a:t>
            </a:r>
          </a:p>
        </p:txBody>
      </p:sp>
      <p:sp>
        <p:nvSpPr>
          <p:cNvPr id="9219" name="Content Placeholder 2"/>
          <p:cNvSpPr>
            <a:spLocks noGrp="1"/>
          </p:cNvSpPr>
          <p:nvPr>
            <p:ph idx="1"/>
          </p:nvPr>
        </p:nvSpPr>
        <p:spPr>
          <a:xfrm>
            <a:off x="457200" y="1231669"/>
            <a:ext cx="3449782" cy="3082636"/>
          </a:xfrm>
        </p:spPr>
        <p:txBody>
          <a:bodyPr/>
          <a:lstStyle/>
          <a:p>
            <a:pPr marL="285750" indent="-285750">
              <a:buFont typeface="Arial" panose="020B0604020202020204" pitchFamily="34" charset="0"/>
              <a:buChar char="•"/>
            </a:pPr>
            <a:r>
              <a:rPr lang="en-US" dirty="0" smtClean="0"/>
              <a:t>Corrections greatly </a:t>
            </a:r>
            <a:r>
              <a:rPr lang="en-US" dirty="0"/>
              <a:t>reduces the variance in </a:t>
            </a:r>
            <a:r>
              <a:rPr lang="en-US" dirty="0" smtClean="0"/>
              <a:t>transmission, ~40%</a:t>
            </a:r>
            <a:endParaRPr lang="en-US" dirty="0"/>
          </a:p>
          <a:p>
            <a:pPr>
              <a:buFont typeface="Arial" panose="020B0604020202020204" pitchFamily="34" charset="0"/>
              <a:buNone/>
            </a:pPr>
            <a:endParaRPr lang="en-US" altLang="en-US" dirty="0" smtClean="0"/>
          </a:p>
        </p:txBody>
      </p:sp>
      <p:sp>
        <p:nvSpPr>
          <p:cNvPr id="9222" name="TextBox 7"/>
          <p:cNvSpPr txBox="1">
            <a:spLocks noChangeArrowheads="1"/>
          </p:cNvSpPr>
          <p:nvPr/>
        </p:nvSpPr>
        <p:spPr bwMode="auto">
          <a:xfrm>
            <a:off x="6987080" y="5165276"/>
            <a:ext cx="19618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914400" fontAlgn="base">
              <a:spcBef>
                <a:spcPct val="0"/>
              </a:spcBef>
              <a:spcAft>
                <a:spcPct val="0"/>
              </a:spcAft>
            </a:pPr>
            <a:r>
              <a:rPr lang="en-US" altLang="en-US" sz="1400" dirty="0">
                <a:solidFill>
                  <a:prstClr val="black"/>
                </a:solidFill>
              </a:rPr>
              <a:t>[Burton</a:t>
            </a:r>
            <a:r>
              <a:rPr lang="en-US" altLang="en-US" sz="1400" dirty="0" smtClean="0">
                <a:solidFill>
                  <a:prstClr val="black"/>
                </a:solidFill>
              </a:rPr>
              <a:t>, et al. 2010</a:t>
            </a:r>
            <a:r>
              <a:rPr lang="en-US" altLang="en-US" sz="1400" dirty="0">
                <a:solidFill>
                  <a:prstClr val="black"/>
                </a:solidFill>
              </a:rPr>
              <a:t>]</a:t>
            </a:r>
          </a:p>
        </p:txBody>
      </p:sp>
      <p:sp>
        <p:nvSpPr>
          <p:cNvPr id="9" name="TextBox 8"/>
          <p:cNvSpPr txBox="1"/>
          <p:nvPr/>
        </p:nvSpPr>
        <p:spPr>
          <a:xfrm>
            <a:off x="5601740" y="4795944"/>
            <a:ext cx="1249680" cy="369332"/>
          </a:xfrm>
          <a:prstGeom prst="rect">
            <a:avLst/>
          </a:prstGeom>
          <a:noFill/>
          <a:ln>
            <a:solidFill>
              <a:srgbClr val="FFC000"/>
            </a:solidFill>
          </a:ln>
        </p:spPr>
        <p:txBody>
          <a:bodyPr wrap="square" rtlCol="0">
            <a:spAutoFit/>
          </a:bodyPr>
          <a:lstStyle/>
          <a:p>
            <a:r>
              <a:rPr lang="en-US" dirty="0" smtClean="0"/>
              <a:t>Corrected</a:t>
            </a:r>
            <a:endParaRPr lang="en-US" dirty="0"/>
          </a:p>
        </p:txBody>
      </p:sp>
      <p:sp>
        <p:nvSpPr>
          <p:cNvPr id="10" name="TextBox 9"/>
          <p:cNvSpPr txBox="1"/>
          <p:nvPr/>
        </p:nvSpPr>
        <p:spPr>
          <a:xfrm>
            <a:off x="5601740" y="2323282"/>
            <a:ext cx="1351280" cy="369332"/>
          </a:xfrm>
          <a:prstGeom prst="rect">
            <a:avLst/>
          </a:prstGeom>
          <a:noFill/>
          <a:ln>
            <a:solidFill>
              <a:srgbClr val="FF0000"/>
            </a:solidFill>
          </a:ln>
        </p:spPr>
        <p:txBody>
          <a:bodyPr wrap="square" rtlCol="0">
            <a:spAutoFit/>
          </a:bodyPr>
          <a:lstStyle/>
          <a:p>
            <a:r>
              <a:rPr lang="en-US" dirty="0" smtClean="0"/>
              <a:t>Uncorrected</a:t>
            </a:r>
            <a:endParaRPr lang="en-US" dirty="0"/>
          </a:p>
        </p:txBody>
      </p:sp>
      <p:cxnSp>
        <p:nvCxnSpPr>
          <p:cNvPr id="3" name="Straight Arrow Connector 2"/>
          <p:cNvCxnSpPr/>
          <p:nvPr/>
        </p:nvCxnSpPr>
        <p:spPr>
          <a:xfrm flipH="1">
            <a:off x="5197072" y="2514860"/>
            <a:ext cx="436304" cy="415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flipV="1">
            <a:off x="4947344" y="4872820"/>
            <a:ext cx="677373" cy="133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Backup</a:t>
            </a:r>
            <a:endParaRPr lang="en-US" dirty="0"/>
          </a:p>
        </p:txBody>
      </p:sp>
      <p:sp>
        <p:nvSpPr>
          <p:cNvPr id="4" name="Date Placeholder 3"/>
          <p:cNvSpPr>
            <a:spLocks noGrp="1"/>
          </p:cNvSpPr>
          <p:nvPr>
            <p:ph type="dt" sz="half" idx="2"/>
          </p:nvPr>
        </p:nvSpPr>
        <p:spPr/>
        <p:txBody>
          <a:bodyPr/>
          <a:lstStyle/>
          <a:p>
            <a:fld id="{A9E79D4F-B57E-1C4E-8EE1-3B4427408A1A}" type="datetime4">
              <a:rPr lang="en-US" smtClean="0">
                <a:solidFill>
                  <a:prstClr val="black">
                    <a:tint val="75000"/>
                  </a:prstClr>
                </a:solidFill>
              </a:rPr>
              <a:pPr/>
              <a:t>October 8, 2015</a:t>
            </a:fld>
            <a:endParaRPr lang="en-US" dirty="0">
              <a:solidFill>
                <a:prstClr val="black">
                  <a:tint val="75000"/>
                </a:prstClr>
              </a:solidFill>
            </a:endParaRPr>
          </a:p>
        </p:txBody>
      </p:sp>
    </p:spTree>
    <p:extLst>
      <p:ext uri="{BB962C8B-B14F-4D97-AF65-F5344CB8AC3E}">
        <p14:creationId xmlns:p14="http://schemas.microsoft.com/office/powerpoint/2010/main" val="151144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014486" y="1060508"/>
            <a:ext cx="4920467" cy="5349875"/>
          </a:xfrm>
          <a:prstGeom prst="rect">
            <a:avLst/>
          </a:prstGeom>
        </p:spPr>
      </p:pic>
      <p:sp>
        <p:nvSpPr>
          <p:cNvPr id="3" name="Title 2"/>
          <p:cNvSpPr>
            <a:spLocks noGrp="1"/>
          </p:cNvSpPr>
          <p:nvPr>
            <p:ph type="title"/>
          </p:nvPr>
        </p:nvSpPr>
        <p:spPr/>
        <p:txBody>
          <a:bodyPr/>
          <a:lstStyle/>
          <a:p>
            <a:endParaRPr lang="en-US"/>
          </a:p>
        </p:txBody>
      </p:sp>
      <p:sp>
        <p:nvSpPr>
          <p:cNvPr id="4" name="Date Placeholder 3"/>
          <p:cNvSpPr>
            <a:spLocks noGrp="1"/>
          </p:cNvSpPr>
          <p:nvPr>
            <p:ph type="dt" sz="half" idx="2"/>
          </p:nvPr>
        </p:nvSpPr>
        <p:spPr/>
        <p:txBody>
          <a:bodyPr/>
          <a:lstStyle/>
          <a:p>
            <a:fld id="{A9E79D4F-B57E-1C4E-8EE1-3B4427408A1A}" type="datetime4">
              <a:rPr lang="en-US" smtClean="0">
                <a:solidFill>
                  <a:prstClr val="black">
                    <a:tint val="75000"/>
                  </a:prstClr>
                </a:solidFill>
              </a:rPr>
              <a:pPr/>
              <a:t>October 8, 2015</a:t>
            </a:fld>
            <a:endParaRPr lang="en-US" dirty="0">
              <a:solidFill>
                <a:prstClr val="black">
                  <a:tint val="75000"/>
                </a:prstClr>
              </a:solidFill>
            </a:endParaRPr>
          </a:p>
        </p:txBody>
      </p:sp>
      <p:pic>
        <p:nvPicPr>
          <p:cNvPr id="6" name="Picture 5"/>
          <p:cNvPicPr>
            <a:picLocks noChangeAspect="1"/>
          </p:cNvPicPr>
          <p:nvPr/>
        </p:nvPicPr>
        <p:blipFill rotWithShape="1">
          <a:blip r:embed="rId3"/>
          <a:srcRect r="14445"/>
          <a:stretch/>
        </p:blipFill>
        <p:spPr>
          <a:xfrm>
            <a:off x="5673133" y="1497296"/>
            <a:ext cx="3321238" cy="1068070"/>
          </a:xfrm>
          <a:prstGeom prst="rect">
            <a:avLst/>
          </a:prstGeom>
        </p:spPr>
      </p:pic>
      <p:pic>
        <p:nvPicPr>
          <p:cNvPr id="7" name="Picture 6"/>
          <p:cNvPicPr>
            <a:picLocks noChangeAspect="1"/>
          </p:cNvPicPr>
          <p:nvPr/>
        </p:nvPicPr>
        <p:blipFill rotWithShape="1">
          <a:blip r:embed="rId4"/>
          <a:srcRect r="22055"/>
          <a:stretch/>
        </p:blipFill>
        <p:spPr>
          <a:xfrm>
            <a:off x="5736511" y="2891577"/>
            <a:ext cx="3181465" cy="749398"/>
          </a:xfrm>
          <a:prstGeom prst="rect">
            <a:avLst/>
          </a:prstGeom>
        </p:spPr>
      </p:pic>
    </p:spTree>
    <p:extLst>
      <p:ext uri="{BB962C8B-B14F-4D97-AF65-F5344CB8AC3E}">
        <p14:creationId xmlns:p14="http://schemas.microsoft.com/office/powerpoint/2010/main" val="296326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general the approach is to use the best available ancillary data</a:t>
            </a:r>
          </a:p>
          <a:p>
            <a:pPr lvl="1"/>
            <a:r>
              <a:rPr lang="en-US" dirty="0" smtClean="0"/>
              <a:t>Spectral resolution finer than the instrument resolution</a:t>
            </a:r>
          </a:p>
          <a:p>
            <a:pPr lvl="1"/>
            <a:r>
              <a:rPr lang="en-US" dirty="0" smtClean="0"/>
              <a:t>Captures the important physics, e.g. variation with temperature</a:t>
            </a:r>
          </a:p>
          <a:p>
            <a:r>
              <a:rPr lang="en-US" dirty="0" smtClean="0"/>
              <a:t>List includes:</a:t>
            </a:r>
          </a:p>
          <a:p>
            <a:pPr lvl="1"/>
            <a:r>
              <a:rPr lang="en-US" dirty="0" smtClean="0"/>
              <a:t>Solar Spectrum</a:t>
            </a:r>
          </a:p>
          <a:p>
            <a:pPr lvl="1"/>
            <a:r>
              <a:rPr lang="en-US" dirty="0" smtClean="0"/>
              <a:t>Molecular Scattering Coefficients</a:t>
            </a:r>
          </a:p>
          <a:p>
            <a:pPr lvl="1"/>
            <a:r>
              <a:rPr lang="en-US" dirty="0" smtClean="0"/>
              <a:t>Trace Gas Absorption Coefficients</a:t>
            </a:r>
          </a:p>
          <a:p>
            <a:pPr lvl="1"/>
            <a:r>
              <a:rPr lang="en-US" dirty="0" smtClean="0"/>
              <a:t>Surface Spectral Albedo</a:t>
            </a:r>
            <a:endParaRPr lang="en-US" dirty="0"/>
          </a:p>
        </p:txBody>
      </p:sp>
      <p:sp>
        <p:nvSpPr>
          <p:cNvPr id="3" name="Title 2"/>
          <p:cNvSpPr>
            <a:spLocks noGrp="1"/>
          </p:cNvSpPr>
          <p:nvPr>
            <p:ph type="title"/>
          </p:nvPr>
        </p:nvSpPr>
        <p:spPr/>
        <p:txBody>
          <a:bodyPr/>
          <a:lstStyle/>
          <a:p>
            <a:r>
              <a:rPr lang="en-US" dirty="0" smtClean="0"/>
              <a:t>TEMPO Reference Measurements</a:t>
            </a:r>
            <a:endParaRPr lang="en-US" dirty="0"/>
          </a:p>
        </p:txBody>
      </p:sp>
    </p:spTree>
    <p:extLst>
      <p:ext uri="{BB962C8B-B14F-4D97-AF65-F5344CB8AC3E}">
        <p14:creationId xmlns:p14="http://schemas.microsoft.com/office/powerpoint/2010/main" val="2278397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Solar spectrum is SAO2010 (aka Chance &amp; </a:t>
            </a:r>
            <a:r>
              <a:rPr lang="en-US" dirty="0" err="1" smtClean="0"/>
              <a:t>Kurucz</a:t>
            </a:r>
            <a:r>
              <a:rPr lang="en-US" dirty="0" smtClean="0"/>
              <a:t> 2010, doi:10.1016/j.jqsrt.2010.01.036)</a:t>
            </a:r>
          </a:p>
          <a:p>
            <a:pPr lvl="1"/>
            <a:r>
              <a:rPr lang="en-US" dirty="0" smtClean="0"/>
              <a:t>&lt;300nm: Balloon based observations (Hall/Anderson)</a:t>
            </a:r>
          </a:p>
          <a:p>
            <a:pPr lvl="1"/>
            <a:r>
              <a:rPr lang="en-US" dirty="0" smtClean="0"/>
              <a:t>&gt;305nm: Ground based FTS (</a:t>
            </a:r>
            <a:r>
              <a:rPr lang="en-US" dirty="0" err="1" smtClean="0"/>
              <a:t>Kurucz</a:t>
            </a:r>
            <a:r>
              <a:rPr lang="en-US" dirty="0" smtClean="0"/>
              <a:t> et al., 1984)</a:t>
            </a:r>
          </a:p>
          <a:p>
            <a:pPr lvl="1"/>
            <a:r>
              <a:rPr lang="en-US" dirty="0" smtClean="0"/>
              <a:t>Merged over 300nm to 305nm range</a:t>
            </a:r>
          </a:p>
          <a:p>
            <a:pPr lvl="1"/>
            <a:r>
              <a:rPr lang="en-US" dirty="0" smtClean="0"/>
              <a:t>Corrected for telluric lines</a:t>
            </a:r>
          </a:p>
          <a:p>
            <a:pPr lvl="1"/>
            <a:r>
              <a:rPr lang="en-US" dirty="0" smtClean="0"/>
              <a:t>FTS normalized to irradiance data of </a:t>
            </a:r>
            <a:r>
              <a:rPr lang="en-US" dirty="0" err="1" smtClean="0"/>
              <a:t>Thuillier</a:t>
            </a:r>
            <a:r>
              <a:rPr lang="en-US" dirty="0" smtClean="0"/>
              <a:t> et al. 2003</a:t>
            </a:r>
          </a:p>
          <a:p>
            <a:pPr lvl="1"/>
            <a:r>
              <a:rPr lang="en-US" dirty="0" smtClean="0"/>
              <a:t>Good for wavelength </a:t>
            </a:r>
            <a:r>
              <a:rPr lang="en-US" dirty="0" smtClean="0"/>
              <a:t>calibration (cross-correlation), </a:t>
            </a:r>
            <a:r>
              <a:rPr lang="en-US" dirty="0" smtClean="0"/>
              <a:t>determining instrument line shape (slit) function, Ring effect correction, and correction for spectral </a:t>
            </a:r>
            <a:r>
              <a:rPr lang="en-US" dirty="0" err="1" smtClean="0"/>
              <a:t>undersampling</a:t>
            </a:r>
            <a:r>
              <a:rPr lang="en-US" dirty="0" smtClean="0"/>
              <a:t> of atmospheric spectra</a:t>
            </a:r>
            <a:endParaRPr lang="en-US" dirty="0"/>
          </a:p>
        </p:txBody>
      </p:sp>
      <p:sp>
        <p:nvSpPr>
          <p:cNvPr id="3" name="Title 2"/>
          <p:cNvSpPr>
            <a:spLocks noGrp="1"/>
          </p:cNvSpPr>
          <p:nvPr>
            <p:ph type="title"/>
          </p:nvPr>
        </p:nvSpPr>
        <p:spPr/>
        <p:txBody>
          <a:bodyPr/>
          <a:lstStyle/>
          <a:p>
            <a:r>
              <a:rPr lang="en-US" dirty="0" smtClean="0"/>
              <a:t>TEMPO Reference Solar Spectrum</a:t>
            </a:r>
            <a:endParaRPr lang="en-US" dirty="0"/>
          </a:p>
        </p:txBody>
      </p:sp>
    </p:spTree>
    <p:extLst>
      <p:ext uri="{BB962C8B-B14F-4D97-AF65-F5344CB8AC3E}">
        <p14:creationId xmlns:p14="http://schemas.microsoft.com/office/powerpoint/2010/main" val="770550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Most relevant cross-sections for TEMPO Baseline Products (O</a:t>
            </a:r>
            <a:r>
              <a:rPr lang="en-US" baseline="-25000" dirty="0" smtClean="0"/>
              <a:t>3</a:t>
            </a:r>
            <a:r>
              <a:rPr lang="en-US" dirty="0" smtClean="0"/>
              <a:t>, NO</a:t>
            </a:r>
            <a:r>
              <a:rPr lang="en-US" baseline="-25000" dirty="0" smtClean="0"/>
              <a:t>2</a:t>
            </a:r>
            <a:r>
              <a:rPr lang="en-US" dirty="0" smtClean="0"/>
              <a:t>, H</a:t>
            </a:r>
            <a:r>
              <a:rPr lang="en-US" baseline="-25000" dirty="0" smtClean="0"/>
              <a:t>2</a:t>
            </a:r>
            <a:r>
              <a:rPr lang="en-US" dirty="0" smtClean="0"/>
              <a:t>CO) are:</a:t>
            </a:r>
          </a:p>
          <a:p>
            <a:pPr lvl="1"/>
            <a:r>
              <a:rPr lang="en-US" dirty="0" smtClean="0"/>
              <a:t>Molecular scattering: </a:t>
            </a:r>
            <a:r>
              <a:rPr lang="en-US" dirty="0" err="1" smtClean="0"/>
              <a:t>Bodhaine</a:t>
            </a:r>
            <a:r>
              <a:rPr lang="en-US" dirty="0" smtClean="0"/>
              <a:t> et al., 1999</a:t>
            </a:r>
          </a:p>
          <a:p>
            <a:pPr lvl="1"/>
            <a:r>
              <a:rPr lang="en-US" dirty="0" smtClean="0"/>
              <a:t>O</a:t>
            </a:r>
            <a:r>
              <a:rPr lang="en-US" baseline="-25000" dirty="0" smtClean="0"/>
              <a:t>3</a:t>
            </a:r>
            <a:r>
              <a:rPr lang="en-US" dirty="0" smtClean="0"/>
              <a:t>: </a:t>
            </a:r>
            <a:r>
              <a:rPr lang="en-US" dirty="0" err="1" smtClean="0"/>
              <a:t>Brion</a:t>
            </a:r>
            <a:r>
              <a:rPr lang="en-US" dirty="0" smtClean="0"/>
              <a:t>, </a:t>
            </a:r>
            <a:r>
              <a:rPr lang="en-US" dirty="0" err="1" smtClean="0"/>
              <a:t>Daumont</a:t>
            </a:r>
            <a:r>
              <a:rPr lang="en-US" dirty="0" smtClean="0"/>
              <a:t>, </a:t>
            </a:r>
            <a:r>
              <a:rPr lang="en-US" dirty="0" err="1" smtClean="0"/>
              <a:t>Malicet</a:t>
            </a:r>
            <a:r>
              <a:rPr lang="en-US" dirty="0" smtClean="0"/>
              <a:t>, et al. (aka BDM)</a:t>
            </a:r>
          </a:p>
          <a:p>
            <a:pPr lvl="1"/>
            <a:r>
              <a:rPr lang="en-US" dirty="0" smtClean="0"/>
              <a:t>NO</a:t>
            </a:r>
            <a:r>
              <a:rPr lang="en-US" baseline="-25000" dirty="0" smtClean="0"/>
              <a:t>2</a:t>
            </a:r>
            <a:r>
              <a:rPr lang="en-US" dirty="0" smtClean="0"/>
              <a:t>: </a:t>
            </a:r>
            <a:r>
              <a:rPr lang="en-US" dirty="0" err="1" smtClean="0"/>
              <a:t>Vandaele</a:t>
            </a:r>
            <a:r>
              <a:rPr lang="en-US" dirty="0" smtClean="0"/>
              <a:t>, et al., 1998</a:t>
            </a:r>
          </a:p>
          <a:p>
            <a:pPr lvl="1"/>
            <a:r>
              <a:rPr lang="en-US" dirty="0" smtClean="0"/>
              <a:t>H</a:t>
            </a:r>
            <a:r>
              <a:rPr lang="en-US" baseline="-25000" dirty="0"/>
              <a:t>2</a:t>
            </a:r>
            <a:r>
              <a:rPr lang="en-US" dirty="0" smtClean="0"/>
              <a:t>CO: Cantrell et al., 1990</a:t>
            </a:r>
          </a:p>
          <a:p>
            <a:pPr lvl="1"/>
            <a:r>
              <a:rPr lang="en-US" dirty="0" smtClean="0"/>
              <a:t>O</a:t>
            </a:r>
            <a:r>
              <a:rPr lang="en-US" baseline="-25000" dirty="0" smtClean="0"/>
              <a:t>4</a:t>
            </a:r>
            <a:r>
              <a:rPr lang="en-US" dirty="0" smtClean="0"/>
              <a:t>: </a:t>
            </a:r>
            <a:r>
              <a:rPr lang="en-US" dirty="0" err="1" smtClean="0"/>
              <a:t>Vandaele</a:t>
            </a:r>
            <a:r>
              <a:rPr lang="en-US" dirty="0" smtClean="0"/>
              <a:t>, et al., 2003</a:t>
            </a:r>
            <a:endParaRPr lang="en-US" dirty="0"/>
          </a:p>
        </p:txBody>
      </p:sp>
      <p:sp>
        <p:nvSpPr>
          <p:cNvPr id="3" name="Title 2"/>
          <p:cNvSpPr>
            <a:spLocks noGrp="1"/>
          </p:cNvSpPr>
          <p:nvPr>
            <p:ph type="title"/>
          </p:nvPr>
        </p:nvSpPr>
        <p:spPr>
          <a:xfrm>
            <a:off x="1904948" y="104821"/>
            <a:ext cx="6270455" cy="638108"/>
          </a:xfrm>
        </p:spPr>
        <p:txBody>
          <a:bodyPr/>
          <a:lstStyle/>
          <a:p>
            <a:r>
              <a:rPr lang="en-US" dirty="0" smtClean="0"/>
              <a:t>TEMPO Reference Absorption Cross-sections</a:t>
            </a:r>
            <a:endParaRPr lang="en-US" dirty="0"/>
          </a:p>
        </p:txBody>
      </p:sp>
    </p:spTree>
    <p:extLst>
      <p:ext uri="{BB962C8B-B14F-4D97-AF65-F5344CB8AC3E}">
        <p14:creationId xmlns:p14="http://schemas.microsoft.com/office/powerpoint/2010/main" val="1973990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162594"/>
            <a:ext cx="8991600" cy="5410200"/>
          </a:xfrm>
        </p:spPr>
        <p:txBody>
          <a:bodyPr/>
          <a:lstStyle/>
          <a:p>
            <a:r>
              <a:rPr lang="en-US" sz="2800" i="1" dirty="0" smtClean="0"/>
              <a:t>“Does your sensor use vicarious calibration methods? If so, what adjustments are derived?”</a:t>
            </a:r>
          </a:p>
          <a:p>
            <a:r>
              <a:rPr lang="en-US" sz="2800" dirty="0" smtClean="0"/>
              <a:t>Anticipate performing radiance comparisons with LEO instruments such as </a:t>
            </a:r>
            <a:r>
              <a:rPr lang="en-US" sz="2800" dirty="0" err="1" smtClean="0"/>
              <a:t>TropOMI</a:t>
            </a:r>
            <a:r>
              <a:rPr lang="en-US" sz="2800" dirty="0" smtClean="0"/>
              <a:t> and VIIRS/JPSS to verify radiance calibration and possible transfer standard within the global Air Quality Constellation</a:t>
            </a:r>
          </a:p>
          <a:p>
            <a:r>
              <a:rPr lang="en-US" sz="2800" dirty="0" smtClean="0"/>
              <a:t>Experience has shown that measurement/model residuals for cases with low model uncertainty can also provide fractional radiance adjustment.</a:t>
            </a:r>
            <a:endParaRPr lang="en-US" sz="2800" dirty="0"/>
          </a:p>
        </p:txBody>
      </p:sp>
      <p:sp>
        <p:nvSpPr>
          <p:cNvPr id="3" name="Title 2"/>
          <p:cNvSpPr>
            <a:spLocks noGrp="1"/>
          </p:cNvSpPr>
          <p:nvPr>
            <p:ph type="title"/>
          </p:nvPr>
        </p:nvSpPr>
        <p:spPr/>
        <p:txBody>
          <a:bodyPr/>
          <a:lstStyle/>
          <a:p>
            <a:r>
              <a:rPr lang="en-US" dirty="0" smtClean="0"/>
              <a:t>General Question</a:t>
            </a:r>
            <a:endParaRPr lang="en-US" dirty="0"/>
          </a:p>
        </p:txBody>
      </p:sp>
    </p:spTree>
    <p:extLst>
      <p:ext uri="{BB962C8B-B14F-4D97-AF65-F5344CB8AC3E}">
        <p14:creationId xmlns:p14="http://schemas.microsoft.com/office/powerpoint/2010/main" val="1690341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6200" y="1220250"/>
            <a:ext cx="8297091" cy="4849751"/>
          </a:xfrm>
          <a:prstGeom prst="rect">
            <a:avLst/>
          </a:prstGeom>
        </p:spPr>
      </p:pic>
      <p:sp>
        <p:nvSpPr>
          <p:cNvPr id="3" name="Title 2"/>
          <p:cNvSpPr>
            <a:spLocks noGrp="1"/>
          </p:cNvSpPr>
          <p:nvPr>
            <p:ph type="title"/>
          </p:nvPr>
        </p:nvSpPr>
        <p:spPr/>
        <p:txBody>
          <a:bodyPr/>
          <a:lstStyle/>
          <a:p>
            <a:r>
              <a:rPr lang="en-US" dirty="0" smtClean="0"/>
              <a:t>Example: OMI Radiance Residuals</a:t>
            </a:r>
            <a:endParaRPr lang="en-US" dirty="0"/>
          </a:p>
        </p:txBody>
      </p:sp>
      <p:sp>
        <p:nvSpPr>
          <p:cNvPr id="5" name="TextBox 4"/>
          <p:cNvSpPr txBox="1"/>
          <p:nvPr/>
        </p:nvSpPr>
        <p:spPr>
          <a:xfrm>
            <a:off x="5969726" y="6070001"/>
            <a:ext cx="2024743" cy="369332"/>
          </a:xfrm>
          <a:prstGeom prst="rect">
            <a:avLst/>
          </a:prstGeom>
          <a:noFill/>
        </p:spPr>
        <p:txBody>
          <a:bodyPr wrap="square" rtlCol="0">
            <a:spAutoFit/>
          </a:bodyPr>
          <a:lstStyle/>
          <a:p>
            <a:r>
              <a:rPr lang="en-US" dirty="0" smtClean="0"/>
              <a:t>Liu et al., 2010</a:t>
            </a:r>
            <a:endParaRPr lang="en-US" dirty="0"/>
          </a:p>
        </p:txBody>
      </p:sp>
      <p:sp>
        <p:nvSpPr>
          <p:cNvPr id="6" name="TextBox 5"/>
          <p:cNvSpPr txBox="1"/>
          <p:nvPr/>
        </p:nvSpPr>
        <p:spPr>
          <a:xfrm rot="5400000">
            <a:off x="7248861" y="3104007"/>
            <a:ext cx="2437353" cy="369332"/>
          </a:xfrm>
          <a:prstGeom prst="rect">
            <a:avLst/>
          </a:prstGeom>
          <a:noFill/>
        </p:spPr>
        <p:txBody>
          <a:bodyPr wrap="square" rtlCol="0">
            <a:spAutoFit/>
          </a:bodyPr>
          <a:lstStyle/>
          <a:p>
            <a:r>
              <a:rPr lang="en-US" dirty="0" smtClean="0"/>
              <a:t>CROSS TRACK POSITION</a:t>
            </a:r>
            <a:endParaRPr lang="en-US" dirty="0"/>
          </a:p>
        </p:txBody>
      </p:sp>
    </p:spTree>
    <p:extLst>
      <p:ext uri="{BB962C8B-B14F-4D97-AF65-F5344CB8AC3E}">
        <p14:creationId xmlns:p14="http://schemas.microsoft.com/office/powerpoint/2010/main" val="453219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Nominal Daily </a:t>
            </a:r>
            <a:r>
              <a:rPr lang="en-US" dirty="0" smtClean="0"/>
              <a:t>Operations</a:t>
            </a:r>
            <a:endParaRPr lang="en-US" dirty="0"/>
          </a:p>
        </p:txBody>
      </p:sp>
      <p:pic>
        <p:nvPicPr>
          <p:cNvPr id="1026" name="Picture 2" descr="C:\Users\rdrake\AppData\Local\Microsoft\Windows\Temporary Internet Files\Content.Outlook\JW6XQTBB\A12108_003c (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926" y="1280629"/>
            <a:ext cx="7556322" cy="3614563"/>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9"/>
          <p:cNvSpPr>
            <a:spLocks noGrp="1"/>
          </p:cNvSpPr>
          <p:nvPr>
            <p:ph idx="4294967295"/>
          </p:nvPr>
        </p:nvSpPr>
        <p:spPr>
          <a:xfrm>
            <a:off x="275897" y="4956679"/>
            <a:ext cx="8584323" cy="1520321"/>
          </a:xfrm>
          <a:prstGeom prst="rect">
            <a:avLst/>
          </a:prstGeom>
        </p:spPr>
        <p:txBody>
          <a:bodyPr>
            <a:normAutofit fontScale="92500" lnSpcReduction="10000"/>
          </a:bodyPr>
          <a:lstStyle/>
          <a:p>
            <a:r>
              <a:rPr lang="en-US" sz="1800" dirty="0" smtClean="0"/>
              <a:t>22 co-adds per mirror position meet SNR and 60 minute scan </a:t>
            </a:r>
            <a:r>
              <a:rPr lang="en-US" sz="1800" dirty="0"/>
              <a:t>duration requirements </a:t>
            </a:r>
            <a:endParaRPr lang="en-US" sz="1800" dirty="0" smtClean="0"/>
          </a:p>
          <a:p>
            <a:r>
              <a:rPr lang="en-US" sz="1800" dirty="0" smtClean="0"/>
              <a:t>8-12 scans acquired per day, seasonally varying, and twilight imaging periods</a:t>
            </a:r>
          </a:p>
          <a:p>
            <a:r>
              <a:rPr lang="en-US" sz="1800" dirty="0" smtClean="0"/>
              <a:t>2 Dark calibrations/day</a:t>
            </a:r>
          </a:p>
          <a:p>
            <a:r>
              <a:rPr lang="en-US" sz="1800" dirty="0" smtClean="0"/>
              <a:t>1 Solar calibration performed per day over the entire year</a:t>
            </a:r>
          </a:p>
          <a:p>
            <a:r>
              <a:rPr lang="en-US" sz="1800" dirty="0" smtClean="0"/>
              <a:t>Note: Scan mirror parked at off-null position overnight for pointing stability </a:t>
            </a:r>
            <a:endParaRPr lang="en-US" sz="1600" dirty="0" smtClean="0"/>
          </a:p>
          <a:p>
            <a:endParaRPr lang="en-US" sz="1600" dirty="0"/>
          </a:p>
        </p:txBody>
      </p:sp>
      <p:sp>
        <p:nvSpPr>
          <p:cNvPr id="9" name="Footer Placeholder 7"/>
          <p:cNvSpPr txBox="1">
            <a:spLocks/>
          </p:cNvSpPr>
          <p:nvPr/>
        </p:nvSpPr>
        <p:spPr>
          <a:xfrm>
            <a:off x="1774716" y="6439114"/>
            <a:ext cx="5565727" cy="23444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i="1" smtClean="0"/>
              <a:t>Courtesy of Ball Aerospace Technologies, 28-31 July 2014 TEMPO Instrument PDR</a:t>
            </a:r>
            <a:endParaRPr lang="en-US" sz="1200" i="1" dirty="0"/>
          </a:p>
        </p:txBody>
      </p:sp>
    </p:spTree>
    <p:extLst>
      <p:ext uri="{BB962C8B-B14F-4D97-AF65-F5344CB8AC3E}">
        <p14:creationId xmlns:p14="http://schemas.microsoft.com/office/powerpoint/2010/main" val="11041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FFFFFF"/>
                </a:solidFill>
              </a:rPr>
              <a:t>Radiometric Calibration </a:t>
            </a:r>
            <a:r>
              <a:rPr lang="en-US" sz="2800" dirty="0" smtClean="0">
                <a:solidFill>
                  <a:srgbClr val="FFFFFF"/>
                </a:solidFill>
              </a:rPr>
              <a:t>Concept of Operations</a:t>
            </a:r>
            <a:endParaRPr lang="en-US" sz="2800" dirty="0">
              <a:solidFill>
                <a:srgbClr val="FFFFFF"/>
              </a:solidFill>
            </a:endParaRPr>
          </a:p>
        </p:txBody>
      </p:sp>
      <p:sp>
        <p:nvSpPr>
          <p:cNvPr id="3" name="Content Placeholder 2"/>
          <p:cNvSpPr>
            <a:spLocks noGrp="1"/>
          </p:cNvSpPr>
          <p:nvPr>
            <p:ph sz="quarter" idx="13"/>
          </p:nvPr>
        </p:nvSpPr>
        <p:spPr>
          <a:xfrm>
            <a:off x="421377" y="2783751"/>
            <a:ext cx="4770882" cy="3680162"/>
          </a:xfrm>
        </p:spPr>
        <p:txBody>
          <a:bodyPr>
            <a:normAutofit fontScale="85000" lnSpcReduction="10000"/>
          </a:bodyPr>
          <a:lstStyle/>
          <a:p>
            <a:pPr marL="0" indent="0">
              <a:buNone/>
            </a:pPr>
            <a:r>
              <a:rPr lang="en-US" u="sng" dirty="0"/>
              <a:t>Solar Diffuser Calibrations CONOPS:</a:t>
            </a:r>
          </a:p>
          <a:p>
            <a:pPr>
              <a:buFont typeface="Arial" pitchFamily="34" charset="0"/>
              <a:buChar char="•"/>
            </a:pPr>
            <a:r>
              <a:rPr lang="en-US" dirty="0"/>
              <a:t>Performed at a constant obliquity of 30° (diffuser normal to solar angle) </a:t>
            </a:r>
          </a:p>
          <a:p>
            <a:pPr>
              <a:buFont typeface="Arial" pitchFamily="34" charset="0"/>
              <a:buChar char="•"/>
            </a:pPr>
            <a:r>
              <a:rPr lang="en-US" dirty="0"/>
              <a:t>Yields greatest calibration consistency</a:t>
            </a:r>
          </a:p>
          <a:p>
            <a:pPr>
              <a:buFont typeface="Arial" pitchFamily="34" charset="0"/>
              <a:buChar char="•"/>
            </a:pPr>
            <a:r>
              <a:rPr lang="en-US" dirty="0"/>
              <a:t>Yearly variation of calibration time illustrated at right</a:t>
            </a:r>
          </a:p>
          <a:p>
            <a:pPr>
              <a:buFont typeface="Arial" pitchFamily="34" charset="0"/>
              <a:buChar char="•"/>
            </a:pPr>
            <a:r>
              <a:rPr lang="en-US" dirty="0"/>
              <a:t>Currently </a:t>
            </a:r>
            <a:r>
              <a:rPr lang="en-US" dirty="0" err="1"/>
              <a:t>baselining</a:t>
            </a:r>
            <a:r>
              <a:rPr lang="en-US" dirty="0"/>
              <a:t> prior to local midnight but design does not preclude post-midnight calibrations</a:t>
            </a:r>
          </a:p>
          <a:p>
            <a:pPr>
              <a:buFont typeface="Arial" pitchFamily="34" charset="0"/>
              <a:buChar char="•"/>
            </a:pPr>
            <a:r>
              <a:rPr lang="en-US" dirty="0"/>
              <a:t>Linearity observation includes 20 (TBR) integration times and dark collects</a:t>
            </a:r>
          </a:p>
        </p:txBody>
      </p:sp>
      <p:graphicFrame>
        <p:nvGraphicFramePr>
          <p:cNvPr id="4" name="Table 3"/>
          <p:cNvGraphicFramePr>
            <a:graphicFrameLocks noGrp="1"/>
          </p:cNvGraphicFramePr>
          <p:nvPr>
            <p:extLst>
              <p:ext uri="{D42A27DB-BD31-4B8C-83A1-F6EECF244321}">
                <p14:modId xmlns:p14="http://schemas.microsoft.com/office/powerpoint/2010/main" val="3956543180"/>
              </p:ext>
            </p:extLst>
          </p:nvPr>
        </p:nvGraphicFramePr>
        <p:xfrm>
          <a:off x="458546" y="1132383"/>
          <a:ext cx="8198068" cy="1497447"/>
        </p:xfrm>
        <a:graphic>
          <a:graphicData uri="http://schemas.openxmlformats.org/drawingml/2006/table">
            <a:tbl>
              <a:tblPr firstRow="1" bandRow="1">
                <a:tableStyleId>{5C22544A-7EE6-4342-B048-85BDC9FD1C3A}</a:tableStyleId>
              </a:tblPr>
              <a:tblGrid>
                <a:gridCol w="2645243"/>
                <a:gridCol w="1233074"/>
                <a:gridCol w="2624958"/>
                <a:gridCol w="1694793"/>
              </a:tblGrid>
              <a:tr h="430647">
                <a:tc>
                  <a:txBody>
                    <a:bodyPr/>
                    <a:lstStyle/>
                    <a:p>
                      <a:pPr algn="ctr"/>
                      <a:r>
                        <a:rPr lang="en-US" sz="1600" dirty="0" smtClean="0"/>
                        <a:t>Activity</a:t>
                      </a:r>
                      <a:endParaRPr lang="en-US" sz="1600" dirty="0"/>
                    </a:p>
                  </a:txBody>
                  <a:tcPr anchor="ctr"/>
                </a:tc>
                <a:tc>
                  <a:txBody>
                    <a:bodyPr/>
                    <a:lstStyle/>
                    <a:p>
                      <a:pPr algn="ctr"/>
                      <a:r>
                        <a:rPr lang="en-US" sz="1600" dirty="0" smtClean="0"/>
                        <a:t>Frequency</a:t>
                      </a:r>
                      <a:endParaRPr lang="en-US" sz="160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t>Activity</a:t>
                      </a:r>
                      <a:endParaRPr lang="en-US" sz="1600" dirty="0"/>
                    </a:p>
                  </a:txBody>
                  <a:tcPr anchor="ctr"/>
                </a:tc>
                <a:tc>
                  <a:txBody>
                    <a:bodyPr/>
                    <a:lstStyle/>
                    <a:p>
                      <a:pPr algn="ctr"/>
                      <a:r>
                        <a:rPr lang="en-US" sz="1600" dirty="0" smtClean="0"/>
                        <a:t>Frequency</a:t>
                      </a:r>
                      <a:endParaRPr lang="en-US" sz="1600" dirty="0"/>
                    </a:p>
                  </a:txBody>
                  <a:tcPr anchor="ctr"/>
                </a:tc>
              </a:tr>
              <a:tr h="370840">
                <a:tc>
                  <a:txBody>
                    <a:bodyPr/>
                    <a:lstStyle/>
                    <a:p>
                      <a:r>
                        <a:rPr lang="en-US" sz="1600" kern="1200" dirty="0" smtClean="0">
                          <a:solidFill>
                            <a:schemeClr val="dk1"/>
                          </a:solidFill>
                          <a:effectLst/>
                          <a:latin typeface="+mn-lt"/>
                          <a:ea typeface="+mn-ea"/>
                          <a:cs typeface="+mn-cs"/>
                        </a:rPr>
                        <a:t>Dark Imaging</a:t>
                      </a:r>
                      <a:endParaRPr lang="en-US" sz="1600" dirty="0"/>
                    </a:p>
                  </a:txBody>
                  <a:tcPr/>
                </a:tc>
                <a:tc>
                  <a:txBody>
                    <a:bodyPr/>
                    <a:lstStyle/>
                    <a:p>
                      <a:pPr marL="0" marR="0">
                        <a:spcBef>
                          <a:spcPts val="0"/>
                        </a:spcBef>
                        <a:spcAft>
                          <a:spcPts val="0"/>
                        </a:spcAft>
                      </a:pPr>
                      <a:r>
                        <a:rPr lang="en-US" sz="1600" kern="1200" dirty="0" smtClean="0">
                          <a:solidFill>
                            <a:schemeClr val="dk1"/>
                          </a:solidFill>
                          <a:effectLst/>
                          <a:latin typeface="+mn-lt"/>
                          <a:ea typeface="+mn-ea"/>
                          <a:cs typeface="+mn-cs"/>
                        </a:rPr>
                        <a:t>Twice/day</a:t>
                      </a:r>
                      <a:endParaRPr lang="en-US" sz="1600" kern="1200" dirty="0">
                        <a:solidFill>
                          <a:schemeClr val="dk1"/>
                        </a:solidFill>
                        <a:effectLst/>
                        <a:latin typeface="+mn-lt"/>
                        <a:ea typeface="+mn-ea"/>
                        <a:cs typeface="+mn-cs"/>
                      </a:endParaRPr>
                    </a:p>
                  </a:txBody>
                  <a:tcPr marL="68580" marR="68580"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Working Diffuser Linearity Observation</a:t>
                      </a:r>
                    </a:p>
                  </a:txBody>
                  <a:tcPr marL="68580" marR="68580"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Every 3 months</a:t>
                      </a:r>
                    </a:p>
                  </a:txBody>
                  <a:tcPr marL="68580" marR="68580" marT="0" marB="0" anchor="ctr"/>
                </a:tc>
              </a:tr>
              <a:tr h="370840">
                <a:tc>
                  <a:txBody>
                    <a:bodyPr/>
                    <a:lstStyle/>
                    <a:p>
                      <a:r>
                        <a:rPr lang="en-US" sz="1600" kern="1200" dirty="0" smtClean="0">
                          <a:solidFill>
                            <a:schemeClr val="dk1"/>
                          </a:solidFill>
                          <a:effectLst/>
                          <a:latin typeface="+mn-lt"/>
                          <a:ea typeface="+mn-ea"/>
                          <a:cs typeface="+mn-cs"/>
                        </a:rPr>
                        <a:t>Working Solar Diffuser Observation</a:t>
                      </a:r>
                      <a:endParaRPr lang="en-US" sz="1600" dirty="0"/>
                    </a:p>
                  </a:txBody>
                  <a:tcPr/>
                </a:tc>
                <a:tc>
                  <a:txBody>
                    <a:bodyPr/>
                    <a:lstStyle/>
                    <a:p>
                      <a:r>
                        <a:rPr lang="en-US" sz="1600" kern="1200" dirty="0" smtClean="0">
                          <a:solidFill>
                            <a:schemeClr val="dk1"/>
                          </a:solidFill>
                          <a:effectLst/>
                          <a:latin typeface="+mn-lt"/>
                          <a:ea typeface="+mn-ea"/>
                          <a:cs typeface="+mn-cs"/>
                        </a:rPr>
                        <a:t>Once/day</a:t>
                      </a:r>
                      <a:endParaRPr lang="en-US" sz="1600" dirty="0"/>
                    </a:p>
                  </a:txBody>
                  <a:tcPr/>
                </a:tc>
                <a:tc>
                  <a:txBody>
                    <a:bodyPr/>
                    <a:lstStyle/>
                    <a:p>
                      <a:r>
                        <a:rPr lang="en-US" sz="1600" kern="1200" dirty="0" smtClean="0">
                          <a:solidFill>
                            <a:schemeClr val="dk1"/>
                          </a:solidFill>
                          <a:effectLst/>
                          <a:latin typeface="+mn-lt"/>
                          <a:ea typeface="+mn-ea"/>
                          <a:cs typeface="+mn-cs"/>
                        </a:rPr>
                        <a:t>Reference Solar Diffuser Observation</a:t>
                      </a:r>
                      <a:endParaRPr lang="en-US" sz="1600" dirty="0"/>
                    </a:p>
                  </a:txBody>
                  <a:tcPr/>
                </a:tc>
                <a:tc>
                  <a:txBody>
                    <a:bodyPr/>
                    <a:lstStyle/>
                    <a:p>
                      <a:r>
                        <a:rPr lang="en-US" sz="1600" kern="1200" dirty="0" smtClean="0">
                          <a:solidFill>
                            <a:schemeClr val="dk1"/>
                          </a:solidFill>
                          <a:effectLst/>
                          <a:latin typeface="+mn-lt"/>
                          <a:ea typeface="+mn-ea"/>
                          <a:cs typeface="+mn-cs"/>
                        </a:rPr>
                        <a:t>Every 6 months</a:t>
                      </a:r>
                      <a:endParaRPr lang="en-US" sz="1600" dirty="0"/>
                    </a:p>
                  </a:txBody>
                  <a:tcPr/>
                </a:tc>
              </a:tr>
            </a:tbl>
          </a:graphicData>
        </a:graphic>
      </p:graphicFrame>
      <p:sp>
        <p:nvSpPr>
          <p:cNvPr id="8" name="Footer Placeholder 7"/>
          <p:cNvSpPr>
            <a:spLocks noGrp="1"/>
          </p:cNvSpPr>
          <p:nvPr>
            <p:ph type="ftr" sz="quarter" idx="10"/>
          </p:nvPr>
        </p:nvSpPr>
        <p:spPr>
          <a:xfrm>
            <a:off x="1774716" y="6439114"/>
            <a:ext cx="5565727" cy="234447"/>
          </a:xfrm>
        </p:spPr>
        <p:txBody>
          <a:bodyPr/>
          <a:lstStyle/>
          <a:p>
            <a:r>
              <a:rPr lang="en-US" sz="1200" i="1" dirty="0" smtClean="0"/>
              <a:t>Courtesy of Ball Aerospace Technologies, 28-31 July 2014 TEMPO </a:t>
            </a:r>
            <a:r>
              <a:rPr lang="en-US" sz="1200" i="1" dirty="0" smtClean="0"/>
              <a:t>Instrument </a:t>
            </a:r>
            <a:r>
              <a:rPr lang="en-US" sz="1200" i="1" dirty="0" smtClean="0"/>
              <a:t>PDR</a:t>
            </a:r>
            <a:endParaRPr lang="en-US" sz="1200" i="1"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37"/>
          <a:stretch/>
        </p:blipFill>
        <p:spPr bwMode="auto">
          <a:xfrm>
            <a:off x="5033176" y="2993399"/>
            <a:ext cx="3778116" cy="293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64521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2221</TotalTime>
  <Words>1561</Words>
  <Application>Microsoft Office PowerPoint</Application>
  <PresentationFormat>On-screen Show (4:3)</PresentationFormat>
  <Paragraphs>252</Paragraphs>
  <Slides>26</Slides>
  <Notes>7</Notes>
  <HiddenSlides>0</HiddenSlides>
  <MMClips>0</MMClips>
  <ScaleCrop>false</ScaleCrop>
  <HeadingPairs>
    <vt:vector size="6" baseType="variant">
      <vt:variant>
        <vt:lpstr>Fonts Used</vt:lpstr>
      </vt:variant>
      <vt:variant>
        <vt:i4>12</vt:i4>
      </vt:variant>
      <vt:variant>
        <vt:lpstr>Theme</vt:lpstr>
      </vt:variant>
      <vt:variant>
        <vt:i4>9</vt:i4>
      </vt:variant>
      <vt:variant>
        <vt:lpstr>Slide Titles</vt:lpstr>
      </vt:variant>
      <vt:variant>
        <vt:i4>26</vt:i4>
      </vt:variant>
    </vt:vector>
  </HeadingPairs>
  <TitlesOfParts>
    <vt:vector size="47" baseType="lpstr">
      <vt:lpstr>MS PGothic</vt:lpstr>
      <vt:lpstr>MS PGothic</vt:lpstr>
      <vt:lpstr>Albertus MT</vt:lpstr>
      <vt:lpstr>Arial</vt:lpstr>
      <vt:lpstr>Arial Rounded MT Bold</vt:lpstr>
      <vt:lpstr>Calibri</vt:lpstr>
      <vt:lpstr>Cambria</vt:lpstr>
      <vt:lpstr>Courier New</vt:lpstr>
      <vt:lpstr>Lucida Grande</vt:lpstr>
      <vt:lpstr>Times New Roman</vt:lpstr>
      <vt:lpstr>Wingdings</vt:lpstr>
      <vt:lpstr>ヒラギノ角ゴ Pro W3</vt:lpstr>
      <vt:lpstr>Office Theme</vt:lpstr>
      <vt:lpstr>1_Office Theme</vt:lpstr>
      <vt:lpstr>2_Office Theme</vt:lpstr>
      <vt:lpstr>3_Office Theme</vt:lpstr>
      <vt:lpstr>4_Office Theme</vt:lpstr>
      <vt:lpstr>5_Office Theme</vt:lpstr>
      <vt:lpstr>6_Office Theme</vt:lpstr>
      <vt:lpstr>7_Office Theme</vt:lpstr>
      <vt:lpstr>8_Office Theme</vt:lpstr>
      <vt:lpstr>PowerPoint Presentation</vt:lpstr>
      <vt:lpstr>Introduction</vt:lpstr>
      <vt:lpstr>TEMPO Reference Measurements</vt:lpstr>
      <vt:lpstr>TEMPO Reference Solar Spectrum</vt:lpstr>
      <vt:lpstr>TEMPO Reference Absorption Cross-sections</vt:lpstr>
      <vt:lpstr>General Question</vt:lpstr>
      <vt:lpstr>Example: OMI Radiance Residuals</vt:lpstr>
      <vt:lpstr>Nominal Daily Operations</vt:lpstr>
      <vt:lpstr>Radiometric Calibration Concept of Operations</vt:lpstr>
      <vt:lpstr>PowerPoint Presentation</vt:lpstr>
      <vt:lpstr>Hourly atmospheric pollution from geostationary Earth orbit </vt:lpstr>
      <vt:lpstr>TEMPO science overview</vt:lpstr>
      <vt:lpstr>Typical TEMPO-range spectra (from ESA GOME-1)</vt:lpstr>
      <vt:lpstr>Baseline and threshold  data products</vt:lpstr>
      <vt:lpstr>TEMPO instrument concept</vt:lpstr>
      <vt:lpstr>Instrument layout</vt:lpstr>
      <vt:lpstr>PowerPoint Presentation</vt:lpstr>
      <vt:lpstr>PowerPoint Presentation</vt:lpstr>
      <vt:lpstr>SAGE III Approach</vt:lpstr>
      <vt:lpstr>The Data to Work With</vt:lpstr>
      <vt:lpstr>Effect of Source Variations</vt:lpstr>
      <vt:lpstr>Example of Effect on Io</vt:lpstr>
      <vt:lpstr>Correlations Allow for Corrections</vt:lpstr>
      <vt:lpstr>Improved SAGE Data Products</vt:lpstr>
      <vt:lpstr>Backup</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NASA ODIN</dc:creator>
  <cp:lastModifiedBy>Flittner, David E. (LARC-E303)</cp:lastModifiedBy>
  <cp:revision>48</cp:revision>
  <dcterms:created xsi:type="dcterms:W3CDTF">2013-01-29T19:06:19Z</dcterms:created>
  <dcterms:modified xsi:type="dcterms:W3CDTF">2015-10-08T13:03:28Z</dcterms:modified>
</cp:coreProperties>
</file>