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364" r:id="rId2"/>
    <p:sldId id="343" r:id="rId3"/>
    <p:sldId id="346" r:id="rId4"/>
    <p:sldId id="350" r:id="rId5"/>
    <p:sldId id="365" r:id="rId6"/>
    <p:sldId id="349" r:id="rId7"/>
    <p:sldId id="354" r:id="rId8"/>
    <p:sldId id="351" r:id="rId9"/>
    <p:sldId id="352" r:id="rId10"/>
    <p:sldId id="353" r:id="rId11"/>
    <p:sldId id="357" r:id="rId12"/>
    <p:sldId id="358" r:id="rId13"/>
    <p:sldId id="359" r:id="rId14"/>
    <p:sldId id="360" r:id="rId15"/>
    <p:sldId id="361" r:id="rId16"/>
    <p:sldId id="355" r:id="rId17"/>
    <p:sldId id="362" r:id="rId18"/>
    <p:sldId id="363" r:id="rId19"/>
    <p:sldId id="342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  <a:srgbClr val="0000C8"/>
    <a:srgbClr val="C80000"/>
    <a:srgbClr val="C8B900"/>
    <a:srgbClr val="FFD700"/>
    <a:srgbClr val="C800C8"/>
    <a:srgbClr val="DCAA00"/>
    <a:srgbClr val="FF00FF"/>
    <a:srgbClr val="00C8C8"/>
    <a:srgbClr val="85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 snapToGrid="0">
      <p:cViewPr>
        <p:scale>
          <a:sx n="63" d="100"/>
          <a:sy n="63" d="100"/>
        </p:scale>
        <p:origin x="-1424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15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388"/>
          </a:xfrm>
          <a:prstGeom prst="rect">
            <a:avLst/>
          </a:prstGeom>
        </p:spPr>
        <p:txBody>
          <a:bodyPr vert="horz" lIns="93424" tIns="46712" rIns="93424" bIns="46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388"/>
          </a:xfrm>
          <a:prstGeom prst="rect">
            <a:avLst/>
          </a:prstGeom>
        </p:spPr>
        <p:txBody>
          <a:bodyPr vert="horz" lIns="93424" tIns="46712" rIns="93424" bIns="46712" rtlCol="0"/>
          <a:lstStyle>
            <a:lvl1pPr algn="r">
              <a:defRPr sz="1200"/>
            </a:lvl1pPr>
          </a:lstStyle>
          <a:p>
            <a:fld id="{97C6B098-D2E0-D048-9224-D57DF988F0A5}" type="datetimeFigureOut">
              <a:rPr lang="en-US" smtClean="0"/>
              <a:t>10/7/15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391"/>
            <a:ext cx="3037840" cy="465387"/>
          </a:xfrm>
          <a:prstGeom prst="rect">
            <a:avLst/>
          </a:prstGeom>
        </p:spPr>
        <p:txBody>
          <a:bodyPr vert="horz" lIns="93424" tIns="46712" rIns="93424" bIns="46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391"/>
            <a:ext cx="3037840" cy="465387"/>
          </a:xfrm>
          <a:prstGeom prst="rect">
            <a:avLst/>
          </a:prstGeom>
        </p:spPr>
        <p:txBody>
          <a:bodyPr vert="horz" lIns="93424" tIns="46712" rIns="93424" bIns="46712" rtlCol="0" anchor="b"/>
          <a:lstStyle>
            <a:lvl1pPr algn="r">
              <a:defRPr sz="1200"/>
            </a:lvl1pPr>
          </a:lstStyle>
          <a:p>
            <a:fld id="{A7919C93-5CA6-D943-AAEB-DE42562789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96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388"/>
          </a:xfrm>
          <a:prstGeom prst="rect">
            <a:avLst/>
          </a:prstGeom>
        </p:spPr>
        <p:txBody>
          <a:bodyPr vert="horz" lIns="93424" tIns="46712" rIns="93424" bIns="46712" rtlCol="0"/>
          <a:lstStyle>
            <a:lvl1pPr algn="l">
              <a:defRPr sz="1200">
                <a:latin typeface="Tahoma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5388"/>
          </a:xfrm>
          <a:prstGeom prst="rect">
            <a:avLst/>
          </a:prstGeom>
        </p:spPr>
        <p:txBody>
          <a:bodyPr vert="horz" wrap="square" lIns="93424" tIns="46712" rIns="93424" bIns="46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8EB76F9D-B203-4188-ACA4-8B30AC24C32A}" type="datetime1">
              <a:rPr lang="en-US"/>
              <a:pPr>
                <a:defRPr/>
              </a:pPr>
              <a:t>10/7/15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24" tIns="46712" rIns="93424" bIns="4671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506"/>
            <a:ext cx="5608320" cy="4183623"/>
          </a:xfrm>
          <a:prstGeom prst="rect">
            <a:avLst/>
          </a:prstGeom>
        </p:spPr>
        <p:txBody>
          <a:bodyPr vert="horz" lIns="93424" tIns="46712" rIns="93424" bIns="4671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391"/>
            <a:ext cx="3037840" cy="465387"/>
          </a:xfrm>
          <a:prstGeom prst="rect">
            <a:avLst/>
          </a:prstGeom>
        </p:spPr>
        <p:txBody>
          <a:bodyPr vert="horz" lIns="93424" tIns="46712" rIns="93424" bIns="46712" rtlCol="0" anchor="b"/>
          <a:lstStyle>
            <a:lvl1pPr algn="l">
              <a:defRPr sz="1200">
                <a:latin typeface="Tahoma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391"/>
            <a:ext cx="3037840" cy="465387"/>
          </a:xfrm>
          <a:prstGeom prst="rect">
            <a:avLst/>
          </a:prstGeom>
        </p:spPr>
        <p:txBody>
          <a:bodyPr vert="horz" wrap="square" lIns="93424" tIns="46712" rIns="93424" bIns="46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0FEF1DFD-CADF-43A6-BFE2-0A15DC69F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00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2" charset="-128"/>
        <a:cs typeface="ＭＳ Ｐゴシック" pitchFamily="2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F1DFD-CADF-43A6-BFE2-0A15DC69F0C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F1DFD-CADF-43A6-BFE2-0A15DC69F0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F1DFD-CADF-43A6-BFE2-0A15DC69F0C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6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F1DFD-CADF-43A6-BFE2-0A15DC69F0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F1DFD-CADF-43A6-BFE2-0A15DC69F0C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F1DFD-CADF-43A6-BFE2-0A15DC69F0C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56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36FD850-AA1A-2145-B8BA-44901523E34A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 Joint GSICS GRWG-UVSG and CEOS WGCV-ACSG meeting</a:t>
            </a:r>
            <a:endParaRPr lang="en-US" dirty="0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11C28C36-8BAF-4799-BB19-FA7A8F715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AF789-91DD-C748-BAA0-FF3DFBF15975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Joint GSICS GRWG-UVSG and CEOS WGCV-ACSG meeting</a:t>
            </a:r>
            <a:endParaRPr lang="en-US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68299-86AC-46DE-9FE9-4389E3665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413EF-8262-744B-BE79-3910C39B9723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Joint GSICS GRWG-UVSG and CEOS WGCV-ACSG meeting</a:t>
            </a:r>
            <a:endParaRPr lang="en-US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67452-9808-4AD8-B757-E83A2A016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B91C5-9BD7-0348-B644-5B18A6804CB1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Joint GSICS GRWG-UVSG and CEOS WGCV-ACSG meeting</a:t>
            </a:r>
            <a:endParaRPr lang="en-US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105C-1BF5-4221-B134-806074120F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5D4A1-F3C5-8346-851B-366963670889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Joint GSICS GRWG-UVSG and CEOS WGCV-ACSG meeting</a:t>
            </a:r>
            <a:endParaRPr lang="en-US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1801-B713-4830-9270-E548A2171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9B4C3-5439-A04B-820F-D07C6D67D05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Joint GSICS GRWG-UVSG and CEOS WGCV-ACSG meeting</a:t>
            </a:r>
            <a:endParaRPr lang="en-US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C882A-48C0-4C39-A105-0DE247483F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A649B-BCE1-9C40-9DCE-D082E930CCC0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Joint GSICS GRWG-UVSG and CEOS WGCV-ACSG meeting</a:t>
            </a:r>
            <a:endParaRPr lang="en-US" dirty="0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0F374-9189-4872-9CE6-7780D4B10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Joint GSICS GRWG-UVSG and CEOS WGCV-ACSG meeting</a:t>
            </a:r>
            <a:endParaRPr lang="en-US" dirty="0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4E063-CA76-41D2-986F-A92127392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AC3E-ECCF-F044-BF11-4021A1EBC5BB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Joint GSICS GRWG-UVSG and CEOS WGCV-ACSG meeting</a:t>
            </a:r>
            <a:endParaRPr lang="en-US" dirty="0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639F3-39CB-45EE-A3A0-B2FEFAB280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6F13-6BF8-C849-957C-106B5F48F831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Joint GSICS GRWG-UVSG and CEOS WGCV-ACSG meeting</a:t>
            </a:r>
            <a:endParaRPr lang="en-US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93F7D-9DDA-4A98-B664-95FEFEEFD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89711-7BCF-1E48-AD06-398A00F5BA22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Joint GSICS GRWG-UVSG and CEOS WGCV-ACSG meeting</a:t>
            </a:r>
            <a:endParaRPr lang="en-US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F6C16-272F-4C7F-BD04-A9CD24F77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709530" y="165100"/>
            <a:ext cx="636767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53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372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D85085C-A166-934B-AE98-AF5CC3FA4E31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1653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72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STAR JPSS 2015 Science Team Meeting</a:t>
            </a:r>
            <a:endParaRPr lang="en-US" dirty="0"/>
          </a:p>
        </p:txBody>
      </p:sp>
      <p:sp>
        <p:nvSpPr>
          <p:cNvPr id="1654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72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698B200-AFE5-4061-9005-416F270DF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54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pic>
        <p:nvPicPr>
          <p:cNvPr id="3" name="Picture 2" descr="sm_nasa_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25400"/>
            <a:ext cx="1041400" cy="9525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190500" y="1041400"/>
            <a:ext cx="8737600" cy="12700"/>
          </a:xfrm>
          <a:prstGeom prst="line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66535"/>
            <a:ext cx="944880" cy="920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/>
          <a:latin typeface="+mj-lt"/>
          <a:ea typeface="Arial" pitchFamily="-111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Arial" pitchFamily="-11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Arial" pitchFamily="-11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Arial" pitchFamily="-11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Arial" pitchFamily="-111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/>
          <a:latin typeface="+mn-lt"/>
          <a:ea typeface="Arial" pitchFamily="-111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/>
          <a:latin typeface="+mn-lt"/>
          <a:ea typeface="Arial" pitchFamily="-111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/>
        <a:buChar char="•"/>
        <a:defRPr sz="2000">
          <a:solidFill>
            <a:schemeClr val="tx1"/>
          </a:solidFill>
          <a:effectLst/>
          <a:latin typeface="+mn-lt"/>
          <a:ea typeface="Arial" pitchFamily="-111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pitchFamily="-111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pitchFamily="-111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8AC3E-ECCF-F044-BF11-4021A1EBC5BB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Joint GSICS GRWG-UVSG </a:t>
            </a:r>
          </a:p>
          <a:p>
            <a:pPr>
              <a:defRPr/>
            </a:pPr>
            <a:r>
              <a:rPr lang="en-US" dirty="0" smtClean="0"/>
              <a:t>and CEOS WGCV-ACSG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39F3-39CB-45EE-A3A0-B2FEFAB2801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85800" y="1866606"/>
            <a:ext cx="7772400" cy="5624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/>
                <a:latin typeface="+mj-lt"/>
                <a:ea typeface="Arial" pitchFamily="-111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Arial" pitchFamily="-111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Arial" pitchFamily="-111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Arial" pitchFamily="-111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Arial" pitchFamily="-111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r>
              <a:rPr lang="en-US" sz="3200" kern="0" dirty="0" smtClean="0"/>
              <a:t>OMPS Nadir Radiometric Calibration</a:t>
            </a:r>
            <a:endParaRPr lang="en-US" sz="3200" kern="0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1443990" y="2606040"/>
            <a:ext cx="6256020" cy="2514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/>
                <a:latin typeface="+mn-lt"/>
                <a:ea typeface="Arial" pitchFamily="-11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ea typeface="Arial" pitchFamily="-11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/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Arial" pitchFamily="-11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pitchFamily="-11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pitchFamily="-11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kern="0" dirty="0" smtClean="0"/>
              <a:t>Colin Seftor</a:t>
            </a:r>
            <a:r>
              <a:rPr lang="en-US" sz="2000" kern="0" baseline="30000" dirty="0" smtClean="0"/>
              <a:t>1</a:t>
            </a:r>
            <a:r>
              <a:rPr lang="en-US" sz="2000" kern="0" dirty="0" smtClean="0"/>
              <a:t>, Glen Jaross</a:t>
            </a:r>
            <a:r>
              <a:rPr lang="en-US" sz="2000" kern="0" baseline="30000" dirty="0" smtClean="0"/>
              <a:t>2</a:t>
            </a:r>
            <a:r>
              <a:rPr lang="en-US" sz="2000" kern="0" dirty="0" smtClean="0"/>
              <a:t>, Liang-Kang Huang</a:t>
            </a:r>
            <a:r>
              <a:rPr lang="en-US" sz="2000" kern="0" baseline="30000" dirty="0" smtClean="0"/>
              <a:t>1</a:t>
            </a:r>
            <a:r>
              <a:rPr lang="en-US" sz="2000" kern="0" dirty="0" smtClean="0"/>
              <a:t>, Michael Haken</a:t>
            </a:r>
            <a:r>
              <a:rPr lang="en-US" sz="2000" kern="0" baseline="30000" dirty="0" smtClean="0"/>
              <a:t>1</a:t>
            </a:r>
            <a:r>
              <a:rPr lang="en-US" sz="2000" kern="0" dirty="0" smtClean="0"/>
              <a:t>, Mark Kowitt</a:t>
            </a:r>
            <a:r>
              <a:rPr lang="en-US" sz="2000" kern="0" baseline="30000" dirty="0" smtClean="0"/>
              <a:t>1</a:t>
            </a:r>
            <a:r>
              <a:rPr lang="en-US" sz="2000" kern="0" dirty="0" smtClean="0"/>
              <a:t>, Grace Chen</a:t>
            </a:r>
            <a:r>
              <a:rPr lang="en-US" sz="2000" kern="0" baseline="30000" dirty="0" smtClean="0"/>
              <a:t>1</a:t>
            </a:r>
            <a:r>
              <a:rPr lang="en-US" sz="2000" kern="0" dirty="0" smtClean="0"/>
              <a:t>, Jason Li</a:t>
            </a:r>
            <a:r>
              <a:rPr lang="en-US" sz="2000" kern="0" baseline="30000" dirty="0" smtClean="0"/>
              <a:t>1</a:t>
            </a:r>
            <a:r>
              <a:rPr lang="en-US" sz="2000" kern="0" dirty="0" smtClean="0"/>
              <a:t>  </a:t>
            </a:r>
          </a:p>
          <a:p>
            <a:pPr marL="0" indent="0" algn="ctr">
              <a:buNone/>
            </a:pPr>
            <a:endParaRPr lang="en-US" sz="2000" kern="0" dirty="0" smtClean="0"/>
          </a:p>
          <a:p>
            <a:pPr marL="0" indent="0" algn="ctr">
              <a:buNone/>
            </a:pPr>
            <a:r>
              <a:rPr lang="en-US" sz="2000" kern="0" baseline="30000" dirty="0" smtClean="0"/>
              <a:t>1</a:t>
            </a:r>
            <a:r>
              <a:rPr lang="en-US" sz="2000" kern="0" dirty="0" smtClean="0"/>
              <a:t>Science Systems and Applications, </a:t>
            </a:r>
            <a:r>
              <a:rPr lang="en-US" sz="2000" kern="0" dirty="0" err="1" smtClean="0"/>
              <a:t>Inc</a:t>
            </a:r>
            <a:endParaRPr lang="en-US" sz="2000" kern="0" dirty="0" smtClean="0"/>
          </a:p>
          <a:p>
            <a:pPr marL="0" indent="0" algn="ctr">
              <a:buNone/>
            </a:pPr>
            <a:r>
              <a:rPr lang="en-US" sz="2000" kern="0" baseline="30000" dirty="0" smtClean="0"/>
              <a:t>2</a:t>
            </a:r>
            <a:r>
              <a:rPr lang="en-US" sz="2000" kern="0" dirty="0" smtClean="0"/>
              <a:t>NASA Goddard Space Flight Center</a:t>
            </a:r>
          </a:p>
          <a:p>
            <a:pPr marL="0" indent="0" algn="ctr">
              <a:buNone/>
            </a:pPr>
            <a:endParaRPr lang="en-US" sz="2000" kern="0" dirty="0" smtClean="0"/>
          </a:p>
          <a:p>
            <a:pPr marL="0" indent="0" algn="ctr">
              <a:buNone/>
            </a:pPr>
            <a:r>
              <a:rPr lang="en-US" sz="2000" kern="0" dirty="0" smtClean="0"/>
              <a:t>NASA OMPS Science Team / SIPS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0690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4"/>
          <p:cNvSpPr txBox="1">
            <a:spLocks/>
          </p:cNvSpPr>
          <p:nvPr/>
        </p:nvSpPr>
        <p:spPr>
          <a:xfrm>
            <a:off x="160867" y="1083672"/>
            <a:ext cx="5660813" cy="54678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/>
                <a:latin typeface="+mn-lt"/>
                <a:ea typeface="Arial" pitchFamily="-11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ea typeface="Arial" pitchFamily="-11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/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Arial" pitchFamily="-11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pitchFamily="-11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pitchFamily="-11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sz="2000" kern="0" dirty="0" smtClean="0"/>
              <a:t>Co-locate MLS temperature, ozone profiles to OMPS NM measurements</a:t>
            </a:r>
          </a:p>
          <a:p>
            <a:r>
              <a:rPr lang="en-US" sz="2000" kern="0" dirty="0" smtClean="0"/>
              <a:t>Calculate normalized radiances from NM viewing conditions, MLS profiles using </a:t>
            </a:r>
            <a:r>
              <a:rPr lang="en-US" sz="2000" kern="0" dirty="0" err="1" smtClean="0"/>
              <a:t>RTMe</a:t>
            </a:r>
            <a:endParaRPr lang="en-US" sz="2000" kern="0" dirty="0" smtClean="0"/>
          </a:p>
          <a:p>
            <a:r>
              <a:rPr lang="en-US" sz="2000" kern="0" dirty="0" smtClean="0"/>
              <a:t>Compare measured OMPS NM NR with calculated NR</a:t>
            </a:r>
          </a:p>
          <a:p>
            <a:pPr lvl="1"/>
            <a:r>
              <a:rPr lang="en-US" sz="1600" kern="0" dirty="0" smtClean="0"/>
              <a:t>Agreement seen to within 2% for wavelengths &gt; 310 nm</a:t>
            </a:r>
          </a:p>
          <a:p>
            <a:pPr lvl="1"/>
            <a:r>
              <a:rPr lang="en-US" sz="1600" b="1" kern="0" dirty="0" smtClean="0">
                <a:solidFill>
                  <a:srgbClr val="00C800"/>
                </a:solidFill>
              </a:rPr>
              <a:t>Stray light spec &lt; 2%</a:t>
            </a:r>
          </a:p>
          <a:p>
            <a:r>
              <a:rPr lang="en-US" sz="2000" kern="0" dirty="0" smtClean="0"/>
              <a:t>Stray light seen for wavelengths &lt; 310 nm</a:t>
            </a:r>
          </a:p>
          <a:p>
            <a:pPr lvl="1"/>
            <a:r>
              <a:rPr lang="en-US" sz="1800" kern="0" dirty="0" smtClean="0"/>
              <a:t>Consistent with pre-launch sensor characterization</a:t>
            </a:r>
          </a:p>
          <a:p>
            <a:r>
              <a:rPr lang="en-US" sz="2200" kern="0" dirty="0" smtClean="0">
                <a:solidFill>
                  <a:srgbClr val="00C800"/>
                </a:solidFill>
              </a:rPr>
              <a:t>Normalized Radiance spec 2% </a:t>
            </a:r>
          </a:p>
          <a:p>
            <a:pPr lvl="1"/>
            <a:r>
              <a:rPr lang="en-US" sz="1800" b="1" kern="0" dirty="0" smtClean="0">
                <a:solidFill>
                  <a:srgbClr val="00C800"/>
                </a:solidFill>
              </a:rPr>
              <a:t>Radiance spec 8%</a:t>
            </a:r>
          </a:p>
          <a:p>
            <a:pPr lvl="1"/>
            <a:r>
              <a:rPr lang="en-US" sz="1800" b="1" kern="0" dirty="0" smtClean="0">
                <a:solidFill>
                  <a:srgbClr val="00C800"/>
                </a:solidFill>
              </a:rPr>
              <a:t>Irradiance (solar flux) spec 7%</a:t>
            </a:r>
          </a:p>
          <a:p>
            <a:endParaRPr lang="en-US" sz="20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OMPS/MLS matchup comparison shows good performance for normalized radiances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9F340-2DED-4441-95C7-852162CAAA44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105C-1BF5-4221-B134-806074120F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597408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3/4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79" y="1072712"/>
            <a:ext cx="3513814" cy="26087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79" y="3796032"/>
            <a:ext cx="3513813" cy="26087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2052" y="1961511"/>
            <a:ext cx="338554" cy="5892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 b="1" dirty="0" smtClean="0"/>
              <a:t>N Value</a:t>
            </a:r>
            <a:endParaRPr lang="en-US" sz="1000" b="1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150569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06" y="165100"/>
            <a:ext cx="6367670" cy="711200"/>
          </a:xfrm>
        </p:spPr>
        <p:txBody>
          <a:bodyPr/>
          <a:lstStyle/>
          <a:p>
            <a:r>
              <a:rPr lang="en-US" sz="2400" dirty="0" smtClean="0"/>
              <a:t>Adjustments needed to account for changes in throughput, particularly in dichroic region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E063-CA76-41D2-986F-A92127392E2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 descr="huan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84" y="1269337"/>
            <a:ext cx="6324600" cy="474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97408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3/4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301742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85" y="1234440"/>
            <a:ext cx="6334565" cy="489204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37306" y="165100"/>
            <a:ext cx="6367670" cy="711200"/>
          </a:xfrm>
        </p:spPr>
        <p:txBody>
          <a:bodyPr/>
          <a:lstStyle/>
          <a:p>
            <a:r>
              <a:rPr lang="en-US" sz="2400" dirty="0" smtClean="0"/>
              <a:t>V1 OMPS/MLS </a:t>
            </a:r>
            <a:r>
              <a:rPr lang="en-US" sz="2400" dirty="0"/>
              <a:t>m</a:t>
            </a:r>
            <a:r>
              <a:rPr lang="en-US" sz="2400" dirty="0" smtClean="0"/>
              <a:t>atchup </a:t>
            </a:r>
            <a:r>
              <a:rPr lang="en-US" sz="2400" dirty="0"/>
              <a:t>c</a:t>
            </a:r>
            <a:r>
              <a:rPr lang="en-US" sz="2400" dirty="0" smtClean="0"/>
              <a:t>omparisons showed problems unrelated to dichroic adjustment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9F340-2DED-4441-95C7-852162CAAA44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105C-1BF5-4221-B134-806074120F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301625" y="1176840"/>
            <a:ext cx="8540750" cy="477656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/>
                <a:latin typeface="+mn-lt"/>
                <a:ea typeface="Arial" pitchFamily="-11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ea typeface="Arial" pitchFamily="-11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/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Arial" pitchFamily="-11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pitchFamily="-11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pitchFamily="-11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" y="193548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MLS ozone/temp profiles from matched up dataset used in radiative transfer calculations of normalized radiances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Calculated NR compared to OMPS measured NR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 values difference compared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 = -100log</a:t>
            </a:r>
            <a:r>
              <a:rPr lang="en-US" baseline="-25000" dirty="0" smtClean="0"/>
              <a:t>10</a:t>
            </a:r>
            <a:r>
              <a:rPr lang="en-US" dirty="0" smtClean="0"/>
              <a:t>(NR)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N = -2.3% radiance difference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97408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3/4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87470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06" y="165100"/>
            <a:ext cx="6367670" cy="711200"/>
          </a:xfrm>
        </p:spPr>
        <p:txBody>
          <a:bodyPr/>
          <a:lstStyle/>
          <a:p>
            <a:r>
              <a:rPr lang="en-US" sz="2400" dirty="0" smtClean="0"/>
              <a:t>Adjustments needed to account for “unphysical” behavior of cal coefficients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E063-CA76-41D2-986F-A92127392E2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 descr="huang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04" y="1269338"/>
            <a:ext cx="6375400" cy="474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97408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3/4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392358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\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9F340-2DED-4441-95C7-852162CAAA44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105C-1BF5-4221-B134-806074120F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301625" y="1176840"/>
            <a:ext cx="8540750" cy="477656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/>
                <a:latin typeface="+mn-lt"/>
                <a:ea typeface="Arial" pitchFamily="-11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/>
                <a:latin typeface="+mn-lt"/>
                <a:ea typeface="Arial" pitchFamily="-11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/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Arial" pitchFamily="-11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pitchFamily="-11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pitchFamily="-11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" y="29718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Includes corrections for dichroic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Includes corrections for stray light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13" y="1389784"/>
            <a:ext cx="5858367" cy="4523335"/>
          </a:xfrm>
          <a:prstGeom prst="rect">
            <a:avLst/>
          </a:prstGeom>
        </p:spPr>
      </p:pic>
      <p:sp>
        <p:nvSpPr>
          <p:cNvPr id="12" name="Title 8"/>
          <p:cNvSpPr txBox="1">
            <a:spLocks/>
          </p:cNvSpPr>
          <p:nvPr/>
        </p:nvSpPr>
        <p:spPr bwMode="auto">
          <a:xfrm>
            <a:off x="1495954" y="166832"/>
            <a:ext cx="636767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/>
                <a:latin typeface="+mj-lt"/>
                <a:ea typeface="Arial" pitchFamily="-111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Arial" pitchFamily="-111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Arial" pitchFamily="-111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Arial" pitchFamily="-111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Arial" pitchFamily="-111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r>
              <a:rPr lang="en-US" sz="2400" dirty="0" smtClean="0"/>
              <a:t>V2 OMPS/MLS Matchup Comparisons showed better performance with new coefficients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97408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3/4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157475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06" y="165100"/>
            <a:ext cx="6367670" cy="711200"/>
          </a:xfrm>
        </p:spPr>
        <p:txBody>
          <a:bodyPr/>
          <a:lstStyle/>
          <a:p>
            <a:r>
              <a:rPr lang="en-US" sz="2400" dirty="0" smtClean="0"/>
              <a:t>J1 calibration coefficients show the same type of unphysical behavior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E063-CA76-41D2-986F-A92127392E2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 descr="huang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16" y="1338856"/>
            <a:ext cx="6934200" cy="482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97408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3/4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284907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Comparisons of OMPS NM total ozone to OMI shows no trend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E063-CA76-41D2-986F-A92127392E2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" y="3330753"/>
            <a:ext cx="9182100" cy="22864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" y="1547673"/>
            <a:ext cx="9182100" cy="22864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39240" y="109728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C80000"/>
                </a:solidFill>
              </a:rPr>
              <a:t>OMPS </a:t>
            </a:r>
            <a:r>
              <a:rPr lang="en-US" sz="2000" dirty="0" smtClean="0">
                <a:solidFill>
                  <a:srgbClr val="C80000"/>
                </a:solidFill>
              </a:rPr>
              <a:t>(BDM)</a:t>
            </a:r>
            <a:r>
              <a:rPr lang="en-US" sz="2000" dirty="0" smtClean="0"/>
              <a:t> / </a:t>
            </a:r>
            <a:r>
              <a:rPr lang="en-US" sz="2000" dirty="0" smtClean="0">
                <a:solidFill>
                  <a:srgbClr val="00C800"/>
                </a:solidFill>
              </a:rPr>
              <a:t>OMI (Bass &amp; </a:t>
            </a:r>
            <a:r>
              <a:rPr lang="en-US" sz="2000" dirty="0" err="1" smtClean="0">
                <a:solidFill>
                  <a:srgbClr val="00C800"/>
                </a:solidFill>
              </a:rPr>
              <a:t>Paur</a:t>
            </a:r>
            <a:r>
              <a:rPr lang="en-US" sz="2000" dirty="0" smtClean="0">
                <a:solidFill>
                  <a:srgbClr val="00C800"/>
                </a:solidFill>
              </a:rPr>
              <a:t>)</a:t>
            </a:r>
            <a:r>
              <a:rPr lang="en-US" sz="2000" dirty="0" smtClean="0"/>
              <a:t> / </a:t>
            </a:r>
            <a:r>
              <a:rPr lang="en-US" sz="2000" dirty="0" smtClean="0">
                <a:solidFill>
                  <a:srgbClr val="0000C8"/>
                </a:solidFill>
              </a:rPr>
              <a:t>Difference</a:t>
            </a:r>
          </a:p>
          <a:p>
            <a:pPr algn="ctr"/>
            <a:r>
              <a:rPr lang="en-US" sz="2000" dirty="0" smtClean="0"/>
              <a:t>(Average total ozone from -60 to 60 degrees latitude)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597408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" y="5577840"/>
            <a:ext cx="856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Comparisons to Dobson, Brewer ground measurements also performed</a:t>
            </a:r>
            <a:endParaRPr lang="en-US" sz="20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118185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68" y="1143814"/>
            <a:ext cx="6730352" cy="4799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Comparisons of OMPS </a:t>
            </a:r>
            <a:r>
              <a:rPr lang="en-US" sz="2800" dirty="0" smtClean="0"/>
              <a:t>NP data to MLS show good agreement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E063-CA76-41D2-986F-A92127392E2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597408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" y="1356360"/>
            <a:ext cx="2575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Comparison of average MLS profile for 23 June 2012 with average NP profile.</a:t>
            </a:r>
          </a:p>
          <a:p>
            <a:endParaRPr lang="en-US" sz="2000" dirty="0"/>
          </a:p>
          <a:p>
            <a:r>
              <a:rPr lang="en-US" sz="2000" dirty="0" smtClean="0"/>
              <a:t>-20 to 20 degrees latitude</a:t>
            </a:r>
          </a:p>
          <a:p>
            <a:endParaRPr lang="en-US" sz="2000" dirty="0"/>
          </a:p>
          <a:p>
            <a:r>
              <a:rPr lang="en-US" sz="2000" dirty="0" smtClean="0"/>
              <a:t>Total ozone from MLS: 235.7 DU</a:t>
            </a:r>
          </a:p>
          <a:p>
            <a:endParaRPr lang="en-US" sz="2000" dirty="0"/>
          </a:p>
          <a:p>
            <a:r>
              <a:rPr lang="en-US" sz="2000" dirty="0" smtClean="0"/>
              <a:t>Total ozone from</a:t>
            </a:r>
          </a:p>
          <a:p>
            <a:r>
              <a:rPr lang="en-US" sz="2000" dirty="0" smtClean="0"/>
              <a:t>NP: 236.7 DU</a:t>
            </a:r>
            <a:endParaRPr lang="en-US" sz="2000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207471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Geolocation of the NM sensor is excellent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E063-CA76-41D2-986F-A92127392E2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053"/>
            <a:ext cx="9144000" cy="5145974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184565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1625" y="1006632"/>
            <a:ext cx="8540750" cy="5318383"/>
          </a:xfrm>
        </p:spPr>
        <p:txBody>
          <a:bodyPr/>
          <a:lstStyle/>
          <a:p>
            <a:r>
              <a:rPr lang="en-US" sz="2000" dirty="0" smtClean="0"/>
              <a:t>OMPS nadir sensors met pre-launch specifications (for the most part)</a:t>
            </a:r>
            <a:endParaRPr lang="en-US" sz="2000" dirty="0"/>
          </a:p>
          <a:p>
            <a:pPr lvl="1"/>
            <a:r>
              <a:rPr lang="en-US" sz="1800" dirty="0" smtClean="0"/>
              <a:t>NM outside spec for the shortest wavelengths (&lt; 310 nm)</a:t>
            </a:r>
          </a:p>
          <a:p>
            <a:pPr lvl="1"/>
            <a:r>
              <a:rPr lang="en-US" sz="1800" dirty="0" smtClean="0"/>
              <a:t>Correction for stray light now applied for both NM and NP sensors</a:t>
            </a:r>
          </a:p>
          <a:p>
            <a:r>
              <a:rPr lang="en-US" sz="2200" dirty="0" smtClean="0"/>
              <a:t>OMPS nadir sensors performing well post-launch</a:t>
            </a:r>
          </a:p>
          <a:p>
            <a:pPr lvl="1"/>
            <a:r>
              <a:rPr lang="en-US" sz="1800" dirty="0" smtClean="0"/>
              <a:t>Diffuser </a:t>
            </a:r>
            <a:r>
              <a:rPr lang="en-US" sz="1800" dirty="0"/>
              <a:t>interference features mitigated by change to calibration process</a:t>
            </a:r>
          </a:p>
          <a:p>
            <a:pPr lvl="2"/>
            <a:r>
              <a:rPr lang="en-US" sz="1800" dirty="0"/>
              <a:t>Measurements taken over wider range of solar angles to “smooth out” </a:t>
            </a:r>
            <a:r>
              <a:rPr lang="en-US" sz="1800" dirty="0" smtClean="0"/>
              <a:t>features</a:t>
            </a:r>
          </a:p>
          <a:p>
            <a:pPr lvl="1"/>
            <a:r>
              <a:rPr lang="en-US" sz="1800" dirty="0"/>
              <a:t>Wavelengths shifts understood, now corrected </a:t>
            </a:r>
            <a:r>
              <a:rPr lang="en-US" sz="1800" dirty="0" smtClean="0"/>
              <a:t>for</a:t>
            </a:r>
          </a:p>
          <a:p>
            <a:pPr lvl="1"/>
            <a:r>
              <a:rPr lang="en-US" sz="1800" dirty="0" smtClean="0"/>
              <a:t>Sensor performance is linear over the entire signal range</a:t>
            </a:r>
          </a:p>
          <a:p>
            <a:pPr lvl="1"/>
            <a:r>
              <a:rPr lang="en-US" sz="1800" dirty="0" smtClean="0"/>
              <a:t>Issues in dichroic “transition region” due to “unphysical” behavior of calibration coefficients, now minimized using coefficients corrected by assuming smooth behavior with wavelength</a:t>
            </a:r>
          </a:p>
          <a:p>
            <a:pPr lvl="1"/>
            <a:r>
              <a:rPr lang="en-US" sz="1800" dirty="0" smtClean="0"/>
              <a:t>Dark current is changing as expected</a:t>
            </a:r>
          </a:p>
          <a:p>
            <a:pPr lvl="2"/>
            <a:r>
              <a:rPr lang="en-US" sz="1800" dirty="0" smtClean="0"/>
              <a:t>Correction currently applied weekly, will move to daily correction</a:t>
            </a:r>
          </a:p>
          <a:p>
            <a:r>
              <a:rPr lang="en-US" sz="2200" dirty="0" smtClean="0"/>
              <a:t>Both NM and NP sensors stable, with little to no long-term change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E063-CA76-41D2-986F-A92127392E2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and 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227805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9F340-2DED-4441-95C7-852162CAAA44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105C-1BF5-4221-B134-806074120F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Both the NM and NP sensors are extremely stable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7880"/>
            <a:ext cx="9144000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1234440"/>
            <a:ext cx="766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Working/Reference diffuser measurements are taken to monitor long-term stability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97408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160469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Both the NM and NP sensors are extremely stable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9F340-2DED-4441-95C7-852162CAAA44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105C-1BF5-4221-B134-806074120F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2148840"/>
            <a:ext cx="8851392" cy="3688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234440"/>
            <a:ext cx="766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Working/Reference diffuser measurements are taken to monitor long-term stability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97408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100329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Aluminum diffuser interference features minimized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E063-CA76-41D2-986F-A92127392E2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8" name="Picture 77" descr="sf3orb_a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67" y="2159001"/>
            <a:ext cx="4634205" cy="3475654"/>
          </a:xfrm>
          <a:prstGeom prst="rect">
            <a:avLst/>
          </a:prstGeom>
        </p:spPr>
      </p:pic>
      <p:pic>
        <p:nvPicPr>
          <p:cNvPr id="79" name="Picture 78" descr="sfoneor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" y="2147801"/>
            <a:ext cx="4662683" cy="3497013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346969" y="2686384"/>
            <a:ext cx="6603868" cy="3448265"/>
            <a:chOff x="346969" y="2122504"/>
            <a:chExt cx="6603868" cy="3448265"/>
          </a:xfrm>
        </p:grpSpPr>
        <p:sp>
          <p:nvSpPr>
            <p:cNvPr id="81" name="TextBox 80"/>
            <p:cNvSpPr txBox="1"/>
            <p:nvPr/>
          </p:nvSpPr>
          <p:spPr>
            <a:xfrm rot="16200000">
              <a:off x="3561847" y="2957348"/>
              <a:ext cx="19159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Solar Flux Ratio, 7 March / 28 Jan</a:t>
              </a:r>
              <a:endParaRPr lang="en-US" sz="1000" dirty="0"/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-446140" y="2960762"/>
              <a:ext cx="18324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Solar Flux Ratio, 29 Feb / 27 Jan</a:t>
              </a:r>
              <a:endParaRPr lang="en-US" sz="1000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931614" y="5177595"/>
              <a:ext cx="5019223" cy="393174"/>
              <a:chOff x="1931614" y="5177595"/>
              <a:chExt cx="5019223" cy="393174"/>
            </a:xfrm>
          </p:grpSpPr>
          <p:pic>
            <p:nvPicPr>
              <p:cNvPr id="84" name="Picture 83" descr="scal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1614" y="5177595"/>
                <a:ext cx="5019223" cy="250961"/>
              </a:xfrm>
              <a:prstGeom prst="rect">
                <a:avLst/>
              </a:prstGeom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2217877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0.95</a:t>
                </a:r>
                <a:endParaRPr lang="en-US" sz="11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618609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0.96</a:t>
                </a:r>
                <a:endParaRPr lang="en-US" sz="11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019341" y="5309159"/>
                <a:ext cx="4411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0.97</a:t>
                </a:r>
                <a:endParaRPr lang="en-US" sz="11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426453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0.98</a:t>
                </a:r>
                <a:endParaRPr lang="en-US" sz="11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827185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0.99</a:t>
                </a:r>
                <a:endParaRPr lang="en-US" sz="11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227917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1.00</a:t>
                </a:r>
                <a:endParaRPr lang="en-US" sz="11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628649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1.01</a:t>
                </a:r>
                <a:endParaRPr lang="en-US" sz="11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029381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1.02</a:t>
                </a:r>
                <a:endParaRPr lang="en-US" sz="11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30113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1.03</a:t>
                </a:r>
                <a:endParaRPr lang="en-US" sz="11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830845" y="5309159"/>
                <a:ext cx="4411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1.04</a:t>
                </a:r>
                <a:endParaRPr lang="en-US" sz="11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237959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1.05</a:t>
                </a:r>
                <a:endParaRPr lang="en-US" sz="1100" dirty="0"/>
              </a:p>
            </p:txBody>
          </p:sp>
        </p:grpSp>
      </p:grpSp>
      <p:sp>
        <p:nvSpPr>
          <p:cNvPr id="96" name="TextBox 95"/>
          <p:cNvSpPr txBox="1"/>
          <p:nvPr/>
        </p:nvSpPr>
        <p:spPr>
          <a:xfrm>
            <a:off x="6445827" y="5162767"/>
            <a:ext cx="162274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>
                <a:rot lat="0" lon="19500000" rev="0"/>
              </a:camera>
              <a:lightRig rig="threePt" dir="t"/>
            </a:scene3d>
          </a:bodyPr>
          <a:lstStyle/>
          <a:p>
            <a:r>
              <a:rPr lang="en-US" dirty="0" smtClean="0"/>
              <a:t>Spatial Position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6080682" y="4859519"/>
            <a:ext cx="2342735" cy="668266"/>
            <a:chOff x="6080682" y="4295639"/>
            <a:chExt cx="2342735" cy="668266"/>
          </a:xfrm>
        </p:grpSpPr>
        <p:sp>
          <p:nvSpPr>
            <p:cNvPr id="98" name="TextBox 97"/>
            <p:cNvSpPr txBox="1"/>
            <p:nvPr/>
          </p:nvSpPr>
          <p:spPr>
            <a:xfrm>
              <a:off x="6080682" y="4702295"/>
              <a:ext cx="2561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380121" y="4624898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20</a:t>
              </a:r>
              <a:endParaRPr lang="en-US" sz="11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716573" y="4556892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40</a:t>
              </a:r>
              <a:endParaRPr lang="en-US" sz="11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48823" y="4491558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60</a:t>
              </a:r>
              <a:endParaRPr lang="en-US" sz="11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83700" y="4420013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80</a:t>
              </a:r>
              <a:endParaRPr lang="en-US" sz="11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83499" y="4362198"/>
              <a:ext cx="3991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100</a:t>
              </a:r>
              <a:endParaRPr lang="en-US" sz="11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024262" y="4295639"/>
              <a:ext cx="3991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120</a:t>
              </a:r>
              <a:endParaRPr lang="en-US" sz="1100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016476" y="4874875"/>
            <a:ext cx="2342735" cy="668266"/>
            <a:chOff x="6080682" y="4295639"/>
            <a:chExt cx="2342735" cy="668266"/>
          </a:xfrm>
        </p:grpSpPr>
        <p:sp>
          <p:nvSpPr>
            <p:cNvPr id="106" name="TextBox 105"/>
            <p:cNvSpPr txBox="1"/>
            <p:nvPr/>
          </p:nvSpPr>
          <p:spPr>
            <a:xfrm>
              <a:off x="6080682" y="4702295"/>
              <a:ext cx="2561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380121" y="4624898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20</a:t>
              </a:r>
              <a:endParaRPr lang="en-US" sz="11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6573" y="4556892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40</a:t>
              </a:r>
              <a:endParaRPr lang="en-US" sz="11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048823" y="4491558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60</a:t>
              </a:r>
              <a:endParaRPr lang="en-US" sz="11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383700" y="4420013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80</a:t>
              </a:r>
              <a:endParaRPr lang="en-US" sz="11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683499" y="4362198"/>
              <a:ext cx="3991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100</a:t>
              </a:r>
              <a:endParaRPr lang="en-US" sz="11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024262" y="4295639"/>
              <a:ext cx="3991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120</a:t>
              </a:r>
              <a:endParaRPr lang="en-US" sz="1100" dirty="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2376960" y="5203044"/>
            <a:ext cx="162274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>
                <a:rot lat="0" lon="19500000" rev="0"/>
              </a:camera>
              <a:lightRig rig="threePt" dir="t"/>
            </a:scene3d>
          </a:bodyPr>
          <a:lstStyle/>
          <a:p>
            <a:r>
              <a:rPr lang="en-US" dirty="0" smtClean="0"/>
              <a:t>Spatial Position</a:t>
            </a:r>
            <a:endParaRPr 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4728383" y="4526773"/>
            <a:ext cx="1623797" cy="981781"/>
            <a:chOff x="4728383" y="3962893"/>
            <a:chExt cx="1623797" cy="981781"/>
          </a:xfrm>
        </p:grpSpPr>
        <p:sp>
          <p:nvSpPr>
            <p:cNvPr id="115" name="TextBox 114"/>
            <p:cNvSpPr txBox="1"/>
            <p:nvPr/>
          </p:nvSpPr>
          <p:spPr>
            <a:xfrm>
              <a:off x="5894528" y="4636897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/>
                <a:t>3</a:t>
              </a:r>
              <a:r>
                <a:rPr lang="en-US" sz="1400" dirty="0" smtClean="0"/>
                <a:t>00</a:t>
              </a:r>
              <a:endParaRPr lang="en-US" sz="14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31555" y="4472420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</a:t>
              </a:r>
              <a:r>
                <a:rPr lang="en-US" sz="1400" dirty="0"/>
                <a:t>2</a:t>
              </a:r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27111" y="4309351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340</a:t>
              </a:r>
              <a:endParaRPr lang="en-US" sz="1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032827" y="4146282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360</a:t>
              </a:r>
              <a:endParaRPr lang="en-US" sz="14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28383" y="3962893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380</a:t>
              </a:r>
              <a:endParaRPr lang="en-US" sz="140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59532" y="4527557"/>
            <a:ext cx="1623797" cy="981781"/>
            <a:chOff x="4728383" y="3962893"/>
            <a:chExt cx="1623797" cy="981781"/>
          </a:xfrm>
        </p:grpSpPr>
        <p:sp>
          <p:nvSpPr>
            <p:cNvPr id="121" name="TextBox 120"/>
            <p:cNvSpPr txBox="1"/>
            <p:nvPr/>
          </p:nvSpPr>
          <p:spPr>
            <a:xfrm>
              <a:off x="5894528" y="4636897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/>
                <a:t>3</a:t>
              </a:r>
              <a:r>
                <a:rPr lang="en-US" sz="1400" dirty="0" smtClean="0"/>
                <a:t>00</a:t>
              </a:r>
              <a:endParaRPr lang="en-US" sz="14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631555" y="4472420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</a:t>
              </a:r>
              <a:r>
                <a:rPr lang="en-US" sz="1400" dirty="0"/>
                <a:t>2</a:t>
              </a:r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327111" y="4309351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340</a:t>
              </a:r>
              <a:endParaRPr lang="en-US" sz="14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032827" y="4146282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360</a:t>
              </a:r>
              <a:endParaRPr lang="en-US" sz="14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728383" y="3962893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380</a:t>
              </a:r>
              <a:endParaRPr lang="en-US" sz="1400" dirty="0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542377" y="5019658"/>
            <a:ext cx="18139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>
                <a:rot lat="21360000" lon="18300000" rev="0"/>
              </a:camera>
              <a:lightRig rig="threePt" dir="t"/>
            </a:scene3d>
          </a:bodyPr>
          <a:lstStyle/>
          <a:p>
            <a:r>
              <a:rPr lang="en-US" dirty="0" smtClean="0"/>
              <a:t>Wavelength (nm)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4623404" y="5015880"/>
            <a:ext cx="18139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>
                <a:rot lat="21360000" lon="18300000" rev="0"/>
              </a:camera>
              <a:lightRig rig="threePt" dir="t"/>
            </a:scene3d>
          </a:bodyPr>
          <a:lstStyle/>
          <a:p>
            <a:r>
              <a:rPr lang="en-US" dirty="0" smtClean="0"/>
              <a:t>Wavelength (nm)</a:t>
            </a:r>
            <a:endParaRPr lang="en-US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535997" y="2534977"/>
            <a:ext cx="441146" cy="2174776"/>
            <a:chOff x="535997" y="1971097"/>
            <a:chExt cx="441146" cy="2174776"/>
          </a:xfrm>
        </p:grpSpPr>
        <p:sp>
          <p:nvSpPr>
            <p:cNvPr id="129" name="TextBox 128"/>
            <p:cNvSpPr txBox="1"/>
            <p:nvPr/>
          </p:nvSpPr>
          <p:spPr>
            <a:xfrm>
              <a:off x="542377" y="3884263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0.95</a:t>
              </a:r>
              <a:endParaRPr lang="en-US" sz="11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42377" y="3714440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0.96</a:t>
              </a:r>
              <a:endParaRPr lang="en-US" sz="11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35997" y="3520737"/>
              <a:ext cx="4411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0.97</a:t>
              </a:r>
              <a:endParaRPr lang="en-US" sz="11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42377" y="3327032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0.98</a:t>
              </a:r>
              <a:endParaRPr lang="en-US" sz="11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42377" y="3133327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0.99</a:t>
              </a:r>
              <a:endParaRPr lang="en-US" sz="11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2377" y="2939622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1.00</a:t>
              </a:r>
              <a:endParaRPr lang="en-US" sz="11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42377" y="2745917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1.01</a:t>
              </a:r>
              <a:endParaRPr lang="en-US" sz="11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42377" y="2552212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1.02</a:t>
              </a:r>
              <a:endParaRPr lang="en-US" sz="11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2377" y="2358507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1.03</a:t>
              </a:r>
              <a:endParaRPr lang="en-US" sz="11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35997" y="2164802"/>
              <a:ext cx="4411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1.04</a:t>
              </a:r>
              <a:endParaRPr lang="en-US" sz="11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42377" y="1971097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1.05</a:t>
              </a:r>
              <a:endParaRPr lang="en-US" sz="1100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617542" y="2529438"/>
            <a:ext cx="441146" cy="2174776"/>
            <a:chOff x="535997" y="1971097"/>
            <a:chExt cx="441146" cy="2174776"/>
          </a:xfrm>
        </p:grpSpPr>
        <p:sp>
          <p:nvSpPr>
            <p:cNvPr id="141" name="TextBox 140"/>
            <p:cNvSpPr txBox="1"/>
            <p:nvPr/>
          </p:nvSpPr>
          <p:spPr>
            <a:xfrm>
              <a:off x="542377" y="3884263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0.95</a:t>
              </a:r>
              <a:endParaRPr lang="en-US" sz="11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42377" y="3714440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0.96</a:t>
              </a:r>
              <a:endParaRPr lang="en-US" sz="11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35997" y="3520737"/>
              <a:ext cx="4411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0.97</a:t>
              </a:r>
              <a:endParaRPr lang="en-US" sz="11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2377" y="3327032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0.98</a:t>
              </a:r>
              <a:endParaRPr lang="en-US" sz="11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42377" y="3133327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0.99</a:t>
              </a:r>
              <a:endParaRPr lang="en-US" sz="11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42377" y="2939622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1.00</a:t>
              </a:r>
              <a:endParaRPr lang="en-US" sz="11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42377" y="2745917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1.01</a:t>
              </a:r>
              <a:endParaRPr lang="en-US" sz="11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42377" y="2552212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1.02</a:t>
              </a:r>
              <a:endParaRPr lang="en-US" sz="11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42377" y="2358507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1.03</a:t>
              </a:r>
              <a:endParaRPr lang="en-US" sz="11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35997" y="2164802"/>
              <a:ext cx="4411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1.04</a:t>
              </a:r>
              <a:endParaRPr lang="en-US" sz="11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42377" y="1971097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1.05</a:t>
              </a:r>
              <a:endParaRPr lang="en-US" sz="1100" dirty="0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381000" y="597408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65760" y="1173480"/>
            <a:ext cx="8564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Calibration sequence changed so that sequence of solar measurements taken over solar incident angle of 6 </a:t>
            </a:r>
            <a:r>
              <a:rPr lang="en-US" sz="2000" dirty="0" err="1" smtClean="0"/>
              <a:t>deg</a:t>
            </a:r>
            <a:r>
              <a:rPr lang="en-US" sz="2000" dirty="0" smtClean="0"/>
              <a:t> (right) instead of 1 </a:t>
            </a:r>
            <a:r>
              <a:rPr lang="en-US" sz="2000" dirty="0" err="1" smtClean="0"/>
              <a:t>deg</a:t>
            </a:r>
            <a:r>
              <a:rPr lang="en-US" sz="2000" dirty="0" smtClean="0"/>
              <a:t> (left)</a:t>
            </a:r>
          </a:p>
          <a:p>
            <a:endParaRPr lang="en-US" sz="2000" dirty="0"/>
          </a:p>
          <a:p>
            <a:r>
              <a:rPr lang="en-US" sz="2000" dirty="0" smtClean="0"/>
              <a:t>Quasi-volume diffusers to be used on JPSS 1 and JPSS 2</a:t>
            </a:r>
            <a:endParaRPr lang="en-US" sz="2000" dirty="0"/>
          </a:p>
        </p:txBody>
      </p:sp>
      <p:sp>
        <p:nvSpPr>
          <p:cNvPr id="15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410034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Comparison of two different reference measurements show little noise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E063-CA76-41D2-986F-A92127392E2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381000" y="597408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32" y="1958255"/>
            <a:ext cx="4626798" cy="3470098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" y="1922711"/>
            <a:ext cx="4661134" cy="3495851"/>
          </a:xfrm>
          <a:prstGeom prst="rect">
            <a:avLst/>
          </a:prstGeom>
        </p:spPr>
      </p:pic>
      <p:grpSp>
        <p:nvGrpSpPr>
          <p:cNvPr id="157" name="Group 156"/>
          <p:cNvGrpSpPr/>
          <p:nvPr/>
        </p:nvGrpSpPr>
        <p:grpSpPr>
          <a:xfrm>
            <a:off x="377865" y="2206807"/>
            <a:ext cx="6572972" cy="3729722"/>
            <a:chOff x="377865" y="1841047"/>
            <a:chExt cx="6572972" cy="3729722"/>
          </a:xfrm>
        </p:grpSpPr>
        <p:sp>
          <p:nvSpPr>
            <p:cNvPr id="158" name="TextBox 157"/>
            <p:cNvSpPr txBox="1"/>
            <p:nvPr/>
          </p:nvSpPr>
          <p:spPr>
            <a:xfrm rot="16200000">
              <a:off x="-729489" y="2948401"/>
              <a:ext cx="24609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Solar Flux Ratio, 28 Aug 2013 / 31 Aug 2012</a:t>
              </a:r>
              <a:endParaRPr lang="en-US" sz="1000" dirty="0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1931614" y="5177595"/>
              <a:ext cx="5019223" cy="393174"/>
              <a:chOff x="1931614" y="5177595"/>
              <a:chExt cx="5019223" cy="393174"/>
            </a:xfrm>
          </p:grpSpPr>
          <p:pic>
            <p:nvPicPr>
              <p:cNvPr id="161" name="Picture 160" descr="scal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1614" y="5177595"/>
                <a:ext cx="5019223" cy="250961"/>
              </a:xfrm>
              <a:prstGeom prst="rect">
                <a:avLst/>
              </a:prstGeom>
            </p:spPr>
          </p:pic>
          <p:sp>
            <p:nvSpPr>
              <p:cNvPr id="162" name="TextBox 161"/>
              <p:cNvSpPr txBox="1"/>
              <p:nvPr/>
            </p:nvSpPr>
            <p:spPr>
              <a:xfrm>
                <a:off x="2217877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0.95</a:t>
                </a:r>
                <a:endParaRPr lang="en-US" sz="1100" dirty="0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2618609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0.96</a:t>
                </a:r>
                <a:endParaRPr lang="en-US" sz="1100" dirty="0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3019341" y="5309159"/>
                <a:ext cx="4411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0.97</a:t>
                </a:r>
                <a:endParaRPr lang="en-US" sz="1100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3426453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0.98</a:t>
                </a:r>
                <a:endParaRPr lang="en-US" sz="1100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3827185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0.99</a:t>
                </a:r>
                <a:endParaRPr lang="en-US" sz="1100" dirty="0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4227917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1.00</a:t>
                </a:r>
                <a:endParaRPr lang="en-US" sz="1100" dirty="0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4628649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1.01</a:t>
                </a:r>
                <a:endParaRPr lang="en-US" sz="1100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5029381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1.02</a:t>
                </a:r>
                <a:endParaRPr lang="en-US" sz="1100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5430113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1.03</a:t>
                </a:r>
                <a:endParaRPr lang="en-US" sz="1100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5830845" y="5309159"/>
                <a:ext cx="4411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1.04</a:t>
                </a:r>
                <a:endParaRPr lang="en-US" sz="1100" dirty="0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6237959" y="5309159"/>
                <a:ext cx="4347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1.05</a:t>
                </a:r>
                <a:endParaRPr lang="en-US" sz="1100" dirty="0"/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 rot="16200000">
              <a:off x="3340003" y="2977258"/>
              <a:ext cx="24609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Solar Flux Ratio, 28 Aug 2013 / 31 Aug 2012</a:t>
              </a:r>
              <a:endParaRPr lang="en-US" sz="1000" dirty="0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6445827" y="4964647"/>
            <a:ext cx="162274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>
                <a:rot lat="0" lon="19500000" rev="0"/>
              </a:camera>
              <a:lightRig rig="threePt" dir="t"/>
            </a:scene3d>
          </a:bodyPr>
          <a:lstStyle/>
          <a:p>
            <a:r>
              <a:rPr lang="en-US" dirty="0" smtClean="0"/>
              <a:t>Spatial Position</a:t>
            </a:r>
            <a:endParaRPr lang="en-US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6080682" y="4661399"/>
            <a:ext cx="2342735" cy="668266"/>
            <a:chOff x="6080682" y="4295639"/>
            <a:chExt cx="2342735" cy="668266"/>
          </a:xfrm>
        </p:grpSpPr>
        <p:sp>
          <p:nvSpPr>
            <p:cNvPr id="175" name="TextBox 174"/>
            <p:cNvSpPr txBox="1"/>
            <p:nvPr/>
          </p:nvSpPr>
          <p:spPr>
            <a:xfrm>
              <a:off x="6080682" y="4702295"/>
              <a:ext cx="2561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380121" y="4624898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20</a:t>
              </a:r>
              <a:endParaRPr lang="en-US" sz="11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716573" y="4556892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40</a:t>
              </a:r>
              <a:endParaRPr lang="en-US" sz="11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048823" y="4491558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60</a:t>
              </a:r>
              <a:endParaRPr lang="en-US" sz="11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383700" y="4420013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80</a:t>
              </a:r>
              <a:endParaRPr lang="en-US" sz="11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683499" y="4362198"/>
              <a:ext cx="3991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100</a:t>
              </a:r>
              <a:endParaRPr lang="en-US" sz="11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8024262" y="4295639"/>
              <a:ext cx="3991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120</a:t>
              </a:r>
              <a:endParaRPr lang="en-US" sz="1100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016476" y="4676755"/>
            <a:ext cx="2342735" cy="668266"/>
            <a:chOff x="6080682" y="4295639"/>
            <a:chExt cx="2342735" cy="668266"/>
          </a:xfrm>
        </p:grpSpPr>
        <p:sp>
          <p:nvSpPr>
            <p:cNvPr id="183" name="TextBox 182"/>
            <p:cNvSpPr txBox="1"/>
            <p:nvPr/>
          </p:nvSpPr>
          <p:spPr>
            <a:xfrm>
              <a:off x="6080682" y="4702295"/>
              <a:ext cx="2561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380121" y="4624898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20</a:t>
              </a:r>
              <a:endParaRPr lang="en-US" sz="1100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716573" y="4556892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40</a:t>
              </a:r>
              <a:endParaRPr lang="en-US" sz="1100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048823" y="4491558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60</a:t>
              </a:r>
              <a:endParaRPr lang="en-US" sz="1100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383700" y="4420013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80</a:t>
              </a:r>
              <a:endParaRPr lang="en-US" sz="1100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683499" y="4362198"/>
              <a:ext cx="3991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100</a:t>
              </a:r>
              <a:endParaRPr lang="en-US" sz="1100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8024262" y="4295639"/>
              <a:ext cx="3991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TopLeft">
                  <a:rot lat="0" lon="19499986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120</a:t>
              </a:r>
              <a:endParaRPr lang="en-US" sz="1100" dirty="0"/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2376960" y="5004924"/>
            <a:ext cx="162274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>
                <a:rot lat="0" lon="19500000" rev="0"/>
              </a:camera>
              <a:lightRig rig="threePt" dir="t"/>
            </a:scene3d>
          </a:bodyPr>
          <a:lstStyle/>
          <a:p>
            <a:r>
              <a:rPr lang="en-US" dirty="0" smtClean="0"/>
              <a:t>Spatial Position</a:t>
            </a:r>
            <a:endParaRPr lang="en-US" dirty="0"/>
          </a:p>
        </p:txBody>
      </p:sp>
      <p:grpSp>
        <p:nvGrpSpPr>
          <p:cNvPr id="191" name="Group 190"/>
          <p:cNvGrpSpPr/>
          <p:nvPr/>
        </p:nvGrpSpPr>
        <p:grpSpPr>
          <a:xfrm>
            <a:off x="4728383" y="4328653"/>
            <a:ext cx="1623797" cy="981781"/>
            <a:chOff x="4728383" y="3962893"/>
            <a:chExt cx="1623797" cy="981781"/>
          </a:xfrm>
        </p:grpSpPr>
        <p:sp>
          <p:nvSpPr>
            <p:cNvPr id="192" name="TextBox 191"/>
            <p:cNvSpPr txBox="1"/>
            <p:nvPr/>
          </p:nvSpPr>
          <p:spPr>
            <a:xfrm>
              <a:off x="5894528" y="4636897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/>
                <a:t>3</a:t>
              </a:r>
              <a:r>
                <a:rPr lang="en-US" sz="1400" dirty="0" smtClean="0"/>
                <a:t>00</a:t>
              </a:r>
              <a:endParaRPr lang="en-US" sz="140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631555" y="4472420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</a:t>
              </a:r>
              <a:r>
                <a:rPr lang="en-US" sz="1400" dirty="0"/>
                <a:t>2</a:t>
              </a:r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327111" y="4309351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340</a:t>
              </a:r>
              <a:endParaRPr lang="en-US" sz="14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032827" y="4146282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360</a:t>
              </a:r>
              <a:endParaRPr lang="en-US" sz="1400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4728383" y="3962893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380</a:t>
              </a:r>
              <a:endParaRPr lang="en-US" sz="1400" dirty="0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59532" y="4329437"/>
            <a:ext cx="1623797" cy="981781"/>
            <a:chOff x="4728383" y="3962893"/>
            <a:chExt cx="1623797" cy="981781"/>
          </a:xfrm>
        </p:grpSpPr>
        <p:sp>
          <p:nvSpPr>
            <p:cNvPr id="198" name="TextBox 197"/>
            <p:cNvSpPr txBox="1"/>
            <p:nvPr/>
          </p:nvSpPr>
          <p:spPr>
            <a:xfrm>
              <a:off x="5894528" y="4636897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/>
                <a:t>3</a:t>
              </a:r>
              <a:r>
                <a:rPr lang="en-US" sz="1400" dirty="0" smtClean="0"/>
                <a:t>00</a:t>
              </a:r>
              <a:endParaRPr lang="en-US" sz="1400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631555" y="4472420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</a:t>
              </a:r>
              <a:r>
                <a:rPr lang="en-US" sz="1400" dirty="0"/>
                <a:t>2</a:t>
              </a:r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5327111" y="4309351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340</a:t>
              </a:r>
              <a:endParaRPr lang="en-US" sz="1400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5032827" y="4146282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360</a:t>
              </a:r>
              <a:endParaRPr lang="en-US" sz="1400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728383" y="3962893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Left">
                  <a:rot lat="21299999" lon="18299995" rev="0"/>
                </a:camera>
                <a:lightRig rig="threePt" dir="t"/>
              </a:scene3d>
            </a:bodyPr>
            <a:lstStyle/>
            <a:p>
              <a:r>
                <a:rPr lang="en-US" sz="1400" dirty="0" smtClean="0"/>
                <a:t>380</a:t>
              </a:r>
              <a:endParaRPr lang="en-US" sz="1400" dirty="0"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542377" y="4821538"/>
            <a:ext cx="18139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>
                <a:rot lat="21360000" lon="18300000" rev="0"/>
              </a:camera>
              <a:lightRig rig="threePt" dir="t"/>
            </a:scene3d>
          </a:bodyPr>
          <a:lstStyle/>
          <a:p>
            <a:r>
              <a:rPr lang="en-US" dirty="0" smtClean="0"/>
              <a:t>Wavelength (nm)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4623404" y="4817760"/>
            <a:ext cx="18139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>
                <a:rot lat="21360000" lon="18300000" rev="0"/>
              </a:camera>
              <a:lightRig rig="threePt" dir="t"/>
            </a:scene3d>
          </a:bodyPr>
          <a:lstStyle/>
          <a:p>
            <a:r>
              <a:rPr lang="en-US" dirty="0" smtClean="0"/>
              <a:t>Wavelength (nm)</a:t>
            </a:r>
            <a:endParaRPr lang="en-US" dirty="0"/>
          </a:p>
        </p:txBody>
      </p:sp>
      <p:grpSp>
        <p:nvGrpSpPr>
          <p:cNvPr id="205" name="Group 204"/>
          <p:cNvGrpSpPr/>
          <p:nvPr/>
        </p:nvGrpSpPr>
        <p:grpSpPr>
          <a:xfrm>
            <a:off x="535997" y="2336857"/>
            <a:ext cx="441146" cy="2174776"/>
            <a:chOff x="535997" y="1971097"/>
            <a:chExt cx="441146" cy="2174776"/>
          </a:xfrm>
        </p:grpSpPr>
        <p:sp>
          <p:nvSpPr>
            <p:cNvPr id="206" name="TextBox 205"/>
            <p:cNvSpPr txBox="1"/>
            <p:nvPr/>
          </p:nvSpPr>
          <p:spPr>
            <a:xfrm>
              <a:off x="542377" y="3884263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0.95</a:t>
              </a:r>
              <a:endParaRPr lang="en-US" sz="11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542377" y="3714440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0.96</a:t>
              </a:r>
              <a:endParaRPr lang="en-US" sz="11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535997" y="3520737"/>
              <a:ext cx="4411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0.97</a:t>
              </a:r>
              <a:endParaRPr lang="en-US" sz="11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42377" y="3327032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0.98</a:t>
              </a:r>
              <a:endParaRPr lang="en-US" sz="11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42377" y="3133327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0.99</a:t>
              </a:r>
              <a:endParaRPr lang="en-US" sz="11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542377" y="2939622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1.00</a:t>
              </a:r>
              <a:endParaRPr lang="en-US" sz="1100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42377" y="2745917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1.01</a:t>
              </a:r>
              <a:endParaRPr lang="en-US" sz="11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542377" y="2552212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1.02</a:t>
              </a:r>
              <a:endParaRPr lang="en-US" sz="11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42377" y="2358507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1.03</a:t>
              </a:r>
              <a:endParaRPr lang="en-US" sz="1100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535997" y="2164802"/>
              <a:ext cx="4411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1.04</a:t>
              </a:r>
              <a:endParaRPr lang="en-US" sz="1100" dirty="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542377" y="1971097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1.05</a:t>
              </a:r>
              <a:endParaRPr lang="en-US" sz="1100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4623922" y="2344057"/>
            <a:ext cx="434766" cy="2179360"/>
            <a:chOff x="542377" y="1983836"/>
            <a:chExt cx="434766" cy="2179360"/>
          </a:xfrm>
        </p:grpSpPr>
        <p:sp>
          <p:nvSpPr>
            <p:cNvPr id="218" name="TextBox 217"/>
            <p:cNvSpPr txBox="1"/>
            <p:nvPr/>
          </p:nvSpPr>
          <p:spPr>
            <a:xfrm>
              <a:off x="542377" y="3901586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0.98</a:t>
              </a:r>
              <a:endParaRPr lang="en-US" sz="1100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542377" y="3446861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0.99</a:t>
              </a:r>
              <a:endParaRPr lang="en-US" sz="1100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42377" y="2967423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1.00</a:t>
              </a:r>
              <a:endParaRPr lang="en-US" sz="1100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542377" y="2487985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1.01</a:t>
              </a:r>
              <a:endParaRPr lang="en-US" sz="1100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542377" y="1983836"/>
              <a:ext cx="4347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1.02</a:t>
              </a:r>
              <a:endParaRPr lang="en-US" sz="1100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838200" y="1234440"/>
            <a:ext cx="766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Reference measurements taken at the same beta angle show no diffuser features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951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Signals for both the NM and NP sensors are extremely linear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E063-CA76-41D2-986F-A92127392E2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1" y="1659849"/>
            <a:ext cx="6233160" cy="4687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" y="115824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Linearity correction determined using LED lamp exposures of </a:t>
            </a:r>
            <a:r>
              <a:rPr lang="en-US" sz="2000" dirty="0"/>
              <a:t>CCD </a:t>
            </a:r>
            <a:r>
              <a:rPr lang="en-US" sz="2000" dirty="0" smtClean="0"/>
              <a:t>from 0 to 2.4 seconds in steps of 60 ms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97408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1" y="3032760"/>
            <a:ext cx="2392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Linearity correction applied to NP sensor</a:t>
            </a:r>
          </a:p>
          <a:p>
            <a:endParaRPr lang="en-US" dirty="0"/>
          </a:p>
          <a:p>
            <a:r>
              <a:rPr lang="en-US" dirty="0" smtClean="0"/>
              <a:t>NM results are similar</a:t>
            </a:r>
          </a:p>
          <a:p>
            <a:endParaRPr lang="en-US" dirty="0">
              <a:solidFill>
                <a:srgbClr val="00C800"/>
              </a:solidFill>
            </a:endParaRPr>
          </a:p>
          <a:p>
            <a:r>
              <a:rPr lang="en-US" b="1" dirty="0" smtClean="0">
                <a:solidFill>
                  <a:srgbClr val="00C800"/>
                </a:solidFill>
              </a:rPr>
              <a:t>Non-linearity knowledge of 0.2%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105174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“Seasonal” wavelength shifts seen in NP sensor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E063-CA76-41D2-986F-A92127392E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112520"/>
            <a:ext cx="5527040" cy="4145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97408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" y="1356360"/>
            <a:ext cx="2575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Comparison of measured to reference (synthetic) solar flux convolved with appropriate instrument spectral functions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C800"/>
                </a:solidFill>
              </a:rPr>
              <a:t>On-orbit wavelength shift </a:t>
            </a:r>
            <a:r>
              <a:rPr lang="en-US" sz="2000" dirty="0" err="1">
                <a:solidFill>
                  <a:srgbClr val="00C800"/>
                </a:solidFill>
              </a:rPr>
              <a:t>cal</a:t>
            </a:r>
            <a:r>
              <a:rPr lang="en-US" sz="2000" dirty="0">
                <a:solidFill>
                  <a:srgbClr val="00C800"/>
                </a:solidFill>
              </a:rPr>
              <a:t> = 0.01 </a:t>
            </a:r>
            <a:r>
              <a:rPr lang="en-US" sz="2000" dirty="0" smtClean="0">
                <a:solidFill>
                  <a:srgbClr val="00C800"/>
                </a:solidFill>
              </a:rPr>
              <a:t>nm</a:t>
            </a:r>
            <a:endParaRPr lang="en-US" sz="2000" dirty="0">
              <a:solidFill>
                <a:srgbClr val="00C8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1" y="4998720"/>
            <a:ext cx="8488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Synthetic flux used:</a:t>
            </a:r>
          </a:p>
          <a:p>
            <a:r>
              <a:rPr lang="en-US" sz="1400" dirty="0" err="1" smtClean="0"/>
              <a:t>Dobber</a:t>
            </a:r>
            <a:r>
              <a:rPr lang="en-US" sz="1400" dirty="0" smtClean="0"/>
              <a:t>, M., Q. </a:t>
            </a:r>
            <a:r>
              <a:rPr lang="en-US" sz="1400" dirty="0" err="1" smtClean="0"/>
              <a:t>Kleipook</a:t>
            </a:r>
            <a:r>
              <a:rPr lang="en-US" sz="1400" dirty="0" smtClean="0"/>
              <a:t>, R. Dirksen, P. </a:t>
            </a:r>
            <a:r>
              <a:rPr lang="en-US" sz="1400" dirty="0" err="1" smtClean="0"/>
              <a:t>Levelt</a:t>
            </a:r>
            <a:r>
              <a:rPr lang="en-US" sz="1400" dirty="0" smtClean="0"/>
              <a:t>, G. </a:t>
            </a:r>
            <a:r>
              <a:rPr lang="en-US" sz="1400" dirty="0" err="1" smtClean="0"/>
              <a:t>Jaross</a:t>
            </a:r>
            <a:r>
              <a:rPr lang="en-US" sz="1400" dirty="0" smtClean="0"/>
              <a:t>, S. Taylor, T. Kelly, L. Flynn, G. </a:t>
            </a:r>
            <a:r>
              <a:rPr lang="en-US" sz="1400" dirty="0" err="1" smtClean="0"/>
              <a:t>Leppelmeier</a:t>
            </a:r>
            <a:r>
              <a:rPr lang="en-US" sz="1400" dirty="0" smtClean="0"/>
              <a:t>, and N. </a:t>
            </a:r>
            <a:r>
              <a:rPr lang="en-US" sz="1400" dirty="0" err="1" smtClean="0"/>
              <a:t>Rozemeijer</a:t>
            </a:r>
            <a:r>
              <a:rPr lang="en-US" sz="1400" dirty="0" smtClean="0"/>
              <a:t> (2008), Validation of Ozone Monitoring </a:t>
            </a:r>
            <a:r>
              <a:rPr lang="en-US" sz="1400" dirty="0" err="1" smtClean="0"/>
              <a:t>Instrumentt</a:t>
            </a:r>
            <a:r>
              <a:rPr lang="en-US" sz="1400" dirty="0" smtClean="0"/>
              <a:t> level 1b data products, </a:t>
            </a:r>
            <a:r>
              <a:rPr lang="en-US" sz="1400" i="1" dirty="0" smtClean="0"/>
              <a:t>J. </a:t>
            </a:r>
            <a:r>
              <a:rPr lang="en-US" sz="1400" i="1" dirty="0" err="1" smtClean="0"/>
              <a:t>Geophys</a:t>
            </a:r>
            <a:r>
              <a:rPr lang="en-US" sz="1400" i="1" dirty="0" smtClean="0"/>
              <a:t>. Res</a:t>
            </a:r>
            <a:r>
              <a:rPr lang="en-US" sz="1400" dirty="0" smtClean="0"/>
              <a:t>., 113, D15506,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10.1029/2007JD008665.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202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Much smaller (.002 nm) seasonal dependence seen in NM sensor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8785" y="1127760"/>
            <a:ext cx="8540750" cy="1417320"/>
          </a:xfrm>
        </p:spPr>
        <p:txBody>
          <a:bodyPr/>
          <a:lstStyle/>
          <a:p>
            <a:r>
              <a:rPr lang="en-US" sz="2000" dirty="0"/>
              <a:t>Comparisons of reference solar flux measurements </a:t>
            </a:r>
            <a:r>
              <a:rPr lang="en-US" sz="2000" dirty="0" smtClean="0"/>
              <a:t>on                      </a:t>
            </a:r>
            <a:r>
              <a:rPr lang="en-US" sz="2000" dirty="0" smtClean="0">
                <a:solidFill>
                  <a:srgbClr val="0000C8"/>
                </a:solidFill>
              </a:rPr>
              <a:t>31 </a:t>
            </a:r>
            <a:r>
              <a:rPr lang="en-US" sz="2000" dirty="0">
                <a:solidFill>
                  <a:srgbClr val="0000C8"/>
                </a:solidFill>
              </a:rPr>
              <a:t>Aug 2012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80000"/>
                </a:solidFill>
              </a:rPr>
              <a:t>4 Apr 2013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C8B900"/>
                </a:solidFill>
              </a:rPr>
              <a:t>28 Aug 2013 </a:t>
            </a:r>
            <a:r>
              <a:rPr lang="en-US" sz="2000" dirty="0" smtClean="0"/>
              <a:t>with 21 Mar 2012</a:t>
            </a:r>
          </a:p>
          <a:p>
            <a:pPr lvl="1"/>
            <a:r>
              <a:rPr lang="en-US" sz="1800" dirty="0" smtClean="0"/>
              <a:t>Left – No shift in wavelengths </a:t>
            </a:r>
          </a:p>
          <a:p>
            <a:pPr lvl="1"/>
            <a:r>
              <a:rPr lang="en-US" sz="1800" dirty="0" smtClean="0"/>
              <a:t>Right – 0.002 nm shift for </a:t>
            </a:r>
            <a:r>
              <a:rPr lang="en-US" sz="1800" b="1" dirty="0">
                <a:solidFill>
                  <a:srgbClr val="0000C8"/>
                </a:solidFill>
              </a:rPr>
              <a:t>31 Aug </a:t>
            </a:r>
            <a:r>
              <a:rPr lang="en-US" sz="1800" b="1" dirty="0" smtClean="0">
                <a:solidFill>
                  <a:srgbClr val="0000C8"/>
                </a:solidFill>
              </a:rPr>
              <a:t>2012</a:t>
            </a:r>
            <a:r>
              <a:rPr lang="en-US" sz="1800" dirty="0" smtClean="0">
                <a:solidFill>
                  <a:srgbClr val="0000C8"/>
                </a:solidFill>
              </a:rPr>
              <a:t> </a:t>
            </a:r>
            <a:r>
              <a:rPr lang="en-US" sz="1800" dirty="0" smtClean="0"/>
              <a:t>and </a:t>
            </a:r>
            <a:r>
              <a:rPr lang="en-US" sz="1800" b="1" dirty="0">
                <a:solidFill>
                  <a:srgbClr val="C8B900"/>
                </a:solidFill>
              </a:rPr>
              <a:t>28 Aug 2013 </a:t>
            </a:r>
            <a:endParaRPr lang="en-US" sz="1800" b="1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E063-CA76-41D2-986F-A92127392E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423160"/>
            <a:ext cx="859536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97408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7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Intra-orbital dependence seen in NM sensor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9E018-E2BE-3640-B8BC-ACB6AD2BD44F}" type="datetime3">
              <a:rPr lang="en-US" smtClean="0"/>
              <a:t>7 October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E063-CA76-41D2-986F-A92127392E2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32" y="1191321"/>
            <a:ext cx="6121027" cy="4371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97408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" y="1356360"/>
            <a:ext cx="274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Comparison of Earth measured radiances for non-ozone absorbing wavelengths compared to synthetic solar </a:t>
            </a:r>
          </a:p>
          <a:p>
            <a:r>
              <a:rPr lang="en-US" sz="2000" dirty="0" smtClean="0"/>
              <a:t>Flux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C800"/>
                </a:solidFill>
              </a:rPr>
              <a:t>On-orbit wavelength shift </a:t>
            </a:r>
            <a:r>
              <a:rPr lang="en-US" sz="2000" dirty="0" err="1" smtClean="0">
                <a:solidFill>
                  <a:srgbClr val="00C800"/>
                </a:solidFill>
              </a:rPr>
              <a:t>cal</a:t>
            </a:r>
            <a:r>
              <a:rPr lang="en-US" sz="2000" dirty="0" smtClean="0">
                <a:solidFill>
                  <a:srgbClr val="00C800"/>
                </a:solidFill>
              </a:rPr>
              <a:t> = 0.01 nm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Joint GSICS GRWG-UVSG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CEOS WGCV-ACSG meeting</a:t>
            </a:r>
          </a:p>
        </p:txBody>
      </p:sp>
    </p:spTree>
    <p:extLst>
      <p:ext uri="{BB962C8B-B14F-4D97-AF65-F5344CB8AC3E}">
        <p14:creationId xmlns:p14="http://schemas.microsoft.com/office/powerpoint/2010/main" val="180816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11533</TotalTime>
  <Words>1333</Words>
  <Application>Microsoft Macintosh PowerPoint</Application>
  <PresentationFormat>On-screen Show (4:3)</PresentationFormat>
  <Paragraphs>308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Compass</vt:lpstr>
      <vt:lpstr>PowerPoint Presentation</vt:lpstr>
      <vt:lpstr>Both the NM and NP sensors are extremely stable</vt:lpstr>
      <vt:lpstr>Both the NM and NP sensors are extremely stable</vt:lpstr>
      <vt:lpstr>Aluminum diffuser interference features minimized</vt:lpstr>
      <vt:lpstr>Comparison of two different reference measurements show little noise</vt:lpstr>
      <vt:lpstr>Signals for both the NM and NP sensors are extremely linear</vt:lpstr>
      <vt:lpstr>“Seasonal” wavelength shifts seen in NP sensor</vt:lpstr>
      <vt:lpstr>Much smaller (.002 nm) seasonal dependence seen in NM sensor</vt:lpstr>
      <vt:lpstr>Intra-orbital dependence seen in NM sensor</vt:lpstr>
      <vt:lpstr>OMPS/MLS matchup comparison shows good performance for normalized radiances</vt:lpstr>
      <vt:lpstr>Adjustments needed to account for changes in throughput, particularly in dichroic region</vt:lpstr>
      <vt:lpstr>V1 OMPS/MLS matchup comparisons showed problems unrelated to dichroic adjustment</vt:lpstr>
      <vt:lpstr>Adjustments needed to account for “unphysical” behavior of cal coefficients</vt:lpstr>
      <vt:lpstr>\</vt:lpstr>
      <vt:lpstr>J1 calibration coefficients show the same type of unphysical behavior</vt:lpstr>
      <vt:lpstr>Comparisons of OMPS NM total ozone to OMI shows no trend</vt:lpstr>
      <vt:lpstr>Comparisons of OMPS NP data to MLS show good agreement</vt:lpstr>
      <vt:lpstr>Geolocation of the NM sensor is excellent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SBUV Ozone Record: The Good, the Bad, and the Ugly</dc:title>
  <dc:creator>Rich McPeters</dc:creator>
  <cp:lastModifiedBy>Colin Seftor</cp:lastModifiedBy>
  <cp:revision>705</cp:revision>
  <cp:lastPrinted>2015-06-24T13:55:39Z</cp:lastPrinted>
  <dcterms:created xsi:type="dcterms:W3CDTF">2011-01-21T14:40:16Z</dcterms:created>
  <dcterms:modified xsi:type="dcterms:W3CDTF">2015-10-07T18:07:34Z</dcterms:modified>
</cp:coreProperties>
</file>