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35" r:id="rId5"/>
    <p:sldId id="433" r:id="rId6"/>
    <p:sldId id="434" r:id="rId7"/>
    <p:sldId id="420" r:id="rId8"/>
    <p:sldId id="421" r:id="rId9"/>
    <p:sldId id="422" r:id="rId10"/>
    <p:sldId id="435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7" r:id="rId21"/>
    <p:sldId id="438" r:id="rId22"/>
    <p:sldId id="432" r:id="rId23"/>
  </p:sldIdLst>
  <p:sldSz cx="9144000" cy="6858000" type="screen4x3"/>
  <p:notesSz cx="6669088" cy="9928225"/>
  <p:custDataLst>
    <p:tags r:id="rId26"/>
  </p:custDataLst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3" autoAdjust="0"/>
    <p:restoredTop sz="94611" autoAdjust="0"/>
  </p:normalViewPr>
  <p:slideViewPr>
    <p:cSldViewPr showGuides="1">
      <p:cViewPr varScale="1">
        <p:scale>
          <a:sx n="70" d="100"/>
          <a:sy n="70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9FA044F6-8E21-4B10-B636-04939A1CFA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3538" y="663575"/>
            <a:ext cx="5942012" cy="445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5355382"/>
            <a:ext cx="5335270" cy="382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E2B6D93-CD9C-4BE9-BDEE-7FFFB7E0BC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 algn="ctr">
              <a:tabLst>
                <a:tab pos="2038350" algn="l"/>
              </a:tabLst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1702048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26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12776"/>
            <a:ext cx="76946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0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412776"/>
            <a:ext cx="37703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5338" indent="-173038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412776"/>
            <a:ext cx="3771900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4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412776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412776"/>
            <a:ext cx="3769200" cy="3348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4488" indent="-179388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4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87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2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2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52917C3B-CD55-4701-84F9-F08C458EA7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Calibration Status for the GOME Instrument</a:t>
            </a:r>
            <a:endParaRPr lang="en-US" dirty="0" smtClean="0"/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000"/>
            <a:ext cx="7342188" cy="1918072"/>
          </a:xfrm>
        </p:spPr>
        <p:txBody>
          <a:bodyPr/>
          <a:lstStyle/>
          <a:p>
            <a:endParaRPr lang="de-DE" sz="2000" dirty="0" smtClean="0"/>
          </a:p>
          <a:p>
            <a:endParaRPr lang="en-US" sz="2000" dirty="0"/>
          </a:p>
          <a:p>
            <a:r>
              <a:rPr lang="en-US" sz="2000" dirty="0" smtClean="0"/>
              <a:t>D. Loyola, </a:t>
            </a:r>
            <a:r>
              <a:rPr lang="en-GB" dirty="0" smtClean="0"/>
              <a:t>B. </a:t>
            </a:r>
            <a:r>
              <a:rPr lang="en-GB" dirty="0" err="1"/>
              <a:t>Aberle</a:t>
            </a:r>
            <a:r>
              <a:rPr lang="en-GB" dirty="0"/>
              <a:t>, </a:t>
            </a:r>
            <a:r>
              <a:rPr lang="en-US" dirty="0" smtClean="0"/>
              <a:t>M. </a:t>
            </a:r>
            <a:r>
              <a:rPr lang="en-US" dirty="0" err="1" smtClean="0"/>
              <a:t>Coldewey</a:t>
            </a:r>
            <a:r>
              <a:rPr lang="en-US" dirty="0" smtClean="0"/>
              <a:t>-Egbers</a:t>
            </a:r>
            <a:r>
              <a:rPr lang="en-US" dirty="0" smtClean="0"/>
              <a:t>, </a:t>
            </a:r>
            <a:r>
              <a:rPr lang="en-US" dirty="0" smtClean="0"/>
              <a:t>N. Hao, </a:t>
            </a:r>
            <a:r>
              <a:rPr lang="en-GB" dirty="0" smtClean="0"/>
              <a:t>S</a:t>
            </a:r>
            <a:r>
              <a:rPr lang="en-GB" dirty="0"/>
              <a:t>. </a:t>
            </a:r>
            <a:r>
              <a:rPr lang="en-GB" dirty="0" err="1" smtClean="0"/>
              <a:t>Slijkhuis</a:t>
            </a:r>
            <a:endParaRPr lang="en-US" sz="2000" dirty="0" smtClean="0"/>
          </a:p>
          <a:p>
            <a:endParaRPr lang="en-US" dirty="0"/>
          </a:p>
          <a:p>
            <a:r>
              <a:rPr lang="en-US" dirty="0"/>
              <a:t>Joint GSICS GRWG-UVSG and CEOS WGCV-ACSG Meeting</a:t>
            </a:r>
            <a:endParaRPr lang="de-DE" dirty="0"/>
          </a:p>
          <a:p>
            <a:r>
              <a:rPr lang="en-GB" dirty="0"/>
              <a:t>NCWCP College </a:t>
            </a:r>
            <a:r>
              <a:rPr lang="en-GB" dirty="0" smtClean="0"/>
              <a:t>Park, </a:t>
            </a:r>
            <a:r>
              <a:rPr lang="en-US" dirty="0" smtClean="0"/>
              <a:t>October 8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de-DE" sz="2000" dirty="0" smtClean="0"/>
          </a:p>
        </p:txBody>
      </p:sp>
      <p:sp>
        <p:nvSpPr>
          <p:cNvPr id="307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143000" y="122238"/>
            <a:ext cx="1230313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www.DLR.de  •  Chart </a:t>
            </a:r>
            <a:fld id="{7E830CB7-1427-4A25-9636-461AAC485CBC}" type="slidenum">
              <a:rPr lang="de-DE" smtClean="0">
                <a:solidFill>
                  <a:srgbClr val="686868"/>
                </a:solidFill>
              </a:rPr>
              <a:pPr eaLnBrk="1" hangingPunct="1"/>
              <a:t>1</a:t>
            </a:fld>
            <a:endParaRPr lang="de-DE" smtClean="0">
              <a:solidFill>
                <a:srgbClr val="686868"/>
              </a:solidFill>
            </a:endParaRPr>
          </a:p>
        </p:txBody>
      </p:sp>
      <p:sp>
        <p:nvSpPr>
          <p:cNvPr id="307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374900" y="122238"/>
            <a:ext cx="5399088" cy="122237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smtClean="0">
                <a:solidFill>
                  <a:srgbClr val="686868"/>
                </a:solidFill>
              </a:rPr>
              <a:t>&gt; Vortrag &gt; Autor  •  Dokumentname &gt; Datum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PMD Measurements and Q-Factors</a:t>
            </a:r>
            <a:endParaRPr lang="en-US" dirty="0"/>
          </a:p>
        </p:txBody>
      </p:sp>
      <p:pic>
        <p:nvPicPr>
          <p:cNvPr id="6" name="Grafik 5" descr="meanpm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60000"/>
            <a:ext cx="2880000" cy="2880000"/>
          </a:xfrm>
          <a:prstGeom prst="rect">
            <a:avLst/>
          </a:prstGeom>
        </p:spPr>
      </p:pic>
      <p:pic>
        <p:nvPicPr>
          <p:cNvPr id="7" name="Grafik 6" descr="meanpmd_relchang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0152" y="2160000"/>
            <a:ext cx="2880000" cy="28800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947345" y="1635090"/>
            <a:ext cx="1454244" cy="39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rgbClr val="FF0000"/>
                </a:solidFill>
              </a:rPr>
              <a:t>PMD Signal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qfactors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480" y="2160000"/>
            <a:ext cx="2880000" cy="28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4248" y="1635090"/>
            <a:ext cx="1274708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b="1" dirty="0">
                <a:solidFill>
                  <a:srgbClr val="FF0000"/>
                </a:solidFill>
              </a:rPr>
              <a:t>Q-</a:t>
            </a:r>
            <a:r>
              <a:rPr lang="de-DE" b="1" dirty="0" err="1">
                <a:solidFill>
                  <a:srgbClr val="FF0000"/>
                </a:solidFill>
              </a:rPr>
              <a:t>Factors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5251" y="1628800"/>
            <a:ext cx="1992853" cy="394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rgbClr val="FF0000"/>
                </a:solidFill>
              </a:rPr>
              <a:t>Change </a:t>
            </a:r>
            <a:r>
              <a:rPr lang="de-DE" b="1" dirty="0">
                <a:solidFill>
                  <a:srgbClr val="FF0000"/>
                </a:solidFill>
              </a:rPr>
              <a:t>vs. 1995</a:t>
            </a:r>
          </a:p>
        </p:txBody>
      </p:sp>
    </p:spTree>
    <p:extLst>
      <p:ext uri="{BB962C8B-B14F-4D97-AF65-F5344CB8AC3E}">
        <p14:creationId xmlns:p14="http://schemas.microsoft.com/office/powerpoint/2010/main" val="8196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GOME Pre-disperser Temperature</a:t>
            </a:r>
            <a:endParaRPr lang="en-US" dirty="0"/>
          </a:p>
        </p:txBody>
      </p:sp>
      <p:pic>
        <p:nvPicPr>
          <p:cNvPr id="4" name="Grafik 3" descr="tempera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5789443" cy="48245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96136" y="1556792"/>
            <a:ext cx="3168351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de-DE" sz="1400" dirty="0" err="1" smtClean="0"/>
              <a:t>Quartz</a:t>
            </a:r>
            <a:r>
              <a:rPr lang="de-DE" sz="1400" dirty="0" smtClean="0"/>
              <a:t> </a:t>
            </a:r>
            <a:r>
              <a:rPr lang="de-DE" sz="1400" dirty="0" err="1" smtClean="0"/>
              <a:t>pre</a:t>
            </a:r>
            <a:r>
              <a:rPr lang="de-DE" sz="1400" dirty="0" smtClean="0"/>
              <a:t>-disperser </a:t>
            </a:r>
            <a:r>
              <a:rPr lang="de-DE" sz="1400" dirty="0" err="1" smtClean="0"/>
              <a:t>prism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one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key</a:t>
            </a:r>
            <a:r>
              <a:rPr lang="de-DE" sz="1400" dirty="0" smtClean="0"/>
              <a:t> </a:t>
            </a:r>
            <a:r>
              <a:rPr lang="de-DE" sz="1400" dirty="0" err="1" smtClean="0"/>
              <a:t>elements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optical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endParaRPr lang="de-DE" sz="1400" dirty="0" smtClean="0"/>
          </a:p>
          <a:p>
            <a:pPr marL="180000" indent="-180000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de-DE" sz="1400" dirty="0" err="1" smtClean="0"/>
              <a:t>Refractive</a:t>
            </a:r>
            <a:r>
              <a:rPr lang="de-DE" sz="1400" dirty="0" smtClean="0"/>
              <a:t> </a:t>
            </a:r>
            <a:r>
              <a:rPr lang="de-DE" sz="1400" dirty="0" err="1" smtClean="0"/>
              <a:t>index</a:t>
            </a:r>
            <a:r>
              <a:rPr lang="de-DE" sz="1400" dirty="0" smtClean="0"/>
              <a:t> </a:t>
            </a:r>
            <a:r>
              <a:rPr lang="de-DE" sz="1400" dirty="0" err="1" smtClean="0"/>
              <a:t>depends</a:t>
            </a:r>
            <a:r>
              <a:rPr lang="de-DE" sz="1400" dirty="0" smtClean="0"/>
              <a:t> on </a:t>
            </a:r>
            <a:r>
              <a:rPr lang="de-DE" sz="1400" dirty="0" err="1" smtClean="0"/>
              <a:t>wavelength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temperature</a:t>
            </a:r>
            <a:endParaRPr lang="de-DE" sz="1400" dirty="0" smtClean="0"/>
          </a:p>
          <a:p>
            <a:pPr marL="180000" indent="-180000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de-DE" sz="1400" dirty="0" err="1" smtClean="0"/>
              <a:t>Temperature</a:t>
            </a:r>
            <a:r>
              <a:rPr lang="de-DE" sz="1400" dirty="0" smtClean="0"/>
              <a:t> </a:t>
            </a:r>
            <a:r>
              <a:rPr lang="de-DE" sz="1400" dirty="0" err="1" smtClean="0"/>
              <a:t>increases</a:t>
            </a:r>
            <a:r>
              <a:rPr lang="de-DE" sz="1400" dirty="0" smtClean="0"/>
              <a:t> </a:t>
            </a:r>
            <a:r>
              <a:rPr lang="de-DE" sz="1400" dirty="0" err="1" smtClean="0"/>
              <a:t>along</a:t>
            </a:r>
            <a:r>
              <a:rPr lang="de-DE" sz="1400" dirty="0" smtClean="0"/>
              <a:t> an </a:t>
            </a:r>
            <a:r>
              <a:rPr lang="de-DE" sz="1400" dirty="0" err="1" smtClean="0"/>
              <a:t>orbit</a:t>
            </a:r>
            <a:r>
              <a:rPr lang="de-DE" sz="1400" dirty="0" smtClean="0"/>
              <a:t> due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warming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satellite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sun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partly</a:t>
            </a:r>
            <a:r>
              <a:rPr lang="de-DE" sz="1400" dirty="0" smtClean="0"/>
              <a:t> </a:t>
            </a:r>
            <a:r>
              <a:rPr lang="de-DE" sz="1400" dirty="0" err="1" smtClean="0"/>
              <a:t>because</a:t>
            </a:r>
            <a:r>
              <a:rPr lang="de-DE" sz="1400" dirty="0" smtClean="0"/>
              <a:t> </a:t>
            </a:r>
            <a:r>
              <a:rPr lang="de-DE" sz="1400" dirty="0" err="1" smtClean="0"/>
              <a:t>light</a:t>
            </a:r>
            <a:r>
              <a:rPr lang="de-DE" sz="1400" dirty="0" smtClean="0"/>
              <a:t> </a:t>
            </a:r>
            <a:r>
              <a:rPr lang="de-DE" sz="1400" dirty="0" err="1" smtClean="0"/>
              <a:t>passes</a:t>
            </a:r>
            <a:r>
              <a:rPr lang="de-DE" sz="1400" dirty="0" smtClean="0"/>
              <a:t> </a:t>
            </a:r>
            <a:r>
              <a:rPr lang="de-DE" sz="1400" dirty="0" err="1" smtClean="0"/>
              <a:t>through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instrument</a:t>
            </a:r>
            <a:endParaRPr lang="de-DE" sz="1400" dirty="0" smtClean="0"/>
          </a:p>
          <a:p>
            <a:pPr marL="180000" indent="-180000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de-DE" sz="1400" dirty="0" err="1" smtClean="0"/>
              <a:t>Temperature</a:t>
            </a:r>
            <a:r>
              <a:rPr lang="de-DE" sz="1400" dirty="0" smtClean="0"/>
              <a:t> </a:t>
            </a:r>
            <a:r>
              <a:rPr lang="de-DE" sz="1400" dirty="0" err="1" smtClean="0"/>
              <a:t>changes</a:t>
            </a:r>
            <a:r>
              <a:rPr lang="de-DE" sz="1400" dirty="0" smtClean="0"/>
              <a:t> </a:t>
            </a:r>
            <a:r>
              <a:rPr lang="de-DE" sz="1400" dirty="0" err="1" smtClean="0"/>
              <a:t>affect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wavelength</a:t>
            </a:r>
            <a:r>
              <a:rPr lang="de-DE" sz="1400" dirty="0" smtClean="0"/>
              <a:t> </a:t>
            </a:r>
            <a:r>
              <a:rPr lang="de-DE" sz="1400" dirty="0" err="1" smtClean="0"/>
              <a:t>calibration</a:t>
            </a:r>
            <a:endParaRPr lang="de-DE" sz="1400" dirty="0" smtClean="0"/>
          </a:p>
          <a:p>
            <a:pPr marL="180000" indent="-180000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de-DE" sz="1400" dirty="0" smtClean="0"/>
              <a:t>Long-</a:t>
            </a:r>
            <a:r>
              <a:rPr lang="de-DE" sz="1400" dirty="0" err="1" smtClean="0"/>
              <a:t>term</a:t>
            </a:r>
            <a:r>
              <a:rPr lang="de-DE" sz="1400" dirty="0" smtClean="0"/>
              <a:t> </a:t>
            </a:r>
            <a:r>
              <a:rPr lang="de-DE" sz="1400" dirty="0" err="1" smtClean="0"/>
              <a:t>increase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due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degradation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thermal </a:t>
            </a:r>
            <a:r>
              <a:rPr lang="de-DE" sz="1400" dirty="0" err="1" smtClean="0"/>
              <a:t>system</a:t>
            </a:r>
            <a:endParaRPr lang="de-DE" sz="1400" dirty="0" smtClean="0"/>
          </a:p>
          <a:p>
            <a:pPr marL="180000" indent="-180000">
              <a:lnSpc>
                <a:spcPct val="100000"/>
              </a:lnSpc>
              <a:spcAft>
                <a:spcPts val="900"/>
              </a:spcAft>
              <a:buFont typeface="Wingdings" pitchFamily="2" charset="2"/>
              <a:buChar char="Ø"/>
            </a:pPr>
            <a:r>
              <a:rPr lang="de-DE" sz="1400" dirty="0" err="1" smtClean="0"/>
              <a:t>Outliers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connected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instrument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cooler </a:t>
            </a:r>
            <a:r>
              <a:rPr lang="de-DE" sz="1400" dirty="0" err="1" smtClean="0"/>
              <a:t>switch-offs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656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Lamp Measurements</a:t>
            </a:r>
            <a:endParaRPr lang="en-US" dirty="0"/>
          </a:p>
        </p:txBody>
      </p:sp>
      <p:pic>
        <p:nvPicPr>
          <p:cNvPr id="5" name="Grafik 4" descr="lamp_lines_ch0_line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52000"/>
            <a:ext cx="3960000" cy="3300000"/>
          </a:xfrm>
          <a:prstGeom prst="rect">
            <a:avLst/>
          </a:prstGeom>
        </p:spPr>
      </p:pic>
      <p:pic>
        <p:nvPicPr>
          <p:cNvPr id="7" name="Grafik 6" descr="lamp_lines_ch1_line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52000"/>
            <a:ext cx="3960000" cy="33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339752" y="4392000"/>
            <a:ext cx="201529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b="1" dirty="0" err="1" smtClean="0">
                <a:solidFill>
                  <a:srgbClr val="FF0000"/>
                </a:solidFill>
              </a:rPr>
              <a:t>Ch</a:t>
            </a:r>
            <a:r>
              <a:rPr lang="de-DE" sz="2400" b="1" dirty="0" smtClean="0">
                <a:solidFill>
                  <a:srgbClr val="FF0000"/>
                </a:solidFill>
              </a:rPr>
              <a:t> 1: 283nm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60032" y="4392000"/>
            <a:ext cx="201529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b="1" dirty="0" err="1" smtClean="0">
                <a:solidFill>
                  <a:srgbClr val="FF0000"/>
                </a:solidFill>
              </a:rPr>
              <a:t>Ch</a:t>
            </a:r>
            <a:r>
              <a:rPr lang="de-DE" sz="2400" b="1" dirty="0" smtClean="0">
                <a:solidFill>
                  <a:srgbClr val="FF0000"/>
                </a:solidFill>
              </a:rPr>
              <a:t> 2: 391nm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71800" y="5652000"/>
            <a:ext cx="201529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b="1" dirty="0" err="1" smtClean="0">
                <a:solidFill>
                  <a:srgbClr val="FF0000"/>
                </a:solidFill>
              </a:rPr>
              <a:t>Ch</a:t>
            </a:r>
            <a:r>
              <a:rPr lang="de-DE" sz="2400" b="1" dirty="0" smtClean="0">
                <a:solidFill>
                  <a:srgbClr val="FF0000"/>
                </a:solidFill>
              </a:rPr>
              <a:t> 3: 582nm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5652000"/>
            <a:ext cx="201529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b="1" dirty="0" err="1" smtClean="0">
                <a:solidFill>
                  <a:srgbClr val="FF0000"/>
                </a:solidFill>
              </a:rPr>
              <a:t>Ch</a:t>
            </a:r>
            <a:r>
              <a:rPr lang="de-DE" sz="2400" b="1" dirty="0" smtClean="0">
                <a:solidFill>
                  <a:srgbClr val="FF0000"/>
                </a:solidFill>
              </a:rPr>
              <a:t> 4: 668nm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lamp_lines_ch2_line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361248"/>
            <a:ext cx="3960000" cy="33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13500000" sx="101000" sy="101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lamp_lines_ch3_lin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361248"/>
            <a:ext cx="3960000" cy="33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13500000" sx="101000" sy="101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9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677472" cy="738187"/>
          </a:xfrm>
        </p:spPr>
        <p:txBody>
          <a:bodyPr/>
          <a:lstStyle/>
          <a:p>
            <a:r>
              <a:rPr lang="en-US" dirty="0" smtClean="0"/>
              <a:t>LED Measurements + Pixel-to-Pixel Gain Correction</a:t>
            </a:r>
            <a:endParaRPr lang="en-US" dirty="0"/>
          </a:p>
        </p:txBody>
      </p:sp>
      <p:pic>
        <p:nvPicPr>
          <p:cNvPr id="4" name="Grafik 3" descr="led_spec_rel_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52736"/>
            <a:ext cx="5040000" cy="5040000"/>
          </a:xfrm>
          <a:prstGeom prst="rect">
            <a:avLst/>
          </a:prstGeom>
        </p:spPr>
      </p:pic>
      <p:pic>
        <p:nvPicPr>
          <p:cNvPr id="6" name="Grafik 5" descr="led_patt_st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320000" cy="345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75353"/>
            <a:ext cx="3888432" cy="13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292080" y="1196752"/>
            <a:ext cx="2218428" cy="377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err="1" smtClean="0"/>
              <a:t>Typical</a:t>
            </a:r>
            <a:r>
              <a:rPr lang="de-DE" sz="1200" dirty="0" smtClean="0"/>
              <a:t> PPG </a:t>
            </a:r>
            <a:r>
              <a:rPr lang="de-DE" sz="1200" dirty="0" err="1" smtClean="0"/>
              <a:t>correction</a:t>
            </a:r>
            <a:r>
              <a:rPr lang="de-DE" sz="1200" dirty="0" smtClean="0"/>
              <a:t> </a:t>
            </a:r>
            <a:r>
              <a:rPr lang="de-DE" sz="1200" dirty="0" err="1" smtClean="0"/>
              <a:t>factor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cxnSp>
        <p:nvCxnSpPr>
          <p:cNvPr id="8" name="Gerade Verbindung 7"/>
          <p:cNvCxnSpPr/>
          <p:nvPr/>
        </p:nvCxnSpPr>
        <p:spPr bwMode="auto">
          <a:xfrm flipH="1">
            <a:off x="683568" y="2952000"/>
            <a:ext cx="309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H="1">
            <a:off x="683912" y="4365104"/>
            <a:ext cx="309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H="1">
            <a:off x="683912" y="4941168"/>
            <a:ext cx="309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683568" y="1476000"/>
            <a:ext cx="881973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/>
              <a:t>Ch</a:t>
            </a:r>
            <a:r>
              <a:rPr lang="de-DE" sz="1200" b="1" dirty="0" smtClean="0"/>
              <a:t> 4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3568" y="2835500"/>
            <a:ext cx="881973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/>
              <a:t>Ch</a:t>
            </a:r>
            <a:r>
              <a:rPr lang="de-DE" sz="1200" b="1" dirty="0" smtClean="0"/>
              <a:t> 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3568" y="4248000"/>
            <a:ext cx="881973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/>
              <a:t>Ch</a:t>
            </a:r>
            <a:r>
              <a:rPr lang="de-DE" sz="1200" b="1" dirty="0" smtClean="0"/>
              <a:t> 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568" y="4851724"/>
            <a:ext cx="881973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/>
              <a:t>Ch</a:t>
            </a:r>
            <a:r>
              <a:rPr lang="de-DE" sz="1200" b="1" dirty="0" smtClean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884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677472" cy="738187"/>
          </a:xfrm>
        </p:spPr>
        <p:txBody>
          <a:bodyPr/>
          <a:lstStyle/>
          <a:p>
            <a:r>
              <a:rPr lang="en-US" dirty="0" smtClean="0"/>
              <a:t>Dark Current Measurements vs. Integration Time (IT)</a:t>
            </a:r>
            <a:endParaRPr lang="en-US" dirty="0"/>
          </a:p>
        </p:txBody>
      </p:sp>
      <p:pic>
        <p:nvPicPr>
          <p:cNvPr id="17" name="Grafik 16" descr="leakage_128-16-4-4-4-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" y="1980000"/>
            <a:ext cx="2880000" cy="3360000"/>
          </a:xfrm>
          <a:prstGeom prst="rect">
            <a:avLst/>
          </a:prstGeom>
        </p:spPr>
      </p:pic>
      <p:pic>
        <p:nvPicPr>
          <p:cNvPr id="18" name="Grafik 17" descr="leakage_320-320-320-320-320-320-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980000"/>
            <a:ext cx="2880000" cy="3360000"/>
          </a:xfrm>
          <a:prstGeom prst="rect">
            <a:avLst/>
          </a:prstGeom>
        </p:spPr>
      </p:pic>
      <p:pic>
        <p:nvPicPr>
          <p:cNvPr id="19" name="Grafik 18" descr="leakage_640-64-64-64-64-64-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980000"/>
            <a:ext cx="2880000" cy="33600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555776" y="5523522"/>
            <a:ext cx="3220753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→ </a:t>
            </a:r>
            <a:r>
              <a:rPr lang="de-DE" sz="1600" b="1" dirty="0" err="1" smtClean="0">
                <a:solidFill>
                  <a:srgbClr val="FF0000"/>
                </a:solidFill>
              </a:rPr>
              <a:t>Increase</a:t>
            </a:r>
            <a:r>
              <a:rPr lang="de-DE" sz="1600" b="1" dirty="0" smtClean="0">
                <a:solidFill>
                  <a:srgbClr val="FF0000"/>
                </a:solidFill>
              </a:rPr>
              <a:t>: 4-6 BU/s / 10 </a:t>
            </a:r>
            <a:r>
              <a:rPr lang="de-DE" sz="1600" b="1" dirty="0" err="1" smtClean="0">
                <a:solidFill>
                  <a:srgbClr val="FF0000"/>
                </a:solidFill>
              </a:rPr>
              <a:t>years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139419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Scan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1200" b="1" dirty="0" smtClean="0">
                <a:solidFill>
                  <a:srgbClr val="FF0000"/>
                </a:solidFill>
              </a:rPr>
              <a:t>(Band 1a: 12s </a:t>
            </a:r>
            <a:r>
              <a:rPr lang="de-DE" sz="1200" b="1" dirty="0" err="1" smtClean="0">
                <a:solidFill>
                  <a:srgbClr val="FF0000"/>
                </a:solidFill>
              </a:rPr>
              <a:t>and</a:t>
            </a:r>
            <a:r>
              <a:rPr lang="de-DE" sz="1200" b="1" dirty="0" smtClean="0">
                <a:solidFill>
                  <a:srgbClr val="FF0000"/>
                </a:solidFill>
              </a:rPr>
              <a:t> Bands 2-4: 1.5s)</a:t>
            </a:r>
          </a:p>
          <a:p>
            <a:pPr algn="ctr">
              <a:lnSpc>
                <a:spcPct val="100000"/>
              </a:lnSpc>
              <a:buNone/>
            </a:pP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3419872" y="13936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LED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1200" b="1" dirty="0" smtClean="0">
                <a:solidFill>
                  <a:srgbClr val="FF0000"/>
                </a:solidFill>
              </a:rPr>
              <a:t>(Bands 1-4: 30s)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6084168" y="1394192"/>
            <a:ext cx="2816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Moon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1200" b="1" dirty="0" smtClean="0">
                <a:solidFill>
                  <a:srgbClr val="FF0000"/>
                </a:solidFill>
              </a:rPr>
              <a:t>(Band 1a: 60s </a:t>
            </a:r>
            <a:r>
              <a:rPr lang="de-DE" sz="1200" b="1" dirty="0" err="1" smtClean="0">
                <a:solidFill>
                  <a:srgbClr val="FF0000"/>
                </a:solidFill>
              </a:rPr>
              <a:t>and</a:t>
            </a:r>
            <a:r>
              <a:rPr lang="de-DE" sz="1200" b="1" dirty="0" smtClean="0">
                <a:solidFill>
                  <a:srgbClr val="FF0000"/>
                </a:solidFill>
              </a:rPr>
              <a:t> Bands 2-4: 6s)</a:t>
            </a:r>
          </a:p>
          <a:p>
            <a:pPr algn="ctr">
              <a:lnSpc>
                <a:spcPct val="100000"/>
              </a:lnSpc>
              <a:buNone/>
            </a:pP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Coldewey_92891_fig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22620"/>
            <a:ext cx="3960000" cy="583538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4788024" y="2708920"/>
            <a:ext cx="4104456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677472" cy="738187"/>
          </a:xfrm>
        </p:spPr>
        <p:txBody>
          <a:bodyPr/>
          <a:lstStyle/>
          <a:p>
            <a:r>
              <a:rPr lang="en-US" dirty="0" smtClean="0"/>
              <a:t>Dark Current Noise</a:t>
            </a:r>
            <a:endParaRPr lang="en-US" dirty="0"/>
          </a:p>
        </p:txBody>
      </p:sp>
      <p:pic>
        <p:nvPicPr>
          <p:cNvPr id="12" name="Grafik 11" descr="dcarray_noise_128-16-4-4-4-4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848" y="3380982"/>
            <a:ext cx="2988000" cy="2490000"/>
          </a:xfrm>
          <a:prstGeom prst="rect">
            <a:avLst/>
          </a:prstGeom>
        </p:spPr>
      </p:pic>
      <p:pic>
        <p:nvPicPr>
          <p:cNvPr id="13" name="Grafik 12" descr="dcarray_noise_320-320-320-320-320-320-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8176" y="3380982"/>
            <a:ext cx="2988000" cy="2490000"/>
          </a:xfrm>
          <a:prstGeom prst="rect">
            <a:avLst/>
          </a:prstGeom>
        </p:spPr>
      </p:pic>
      <p:pic>
        <p:nvPicPr>
          <p:cNvPr id="14" name="Grafik 13" descr="dcarray_noise_640-64-64-64-64-64-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504" y="3380982"/>
            <a:ext cx="2988000" cy="249000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 bwMode="auto">
          <a:xfrm>
            <a:off x="5076056" y="1340768"/>
            <a:ext cx="2592288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40152" y="1011961"/>
            <a:ext cx="728084" cy="400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</a:rPr>
              <a:t>SAA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6056" y="692696"/>
            <a:ext cx="611065" cy="400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</a:rPr>
              <a:t>Old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9552" y="2996952"/>
            <a:ext cx="8452955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       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Scan                           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LED                           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Moon</a:t>
            </a:r>
            <a:endParaRPr lang="de-D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5724128" y="0"/>
            <a:ext cx="3275856" cy="4293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17432" cy="738187"/>
          </a:xfrm>
        </p:spPr>
        <p:txBody>
          <a:bodyPr/>
          <a:lstStyle/>
          <a:p>
            <a:r>
              <a:rPr lang="en-US" dirty="0" smtClean="0"/>
              <a:t>PMD Noise + Zero Offset</a:t>
            </a:r>
            <a:endParaRPr lang="en-US" dirty="0"/>
          </a:p>
        </p:txBody>
      </p:sp>
      <p:pic>
        <p:nvPicPr>
          <p:cNvPr id="4" name="Grafik 3" descr="pmd_noise_128-16-4-4-4-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" y="1484784"/>
            <a:ext cx="2988000" cy="2490000"/>
          </a:xfrm>
          <a:prstGeom prst="rect">
            <a:avLst/>
          </a:prstGeom>
        </p:spPr>
      </p:pic>
      <p:pic>
        <p:nvPicPr>
          <p:cNvPr id="6" name="Grafik 5" descr="pmd_noise_320-320-320-320-320-320-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84784"/>
            <a:ext cx="2988000" cy="2490000"/>
          </a:xfrm>
          <a:prstGeom prst="rect">
            <a:avLst/>
          </a:prstGeom>
        </p:spPr>
      </p:pic>
      <p:pic>
        <p:nvPicPr>
          <p:cNvPr id="7" name="Grafik 6" descr="pmd_noise_640-64-64-64-64-64-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480" y="1484784"/>
            <a:ext cx="2988000" cy="2490000"/>
          </a:xfrm>
          <a:prstGeom prst="rect">
            <a:avLst/>
          </a:prstGeom>
        </p:spPr>
      </p:pic>
      <p:pic>
        <p:nvPicPr>
          <p:cNvPr id="8" name="Grafik 7" descr="pmd_offset_128-16-4-4-4-4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48000"/>
            <a:ext cx="2988000" cy="2490000"/>
          </a:xfrm>
          <a:prstGeom prst="rect">
            <a:avLst/>
          </a:prstGeom>
        </p:spPr>
      </p:pic>
      <p:pic>
        <p:nvPicPr>
          <p:cNvPr id="9" name="Grafik 8" descr="pmd_offset_320-320-320-320-320-320-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248000"/>
            <a:ext cx="2988000" cy="249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39552" y="1052736"/>
            <a:ext cx="810670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         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Scan                     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LED                      IT </a:t>
            </a:r>
            <a:r>
              <a:rPr lang="de-DE" sz="1600" b="1" dirty="0" err="1" smtClean="0">
                <a:solidFill>
                  <a:srgbClr val="FF0000"/>
                </a:solidFill>
              </a:rPr>
              <a:t>pattern</a:t>
            </a:r>
            <a:r>
              <a:rPr lang="de-DE" sz="1600" b="1" dirty="0" smtClean="0">
                <a:solidFill>
                  <a:srgbClr val="FF0000"/>
                </a:solidFill>
              </a:rPr>
              <a:t>: Moon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10" name="Grafik 9" descr="pmd_offset_640-64-64-64-64-64-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8496" y="4248000"/>
            <a:ext cx="2988000" cy="24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Assessing</a:t>
            </a:r>
            <a:r>
              <a:rPr lang="de-DE" dirty="0" smtClean="0"/>
              <a:t> L1b via L2 </a:t>
            </a:r>
            <a:r>
              <a:rPr lang="de-DE" dirty="0" err="1" smtClean="0"/>
              <a:t>Retrievals</a:t>
            </a:r>
            <a:r>
              <a:rPr lang="de-DE" dirty="0" smtClean="0"/>
              <a:t> – DOAS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1701"/>
            <a:ext cx="5872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403849" y="1412776"/>
            <a:ext cx="2752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itchFamily="34" charset="0"/>
              </a:rPr>
              <a:t>Oct. 01, 1997, orbit: 12804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300192" y="1367472"/>
            <a:ext cx="2805237" cy="242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914400" eaLnBrk="1" hangingPunct="1">
              <a:buClrTx/>
              <a:buSzTx/>
              <a:buFontTx/>
              <a:buNone/>
            </a:pPr>
            <a:r>
              <a:rPr lang="de-DE" altLang="en-US" sz="1600" b="1" dirty="0">
                <a:solidFill>
                  <a:srgbClr val="FF0000"/>
                </a:solidFill>
              </a:rPr>
              <a:t>GOME O</a:t>
            </a:r>
            <a:r>
              <a:rPr lang="de-DE" altLang="en-US" sz="1600" b="1" baseline="-25000" dirty="0">
                <a:solidFill>
                  <a:srgbClr val="FF0000"/>
                </a:solidFill>
              </a:rPr>
              <a:t>3</a:t>
            </a:r>
            <a:r>
              <a:rPr lang="de-DE" altLang="en-US" sz="1600" b="1" dirty="0">
                <a:solidFill>
                  <a:srgbClr val="FF0000"/>
                </a:solidFill>
              </a:rPr>
              <a:t> SCD </a:t>
            </a:r>
            <a:r>
              <a:rPr lang="de-DE" altLang="en-US" sz="1600" b="1" dirty="0" err="1">
                <a:solidFill>
                  <a:srgbClr val="FF0000"/>
                </a:solidFill>
              </a:rPr>
              <a:t>difference</a:t>
            </a: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defTabSz="914400" eaLnBrk="1" hangingPunct="1"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between 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new L1 and old L1 is very small (about -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0.03%). 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DOAS fitting residual using new L1 improve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at most situations (about 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0.9%) compared to using old L1 data. </a:t>
            </a: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300192" y="4005064"/>
            <a:ext cx="2805237" cy="20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buNone/>
            </a:pPr>
            <a:r>
              <a:rPr lang="en-US" altLang="en-US" sz="1600" b="1" dirty="0" smtClean="0">
                <a:solidFill>
                  <a:srgbClr val="FF0000"/>
                </a:solidFill>
              </a:rPr>
              <a:t>GOME NO</a:t>
            </a:r>
            <a:r>
              <a:rPr lang="de-DE" altLang="en-US" sz="16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SCD difference 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between new L1 and old L1 is very small (about 0.07%). DOAS fitting residual using new L1 improve a little (about 1.0%) compared to using old L1 data. </a:t>
            </a:r>
          </a:p>
        </p:txBody>
      </p:sp>
    </p:spTree>
    <p:extLst>
      <p:ext uri="{BB962C8B-B14F-4D97-AF65-F5344CB8AC3E}">
        <p14:creationId xmlns:p14="http://schemas.microsoft.com/office/powerpoint/2010/main" val="13539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Assessing</a:t>
            </a:r>
            <a:r>
              <a:rPr lang="de-DE" dirty="0" smtClean="0"/>
              <a:t> L1b via L2 </a:t>
            </a:r>
            <a:r>
              <a:rPr lang="de-DE" dirty="0" err="1" smtClean="0"/>
              <a:t>Retrievals</a:t>
            </a:r>
            <a:r>
              <a:rPr lang="de-DE" dirty="0" smtClean="0"/>
              <a:t> – GODFIT</a:t>
            </a:r>
            <a:endParaRPr lang="en-GB" dirty="0"/>
          </a:p>
        </p:txBody>
      </p:sp>
      <p:pic>
        <p:nvPicPr>
          <p:cNvPr id="7" name="Picture 2" descr="X:\CCI2\Soft_calib\GOME_MelanieFactors\gome1_deg_cloudfree_0.15_greece_band2_O3_subp1_ref_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916832"/>
            <a:ext cx="40141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720" y="1412776"/>
            <a:ext cx="37112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 eaLnBrk="1" hangingPunct="1"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FF0000"/>
                </a:solidFill>
              </a:rPr>
              <a:t>Relative </a:t>
            </a:r>
            <a:r>
              <a:rPr lang="de-DE" altLang="en-US" b="1" dirty="0" err="1" smtClean="0">
                <a:solidFill>
                  <a:srgbClr val="FF0000"/>
                </a:solidFill>
              </a:rPr>
              <a:t>degradation</a:t>
            </a:r>
            <a:r>
              <a:rPr lang="de-DE" altLang="en-US" b="1" dirty="0" smtClean="0">
                <a:solidFill>
                  <a:srgbClr val="FF0000"/>
                </a:solidFill>
              </a:rPr>
              <a:t> 325-335nm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5805264"/>
            <a:ext cx="5070619" cy="394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/>
              <a:t>Reference sector: Mediterranean s</a:t>
            </a:r>
            <a:r>
              <a:rPr lang="en-US" dirty="0" smtClean="0"/>
              <a:t>ea, clear </a:t>
            </a:r>
            <a:r>
              <a:rPr lang="en-US" dirty="0"/>
              <a:t>sky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973722" y="2342468"/>
            <a:ext cx="3846750" cy="2886732"/>
            <a:chOff x="5043231" y="1196752"/>
            <a:chExt cx="3846750" cy="2886732"/>
          </a:xfrm>
        </p:grpSpPr>
        <p:pic>
          <p:nvPicPr>
            <p:cNvPr id="11" name="Picture 2" descr="X:\CCI2\Soft_calib\GOME_MelanieFactors\TotO3Dif_GOMEBeta-GOMECCI_ImpactSmoothCorrectFact_Timede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231" y="1196752"/>
              <a:ext cx="3846750" cy="2886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543550" y="2600325"/>
              <a:ext cx="29744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580112" y="5163482"/>
            <a:ext cx="274947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Courtesy C. </a:t>
            </a:r>
            <a:r>
              <a:rPr lang="en-US" dirty="0" err="1" smtClean="0"/>
              <a:t>Lerot</a:t>
            </a:r>
            <a:r>
              <a:rPr lang="en-US" dirty="0" smtClean="0"/>
              <a:t> (BIRA)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9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9424" y="1988840"/>
            <a:ext cx="5053360" cy="3178456"/>
            <a:chOff x="2441896" y="2961344"/>
            <a:chExt cx="5053360" cy="3178456"/>
          </a:xfrm>
        </p:grpSpPr>
        <p:sp>
          <p:nvSpPr>
            <p:cNvPr id="6" name="CustomShape 3"/>
            <p:cNvSpPr/>
            <p:nvPr/>
          </p:nvSpPr>
          <p:spPr>
            <a:xfrm>
              <a:off x="6030416" y="3033352"/>
              <a:ext cx="14648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trike="noStrike" dirty="0" err="1">
                  <a:latin typeface="Times New Roman"/>
                </a:rPr>
                <a:t>Fillvalues</a:t>
              </a:r>
              <a:endParaRPr sz="2800" dirty="0"/>
            </a:p>
          </p:txBody>
        </p:sp>
        <p:sp>
          <p:nvSpPr>
            <p:cNvPr id="7" name="CustomShape 5"/>
            <p:cNvSpPr/>
            <p:nvPr/>
          </p:nvSpPr>
          <p:spPr>
            <a:xfrm>
              <a:off x="5830200" y="338328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6"/>
            <p:cNvSpPr/>
            <p:nvPr/>
          </p:nvSpPr>
          <p:spPr>
            <a:xfrm>
              <a:off x="4986360" y="338328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7"/>
            <p:cNvSpPr/>
            <p:nvPr/>
          </p:nvSpPr>
          <p:spPr>
            <a:xfrm>
              <a:off x="4142520" y="338328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8"/>
            <p:cNvSpPr/>
            <p:nvPr/>
          </p:nvSpPr>
          <p:spPr>
            <a:xfrm>
              <a:off x="3299040" y="338328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9"/>
            <p:cNvSpPr/>
            <p:nvPr/>
          </p:nvSpPr>
          <p:spPr>
            <a:xfrm>
              <a:off x="2455560" y="338328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0"/>
            <p:cNvSpPr/>
            <p:nvPr/>
          </p:nvSpPr>
          <p:spPr>
            <a:xfrm>
              <a:off x="6252120" y="338328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1"/>
            <p:cNvSpPr/>
            <p:nvPr/>
          </p:nvSpPr>
          <p:spPr>
            <a:xfrm>
              <a:off x="5408280" y="338328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2"/>
            <p:cNvSpPr/>
            <p:nvPr/>
          </p:nvSpPr>
          <p:spPr>
            <a:xfrm>
              <a:off x="4564440" y="338328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3"/>
            <p:cNvSpPr/>
            <p:nvPr/>
          </p:nvSpPr>
          <p:spPr>
            <a:xfrm>
              <a:off x="3720960" y="338328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4"/>
            <p:cNvSpPr/>
            <p:nvPr/>
          </p:nvSpPr>
          <p:spPr>
            <a:xfrm>
              <a:off x="2877480" y="338328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Line 15"/>
            <p:cNvSpPr/>
            <p:nvPr/>
          </p:nvSpPr>
          <p:spPr>
            <a:xfrm flipH="1">
              <a:off x="2468880" y="5943600"/>
              <a:ext cx="420624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18" name="CustomShape 16"/>
            <p:cNvSpPr/>
            <p:nvPr/>
          </p:nvSpPr>
          <p:spPr>
            <a:xfrm>
              <a:off x="5999040" y="3393360"/>
              <a:ext cx="3884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1s</a:t>
              </a:r>
              <a:endParaRPr/>
            </a:p>
          </p:txBody>
        </p:sp>
        <p:sp>
          <p:nvSpPr>
            <p:cNvPr id="19" name="Line 17"/>
            <p:cNvSpPr/>
            <p:nvPr/>
          </p:nvSpPr>
          <p:spPr>
            <a:xfrm flipH="1">
              <a:off x="5914440" y="3574800"/>
              <a:ext cx="675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20" name="CustomShape 18"/>
            <p:cNvSpPr/>
            <p:nvPr/>
          </p:nvSpPr>
          <p:spPr>
            <a:xfrm>
              <a:off x="5830200" y="362268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9"/>
            <p:cNvSpPr/>
            <p:nvPr/>
          </p:nvSpPr>
          <p:spPr>
            <a:xfrm>
              <a:off x="4986360" y="362268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0"/>
            <p:cNvSpPr/>
            <p:nvPr/>
          </p:nvSpPr>
          <p:spPr>
            <a:xfrm>
              <a:off x="4142520" y="362268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1"/>
            <p:cNvSpPr/>
            <p:nvPr/>
          </p:nvSpPr>
          <p:spPr>
            <a:xfrm>
              <a:off x="3299040" y="362268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2"/>
            <p:cNvSpPr/>
            <p:nvPr/>
          </p:nvSpPr>
          <p:spPr>
            <a:xfrm>
              <a:off x="2455560" y="362268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3"/>
            <p:cNvSpPr/>
            <p:nvPr/>
          </p:nvSpPr>
          <p:spPr>
            <a:xfrm>
              <a:off x="6252120" y="362268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4"/>
            <p:cNvSpPr/>
            <p:nvPr/>
          </p:nvSpPr>
          <p:spPr>
            <a:xfrm>
              <a:off x="5408280" y="362268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5"/>
            <p:cNvSpPr/>
            <p:nvPr/>
          </p:nvSpPr>
          <p:spPr>
            <a:xfrm>
              <a:off x="4564440" y="362268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6"/>
            <p:cNvSpPr/>
            <p:nvPr/>
          </p:nvSpPr>
          <p:spPr>
            <a:xfrm>
              <a:off x="3720960" y="362268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7"/>
            <p:cNvSpPr/>
            <p:nvPr/>
          </p:nvSpPr>
          <p:spPr>
            <a:xfrm>
              <a:off x="2877480" y="362268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28"/>
            <p:cNvSpPr/>
            <p:nvPr/>
          </p:nvSpPr>
          <p:spPr>
            <a:xfrm>
              <a:off x="5999040" y="3633120"/>
              <a:ext cx="3884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1s</a:t>
              </a:r>
              <a:endParaRPr/>
            </a:p>
          </p:txBody>
        </p:sp>
        <p:sp>
          <p:nvSpPr>
            <p:cNvPr id="31" name="Line 29"/>
            <p:cNvSpPr/>
            <p:nvPr/>
          </p:nvSpPr>
          <p:spPr>
            <a:xfrm flipH="1">
              <a:off x="5914440" y="3814560"/>
              <a:ext cx="675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32" name="CustomShape 30"/>
            <p:cNvSpPr/>
            <p:nvPr/>
          </p:nvSpPr>
          <p:spPr>
            <a:xfrm>
              <a:off x="5830200" y="386280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31"/>
            <p:cNvSpPr/>
            <p:nvPr/>
          </p:nvSpPr>
          <p:spPr>
            <a:xfrm>
              <a:off x="4986360" y="386280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2"/>
            <p:cNvSpPr/>
            <p:nvPr/>
          </p:nvSpPr>
          <p:spPr>
            <a:xfrm>
              <a:off x="4142520" y="386280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3"/>
            <p:cNvSpPr/>
            <p:nvPr/>
          </p:nvSpPr>
          <p:spPr>
            <a:xfrm>
              <a:off x="3299040" y="386280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4"/>
            <p:cNvSpPr/>
            <p:nvPr/>
          </p:nvSpPr>
          <p:spPr>
            <a:xfrm>
              <a:off x="2455560" y="386280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35"/>
            <p:cNvSpPr/>
            <p:nvPr/>
          </p:nvSpPr>
          <p:spPr>
            <a:xfrm>
              <a:off x="6252120" y="386280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36"/>
            <p:cNvSpPr/>
            <p:nvPr/>
          </p:nvSpPr>
          <p:spPr>
            <a:xfrm>
              <a:off x="5408280" y="386280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7"/>
            <p:cNvSpPr/>
            <p:nvPr/>
          </p:nvSpPr>
          <p:spPr>
            <a:xfrm>
              <a:off x="4564440" y="386280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38"/>
            <p:cNvSpPr/>
            <p:nvPr/>
          </p:nvSpPr>
          <p:spPr>
            <a:xfrm>
              <a:off x="3720960" y="386280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39"/>
            <p:cNvSpPr/>
            <p:nvPr/>
          </p:nvSpPr>
          <p:spPr>
            <a:xfrm>
              <a:off x="2877480" y="3862800"/>
              <a:ext cx="421560" cy="23904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40"/>
            <p:cNvSpPr/>
            <p:nvPr/>
          </p:nvSpPr>
          <p:spPr>
            <a:xfrm>
              <a:off x="5999040" y="3872880"/>
              <a:ext cx="3884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1s</a:t>
              </a:r>
              <a:endParaRPr/>
            </a:p>
          </p:txBody>
        </p:sp>
        <p:sp>
          <p:nvSpPr>
            <p:cNvPr id="43" name="Line 41"/>
            <p:cNvSpPr/>
            <p:nvPr/>
          </p:nvSpPr>
          <p:spPr>
            <a:xfrm flipH="1">
              <a:off x="5914440" y="4054320"/>
              <a:ext cx="675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44" name="CustomShape 42"/>
            <p:cNvSpPr/>
            <p:nvPr/>
          </p:nvSpPr>
          <p:spPr>
            <a:xfrm>
              <a:off x="583020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3"/>
            <p:cNvSpPr/>
            <p:nvPr/>
          </p:nvSpPr>
          <p:spPr>
            <a:xfrm>
              <a:off x="414252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4"/>
            <p:cNvSpPr/>
            <p:nvPr/>
          </p:nvSpPr>
          <p:spPr>
            <a:xfrm>
              <a:off x="329904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5"/>
            <p:cNvSpPr/>
            <p:nvPr/>
          </p:nvSpPr>
          <p:spPr>
            <a:xfrm>
              <a:off x="245556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6"/>
            <p:cNvSpPr/>
            <p:nvPr/>
          </p:nvSpPr>
          <p:spPr>
            <a:xfrm>
              <a:off x="625212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47"/>
            <p:cNvSpPr/>
            <p:nvPr/>
          </p:nvSpPr>
          <p:spPr>
            <a:xfrm>
              <a:off x="540828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8"/>
            <p:cNvSpPr/>
            <p:nvPr/>
          </p:nvSpPr>
          <p:spPr>
            <a:xfrm>
              <a:off x="456444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49"/>
            <p:cNvSpPr/>
            <p:nvPr/>
          </p:nvSpPr>
          <p:spPr>
            <a:xfrm>
              <a:off x="372096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50"/>
            <p:cNvSpPr/>
            <p:nvPr/>
          </p:nvSpPr>
          <p:spPr>
            <a:xfrm>
              <a:off x="287748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51"/>
            <p:cNvSpPr/>
            <p:nvPr/>
          </p:nvSpPr>
          <p:spPr>
            <a:xfrm>
              <a:off x="6293520" y="4065480"/>
              <a:ext cx="56412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 dirty="0">
                  <a:latin typeface="Times New Roman"/>
                </a:rPr>
                <a:t>0.5s</a:t>
              </a:r>
              <a:endParaRPr dirty="0"/>
            </a:p>
          </p:txBody>
        </p:sp>
        <p:sp>
          <p:nvSpPr>
            <p:cNvPr id="54" name="Line 52"/>
            <p:cNvSpPr/>
            <p:nvPr/>
          </p:nvSpPr>
          <p:spPr>
            <a:xfrm flipH="1">
              <a:off x="6252120" y="4294440"/>
              <a:ext cx="33732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55" name="CustomShape 53"/>
            <p:cNvSpPr/>
            <p:nvPr/>
          </p:nvSpPr>
          <p:spPr>
            <a:xfrm>
              <a:off x="583020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4"/>
            <p:cNvSpPr/>
            <p:nvPr/>
          </p:nvSpPr>
          <p:spPr>
            <a:xfrm>
              <a:off x="498636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5"/>
            <p:cNvSpPr/>
            <p:nvPr/>
          </p:nvSpPr>
          <p:spPr>
            <a:xfrm>
              <a:off x="414252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6"/>
            <p:cNvSpPr/>
            <p:nvPr/>
          </p:nvSpPr>
          <p:spPr>
            <a:xfrm>
              <a:off x="329904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7"/>
            <p:cNvSpPr/>
            <p:nvPr/>
          </p:nvSpPr>
          <p:spPr>
            <a:xfrm>
              <a:off x="245556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58"/>
            <p:cNvSpPr/>
            <p:nvPr/>
          </p:nvSpPr>
          <p:spPr>
            <a:xfrm>
              <a:off x="625212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59"/>
            <p:cNvSpPr/>
            <p:nvPr/>
          </p:nvSpPr>
          <p:spPr>
            <a:xfrm>
              <a:off x="540828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60"/>
            <p:cNvSpPr/>
            <p:nvPr/>
          </p:nvSpPr>
          <p:spPr>
            <a:xfrm>
              <a:off x="456444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61"/>
            <p:cNvSpPr/>
            <p:nvPr/>
          </p:nvSpPr>
          <p:spPr>
            <a:xfrm>
              <a:off x="372096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62"/>
            <p:cNvSpPr/>
            <p:nvPr/>
          </p:nvSpPr>
          <p:spPr>
            <a:xfrm>
              <a:off x="287748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63"/>
            <p:cNvSpPr/>
            <p:nvPr/>
          </p:nvSpPr>
          <p:spPr>
            <a:xfrm>
              <a:off x="6151320" y="4341960"/>
              <a:ext cx="56412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0.5s</a:t>
              </a:r>
              <a:endParaRPr/>
            </a:p>
          </p:txBody>
        </p:sp>
        <p:sp>
          <p:nvSpPr>
            <p:cNvPr id="66" name="Line 64"/>
            <p:cNvSpPr/>
            <p:nvPr/>
          </p:nvSpPr>
          <p:spPr>
            <a:xfrm flipH="1">
              <a:off x="6209640" y="4533840"/>
              <a:ext cx="3798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67" name="CustomShape 65"/>
            <p:cNvSpPr/>
            <p:nvPr/>
          </p:nvSpPr>
          <p:spPr>
            <a:xfrm>
              <a:off x="583020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66"/>
            <p:cNvSpPr/>
            <p:nvPr/>
          </p:nvSpPr>
          <p:spPr>
            <a:xfrm>
              <a:off x="498636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67"/>
            <p:cNvSpPr/>
            <p:nvPr/>
          </p:nvSpPr>
          <p:spPr>
            <a:xfrm>
              <a:off x="414252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68"/>
            <p:cNvSpPr/>
            <p:nvPr/>
          </p:nvSpPr>
          <p:spPr>
            <a:xfrm>
              <a:off x="329904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9"/>
            <p:cNvSpPr/>
            <p:nvPr/>
          </p:nvSpPr>
          <p:spPr>
            <a:xfrm>
              <a:off x="245556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0"/>
            <p:cNvSpPr/>
            <p:nvPr/>
          </p:nvSpPr>
          <p:spPr>
            <a:xfrm>
              <a:off x="625212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71"/>
            <p:cNvSpPr/>
            <p:nvPr/>
          </p:nvSpPr>
          <p:spPr>
            <a:xfrm>
              <a:off x="540828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72"/>
            <p:cNvSpPr/>
            <p:nvPr/>
          </p:nvSpPr>
          <p:spPr>
            <a:xfrm>
              <a:off x="456444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3"/>
            <p:cNvSpPr/>
            <p:nvPr/>
          </p:nvSpPr>
          <p:spPr>
            <a:xfrm>
              <a:off x="372096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74"/>
            <p:cNvSpPr/>
            <p:nvPr/>
          </p:nvSpPr>
          <p:spPr>
            <a:xfrm>
              <a:off x="2877480" y="43419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75"/>
            <p:cNvSpPr/>
            <p:nvPr/>
          </p:nvSpPr>
          <p:spPr>
            <a:xfrm>
              <a:off x="6309360" y="4341960"/>
              <a:ext cx="56412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0.5s</a:t>
              </a:r>
              <a:endParaRPr/>
            </a:p>
          </p:txBody>
        </p:sp>
        <p:sp>
          <p:nvSpPr>
            <p:cNvPr id="78" name="Line 76"/>
            <p:cNvSpPr/>
            <p:nvPr/>
          </p:nvSpPr>
          <p:spPr>
            <a:xfrm flipH="1">
              <a:off x="6252120" y="4533840"/>
              <a:ext cx="33732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79" name="CustomShape 77"/>
            <p:cNvSpPr/>
            <p:nvPr/>
          </p:nvSpPr>
          <p:spPr>
            <a:xfrm>
              <a:off x="583020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78"/>
            <p:cNvSpPr/>
            <p:nvPr/>
          </p:nvSpPr>
          <p:spPr>
            <a:xfrm>
              <a:off x="498636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79"/>
            <p:cNvSpPr/>
            <p:nvPr/>
          </p:nvSpPr>
          <p:spPr>
            <a:xfrm>
              <a:off x="414252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80"/>
            <p:cNvSpPr/>
            <p:nvPr/>
          </p:nvSpPr>
          <p:spPr>
            <a:xfrm>
              <a:off x="329904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81"/>
            <p:cNvSpPr/>
            <p:nvPr/>
          </p:nvSpPr>
          <p:spPr>
            <a:xfrm>
              <a:off x="245556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82"/>
            <p:cNvSpPr/>
            <p:nvPr/>
          </p:nvSpPr>
          <p:spPr>
            <a:xfrm>
              <a:off x="625212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83"/>
            <p:cNvSpPr/>
            <p:nvPr/>
          </p:nvSpPr>
          <p:spPr>
            <a:xfrm>
              <a:off x="540828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84"/>
            <p:cNvSpPr/>
            <p:nvPr/>
          </p:nvSpPr>
          <p:spPr>
            <a:xfrm>
              <a:off x="456444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85"/>
            <p:cNvSpPr/>
            <p:nvPr/>
          </p:nvSpPr>
          <p:spPr>
            <a:xfrm>
              <a:off x="372096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86"/>
            <p:cNvSpPr/>
            <p:nvPr/>
          </p:nvSpPr>
          <p:spPr>
            <a:xfrm>
              <a:off x="2877480" y="458172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87"/>
            <p:cNvSpPr/>
            <p:nvPr/>
          </p:nvSpPr>
          <p:spPr>
            <a:xfrm>
              <a:off x="6309360" y="4545360"/>
              <a:ext cx="56412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0.5s</a:t>
              </a:r>
              <a:endParaRPr/>
            </a:p>
          </p:txBody>
        </p:sp>
        <p:sp>
          <p:nvSpPr>
            <p:cNvPr id="90" name="CustomShape 88"/>
            <p:cNvSpPr/>
            <p:nvPr/>
          </p:nvSpPr>
          <p:spPr>
            <a:xfrm>
              <a:off x="583020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89"/>
            <p:cNvSpPr/>
            <p:nvPr/>
          </p:nvSpPr>
          <p:spPr>
            <a:xfrm>
              <a:off x="498636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90"/>
            <p:cNvSpPr/>
            <p:nvPr/>
          </p:nvSpPr>
          <p:spPr>
            <a:xfrm>
              <a:off x="414252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91"/>
            <p:cNvSpPr/>
            <p:nvPr/>
          </p:nvSpPr>
          <p:spPr>
            <a:xfrm>
              <a:off x="329904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92"/>
            <p:cNvSpPr/>
            <p:nvPr/>
          </p:nvSpPr>
          <p:spPr>
            <a:xfrm>
              <a:off x="245556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93"/>
            <p:cNvSpPr/>
            <p:nvPr/>
          </p:nvSpPr>
          <p:spPr>
            <a:xfrm>
              <a:off x="625212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94"/>
            <p:cNvSpPr/>
            <p:nvPr/>
          </p:nvSpPr>
          <p:spPr>
            <a:xfrm>
              <a:off x="540828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95"/>
            <p:cNvSpPr/>
            <p:nvPr/>
          </p:nvSpPr>
          <p:spPr>
            <a:xfrm>
              <a:off x="456444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96"/>
            <p:cNvSpPr/>
            <p:nvPr/>
          </p:nvSpPr>
          <p:spPr>
            <a:xfrm>
              <a:off x="372096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97"/>
            <p:cNvSpPr/>
            <p:nvPr/>
          </p:nvSpPr>
          <p:spPr>
            <a:xfrm>
              <a:off x="2877480" y="482184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98"/>
            <p:cNvSpPr/>
            <p:nvPr/>
          </p:nvSpPr>
          <p:spPr>
            <a:xfrm>
              <a:off x="6309360" y="4784760"/>
              <a:ext cx="56412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0.5s</a:t>
              </a:r>
              <a:endParaRPr/>
            </a:p>
          </p:txBody>
        </p:sp>
        <p:sp>
          <p:nvSpPr>
            <p:cNvPr id="101" name="Line 99"/>
            <p:cNvSpPr/>
            <p:nvPr/>
          </p:nvSpPr>
          <p:spPr>
            <a:xfrm flipH="1">
              <a:off x="6252120" y="5013360"/>
              <a:ext cx="33732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102" name="CustomShape 100"/>
            <p:cNvSpPr/>
            <p:nvPr/>
          </p:nvSpPr>
          <p:spPr>
            <a:xfrm>
              <a:off x="5830200" y="506124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101"/>
            <p:cNvSpPr/>
            <p:nvPr/>
          </p:nvSpPr>
          <p:spPr>
            <a:xfrm>
              <a:off x="4986360" y="506124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02"/>
            <p:cNvSpPr/>
            <p:nvPr/>
          </p:nvSpPr>
          <p:spPr>
            <a:xfrm>
              <a:off x="4142520" y="506124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103"/>
            <p:cNvSpPr/>
            <p:nvPr/>
          </p:nvSpPr>
          <p:spPr>
            <a:xfrm>
              <a:off x="3299040" y="506124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104"/>
            <p:cNvSpPr/>
            <p:nvPr/>
          </p:nvSpPr>
          <p:spPr>
            <a:xfrm>
              <a:off x="2455560" y="506124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105"/>
            <p:cNvSpPr/>
            <p:nvPr/>
          </p:nvSpPr>
          <p:spPr>
            <a:xfrm>
              <a:off x="6252120" y="506124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106"/>
            <p:cNvSpPr/>
            <p:nvPr/>
          </p:nvSpPr>
          <p:spPr>
            <a:xfrm>
              <a:off x="5408280" y="506124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107"/>
            <p:cNvSpPr/>
            <p:nvPr/>
          </p:nvSpPr>
          <p:spPr>
            <a:xfrm>
              <a:off x="4564440" y="506124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108"/>
            <p:cNvSpPr/>
            <p:nvPr/>
          </p:nvSpPr>
          <p:spPr>
            <a:xfrm>
              <a:off x="3720960" y="506124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109"/>
            <p:cNvSpPr/>
            <p:nvPr/>
          </p:nvSpPr>
          <p:spPr>
            <a:xfrm>
              <a:off x="2877480" y="506124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110"/>
            <p:cNvSpPr/>
            <p:nvPr/>
          </p:nvSpPr>
          <p:spPr>
            <a:xfrm>
              <a:off x="5999040" y="5071680"/>
              <a:ext cx="3884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1s</a:t>
              </a:r>
              <a:endParaRPr/>
            </a:p>
          </p:txBody>
        </p:sp>
        <p:sp>
          <p:nvSpPr>
            <p:cNvPr id="113" name="Line 111"/>
            <p:cNvSpPr/>
            <p:nvPr/>
          </p:nvSpPr>
          <p:spPr>
            <a:xfrm flipH="1">
              <a:off x="5914440" y="5253120"/>
              <a:ext cx="675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114" name="CustomShape 112"/>
            <p:cNvSpPr/>
            <p:nvPr/>
          </p:nvSpPr>
          <p:spPr>
            <a:xfrm>
              <a:off x="5830200" y="530100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113"/>
            <p:cNvSpPr/>
            <p:nvPr/>
          </p:nvSpPr>
          <p:spPr>
            <a:xfrm>
              <a:off x="4986360" y="530100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114"/>
            <p:cNvSpPr/>
            <p:nvPr/>
          </p:nvSpPr>
          <p:spPr>
            <a:xfrm>
              <a:off x="4142520" y="530100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15"/>
            <p:cNvSpPr/>
            <p:nvPr/>
          </p:nvSpPr>
          <p:spPr>
            <a:xfrm>
              <a:off x="3299040" y="530100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116"/>
            <p:cNvSpPr/>
            <p:nvPr/>
          </p:nvSpPr>
          <p:spPr>
            <a:xfrm>
              <a:off x="2455560" y="530100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117"/>
            <p:cNvSpPr/>
            <p:nvPr/>
          </p:nvSpPr>
          <p:spPr>
            <a:xfrm>
              <a:off x="6252120" y="530100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18"/>
            <p:cNvSpPr/>
            <p:nvPr/>
          </p:nvSpPr>
          <p:spPr>
            <a:xfrm>
              <a:off x="5408280" y="530100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119"/>
            <p:cNvSpPr/>
            <p:nvPr/>
          </p:nvSpPr>
          <p:spPr>
            <a:xfrm>
              <a:off x="4564440" y="530100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120"/>
            <p:cNvSpPr/>
            <p:nvPr/>
          </p:nvSpPr>
          <p:spPr>
            <a:xfrm>
              <a:off x="3720960" y="530100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121"/>
            <p:cNvSpPr/>
            <p:nvPr/>
          </p:nvSpPr>
          <p:spPr>
            <a:xfrm>
              <a:off x="2877480" y="530100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122"/>
            <p:cNvSpPr/>
            <p:nvPr/>
          </p:nvSpPr>
          <p:spPr>
            <a:xfrm>
              <a:off x="5999040" y="5311440"/>
              <a:ext cx="3884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1s</a:t>
              </a:r>
              <a:endParaRPr/>
            </a:p>
          </p:txBody>
        </p:sp>
        <p:sp>
          <p:nvSpPr>
            <p:cNvPr id="125" name="Line 123"/>
            <p:cNvSpPr/>
            <p:nvPr/>
          </p:nvSpPr>
          <p:spPr>
            <a:xfrm flipH="1">
              <a:off x="5914440" y="5492880"/>
              <a:ext cx="675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126" name="CustomShape 124"/>
            <p:cNvSpPr/>
            <p:nvPr/>
          </p:nvSpPr>
          <p:spPr>
            <a:xfrm>
              <a:off x="5830200" y="55407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125"/>
            <p:cNvSpPr/>
            <p:nvPr/>
          </p:nvSpPr>
          <p:spPr>
            <a:xfrm>
              <a:off x="4986360" y="55407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126"/>
            <p:cNvSpPr/>
            <p:nvPr/>
          </p:nvSpPr>
          <p:spPr>
            <a:xfrm>
              <a:off x="4142520" y="55407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127"/>
            <p:cNvSpPr/>
            <p:nvPr/>
          </p:nvSpPr>
          <p:spPr>
            <a:xfrm>
              <a:off x="3299040" y="55407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128"/>
            <p:cNvSpPr/>
            <p:nvPr/>
          </p:nvSpPr>
          <p:spPr>
            <a:xfrm>
              <a:off x="2455560" y="5540760"/>
              <a:ext cx="421560" cy="2394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129"/>
            <p:cNvSpPr/>
            <p:nvPr/>
          </p:nvSpPr>
          <p:spPr>
            <a:xfrm>
              <a:off x="6252120" y="554076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130"/>
            <p:cNvSpPr/>
            <p:nvPr/>
          </p:nvSpPr>
          <p:spPr>
            <a:xfrm>
              <a:off x="5408280" y="554076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131"/>
            <p:cNvSpPr/>
            <p:nvPr/>
          </p:nvSpPr>
          <p:spPr>
            <a:xfrm>
              <a:off x="4564440" y="554076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32"/>
            <p:cNvSpPr/>
            <p:nvPr/>
          </p:nvSpPr>
          <p:spPr>
            <a:xfrm>
              <a:off x="3720960" y="554076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133"/>
            <p:cNvSpPr/>
            <p:nvPr/>
          </p:nvSpPr>
          <p:spPr>
            <a:xfrm>
              <a:off x="2877480" y="5540760"/>
              <a:ext cx="421560" cy="239400"/>
            </a:xfrm>
            <a:prstGeom prst="rect">
              <a:avLst/>
            </a:prstGeom>
            <a:solidFill>
              <a:srgbClr val="CCCCCD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134"/>
            <p:cNvSpPr/>
            <p:nvPr/>
          </p:nvSpPr>
          <p:spPr>
            <a:xfrm>
              <a:off x="5999040" y="5550840"/>
              <a:ext cx="3884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200" strike="noStrike">
                  <a:latin typeface="Times New Roman"/>
                </a:rPr>
                <a:t>1s</a:t>
              </a:r>
              <a:endParaRPr/>
            </a:p>
          </p:txBody>
        </p:sp>
        <p:sp>
          <p:nvSpPr>
            <p:cNvPr id="137" name="Line 135"/>
            <p:cNvSpPr/>
            <p:nvPr/>
          </p:nvSpPr>
          <p:spPr>
            <a:xfrm flipH="1">
              <a:off x="5914440" y="5732640"/>
              <a:ext cx="675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138" name="Line 136"/>
            <p:cNvSpPr/>
            <p:nvPr/>
          </p:nvSpPr>
          <p:spPr>
            <a:xfrm flipH="1">
              <a:off x="5603040" y="3291840"/>
              <a:ext cx="523440" cy="18288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139" name="Line 137"/>
            <p:cNvSpPr/>
            <p:nvPr/>
          </p:nvSpPr>
          <p:spPr>
            <a:xfrm flipH="1">
              <a:off x="6246360" y="4754880"/>
              <a:ext cx="33732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</p:sp>
        <p:sp>
          <p:nvSpPr>
            <p:cNvPr id="140" name="CustomShape 138"/>
            <p:cNvSpPr/>
            <p:nvPr/>
          </p:nvSpPr>
          <p:spPr>
            <a:xfrm>
              <a:off x="4986360" y="4102560"/>
              <a:ext cx="421560" cy="2390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39"/>
            <p:cNvSpPr/>
            <p:nvPr/>
          </p:nvSpPr>
          <p:spPr>
            <a:xfrm>
              <a:off x="4391280" y="5852160"/>
              <a:ext cx="546120" cy="287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1600" strike="noStrike" dirty="0">
                  <a:latin typeface="Times New Roman"/>
                </a:rPr>
                <a:t>4s</a:t>
              </a:r>
              <a:endParaRPr sz="2400" dirty="0"/>
            </a:p>
          </p:txBody>
        </p:sp>
        <p:sp>
          <p:nvSpPr>
            <p:cNvPr id="142" name="CustomShape 140"/>
            <p:cNvSpPr/>
            <p:nvPr/>
          </p:nvSpPr>
          <p:spPr>
            <a:xfrm>
              <a:off x="2441896" y="2961344"/>
              <a:ext cx="3228480" cy="262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buNone/>
              </a:pPr>
              <a:r>
                <a:rPr lang="en-US" sz="2000" b="1" strike="noStrike" dirty="0">
                  <a:latin typeface="Courier New"/>
                </a:rPr>
                <a:t>Nadir/Band-</a:t>
              </a:r>
              <a:r>
                <a:rPr lang="en-US" sz="2000" b="1" strike="noStrike" dirty="0" err="1">
                  <a:latin typeface="Courier New"/>
                </a:rPr>
                <a:t>xy</a:t>
              </a:r>
              <a:r>
                <a:rPr lang="en-US" sz="2000" b="1" strike="noStrike" dirty="0">
                  <a:latin typeface="Courier New"/>
                </a:rPr>
                <a:t> </a:t>
              </a:r>
              <a:r>
                <a:rPr lang="en-US" sz="1100" b="1" strike="noStrike" dirty="0">
                  <a:latin typeface="Courier New"/>
                </a:rPr>
                <a:t>(Integration-time 1s or 0.5s)</a:t>
              </a:r>
              <a:endParaRPr sz="32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Harmonization</a:t>
            </a:r>
            <a:r>
              <a:rPr lang="de-DE" dirty="0" smtClean="0"/>
              <a:t> – </a:t>
            </a:r>
            <a:r>
              <a:rPr lang="de-DE" dirty="0" err="1" smtClean="0"/>
              <a:t>from</a:t>
            </a:r>
            <a:r>
              <a:rPr lang="de-DE" dirty="0" smtClean="0"/>
              <a:t> GOME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Sentinels</a:t>
            </a:r>
            <a:endParaRPr lang="en-GB" dirty="0"/>
          </a:p>
        </p:txBody>
      </p:sp>
      <p:sp>
        <p:nvSpPr>
          <p:cNvPr id="143" name="Textfeld 20"/>
          <p:cNvSpPr txBox="1"/>
          <p:nvPr/>
        </p:nvSpPr>
        <p:spPr>
          <a:xfrm>
            <a:off x="323528" y="1556792"/>
            <a:ext cx="4631396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solidFill>
                  <a:srgbClr val="FF0000"/>
                </a:solidFill>
              </a:rPr>
              <a:t>Same </a:t>
            </a:r>
            <a:r>
              <a:rPr lang="de-DE" sz="1600" b="1" dirty="0" err="1" smtClean="0">
                <a:solidFill>
                  <a:srgbClr val="FF0000"/>
                </a:solidFill>
              </a:rPr>
              <a:t>netCDF</a:t>
            </a:r>
            <a:r>
              <a:rPr lang="de-DE" sz="1600" b="1" dirty="0" smtClean="0">
                <a:solidFill>
                  <a:srgbClr val="FF0000"/>
                </a:solidFill>
              </a:rPr>
              <a:t> CF </a:t>
            </a:r>
            <a:r>
              <a:rPr lang="de-DE" sz="1600" b="1" dirty="0" err="1" smtClean="0">
                <a:solidFill>
                  <a:srgbClr val="FF0000"/>
                </a:solidFill>
              </a:rPr>
              <a:t>format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for</a:t>
            </a:r>
            <a:r>
              <a:rPr lang="de-DE" sz="1600" b="1" dirty="0" smtClean="0">
                <a:solidFill>
                  <a:srgbClr val="FF0000"/>
                </a:solidFill>
              </a:rPr>
              <a:t> all UVNS </a:t>
            </a:r>
            <a:r>
              <a:rPr lang="de-DE" sz="1600" b="1" dirty="0" err="1" smtClean="0">
                <a:solidFill>
                  <a:srgbClr val="FF0000"/>
                </a:solidFill>
              </a:rPr>
              <a:t>sensors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584176"/>
            <a:ext cx="2606516" cy="37147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24" y="1844824"/>
            <a:ext cx="2606516" cy="37147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606516" cy="368998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</a:t>
            </a:r>
            <a:r>
              <a:rPr lang="de-DE" dirty="0" smtClean="0"/>
              <a:t>Ozon</a:t>
            </a:r>
            <a:r>
              <a:rPr lang="en-US" dirty="0" smtClean="0"/>
              <a:t> Hole over Antarctic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42080" cy="55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66" y="345207"/>
            <a:ext cx="74104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loyola\Documents\papers\2014_GRL_O3_Trend\figures\GTO-ECV_CCI_tr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2" y="2209552"/>
            <a:ext cx="5717862" cy="37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oyola\Documents\papers\2014_GRL_O3_Trend\figures\GTO-ECV_CCI_nyea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17" y="3789040"/>
            <a:ext cx="3570007" cy="2337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ESA Project GOME-Evolution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reprocess </a:t>
            </a:r>
            <a:r>
              <a:rPr lang="en-GB" dirty="0" smtClean="0"/>
              <a:t>the GOME L1b products for the complete mission</a:t>
            </a:r>
          </a:p>
          <a:p>
            <a:pPr lvl="1"/>
            <a:r>
              <a:rPr lang="en-GB" dirty="0" err="1" smtClean="0"/>
              <a:t>Analyze</a:t>
            </a:r>
            <a:r>
              <a:rPr lang="en-GB" dirty="0" smtClean="0"/>
              <a:t> and optimize the in-flight calibration</a:t>
            </a:r>
          </a:p>
          <a:p>
            <a:pPr lvl="1"/>
            <a:r>
              <a:rPr lang="en-GB" dirty="0" smtClean="0"/>
              <a:t>Update the level 0-to-1 </a:t>
            </a:r>
            <a:r>
              <a:rPr lang="en-GB" dirty="0" smtClean="0"/>
              <a:t>algorithms</a:t>
            </a:r>
          </a:p>
          <a:p>
            <a:pPr lvl="1"/>
            <a:r>
              <a:rPr lang="de-DE" dirty="0" err="1" smtClean="0"/>
              <a:t>Validate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L1b </a:t>
            </a:r>
            <a:r>
              <a:rPr lang="de-DE" dirty="0" err="1" smtClean="0"/>
              <a:t>product</a:t>
            </a:r>
            <a:endParaRPr lang="en-GB" dirty="0" smtClean="0"/>
          </a:p>
          <a:p>
            <a:pPr lvl="1"/>
            <a:r>
              <a:rPr lang="en-GB" dirty="0" smtClean="0"/>
              <a:t>Products in </a:t>
            </a:r>
            <a:r>
              <a:rPr lang="en-GB" dirty="0" err="1" smtClean="0"/>
              <a:t>netCDF</a:t>
            </a:r>
            <a:r>
              <a:rPr lang="en-GB" dirty="0" smtClean="0"/>
              <a:t> CF compliant with the Sentinels</a:t>
            </a:r>
          </a:p>
          <a:p>
            <a:endParaRPr lang="en-GB" dirty="0"/>
          </a:p>
          <a:p>
            <a:r>
              <a:rPr lang="en-GB" dirty="0" smtClean="0"/>
              <a:t>Water Vapour as operational GOME product</a:t>
            </a:r>
          </a:p>
          <a:p>
            <a:endParaRPr lang="en-GB" dirty="0"/>
          </a:p>
          <a:p>
            <a:r>
              <a:rPr lang="en-GB" dirty="0" smtClean="0"/>
              <a:t>Outreach</a:t>
            </a:r>
          </a:p>
          <a:p>
            <a:pPr lvl="1"/>
            <a:r>
              <a:rPr lang="en-GB" dirty="0" err="1" smtClean="0"/>
              <a:t>WebGalery</a:t>
            </a:r>
            <a:r>
              <a:rPr lang="en-GB" dirty="0" smtClean="0"/>
              <a:t> for atmospheric composition missions</a:t>
            </a:r>
          </a:p>
          <a:p>
            <a:pPr lvl="1"/>
            <a:r>
              <a:rPr lang="en-GB" dirty="0" smtClean="0"/>
              <a:t>School-lab experiment for secondary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6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Ozone Monitoring Experiment 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9552" y="1268760"/>
            <a:ext cx="8298061" cy="504056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de-DE" dirty="0" smtClean="0"/>
              <a:t>GOME/ERS-2 </a:t>
            </a:r>
            <a:r>
              <a:rPr lang="de-DE" dirty="0" err="1" smtClean="0"/>
              <a:t>launched</a:t>
            </a:r>
            <a:r>
              <a:rPr lang="de-DE" dirty="0" smtClean="0"/>
              <a:t> in April 1995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decommissioned</a:t>
            </a:r>
            <a:r>
              <a:rPr lang="de-DE" dirty="0" smtClean="0"/>
              <a:t> in </a:t>
            </a:r>
            <a:r>
              <a:rPr lang="de-DE" dirty="0" err="1" smtClean="0"/>
              <a:t>July</a:t>
            </a:r>
            <a:r>
              <a:rPr lang="de-DE" dirty="0" smtClean="0"/>
              <a:t> 2011</a:t>
            </a:r>
          </a:p>
          <a:p>
            <a:pPr>
              <a:spcAft>
                <a:spcPts val="900"/>
              </a:spcAft>
            </a:pPr>
            <a:r>
              <a:rPr lang="de-DE" dirty="0" smtClean="0"/>
              <a:t>Nadir-</a:t>
            </a:r>
            <a:r>
              <a:rPr lang="de-DE" dirty="0" err="1" smtClean="0"/>
              <a:t>viewing</a:t>
            </a:r>
            <a:r>
              <a:rPr lang="de-DE" dirty="0" smtClean="0"/>
              <a:t> </a:t>
            </a:r>
            <a:r>
              <a:rPr lang="de-DE" dirty="0" err="1" smtClean="0"/>
              <a:t>spectrometer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solar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reflected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scattered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Earth‘s</a:t>
            </a:r>
            <a:r>
              <a:rPr lang="de-DE" dirty="0" smtClean="0"/>
              <a:t> </a:t>
            </a:r>
            <a:r>
              <a:rPr lang="de-DE" dirty="0" err="1" smtClean="0"/>
              <a:t>atmosphere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 smtClean="0"/>
          </a:p>
          <a:p>
            <a:pPr>
              <a:spcAft>
                <a:spcPts val="900"/>
              </a:spcAft>
            </a:pPr>
            <a:endParaRPr lang="de-DE" dirty="0" smtClean="0"/>
          </a:p>
          <a:p>
            <a:pPr>
              <a:spcAft>
                <a:spcPts val="300"/>
              </a:spcAft>
            </a:pPr>
            <a:r>
              <a:rPr lang="de-DE" dirty="0" smtClean="0"/>
              <a:t>4 </a:t>
            </a:r>
            <a:r>
              <a:rPr lang="it-IT" dirty="0" err="1" smtClean="0"/>
              <a:t>Diode</a:t>
            </a:r>
            <a:r>
              <a:rPr lang="it-IT" dirty="0" smtClean="0"/>
              <a:t> </a:t>
            </a:r>
            <a:r>
              <a:rPr lang="it-IT" dirty="0"/>
              <a:t>A</a:t>
            </a:r>
            <a:r>
              <a:rPr lang="it-IT" dirty="0" smtClean="0"/>
              <a:t>rrays </a:t>
            </a:r>
            <a:r>
              <a:rPr lang="de-DE" dirty="0" err="1"/>
              <a:t>Detectors</a:t>
            </a:r>
            <a:r>
              <a:rPr lang="de-DE" dirty="0"/>
              <a:t> </a:t>
            </a:r>
            <a:r>
              <a:rPr lang="it-IT" dirty="0" smtClean="0"/>
              <a:t>(1024 </a:t>
            </a:r>
            <a:r>
              <a:rPr lang="it-IT" dirty="0" err="1" smtClean="0"/>
              <a:t>pixels</a:t>
            </a:r>
            <a:r>
              <a:rPr lang="it-IT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it-IT" dirty="0" err="1" smtClean="0"/>
              <a:t>Channel</a:t>
            </a:r>
            <a:r>
              <a:rPr lang="it-IT" dirty="0" smtClean="0"/>
              <a:t> 1: 237-316nm</a:t>
            </a:r>
          </a:p>
          <a:p>
            <a:pPr lvl="1">
              <a:spcAft>
                <a:spcPts val="0"/>
              </a:spcAft>
            </a:pPr>
            <a:r>
              <a:rPr lang="it-IT" dirty="0" err="1" smtClean="0"/>
              <a:t>Channel</a:t>
            </a:r>
            <a:r>
              <a:rPr lang="it-IT" dirty="0" smtClean="0"/>
              <a:t> 2: 311-405nm</a:t>
            </a:r>
          </a:p>
          <a:p>
            <a:pPr lvl="1">
              <a:spcAft>
                <a:spcPts val="0"/>
              </a:spcAft>
            </a:pPr>
            <a:r>
              <a:rPr lang="it-IT" dirty="0" err="1" smtClean="0"/>
              <a:t>Channel</a:t>
            </a:r>
            <a:r>
              <a:rPr lang="it-IT" dirty="0" smtClean="0"/>
              <a:t> 3: 405-611nm</a:t>
            </a:r>
          </a:p>
          <a:p>
            <a:pPr lvl="1">
              <a:spcAft>
                <a:spcPts val="300"/>
              </a:spcAft>
            </a:pPr>
            <a:r>
              <a:rPr lang="it-IT" dirty="0" smtClean="0"/>
              <a:t>Channel 4: 595-793nm</a:t>
            </a:r>
          </a:p>
          <a:p>
            <a:pPr>
              <a:spcAft>
                <a:spcPts val="300"/>
              </a:spcAft>
            </a:pPr>
            <a:endParaRPr lang="it-IT" dirty="0" smtClean="0"/>
          </a:p>
          <a:p>
            <a:pPr>
              <a:spcAft>
                <a:spcPts val="300"/>
              </a:spcAft>
            </a:pPr>
            <a:r>
              <a:rPr lang="it-IT" dirty="0" smtClean="0"/>
              <a:t>3 </a:t>
            </a:r>
            <a:r>
              <a:rPr lang="it-IT" dirty="0" err="1" smtClean="0"/>
              <a:t>Polarization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endParaRPr lang="it-IT" dirty="0" smtClean="0"/>
          </a:p>
          <a:p>
            <a:pPr lvl="1">
              <a:spcAft>
                <a:spcPts val="0"/>
              </a:spcAft>
            </a:pPr>
            <a:r>
              <a:rPr lang="it-IT" dirty="0" smtClean="0"/>
              <a:t>PMD 1 : 295-397nm</a:t>
            </a:r>
          </a:p>
          <a:p>
            <a:pPr lvl="1">
              <a:spcAft>
                <a:spcPts val="0"/>
              </a:spcAft>
            </a:pPr>
            <a:r>
              <a:rPr lang="it-IT" dirty="0" smtClean="0"/>
              <a:t>PMD 2 : 397-580nm</a:t>
            </a:r>
          </a:p>
          <a:p>
            <a:pPr lvl="1">
              <a:spcAft>
                <a:spcPts val="900"/>
              </a:spcAft>
            </a:pPr>
            <a:r>
              <a:rPr lang="it-IT" dirty="0" smtClean="0"/>
              <a:t>PMD 3 : 580-745nm</a:t>
            </a:r>
          </a:p>
          <a:p>
            <a:pPr marL="0" indent="0">
              <a:spcAft>
                <a:spcPts val="600"/>
              </a:spcAft>
              <a:buNone/>
            </a:pPr>
            <a:endParaRPr lang="it-IT" dirty="0" smtClean="0"/>
          </a:p>
          <a:p>
            <a:pPr lvl="1">
              <a:spcAft>
                <a:spcPts val="600"/>
              </a:spcAft>
            </a:pPr>
            <a:endParaRPr lang="it-IT" dirty="0" smtClean="0"/>
          </a:p>
        </p:txBody>
      </p:sp>
      <p:pic>
        <p:nvPicPr>
          <p:cNvPr id="5" name="Grafik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5244" y="3284984"/>
            <a:ext cx="3405188" cy="22659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72000" y="5517232"/>
            <a:ext cx="392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200" dirty="0" smtClean="0"/>
              <a:t>GOME </a:t>
            </a:r>
            <a:r>
              <a:rPr lang="de-DE" sz="1200" dirty="0" err="1" smtClean="0"/>
              <a:t>optical</a:t>
            </a:r>
            <a:r>
              <a:rPr lang="de-DE" sz="1200" dirty="0" smtClean="0"/>
              <a:t> </a:t>
            </a:r>
            <a:r>
              <a:rPr lang="de-DE" sz="1200" dirty="0" err="1" smtClean="0"/>
              <a:t>layout</a:t>
            </a:r>
            <a:r>
              <a:rPr lang="de-DE" sz="1200" dirty="0" smtClean="0"/>
              <a:t> (</a:t>
            </a:r>
            <a:r>
              <a:rPr lang="de-DE" sz="1200" dirty="0" err="1" smtClean="0"/>
              <a:t>courtesy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ESA)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445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GOME In-Flight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8064896" cy="4464149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Spectral calibration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Instrument houses a platinum-chromium-neon (</a:t>
            </a:r>
            <a:r>
              <a:rPr lang="en-US" dirty="0" err="1" smtClean="0"/>
              <a:t>PtCrNe</a:t>
            </a:r>
            <a:r>
              <a:rPr lang="en-US" dirty="0" smtClean="0"/>
              <a:t>) emission lamp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Wavelength calibration using well-known spectral positions of these emission lines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Pixel-to-Pixel Gain (PPG) correction using LED measurements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Dark Current correction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Monitor thermal leakage and associated noise of 4 </a:t>
            </a:r>
            <a:r>
              <a:rPr lang="en-US" dirty="0" smtClean="0"/>
              <a:t>channels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(4096 detector pixels) by </a:t>
            </a:r>
            <a:r>
              <a:rPr lang="en-US" dirty="0" smtClean="0"/>
              <a:t>periodically taken dark-side measurements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Correct PMDs for their zero offset and noise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Sun </a:t>
            </a:r>
            <a:r>
              <a:rPr lang="en-US" dirty="0" smtClean="0"/>
              <a:t>and Moon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flow for calibration </a:t>
            </a:r>
            <a:r>
              <a:rPr lang="en-GB" dirty="0"/>
              <a:t>p</a:t>
            </a:r>
            <a:r>
              <a:rPr lang="en-GB" dirty="0" smtClean="0"/>
              <a:t>arameters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23382"/>
            <a:ext cx="5120640" cy="44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7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In-Flight Calibration Measurements</a:t>
            </a:r>
            <a:endParaRPr lang="en-US" dirty="0"/>
          </a:p>
        </p:txBody>
      </p:sp>
      <p:pic>
        <p:nvPicPr>
          <p:cNvPr id="5" name="Grafik 4" descr="info_nme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5400600" cy="45005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176000" y="5703639"/>
            <a:ext cx="334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400" dirty="0" smtClean="0">
                <a:solidFill>
                  <a:srgbClr val="FF0000"/>
                </a:solidFill>
              </a:rPr>
              <a:t>Loss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global </a:t>
            </a:r>
            <a:r>
              <a:rPr lang="de-DE" sz="1400" dirty="0" err="1" smtClean="0">
                <a:solidFill>
                  <a:srgbClr val="FF0000"/>
                </a:solidFill>
              </a:rPr>
              <a:t>coverage</a:t>
            </a:r>
            <a:r>
              <a:rPr lang="de-DE" sz="1400" dirty="0" smtClean="0">
                <a:solidFill>
                  <a:srgbClr val="FF0000"/>
                </a:solidFill>
              </a:rPr>
              <a:t> in May 2003 due </a:t>
            </a:r>
            <a:r>
              <a:rPr lang="de-DE" sz="1400" dirty="0" err="1" smtClean="0">
                <a:solidFill>
                  <a:srgbClr val="FF0000"/>
                </a:solidFill>
              </a:rPr>
              <a:t>to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failure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on-</a:t>
            </a:r>
            <a:r>
              <a:rPr lang="de-DE" sz="1400" dirty="0" err="1" smtClean="0">
                <a:solidFill>
                  <a:srgbClr val="FF0000"/>
                </a:solidFill>
              </a:rPr>
              <a:t>board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tape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recorder</a:t>
            </a:r>
            <a:endParaRPr lang="de-DE" sz="1400" dirty="0" smtClean="0">
              <a:solidFill>
                <a:srgbClr val="FF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4176000" y="5571804"/>
            <a:ext cx="0" cy="432048"/>
          </a:xfrm>
          <a:prstGeom prst="straightConnector1">
            <a:avLst/>
          </a:prstGeom>
          <a:noFill/>
          <a:ln w="25400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27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GOME Degradation Monitoring</a:t>
            </a:r>
            <a:endParaRPr lang="en-US" dirty="0"/>
          </a:p>
        </p:txBody>
      </p:sp>
      <p:pic>
        <p:nvPicPr>
          <p:cNvPr id="5" name="Grafik 4" descr="meansun_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25304"/>
            <a:ext cx="5040000" cy="5040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87096"/>
            <a:ext cx="4320000" cy="341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788024" y="1541204"/>
            <a:ext cx="881973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smtClean="0"/>
              <a:t>Channel 4</a:t>
            </a:r>
          </a:p>
          <a:p>
            <a:pPr>
              <a:buNone/>
            </a:pPr>
            <a:endParaRPr lang="de-DE" sz="400" dirty="0" smtClean="0"/>
          </a:p>
          <a:p>
            <a:pPr>
              <a:buNone/>
            </a:pPr>
            <a:endParaRPr lang="de-DE" sz="400" dirty="0" smtClean="0"/>
          </a:p>
          <a:p>
            <a:pPr>
              <a:buNone/>
            </a:pPr>
            <a:r>
              <a:rPr lang="de-DE" sz="1200" dirty="0" smtClean="0"/>
              <a:t>Channel 3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endParaRPr lang="de-DE" sz="1200" dirty="0" smtClean="0"/>
          </a:p>
          <a:p>
            <a:pPr>
              <a:spcAft>
                <a:spcPts val="100"/>
              </a:spcAft>
              <a:buNone/>
            </a:pPr>
            <a:r>
              <a:rPr lang="de-DE" sz="1200" dirty="0" smtClean="0"/>
              <a:t>Channel 2</a:t>
            </a:r>
          </a:p>
          <a:p>
            <a:pPr>
              <a:spcAft>
                <a:spcPts val="1800"/>
              </a:spcAft>
              <a:buNone/>
            </a:pPr>
            <a:endParaRPr lang="de-DE" sz="1200" dirty="0" smtClean="0"/>
          </a:p>
          <a:p>
            <a:pPr>
              <a:spcAft>
                <a:spcPts val="100"/>
              </a:spcAft>
              <a:buNone/>
            </a:pPr>
            <a:r>
              <a:rPr lang="de-DE" sz="1200" dirty="0" smtClean="0"/>
              <a:t>Channel 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5691" y="1196752"/>
            <a:ext cx="354626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smtClean="0"/>
              <a:t>Ch1       Ch2     Ch3                    Ch4</a:t>
            </a:r>
          </a:p>
        </p:txBody>
      </p:sp>
      <p:cxnSp>
        <p:nvCxnSpPr>
          <p:cNvPr id="13" name="Gerade Verbindung 12"/>
          <p:cNvCxnSpPr/>
          <p:nvPr/>
        </p:nvCxnSpPr>
        <p:spPr bwMode="auto">
          <a:xfrm flipV="1">
            <a:off x="1259632" y="1340768"/>
            <a:ext cx="0" cy="30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 flipV="1">
            <a:off x="1763688" y="1340768"/>
            <a:ext cx="0" cy="30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2915816" y="1340768"/>
            <a:ext cx="0" cy="30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2969947" y="2863969"/>
            <a:ext cx="117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200" dirty="0" err="1" smtClean="0"/>
              <a:t>Dichroic</a:t>
            </a:r>
            <a:r>
              <a:rPr lang="de-DE" sz="1200" dirty="0" smtClean="0"/>
              <a:t> filter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20632" y="5877272"/>
            <a:ext cx="367184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400" dirty="0" err="1" smtClean="0">
                <a:solidFill>
                  <a:srgbClr val="FF0000"/>
                </a:solidFill>
              </a:rPr>
              <a:t>Anomalies</a:t>
            </a:r>
            <a:r>
              <a:rPr lang="de-DE" sz="1400" dirty="0" smtClean="0">
                <a:solidFill>
                  <a:srgbClr val="FF0000"/>
                </a:solidFill>
              </a:rPr>
              <a:t> in 2001 due </a:t>
            </a:r>
            <a:r>
              <a:rPr lang="de-DE" sz="1400" dirty="0" err="1" smtClean="0">
                <a:solidFill>
                  <a:srgbClr val="FF0000"/>
                </a:solidFill>
              </a:rPr>
              <a:t>to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gyroscope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failure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5823432" y="5517232"/>
            <a:ext cx="0" cy="432048"/>
          </a:xfrm>
          <a:prstGeom prst="straightConnector1">
            <a:avLst/>
          </a:prstGeom>
          <a:noFill/>
          <a:ln w="38100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53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alibration Status for the GOME Instrument&amp;quot;&quot;/&gt;&lt;property id=&quot;20307&quot; value=&quot;335&quot;/&gt;&lt;/object&gt;&lt;object type=&quot;3&quot; unique_id=&quot;11797&quot;&gt;&lt;property id=&quot;20148&quot; value=&quot;5&quot;/&gt;&lt;property id=&quot;20300&quot; value=&quot;Slide 4 - &amp;quot;ESA Project GOME-Evolution&amp;quot;&quot;/&gt;&lt;property id=&quot;20307&quot; value=&quot;420&quot;/&gt;&lt;/object&gt;&lt;object type=&quot;3&quot; unique_id=&quot;11943&quot;&gt;&lt;property id=&quot;20148&quot; value=&quot;5&quot;/&gt;&lt;property id=&quot;20300&quot; value=&quot;Slide 5 - &amp;quot;Global Ozone Monitoring Experiment &amp;quot;&quot;/&gt;&lt;property id=&quot;20307&quot; value=&quot;421&quot;/&gt;&lt;/object&gt;&lt;object type=&quot;3&quot; unique_id=&quot;11944&quot;&gt;&lt;property id=&quot;20148&quot; value=&quot;5&quot;/&gt;&lt;property id=&quot;20300&quot; value=&quot;Slide 6 - &amp;quot;GOME In-Flight Calibration&amp;quot;&quot;/&gt;&lt;property id=&quot;20307&quot; value=&quot;422&quot;/&gt;&lt;/object&gt;&lt;object type=&quot;3&quot; unique_id=&quot;11945&quot;&gt;&lt;property id=&quot;20148&quot; value=&quot;5&quot;/&gt;&lt;property id=&quot;20300&quot; value=&quot;Slide 8 - &amp;quot;Number of In-Flight Calibration Measurements&amp;quot;&quot;/&gt;&lt;property id=&quot;20307&quot; value=&quot;423&quot;/&gt;&lt;/object&gt;&lt;object type=&quot;3&quot; unique_id=&quot;11946&quot;&gt;&lt;property id=&quot;20148&quot; value=&quot;5&quot;/&gt;&lt;property id=&quot;20300&quot; value=&quot;Slide 9 - &amp;quot;GOME Degradation Monitoring&amp;quot;&quot;/&gt;&lt;property id=&quot;20307&quot; value=&quot;424&quot;/&gt;&lt;/object&gt;&lt;object type=&quot;3&quot; unique_id=&quot;11947&quot;&gt;&lt;property id=&quot;20148&quot; value=&quot;5&quot;/&gt;&lt;property id=&quot;20300&quot; value=&quot;Slide 10 - &amp;quot;PMD Measurements and Q-Factors&amp;quot;&quot;/&gt;&lt;property id=&quot;20307&quot; value=&quot;425&quot;/&gt;&lt;/object&gt;&lt;object type=&quot;3&quot; unique_id=&quot;11948&quot;&gt;&lt;property id=&quot;20148&quot; value=&quot;5&quot;/&gt;&lt;property id=&quot;20300&quot; value=&quot;Slide 11 - &amp;quot;GOME Pre-disperser Temperature&amp;quot;&quot;/&gt;&lt;property id=&quot;20307&quot; value=&quot;426&quot;/&gt;&lt;/object&gt;&lt;object type=&quot;3&quot; unique_id=&quot;11949&quot;&gt;&lt;property id=&quot;20148&quot; value=&quot;5&quot;/&gt;&lt;property id=&quot;20300&quot; value=&quot;Slide 12 - &amp;quot;Spectral Lamp Measurements&amp;quot;&quot;/&gt;&lt;property id=&quot;20307&quot; value=&quot;427&quot;/&gt;&lt;/object&gt;&lt;object type=&quot;3&quot; unique_id=&quot;11950&quot;&gt;&lt;property id=&quot;20148&quot; value=&quot;5&quot;/&gt;&lt;property id=&quot;20300&quot; value=&quot;Slide 13 - &amp;quot;LED Measurements + Pixel-to-Pixel Gain Correction&amp;quot;&quot;/&gt;&lt;property id=&quot;20307&quot; value=&quot;428&quot;/&gt;&lt;/object&gt;&lt;object type=&quot;3&quot; unique_id=&quot;11951&quot;&gt;&lt;property id=&quot;20148&quot; value=&quot;5&quot;/&gt;&lt;property id=&quot;20300&quot; value=&quot;Slide 14 - &amp;quot;Dark Current Measurements vs. Integration Time (IT)&amp;quot;&quot;/&gt;&lt;property id=&quot;20307&quot; value=&quot;429&quot;/&gt;&lt;/object&gt;&lt;object type=&quot;3&quot; unique_id=&quot;11952&quot;&gt;&lt;property id=&quot;20148&quot; value=&quot;5&quot;/&gt;&lt;property id=&quot;20300&quot; value=&quot;Slide 15 - &amp;quot;Dark Current Noise&amp;quot;&quot;/&gt;&lt;property id=&quot;20307&quot; value=&quot;430&quot;/&gt;&lt;/object&gt;&lt;object type=&quot;3&quot; unique_id=&quot;11953&quot;&gt;&lt;property id=&quot;20148&quot; value=&quot;5&quot;/&gt;&lt;property id=&quot;20300&quot; value=&quot;Slide 16 - &amp;quot;PMD Noise + Zero Offset&amp;quot;&quot;/&gt;&lt;property id=&quot;20307&quot; value=&quot;431&quot;/&gt;&lt;/object&gt;&lt;object type=&quot;3&quot; unique_id=&quot;12886&quot;&gt;&lt;property id=&quot;20148&quot; value=&quot;5&quot;/&gt;&lt;property id=&quot;20300&quot; value=&quot;Slide 19 - &amp;quot;Product Harmonization – from GOME to Sentinels&amp;quot;&quot;/&gt;&lt;property id=&quot;20307&quot; value=&quot;432&quot;/&gt;&lt;/object&gt;&lt;object type=&quot;3&quot; unique_id=&quot;12967&quot;&gt;&lt;property id=&quot;20148&quot; value=&quot;5&quot;/&gt;&lt;property id=&quot;20300&quot; value=&quot;Slide 2 - &amp;quot;Evolution of the Ozon Hole over Antarctic&amp;quot;&quot;/&gt;&lt;property id=&quot;20307&quot; value=&quot;433&quot;/&gt;&lt;/object&gt;&lt;object type=&quot;3&quot; unique_id=&quot;12968&quot;&gt;&lt;property id=&quot;20148&quot; value=&quot;5&quot;/&gt;&lt;property id=&quot;20300&quot; value=&quot;Slide 3&quot;/&gt;&lt;property id=&quot;20307&quot; value=&quot;434&quot;/&gt;&lt;/object&gt;&lt;object type=&quot;3&quot; unique_id=&quot;13027&quot;&gt;&lt;property id=&quot;20148&quot; value=&quot;5&quot;/&gt;&lt;property id=&quot;20300&quot; value=&quot;Slide 7 - &amp;quot;Processing flow for calibration parameters&amp;quot;&quot;/&gt;&lt;property id=&quot;20307&quot; value=&quot;435&quot;/&gt;&lt;/object&gt;&lt;object type=&quot;3&quot; unique_id=&quot;13613&quot;&gt;&lt;property id=&quot;20148&quot; value=&quot;5&quot;/&gt;&lt;property id=&quot;20300&quot; value=&quot;Slide 17 - &amp;quot;Assessing L1b via L2 Retrievals – DOAS&amp;quot;&quot;/&gt;&lt;property id=&quot;20307&quot; value=&quot;437&quot;/&gt;&lt;/object&gt;&lt;object type=&quot;3&quot; unique_id=&quot;13944&quot;&gt;&lt;property id=&quot;20148&quot; value=&quot;5&quot;/&gt;&lt;property id=&quot;20300&quot; value=&quot;Slide 18 - &amp;quot;Assessing L1b via L2 Retrievals – GODFIT&amp;quot;&quot;/&gt;&lt;property id=&quot;20307&quot; value=&quot;438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C_Loyola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56EBE5-15F7-4584-AEC3-B82091D16275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84C933E-C8DA-47C1-86A2-2E825B96E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52A9E-74DA-4FF8-8C6C-8D9264C2E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AC_Loyola</Template>
  <TotalTime>0</TotalTime>
  <Words>647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AC_Loyola</vt:lpstr>
      <vt:lpstr>Calibration Status for the GOME Instrument</vt:lpstr>
      <vt:lpstr>Evolution of the Ozon Hole over Antarctic</vt:lpstr>
      <vt:lpstr>PowerPoint Presentation</vt:lpstr>
      <vt:lpstr>ESA Project GOME-Evolution</vt:lpstr>
      <vt:lpstr>Global Ozone Monitoring Experiment </vt:lpstr>
      <vt:lpstr>GOME In-Flight Calibration</vt:lpstr>
      <vt:lpstr>Processing flow for calibration parameters</vt:lpstr>
      <vt:lpstr>Number of In-Flight Calibration Measurements</vt:lpstr>
      <vt:lpstr>GOME Degradation Monitoring</vt:lpstr>
      <vt:lpstr>PMD Measurements and Q-Factors</vt:lpstr>
      <vt:lpstr>GOME Pre-disperser Temperature</vt:lpstr>
      <vt:lpstr>Spectral Lamp Measurements</vt:lpstr>
      <vt:lpstr>LED Measurements + Pixel-to-Pixel Gain Correction</vt:lpstr>
      <vt:lpstr>Dark Current Measurements vs. Integration Time (IT)</vt:lpstr>
      <vt:lpstr>Dark Current Noise</vt:lpstr>
      <vt:lpstr>PMD Noise + Zero Offset</vt:lpstr>
      <vt:lpstr>Assessing L1b via L2 Retrievals – DOAS</vt:lpstr>
      <vt:lpstr>Assessing L1b via L2 Retrievals – GODFIT</vt:lpstr>
      <vt:lpstr>Product Harmonization – from GOME to Sentinels</vt:lpstr>
    </vt:vector>
  </TitlesOfParts>
  <Company>MF-AP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DLR CD-Vorlagen</dc:subject>
  <dc:creator>Diego Loyola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Diego Loyola</cp:lastModifiedBy>
  <cp:revision>436</cp:revision>
  <cp:lastPrinted>2004-02-03T08:35:42Z</cp:lastPrinted>
  <dcterms:created xsi:type="dcterms:W3CDTF">2013-01-25T07:21:22Z</dcterms:created>
  <dcterms:modified xsi:type="dcterms:W3CDTF">2015-10-08T15:22:30Z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  <property fmtid="{D5CDD505-2E9C-101B-9397-08002B2CF9AE}" pid="4" name="Doc_Author">
    <vt:lpwstr>D. Loyola</vt:lpwstr>
  </property>
  <property fmtid="{D5CDD505-2E9C-101B-9397-08002B2CF9AE}" pid="5" name="Doc_Date">
    <vt:lpwstr>28-JAN-2013</vt:lpwstr>
  </property>
  <property fmtid="{D5CDD505-2E9C-101B-9397-08002B2CF9AE}" pid="6" name="Doc_Title">
    <vt:lpwstr>GEO - EOC</vt:lpwstr>
  </property>
</Properties>
</file>