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8"/>
  </p:notesMasterIdLst>
  <p:handoutMasterIdLst>
    <p:handoutMasterId r:id="rId9"/>
  </p:handoutMasterIdLst>
  <p:sldIdLst>
    <p:sldId id="256" r:id="rId2"/>
    <p:sldId id="455" r:id="rId3"/>
    <p:sldId id="454" r:id="rId4"/>
    <p:sldId id="456" r:id="rId5"/>
    <p:sldId id="441" r:id="rId6"/>
    <p:sldId id="457" r:id="rId7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ewison" initials="RSP/T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1" autoAdjust="0"/>
    <p:restoredTop sz="88525" autoAdjust="0"/>
  </p:normalViewPr>
  <p:slideViewPr>
    <p:cSldViewPr snapToGrid="0">
      <p:cViewPr>
        <p:scale>
          <a:sx n="100" d="100"/>
          <a:sy n="100" d="100"/>
        </p:scale>
        <p:origin x="-1836" y="-25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03 November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03 November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03 November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03 November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Review of </a:t>
            </a:r>
            <a:br>
              <a:rPr lang="en-IE" sz="4000" dirty="0" smtClean="0"/>
            </a:br>
            <a:r>
              <a:rPr lang="en-IE" sz="4000" dirty="0" smtClean="0"/>
              <a:t>GPPA submission for </a:t>
            </a:r>
            <a:r>
              <a:rPr lang="en-IE" sz="4000" dirty="0" smtClean="0"/>
              <a:t>Meteosat-MODIS </a:t>
            </a:r>
            <a:r>
              <a:rPr lang="en-IE" sz="4000" dirty="0" smtClean="0"/>
              <a:t>VNIR GSICS products to enter Demo Phase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(Outgoing 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fine</a:t>
            </a:r>
          </a:p>
          <a:p>
            <a:endParaRPr lang="en-GB" dirty="0" smtClean="0"/>
          </a:p>
          <a:p>
            <a:r>
              <a:rPr lang="en-GB" dirty="0" smtClean="0"/>
              <a:t>In fact, I think it’s all good to go to Demo status</a:t>
            </a:r>
          </a:p>
          <a:p>
            <a:r>
              <a:rPr lang="en-GB" dirty="0" smtClean="0"/>
              <a:t>All the following comments highlight areas that need to be resolved before promotion to Pre-Operational mode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GPPA General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sake of transparency and traceability:</a:t>
            </a:r>
          </a:p>
          <a:p>
            <a:pPr lvl="1"/>
            <a:r>
              <a:rPr lang="en-GB" dirty="0" smtClean="0"/>
              <a:t>Propose keeping GPAF and reviews online on Wiki</a:t>
            </a:r>
          </a:p>
          <a:p>
            <a:pPr lvl="1"/>
            <a:r>
              <a:rPr lang="en-GB" dirty="0" smtClean="0"/>
              <a:t>Could see who has reviewed which parts &amp; when</a:t>
            </a:r>
          </a:p>
          <a:p>
            <a:r>
              <a:rPr lang="en-GB" dirty="0" smtClean="0"/>
              <a:t>Product names and documentation should include monitored instrument(s)</a:t>
            </a:r>
          </a:p>
          <a:p>
            <a:r>
              <a:rPr lang="en-GB" dirty="0" smtClean="0"/>
              <a:t>Sub-Group Chair should be involved in GPAT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netCDF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4467225" cy="4525963"/>
          </a:xfrm>
        </p:spPr>
        <p:txBody>
          <a:bodyPr/>
          <a:lstStyle/>
          <a:p>
            <a:r>
              <a:rPr lang="en-GB" sz="2800" dirty="0" smtClean="0"/>
              <a:t>Would like closer alignment with format of IR products – Masaya?</a:t>
            </a:r>
          </a:p>
          <a:p>
            <a:r>
              <a:rPr lang="en-GB" sz="2800" dirty="0" smtClean="0"/>
              <a:t>Should include uncertainty in </a:t>
            </a:r>
            <a:r>
              <a:rPr lang="en-GB" sz="2800" dirty="0" err="1" smtClean="0"/>
              <a:t>mon_gain</a:t>
            </a:r>
            <a:endParaRPr lang="en-GB" sz="2800" dirty="0" smtClean="0"/>
          </a:p>
          <a:p>
            <a:r>
              <a:rPr lang="en-GB" sz="2800" dirty="0" smtClean="0"/>
              <a:t>Did </a:t>
            </a:r>
            <a:r>
              <a:rPr lang="en-GB" sz="2800" i="1" dirty="0" err="1" smtClean="0"/>
              <a:t>mon_official_slope</a:t>
            </a:r>
            <a:r>
              <a:rPr lang="en-GB" sz="2800" dirty="0" smtClean="0"/>
              <a:t> and </a:t>
            </a:r>
            <a:r>
              <a:rPr lang="en-GB" sz="2800" i="1" dirty="0" err="1" smtClean="0"/>
              <a:t>mon_official_offset</a:t>
            </a:r>
            <a:r>
              <a:rPr lang="en-GB" sz="2800" i="1" dirty="0" smtClean="0"/>
              <a:t> </a:t>
            </a:r>
            <a:r>
              <a:rPr lang="en-GB" sz="2800" dirty="0" smtClean="0"/>
              <a:t>really change like this?</a:t>
            </a:r>
          </a:p>
          <a:p>
            <a:endParaRPr lang="en-GB" sz="28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l="2439" t="9000" r="10319" b="12167"/>
          <a:stretch>
            <a:fillRect/>
          </a:stretch>
        </p:blipFill>
        <p:spPr bwMode="auto">
          <a:xfrm>
            <a:off x="4953000" y="1543050"/>
            <a:ext cx="44291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ATBD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Mostly minor comments</a:t>
            </a:r>
          </a:p>
          <a:p>
            <a:pPr lvl="1"/>
            <a:r>
              <a:rPr lang="en-GB" sz="2400" dirty="0" smtClean="0"/>
              <a:t>e.g.</a:t>
            </a:r>
          </a:p>
          <a:p>
            <a:pPr lvl="1"/>
            <a:r>
              <a:rPr lang="en-GB" sz="2400" dirty="0" smtClean="0"/>
              <a:t>“Target Instrument” = “Monitored Instrument”</a:t>
            </a:r>
          </a:p>
          <a:p>
            <a:pPr lvl="1"/>
            <a:r>
              <a:rPr lang="en-GB" sz="2400" dirty="0" smtClean="0"/>
              <a:t>Should be corrected to enter Demo mode</a:t>
            </a:r>
          </a:p>
          <a:p>
            <a:r>
              <a:rPr lang="en-GB" sz="2800" dirty="0" smtClean="0"/>
              <a:t>Applicability to Meteosat imagers not at 0E?</a:t>
            </a:r>
          </a:p>
          <a:p>
            <a:r>
              <a:rPr lang="en-GB" sz="2800" dirty="0" smtClean="0"/>
              <a:t>Should we force Seasonal Indices to be cyclic?</a:t>
            </a:r>
          </a:p>
          <a:p>
            <a:r>
              <a:rPr lang="en-GB" sz="2800" dirty="0" smtClean="0"/>
              <a:t>Make it clearer that mode of PDF is used (not mean)</a:t>
            </a:r>
          </a:p>
          <a:p>
            <a:endParaRPr lang="en-GB" sz="2800" dirty="0" smtClean="0"/>
          </a:p>
          <a:p>
            <a:r>
              <a:rPr lang="en-GB" sz="2800" dirty="0" smtClean="0"/>
              <a:t>Review Further Developments (</a:t>
            </a:r>
            <a:r>
              <a:rPr lang="en-GB" sz="2800" dirty="0" err="1" smtClean="0"/>
              <a:t>Seb</a:t>
            </a:r>
            <a:r>
              <a:rPr lang="en-GB" sz="2800" dirty="0" smtClean="0"/>
              <a:t>?):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62075"/>
            <a:ext cx="8915400" cy="5000625"/>
          </a:xfrm>
        </p:spPr>
        <p:txBody>
          <a:bodyPr/>
          <a:lstStyle/>
          <a:p>
            <a:r>
              <a:rPr lang="de-DE" sz="2000" dirty="0" smtClean="0"/>
              <a:t>Seasonal </a:t>
            </a:r>
            <a:r>
              <a:rPr lang="de-DE" sz="2000" dirty="0" smtClean="0"/>
              <a:t>cycle </a:t>
            </a:r>
            <a:r>
              <a:rPr lang="de-DE" sz="2000" dirty="0" smtClean="0"/>
              <a:t>observed </a:t>
            </a:r>
            <a:r>
              <a:rPr lang="de-DE" sz="2000" dirty="0" smtClean="0"/>
              <a:t>with Meteosat-9 </a:t>
            </a:r>
            <a:r>
              <a:rPr lang="de-DE" sz="2000" dirty="0" smtClean="0"/>
              <a:t>at 0E</a:t>
            </a:r>
          </a:p>
          <a:p>
            <a:pPr lvl="1"/>
            <a:r>
              <a:rPr lang="de-DE" sz="1800" dirty="0" smtClean="0"/>
              <a:t>currently </a:t>
            </a:r>
            <a:r>
              <a:rPr lang="de-DE" sz="1800" dirty="0" smtClean="0"/>
              <a:t>removed by </a:t>
            </a:r>
            <a:r>
              <a:rPr lang="de-DE" sz="1800" dirty="0" smtClean="0"/>
              <a:t>mathematical </a:t>
            </a:r>
            <a:r>
              <a:rPr lang="de-DE" sz="1800" dirty="0" smtClean="0"/>
              <a:t>analysis </a:t>
            </a:r>
            <a:r>
              <a:rPr lang="de-DE" sz="1800" dirty="0" smtClean="0"/>
              <a:t>the </a:t>
            </a:r>
            <a:r>
              <a:rPr lang="de-DE" sz="1800" dirty="0" smtClean="0"/>
              <a:t>complete </a:t>
            </a:r>
            <a:r>
              <a:rPr lang="de-DE" sz="1800" dirty="0" smtClean="0"/>
              <a:t>timeseries</a:t>
            </a:r>
          </a:p>
          <a:p>
            <a:pPr lvl="1"/>
            <a:r>
              <a:rPr lang="de-DE" sz="1800" dirty="0" smtClean="0"/>
              <a:t>better </a:t>
            </a:r>
            <a:r>
              <a:rPr lang="de-DE" sz="1800" dirty="0" smtClean="0"/>
              <a:t>understanding </a:t>
            </a:r>
            <a:r>
              <a:rPr lang="de-DE" sz="1800" dirty="0" smtClean="0"/>
              <a:t>needed to </a:t>
            </a:r>
            <a:r>
              <a:rPr lang="de-DE" sz="1800" dirty="0" smtClean="0"/>
              <a:t>assess </a:t>
            </a:r>
            <a:r>
              <a:rPr lang="de-DE" sz="1800" dirty="0" smtClean="0"/>
              <a:t>limitations </a:t>
            </a:r>
            <a:r>
              <a:rPr lang="de-DE" sz="1800" dirty="0" smtClean="0"/>
              <a:t>of the method and its applicability to other reflective solar bands. </a:t>
            </a:r>
            <a:endParaRPr lang="de-DE" sz="1800" dirty="0" smtClean="0"/>
          </a:p>
          <a:p>
            <a:r>
              <a:rPr lang="de-DE" sz="2000" dirty="0" smtClean="0"/>
              <a:t>Sensitivity </a:t>
            </a:r>
            <a:r>
              <a:rPr lang="de-DE" sz="2000" dirty="0" smtClean="0"/>
              <a:t>of the method to the BRDF model to correct to overhead sun should be assessed by implementing other </a:t>
            </a:r>
            <a:r>
              <a:rPr lang="de-DE" sz="2000" dirty="0" smtClean="0"/>
              <a:t>BRDF models. </a:t>
            </a:r>
          </a:p>
          <a:p>
            <a:r>
              <a:rPr lang="de-DE" sz="2000" dirty="0" smtClean="0"/>
              <a:t>Finally</a:t>
            </a:r>
            <a:r>
              <a:rPr lang="de-DE" sz="2000" dirty="0" smtClean="0"/>
              <a:t>, a complete uncertainty analysis still need to be performed prior to the release of operational GSICS inter-calibration products.</a:t>
            </a:r>
            <a:endParaRPr lang="en-GB" sz="2000" dirty="0" smtClean="0"/>
          </a:p>
          <a:p>
            <a:r>
              <a:rPr lang="de-DE" sz="2000" dirty="0" smtClean="0"/>
              <a:t>Method only applied to </a:t>
            </a:r>
            <a:r>
              <a:rPr lang="de-DE" sz="2000" dirty="0" smtClean="0"/>
              <a:t>the channels </a:t>
            </a:r>
            <a:r>
              <a:rPr lang="de-DE" sz="2000" dirty="0" smtClean="0"/>
              <a:t>around </a:t>
            </a:r>
            <a:r>
              <a:rPr lang="de-DE" sz="2000" dirty="0" smtClean="0"/>
              <a:t>0.6µm. </a:t>
            </a:r>
            <a:endParaRPr lang="de-DE" sz="2000" dirty="0" smtClean="0"/>
          </a:p>
          <a:p>
            <a:pPr lvl="1"/>
            <a:r>
              <a:rPr lang="de-DE" sz="1800" dirty="0" smtClean="0"/>
              <a:t>Applicability to </a:t>
            </a:r>
            <a:r>
              <a:rPr lang="de-DE" sz="1800" dirty="0" smtClean="0"/>
              <a:t>other bands needs to be assessed. </a:t>
            </a:r>
            <a:endParaRPr lang="de-DE" sz="1800" dirty="0" smtClean="0"/>
          </a:p>
          <a:p>
            <a:pPr lvl="1"/>
            <a:r>
              <a:rPr lang="de-DE" sz="1800" dirty="0" smtClean="0"/>
              <a:t>Suomi </a:t>
            </a:r>
            <a:r>
              <a:rPr lang="de-DE" sz="1800" dirty="0" smtClean="0"/>
              <a:t>NPP VIIRS will be considered instead of Aqua </a:t>
            </a:r>
            <a:r>
              <a:rPr lang="de-DE" sz="1800" dirty="0" smtClean="0"/>
              <a:t>MODIS (for VIS0.8 band) </a:t>
            </a:r>
          </a:p>
          <a:p>
            <a:r>
              <a:rPr lang="de-DE" sz="2000" dirty="0" smtClean="0"/>
              <a:t>Blended GSICS products should be established. </a:t>
            </a:r>
          </a:p>
          <a:p>
            <a:pPr lvl="1"/>
            <a:r>
              <a:rPr lang="de-DE" sz="1800" dirty="0" smtClean="0"/>
              <a:t>Implies development </a:t>
            </a:r>
            <a:r>
              <a:rPr lang="de-DE" sz="1800" dirty="0" smtClean="0"/>
              <a:t>of additional and complementary inter-calibration </a:t>
            </a:r>
            <a:r>
              <a:rPr lang="de-DE" sz="1800" dirty="0" smtClean="0"/>
              <a:t>methods</a:t>
            </a:r>
          </a:p>
          <a:p>
            <a:pPr lvl="1"/>
            <a:r>
              <a:rPr lang="de-DE" sz="1800" dirty="0" smtClean="0"/>
              <a:t>And robust </a:t>
            </a:r>
            <a:r>
              <a:rPr lang="de-DE" sz="1800" dirty="0" smtClean="0"/>
              <a:t>blending method to derive composite corrections with </a:t>
            </a:r>
            <a:r>
              <a:rPr lang="de-DE" sz="1800" dirty="0" smtClean="0"/>
              <a:t>uncertainties</a:t>
            </a:r>
            <a:endParaRPr lang="en-GB" sz="18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27449</TotalTime>
  <Words>333</Words>
  <Application>Microsoft Office PowerPoint</Application>
  <PresentationFormat>A4 Paper (210x297 mm)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Review of  GPPA submission for Meteosat-MODIS VNIR GSICS products to enter Demo Phase </vt:lpstr>
      <vt:lpstr>GPAF</vt:lpstr>
      <vt:lpstr>GPPA General</vt:lpstr>
      <vt:lpstr>Sample netCDF product</vt:lpstr>
      <vt:lpstr>ATBD</vt:lpstr>
      <vt:lpstr>Further Developments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1173</cp:revision>
  <cp:lastPrinted>2006-03-06T14:11:17Z</cp:lastPrinted>
  <dcterms:created xsi:type="dcterms:W3CDTF">1997-07-23T08:21:02Z</dcterms:created>
  <dcterms:modified xsi:type="dcterms:W3CDTF">2015-11-03T09:48:55Z</dcterms:modified>
</cp:coreProperties>
</file>