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1"/>
  </p:sldMasterIdLst>
  <p:notesMasterIdLst>
    <p:notesMasterId r:id="rId34"/>
  </p:notesMasterIdLst>
  <p:handoutMasterIdLst>
    <p:handoutMasterId r:id="rId35"/>
  </p:handoutMasterIdLst>
  <p:sldIdLst>
    <p:sldId id="285" r:id="rId2"/>
    <p:sldId id="512" r:id="rId3"/>
    <p:sldId id="513" r:id="rId4"/>
    <p:sldId id="508" r:id="rId5"/>
    <p:sldId id="547" r:id="rId6"/>
    <p:sldId id="473" r:id="rId7"/>
    <p:sldId id="475" r:id="rId8"/>
    <p:sldId id="477" r:id="rId9"/>
    <p:sldId id="476" r:id="rId10"/>
    <p:sldId id="479" r:id="rId11"/>
    <p:sldId id="567" r:id="rId12"/>
    <p:sldId id="478" r:id="rId13"/>
    <p:sldId id="548" r:id="rId14"/>
    <p:sldId id="549" r:id="rId15"/>
    <p:sldId id="550" r:id="rId16"/>
    <p:sldId id="551" r:id="rId17"/>
    <p:sldId id="552" r:id="rId18"/>
    <p:sldId id="553" r:id="rId19"/>
    <p:sldId id="554" r:id="rId20"/>
    <p:sldId id="555" r:id="rId21"/>
    <p:sldId id="556" r:id="rId22"/>
    <p:sldId id="557" r:id="rId23"/>
    <p:sldId id="558" r:id="rId24"/>
    <p:sldId id="559" r:id="rId25"/>
    <p:sldId id="560" r:id="rId26"/>
    <p:sldId id="561" r:id="rId27"/>
    <p:sldId id="562" r:id="rId28"/>
    <p:sldId id="563" r:id="rId29"/>
    <p:sldId id="564" r:id="rId30"/>
    <p:sldId id="565" r:id="rId31"/>
    <p:sldId id="566" r:id="rId32"/>
    <p:sldId id="546" r:id="rId3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DIN" initials="O" lastIdx="1" clrIdx="0"/>
  <p:cmAuthor id="1" name="Daela Huff" initials="D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3333FF"/>
    <a:srgbClr val="008000"/>
    <a:srgbClr val="33CC33"/>
    <a:srgbClr val="0033CC"/>
    <a:srgbClr val="9900FF"/>
    <a:srgbClr val="003399"/>
    <a:srgbClr val="00CC66"/>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93774" autoAdjust="0"/>
  </p:normalViewPr>
  <p:slideViewPr>
    <p:cSldViewPr snapToGrid="0" snapToObjects="1" showGuides="1">
      <p:cViewPr>
        <p:scale>
          <a:sx n="70" d="100"/>
          <a:sy n="70" d="100"/>
        </p:scale>
        <p:origin x="-1248" y="-102"/>
      </p:cViewPr>
      <p:guideLst>
        <p:guide orient="horz" pos="2160"/>
        <p:guide pos="2880"/>
      </p:guideLst>
    </p:cSldViewPr>
  </p:slideViewPr>
  <p:outlineViewPr>
    <p:cViewPr>
      <p:scale>
        <a:sx n="33" d="100"/>
        <a:sy n="33" d="100"/>
      </p:scale>
      <p:origin x="0" y="25128"/>
    </p:cViewPr>
  </p:outlin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27F84C-E1CA-40AF-9A38-BFD3BBEA9D49}"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lang="en-US"/>
        </a:p>
      </dgm:t>
    </dgm:pt>
    <dgm:pt modelId="{9C31509C-857B-47FD-983A-A2E214582F9C}">
      <dgm:prSet phldrT="[Text]"/>
      <dgm:spPr/>
      <dgm:t>
        <a:bodyPr/>
        <a:lstStyle/>
        <a:p>
          <a:r>
            <a:rPr lang="en-US" dirty="0" smtClean="0"/>
            <a:t>Azimuth, Zenith, Range  in </a:t>
          </a:r>
          <a:r>
            <a:rPr lang="en-US" b="0" i="0" dirty="0" smtClean="0"/>
            <a:t>Local Spherical Coordinate </a:t>
          </a:r>
          <a:endParaRPr lang="en-US" dirty="0"/>
        </a:p>
      </dgm:t>
    </dgm:pt>
    <dgm:pt modelId="{D038E576-8630-4690-8FDF-5EEECBD9CC7B}" type="parTrans" cxnId="{AE07E16D-C09C-4EA1-88BC-7F4628AA61C4}">
      <dgm:prSet/>
      <dgm:spPr/>
      <dgm:t>
        <a:bodyPr/>
        <a:lstStyle/>
        <a:p>
          <a:endParaRPr lang="en-US"/>
        </a:p>
      </dgm:t>
    </dgm:pt>
    <dgm:pt modelId="{CCA30986-503A-4E67-8672-E47E76F5772C}" type="sibTrans" cxnId="{AE07E16D-C09C-4EA1-88BC-7F4628AA61C4}">
      <dgm:prSet/>
      <dgm:spPr/>
      <dgm:t>
        <a:bodyPr/>
        <a:lstStyle/>
        <a:p>
          <a:endParaRPr lang="en-US"/>
        </a:p>
      </dgm:t>
    </dgm:pt>
    <dgm:pt modelId="{3F07C215-ABE4-447A-993C-38982371FD02}">
      <dgm:prSet phldrT="[Text]"/>
      <dgm:spPr/>
      <dgm:t>
        <a:bodyPr/>
        <a:lstStyle/>
        <a:p>
          <a:r>
            <a:rPr lang="en-US" b="0" i="0" dirty="0" smtClean="0"/>
            <a:t>(East, North, Up) in meter in Local East, North, Up (ENU) Coordinate</a:t>
          </a:r>
          <a:endParaRPr lang="en-US" dirty="0"/>
        </a:p>
      </dgm:t>
    </dgm:pt>
    <dgm:pt modelId="{513A7BBC-0BDE-4072-A377-BD4DCE04A991}" type="parTrans" cxnId="{63CCA6FC-897B-4D94-B0D2-71C578D99D77}">
      <dgm:prSet/>
      <dgm:spPr/>
      <dgm:t>
        <a:bodyPr/>
        <a:lstStyle/>
        <a:p>
          <a:endParaRPr lang="en-US"/>
        </a:p>
      </dgm:t>
    </dgm:pt>
    <dgm:pt modelId="{A7F31D69-5A6E-4DC1-944B-646C45C23271}" type="sibTrans" cxnId="{63CCA6FC-897B-4D94-B0D2-71C578D99D77}">
      <dgm:prSet/>
      <dgm:spPr/>
      <dgm:t>
        <a:bodyPr/>
        <a:lstStyle/>
        <a:p>
          <a:endParaRPr lang="en-US"/>
        </a:p>
      </dgm:t>
    </dgm:pt>
    <dgm:pt modelId="{5B50D785-3884-4472-AC5B-9110BBB0AF3A}">
      <dgm:prSet phldrT="[Text]"/>
      <dgm:spPr/>
      <dgm:t>
        <a:bodyPr/>
        <a:lstStyle/>
        <a:p>
          <a:r>
            <a:rPr lang="en-US" b="0" i="0" dirty="0" smtClean="0"/>
            <a:t>Geodetic Latitude, Longitude, and Altitude (LLA) Coordinate </a:t>
          </a:r>
          <a:endParaRPr lang="en-US" dirty="0"/>
        </a:p>
      </dgm:t>
    </dgm:pt>
    <dgm:pt modelId="{FC9BEA9D-6D66-4FF8-AB7E-B882AA7D6DD4}" type="parTrans" cxnId="{122DB714-F69A-4145-8775-BF2AB37255EA}">
      <dgm:prSet/>
      <dgm:spPr/>
      <dgm:t>
        <a:bodyPr/>
        <a:lstStyle/>
        <a:p>
          <a:endParaRPr lang="en-US"/>
        </a:p>
      </dgm:t>
    </dgm:pt>
    <dgm:pt modelId="{CAB2C246-770C-4269-BDF6-402FA2127126}" type="sibTrans" cxnId="{122DB714-F69A-4145-8775-BF2AB37255EA}">
      <dgm:prSet/>
      <dgm:spPr/>
      <dgm:t>
        <a:bodyPr/>
        <a:lstStyle/>
        <a:p>
          <a:endParaRPr lang="en-US"/>
        </a:p>
      </dgm:t>
    </dgm:pt>
    <dgm:pt modelId="{D3915A15-182B-4B7D-B3E2-C5E490556220}">
      <dgm:prSet phldrT="[Text]"/>
      <dgm:spPr/>
      <dgm:t>
        <a:bodyPr/>
        <a:lstStyle/>
        <a:p>
          <a:r>
            <a:rPr lang="en-US" b="0" i="0" dirty="0" smtClean="0"/>
            <a:t>Earth-centered, earth-fixed (ECEF) Coordinate</a:t>
          </a:r>
          <a:endParaRPr lang="en-US" dirty="0"/>
        </a:p>
      </dgm:t>
    </dgm:pt>
    <dgm:pt modelId="{DBC8F1C5-FC25-4B91-84E5-DCDE1452C77D}" type="parTrans" cxnId="{4888DEAB-AC49-42C6-9095-E22E1FFFBF31}">
      <dgm:prSet/>
      <dgm:spPr/>
      <dgm:t>
        <a:bodyPr/>
        <a:lstStyle/>
        <a:p>
          <a:endParaRPr lang="en-US"/>
        </a:p>
      </dgm:t>
    </dgm:pt>
    <dgm:pt modelId="{BADEF4F1-3506-4E76-B5DD-0BC4463056CB}" type="sibTrans" cxnId="{4888DEAB-AC49-42C6-9095-E22E1FFFBF31}">
      <dgm:prSet/>
      <dgm:spPr/>
      <dgm:t>
        <a:bodyPr/>
        <a:lstStyle/>
        <a:p>
          <a:endParaRPr lang="en-US"/>
        </a:p>
      </dgm:t>
    </dgm:pt>
    <dgm:pt modelId="{4581143D-B798-4C6A-A727-191A88D42C2F}" type="pres">
      <dgm:prSet presAssocID="{B027F84C-E1CA-40AF-9A38-BFD3BBEA9D49}" presName="outerComposite" presStyleCnt="0">
        <dgm:presLayoutVars>
          <dgm:chMax val="5"/>
          <dgm:dir/>
          <dgm:resizeHandles val="exact"/>
        </dgm:presLayoutVars>
      </dgm:prSet>
      <dgm:spPr/>
      <dgm:t>
        <a:bodyPr/>
        <a:lstStyle/>
        <a:p>
          <a:endParaRPr lang="en-US"/>
        </a:p>
      </dgm:t>
    </dgm:pt>
    <dgm:pt modelId="{995CFDF3-D96E-46B0-880C-D61C3AA0DF3D}" type="pres">
      <dgm:prSet presAssocID="{B027F84C-E1CA-40AF-9A38-BFD3BBEA9D49}" presName="dummyMaxCanvas" presStyleCnt="0">
        <dgm:presLayoutVars/>
      </dgm:prSet>
      <dgm:spPr/>
    </dgm:pt>
    <dgm:pt modelId="{FEA31ADE-C84E-4395-844B-4737E104D7D5}" type="pres">
      <dgm:prSet presAssocID="{B027F84C-E1CA-40AF-9A38-BFD3BBEA9D49}" presName="FourNodes_1" presStyleLbl="node1" presStyleIdx="0" presStyleCnt="4">
        <dgm:presLayoutVars>
          <dgm:bulletEnabled val="1"/>
        </dgm:presLayoutVars>
      </dgm:prSet>
      <dgm:spPr/>
      <dgm:t>
        <a:bodyPr/>
        <a:lstStyle/>
        <a:p>
          <a:endParaRPr lang="en-US"/>
        </a:p>
      </dgm:t>
    </dgm:pt>
    <dgm:pt modelId="{5EED2677-2917-4683-98F3-E2775718CEE2}" type="pres">
      <dgm:prSet presAssocID="{B027F84C-E1CA-40AF-9A38-BFD3BBEA9D49}" presName="FourNodes_2" presStyleLbl="node1" presStyleIdx="1" presStyleCnt="4">
        <dgm:presLayoutVars>
          <dgm:bulletEnabled val="1"/>
        </dgm:presLayoutVars>
      </dgm:prSet>
      <dgm:spPr/>
      <dgm:t>
        <a:bodyPr/>
        <a:lstStyle/>
        <a:p>
          <a:endParaRPr lang="en-US"/>
        </a:p>
      </dgm:t>
    </dgm:pt>
    <dgm:pt modelId="{645E91CA-A3B9-44A5-9021-B1A043CA0F3B}" type="pres">
      <dgm:prSet presAssocID="{B027F84C-E1CA-40AF-9A38-BFD3BBEA9D49}" presName="FourNodes_3" presStyleLbl="node1" presStyleIdx="2" presStyleCnt="4">
        <dgm:presLayoutVars>
          <dgm:bulletEnabled val="1"/>
        </dgm:presLayoutVars>
      </dgm:prSet>
      <dgm:spPr/>
      <dgm:t>
        <a:bodyPr/>
        <a:lstStyle/>
        <a:p>
          <a:endParaRPr lang="en-US"/>
        </a:p>
      </dgm:t>
    </dgm:pt>
    <dgm:pt modelId="{D8792C93-4808-4861-8F0D-A76E9062563B}" type="pres">
      <dgm:prSet presAssocID="{B027F84C-E1CA-40AF-9A38-BFD3BBEA9D49}" presName="FourNodes_4" presStyleLbl="node1" presStyleIdx="3" presStyleCnt="4">
        <dgm:presLayoutVars>
          <dgm:bulletEnabled val="1"/>
        </dgm:presLayoutVars>
      </dgm:prSet>
      <dgm:spPr/>
      <dgm:t>
        <a:bodyPr/>
        <a:lstStyle/>
        <a:p>
          <a:endParaRPr lang="en-US"/>
        </a:p>
      </dgm:t>
    </dgm:pt>
    <dgm:pt modelId="{40CA14A4-AB80-4F50-9053-078DD4EA2A58}" type="pres">
      <dgm:prSet presAssocID="{B027F84C-E1CA-40AF-9A38-BFD3BBEA9D49}" presName="FourConn_1-2" presStyleLbl="fgAccFollowNode1" presStyleIdx="0" presStyleCnt="3">
        <dgm:presLayoutVars>
          <dgm:bulletEnabled val="1"/>
        </dgm:presLayoutVars>
      </dgm:prSet>
      <dgm:spPr/>
      <dgm:t>
        <a:bodyPr/>
        <a:lstStyle/>
        <a:p>
          <a:endParaRPr lang="en-US"/>
        </a:p>
      </dgm:t>
    </dgm:pt>
    <dgm:pt modelId="{04A2D783-9F1B-48C9-8860-ACC9570248DD}" type="pres">
      <dgm:prSet presAssocID="{B027F84C-E1CA-40AF-9A38-BFD3BBEA9D49}" presName="FourConn_2-3" presStyleLbl="fgAccFollowNode1" presStyleIdx="1" presStyleCnt="3">
        <dgm:presLayoutVars>
          <dgm:bulletEnabled val="1"/>
        </dgm:presLayoutVars>
      </dgm:prSet>
      <dgm:spPr/>
      <dgm:t>
        <a:bodyPr/>
        <a:lstStyle/>
        <a:p>
          <a:endParaRPr lang="en-US"/>
        </a:p>
      </dgm:t>
    </dgm:pt>
    <dgm:pt modelId="{75230957-40E1-4D67-8CE8-66E44A9B5F31}" type="pres">
      <dgm:prSet presAssocID="{B027F84C-E1CA-40AF-9A38-BFD3BBEA9D49}" presName="FourConn_3-4" presStyleLbl="fgAccFollowNode1" presStyleIdx="2" presStyleCnt="3">
        <dgm:presLayoutVars>
          <dgm:bulletEnabled val="1"/>
        </dgm:presLayoutVars>
      </dgm:prSet>
      <dgm:spPr/>
      <dgm:t>
        <a:bodyPr/>
        <a:lstStyle/>
        <a:p>
          <a:endParaRPr lang="en-US"/>
        </a:p>
      </dgm:t>
    </dgm:pt>
    <dgm:pt modelId="{1DAC1CEF-5CB9-4DA8-A405-1EAD05DC8C8A}" type="pres">
      <dgm:prSet presAssocID="{B027F84C-E1CA-40AF-9A38-BFD3BBEA9D49}" presName="FourNodes_1_text" presStyleLbl="node1" presStyleIdx="3" presStyleCnt="4">
        <dgm:presLayoutVars>
          <dgm:bulletEnabled val="1"/>
        </dgm:presLayoutVars>
      </dgm:prSet>
      <dgm:spPr/>
      <dgm:t>
        <a:bodyPr/>
        <a:lstStyle/>
        <a:p>
          <a:endParaRPr lang="en-US"/>
        </a:p>
      </dgm:t>
    </dgm:pt>
    <dgm:pt modelId="{89EE8652-656D-423E-B738-DA8A9E69DA91}" type="pres">
      <dgm:prSet presAssocID="{B027F84C-E1CA-40AF-9A38-BFD3BBEA9D49}" presName="FourNodes_2_text" presStyleLbl="node1" presStyleIdx="3" presStyleCnt="4">
        <dgm:presLayoutVars>
          <dgm:bulletEnabled val="1"/>
        </dgm:presLayoutVars>
      </dgm:prSet>
      <dgm:spPr/>
      <dgm:t>
        <a:bodyPr/>
        <a:lstStyle/>
        <a:p>
          <a:endParaRPr lang="en-US"/>
        </a:p>
      </dgm:t>
    </dgm:pt>
    <dgm:pt modelId="{B66D1B5C-7088-472E-BE82-1E82B443FE13}" type="pres">
      <dgm:prSet presAssocID="{B027F84C-E1CA-40AF-9A38-BFD3BBEA9D49}" presName="FourNodes_3_text" presStyleLbl="node1" presStyleIdx="3" presStyleCnt="4">
        <dgm:presLayoutVars>
          <dgm:bulletEnabled val="1"/>
        </dgm:presLayoutVars>
      </dgm:prSet>
      <dgm:spPr/>
      <dgm:t>
        <a:bodyPr/>
        <a:lstStyle/>
        <a:p>
          <a:endParaRPr lang="en-US"/>
        </a:p>
      </dgm:t>
    </dgm:pt>
    <dgm:pt modelId="{FC36C0E2-3E86-4346-8143-3E8DC31EEFE6}" type="pres">
      <dgm:prSet presAssocID="{B027F84C-E1CA-40AF-9A38-BFD3BBEA9D49}" presName="FourNodes_4_text" presStyleLbl="node1" presStyleIdx="3" presStyleCnt="4">
        <dgm:presLayoutVars>
          <dgm:bulletEnabled val="1"/>
        </dgm:presLayoutVars>
      </dgm:prSet>
      <dgm:spPr/>
      <dgm:t>
        <a:bodyPr/>
        <a:lstStyle/>
        <a:p>
          <a:endParaRPr lang="en-US"/>
        </a:p>
      </dgm:t>
    </dgm:pt>
  </dgm:ptLst>
  <dgm:cxnLst>
    <dgm:cxn modelId="{E90C9303-9DAE-4F68-A6C5-7E528453B490}" type="presOf" srcId="{5B50D785-3884-4472-AC5B-9110BBB0AF3A}" destId="{B66D1B5C-7088-472E-BE82-1E82B443FE13}" srcOrd="1" destOrd="0" presId="urn:microsoft.com/office/officeart/2005/8/layout/vProcess5"/>
    <dgm:cxn modelId="{538F1A3E-067F-475F-B0A3-C13A8BB5B813}" type="presOf" srcId="{9C31509C-857B-47FD-983A-A2E214582F9C}" destId="{1DAC1CEF-5CB9-4DA8-A405-1EAD05DC8C8A}" srcOrd="1" destOrd="0" presId="urn:microsoft.com/office/officeart/2005/8/layout/vProcess5"/>
    <dgm:cxn modelId="{E7E296DA-5B93-495E-96D1-37DB706F9EC2}" type="presOf" srcId="{D3915A15-182B-4B7D-B3E2-C5E490556220}" destId="{FC36C0E2-3E86-4346-8143-3E8DC31EEFE6}" srcOrd="1" destOrd="0" presId="urn:microsoft.com/office/officeart/2005/8/layout/vProcess5"/>
    <dgm:cxn modelId="{512F8CBD-E7EB-439F-8525-0661C3F8590E}" type="presOf" srcId="{B027F84C-E1CA-40AF-9A38-BFD3BBEA9D49}" destId="{4581143D-B798-4C6A-A727-191A88D42C2F}" srcOrd="0" destOrd="0" presId="urn:microsoft.com/office/officeart/2005/8/layout/vProcess5"/>
    <dgm:cxn modelId="{5DA2337C-CB5C-480E-9B21-35B0F37A6C58}" type="presOf" srcId="{A7F31D69-5A6E-4DC1-944B-646C45C23271}" destId="{04A2D783-9F1B-48C9-8860-ACC9570248DD}" srcOrd="0" destOrd="0" presId="urn:microsoft.com/office/officeart/2005/8/layout/vProcess5"/>
    <dgm:cxn modelId="{AE07E16D-C09C-4EA1-88BC-7F4628AA61C4}" srcId="{B027F84C-E1CA-40AF-9A38-BFD3BBEA9D49}" destId="{9C31509C-857B-47FD-983A-A2E214582F9C}" srcOrd="0" destOrd="0" parTransId="{D038E576-8630-4690-8FDF-5EEECBD9CC7B}" sibTransId="{CCA30986-503A-4E67-8672-E47E76F5772C}"/>
    <dgm:cxn modelId="{839B4516-C859-4662-82E4-66378C20365B}" type="presOf" srcId="{CCA30986-503A-4E67-8672-E47E76F5772C}" destId="{40CA14A4-AB80-4F50-9053-078DD4EA2A58}" srcOrd="0" destOrd="0" presId="urn:microsoft.com/office/officeart/2005/8/layout/vProcess5"/>
    <dgm:cxn modelId="{6C3041AD-E1A3-4E09-BD72-A66491680AB8}" type="presOf" srcId="{D3915A15-182B-4B7D-B3E2-C5E490556220}" destId="{D8792C93-4808-4861-8F0D-A76E9062563B}" srcOrd="0" destOrd="0" presId="urn:microsoft.com/office/officeart/2005/8/layout/vProcess5"/>
    <dgm:cxn modelId="{425C188B-88CF-403F-BA18-5A7C08337B18}" type="presOf" srcId="{5B50D785-3884-4472-AC5B-9110BBB0AF3A}" destId="{645E91CA-A3B9-44A5-9021-B1A043CA0F3B}" srcOrd="0" destOrd="0" presId="urn:microsoft.com/office/officeart/2005/8/layout/vProcess5"/>
    <dgm:cxn modelId="{63CCA6FC-897B-4D94-B0D2-71C578D99D77}" srcId="{B027F84C-E1CA-40AF-9A38-BFD3BBEA9D49}" destId="{3F07C215-ABE4-447A-993C-38982371FD02}" srcOrd="1" destOrd="0" parTransId="{513A7BBC-0BDE-4072-A377-BD4DCE04A991}" sibTransId="{A7F31D69-5A6E-4DC1-944B-646C45C23271}"/>
    <dgm:cxn modelId="{60238393-8807-49AF-A4C0-FB666BD56ED7}" type="presOf" srcId="{3F07C215-ABE4-447A-993C-38982371FD02}" destId="{5EED2677-2917-4683-98F3-E2775718CEE2}" srcOrd="0" destOrd="0" presId="urn:microsoft.com/office/officeart/2005/8/layout/vProcess5"/>
    <dgm:cxn modelId="{122DB714-F69A-4145-8775-BF2AB37255EA}" srcId="{B027F84C-E1CA-40AF-9A38-BFD3BBEA9D49}" destId="{5B50D785-3884-4472-AC5B-9110BBB0AF3A}" srcOrd="2" destOrd="0" parTransId="{FC9BEA9D-6D66-4FF8-AB7E-B882AA7D6DD4}" sibTransId="{CAB2C246-770C-4269-BDF6-402FA2127126}"/>
    <dgm:cxn modelId="{BE77DF97-DCAF-4663-A222-1D934247B785}" type="presOf" srcId="{CAB2C246-770C-4269-BDF6-402FA2127126}" destId="{75230957-40E1-4D67-8CE8-66E44A9B5F31}" srcOrd="0" destOrd="0" presId="urn:microsoft.com/office/officeart/2005/8/layout/vProcess5"/>
    <dgm:cxn modelId="{C6BD825E-3D99-4492-8787-ECA8EAD8A6DF}" type="presOf" srcId="{3F07C215-ABE4-447A-993C-38982371FD02}" destId="{89EE8652-656D-423E-B738-DA8A9E69DA91}" srcOrd="1" destOrd="0" presId="urn:microsoft.com/office/officeart/2005/8/layout/vProcess5"/>
    <dgm:cxn modelId="{4888DEAB-AC49-42C6-9095-E22E1FFFBF31}" srcId="{B027F84C-E1CA-40AF-9A38-BFD3BBEA9D49}" destId="{D3915A15-182B-4B7D-B3E2-C5E490556220}" srcOrd="3" destOrd="0" parTransId="{DBC8F1C5-FC25-4B91-84E5-DCDE1452C77D}" sibTransId="{BADEF4F1-3506-4E76-B5DD-0BC4463056CB}"/>
    <dgm:cxn modelId="{559639BF-6FFB-47B3-BC94-ACA5C1C8435A}" type="presOf" srcId="{9C31509C-857B-47FD-983A-A2E214582F9C}" destId="{FEA31ADE-C84E-4395-844B-4737E104D7D5}" srcOrd="0" destOrd="0" presId="urn:microsoft.com/office/officeart/2005/8/layout/vProcess5"/>
    <dgm:cxn modelId="{50B03F10-A1E0-484E-BA75-726FA61BF40A}" type="presParOf" srcId="{4581143D-B798-4C6A-A727-191A88D42C2F}" destId="{995CFDF3-D96E-46B0-880C-D61C3AA0DF3D}" srcOrd="0" destOrd="0" presId="urn:microsoft.com/office/officeart/2005/8/layout/vProcess5"/>
    <dgm:cxn modelId="{14A8E88E-0081-4B79-A597-F21E5E9E3566}" type="presParOf" srcId="{4581143D-B798-4C6A-A727-191A88D42C2F}" destId="{FEA31ADE-C84E-4395-844B-4737E104D7D5}" srcOrd="1" destOrd="0" presId="urn:microsoft.com/office/officeart/2005/8/layout/vProcess5"/>
    <dgm:cxn modelId="{6FAB970D-5DA5-40C3-BA04-3175DCBCFFED}" type="presParOf" srcId="{4581143D-B798-4C6A-A727-191A88D42C2F}" destId="{5EED2677-2917-4683-98F3-E2775718CEE2}" srcOrd="2" destOrd="0" presId="urn:microsoft.com/office/officeart/2005/8/layout/vProcess5"/>
    <dgm:cxn modelId="{05BE8550-A91D-4CBD-8FA0-7A617B381B72}" type="presParOf" srcId="{4581143D-B798-4C6A-A727-191A88D42C2F}" destId="{645E91CA-A3B9-44A5-9021-B1A043CA0F3B}" srcOrd="3" destOrd="0" presId="urn:microsoft.com/office/officeart/2005/8/layout/vProcess5"/>
    <dgm:cxn modelId="{5FFE4FB8-3A99-4272-AC2B-0B0E7CD77C51}" type="presParOf" srcId="{4581143D-B798-4C6A-A727-191A88D42C2F}" destId="{D8792C93-4808-4861-8F0D-A76E9062563B}" srcOrd="4" destOrd="0" presId="urn:microsoft.com/office/officeart/2005/8/layout/vProcess5"/>
    <dgm:cxn modelId="{4BAE6E83-7FBD-4BF0-88C6-B87F3A31962C}" type="presParOf" srcId="{4581143D-B798-4C6A-A727-191A88D42C2F}" destId="{40CA14A4-AB80-4F50-9053-078DD4EA2A58}" srcOrd="5" destOrd="0" presId="urn:microsoft.com/office/officeart/2005/8/layout/vProcess5"/>
    <dgm:cxn modelId="{EA40449B-17EE-4925-8352-159CA0AD018A}" type="presParOf" srcId="{4581143D-B798-4C6A-A727-191A88D42C2F}" destId="{04A2D783-9F1B-48C9-8860-ACC9570248DD}" srcOrd="6" destOrd="0" presId="urn:microsoft.com/office/officeart/2005/8/layout/vProcess5"/>
    <dgm:cxn modelId="{7FD64223-4A8E-449C-836F-BA75F4017CBA}" type="presParOf" srcId="{4581143D-B798-4C6A-A727-191A88D42C2F}" destId="{75230957-40E1-4D67-8CE8-66E44A9B5F31}" srcOrd="7" destOrd="0" presId="urn:microsoft.com/office/officeart/2005/8/layout/vProcess5"/>
    <dgm:cxn modelId="{379DEA0A-B24C-448B-A009-6F55475546D0}" type="presParOf" srcId="{4581143D-B798-4C6A-A727-191A88D42C2F}" destId="{1DAC1CEF-5CB9-4DA8-A405-1EAD05DC8C8A}" srcOrd="8" destOrd="0" presId="urn:microsoft.com/office/officeart/2005/8/layout/vProcess5"/>
    <dgm:cxn modelId="{4D9B0CCC-7622-4F85-A425-74BE07340599}" type="presParOf" srcId="{4581143D-B798-4C6A-A727-191A88D42C2F}" destId="{89EE8652-656D-423E-B738-DA8A9E69DA91}" srcOrd="9" destOrd="0" presId="urn:microsoft.com/office/officeart/2005/8/layout/vProcess5"/>
    <dgm:cxn modelId="{2D60195B-40AB-41A7-B2E4-1158BAF129AE}" type="presParOf" srcId="{4581143D-B798-4C6A-A727-191A88D42C2F}" destId="{B66D1B5C-7088-472E-BE82-1E82B443FE13}" srcOrd="10" destOrd="0" presId="urn:microsoft.com/office/officeart/2005/8/layout/vProcess5"/>
    <dgm:cxn modelId="{EFFF73F2-AE5B-4A84-9A77-43687F108C6F}" type="presParOf" srcId="{4581143D-B798-4C6A-A727-191A88D42C2F}" destId="{FC36C0E2-3E86-4346-8143-3E8DC31EEFE6}"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68889F-FC82-453B-8043-EFAACCA37A67}" type="doc">
      <dgm:prSet loTypeId="urn:microsoft.com/office/officeart/2005/8/layout/arrow2" loCatId="process" qsTypeId="urn:microsoft.com/office/officeart/2005/8/quickstyle/simple3" qsCatId="simple" csTypeId="urn:microsoft.com/office/officeart/2005/8/colors/accent2_4" csCatId="accent2" phldr="1"/>
      <dgm:spPr/>
    </dgm:pt>
    <dgm:pt modelId="{F4481D66-FA2C-4263-82A0-8AB0416694D3}">
      <dgm:prSet phldrT="[Text]" custT="1"/>
      <dgm:spPr/>
      <dgm:t>
        <a:bodyPr/>
        <a:lstStyle/>
        <a:p>
          <a:r>
            <a:rPr lang="en-US" sz="2000" b="1" dirty="0" smtClean="0">
              <a:effectLst>
                <a:outerShdw blurRad="38100" dist="38100" dir="2700000" algn="tl">
                  <a:srgbClr val="000000">
                    <a:alpha val="43137"/>
                  </a:srgbClr>
                </a:outerShdw>
              </a:effectLst>
            </a:rPr>
            <a:t>LOS vector in S/C </a:t>
          </a:r>
        </a:p>
        <a:p>
          <a:r>
            <a:rPr lang="en-US" sz="1200" b="1" dirty="0" smtClean="0">
              <a:solidFill>
                <a:srgbClr val="FF0000"/>
              </a:solidFill>
              <a:effectLst>
                <a:outerShdw blurRad="38100" dist="38100" dir="2700000" algn="tl">
                  <a:srgbClr val="000000">
                    <a:alpha val="43137"/>
                  </a:srgbClr>
                </a:outerShdw>
              </a:effectLst>
            </a:rPr>
            <a:t>(satellite Pitch, Roll, and Yaw angle) </a:t>
          </a:r>
        </a:p>
      </dgm:t>
    </dgm:pt>
    <dgm:pt modelId="{308CA620-DCCB-4CE5-9605-A5EAF2187913}" type="parTrans" cxnId="{6288E74E-D84A-43FA-BEF8-4233074BF81F}">
      <dgm:prSet/>
      <dgm:spPr/>
      <dgm:t>
        <a:bodyPr/>
        <a:lstStyle/>
        <a:p>
          <a:endParaRPr lang="en-US"/>
        </a:p>
      </dgm:t>
    </dgm:pt>
    <dgm:pt modelId="{AE32B2CD-5DA0-41A0-9082-4B44BABF31D6}" type="sibTrans" cxnId="{6288E74E-D84A-43FA-BEF8-4233074BF81F}">
      <dgm:prSet/>
      <dgm:spPr/>
      <dgm:t>
        <a:bodyPr/>
        <a:lstStyle/>
        <a:p>
          <a:endParaRPr lang="en-US"/>
        </a:p>
      </dgm:t>
    </dgm:pt>
    <dgm:pt modelId="{1F129FD5-612E-4244-83E1-5048A753525B}">
      <dgm:prSet phldrT="[Text]" custT="1"/>
      <dgm:spPr/>
      <dgm:t>
        <a:bodyPr/>
        <a:lstStyle/>
        <a:p>
          <a:r>
            <a:rPr lang="en-US" sz="2000" b="1" dirty="0" smtClean="0">
              <a:effectLst>
                <a:outerShdw blurRad="38100" dist="38100" dir="2700000" algn="tl">
                  <a:srgbClr val="000000">
                    <a:alpha val="43137"/>
                  </a:srgbClr>
                </a:outerShdw>
              </a:effectLst>
            </a:rPr>
            <a:t>Geolocation Fields</a:t>
          </a:r>
        </a:p>
        <a:p>
          <a:r>
            <a:rPr lang="en-US" sz="1200" b="1" dirty="0" smtClean="0">
              <a:solidFill>
                <a:srgbClr val="FF0000"/>
              </a:solidFill>
              <a:effectLst>
                <a:outerShdw blurRad="38100" dist="38100" dir="2700000" algn="tl">
                  <a:srgbClr val="000000">
                    <a:alpha val="43137"/>
                  </a:srgbClr>
                </a:outerShdw>
              </a:effectLst>
            </a:rPr>
            <a:t>(satellite range,  azimuth, and zenith angle) </a:t>
          </a:r>
        </a:p>
        <a:p>
          <a:r>
            <a:rPr lang="en-US" sz="2000" b="1" dirty="0" smtClean="0">
              <a:effectLst>
                <a:outerShdw blurRad="38100" dist="38100" dir="2700000" algn="tl">
                  <a:srgbClr val="000000">
                    <a:alpha val="43137"/>
                  </a:srgbClr>
                </a:outerShdw>
              </a:effectLst>
            </a:rPr>
            <a:t> </a:t>
          </a:r>
        </a:p>
      </dgm:t>
    </dgm:pt>
    <dgm:pt modelId="{EF706428-DEC2-4FAA-96B9-0FDA6C17233B}" type="sibTrans" cxnId="{8849F6BC-053B-4CFA-AD80-DB7EC6D7BAA8}">
      <dgm:prSet/>
      <dgm:spPr/>
      <dgm:t>
        <a:bodyPr/>
        <a:lstStyle/>
        <a:p>
          <a:endParaRPr lang="en-US"/>
        </a:p>
      </dgm:t>
    </dgm:pt>
    <dgm:pt modelId="{C2723891-363B-4A7E-ACB3-515B94172362}" type="parTrans" cxnId="{8849F6BC-053B-4CFA-AD80-DB7EC6D7BAA8}">
      <dgm:prSet/>
      <dgm:spPr/>
      <dgm:t>
        <a:bodyPr/>
        <a:lstStyle/>
        <a:p>
          <a:endParaRPr lang="en-US"/>
        </a:p>
      </dgm:t>
    </dgm:pt>
    <dgm:pt modelId="{B51BB21D-635D-4609-9D3F-EEF9342694D7}">
      <dgm:prSet phldrT="[Text]" custT="1"/>
      <dgm:spPr/>
      <dgm:t>
        <a:bodyPr/>
        <a:lstStyle/>
        <a:p>
          <a:r>
            <a:rPr lang="en-US" sz="2000" b="1" dirty="0" smtClean="0">
              <a:effectLst>
                <a:outerShdw blurRad="38100" dist="38100" dir="2700000" algn="tl">
                  <a:srgbClr val="000000">
                    <a:alpha val="43137"/>
                  </a:srgbClr>
                </a:outerShdw>
              </a:effectLst>
            </a:rPr>
            <a:t>LOS vector in ECEF or ECR</a:t>
          </a:r>
        </a:p>
        <a:p>
          <a:r>
            <a:rPr lang="en-US" sz="1200" b="1" dirty="0" smtClean="0">
              <a:solidFill>
                <a:srgbClr val="FF0000"/>
              </a:solidFill>
              <a:effectLst>
                <a:outerShdw blurRad="38100" dist="38100" dir="2700000" algn="tl">
                  <a:srgbClr val="000000">
                    <a:alpha val="43137"/>
                  </a:srgbClr>
                </a:outerShdw>
              </a:effectLst>
            </a:rPr>
            <a:t>(lat , Lon) </a:t>
          </a:r>
          <a:endParaRPr lang="en-US" sz="1200" b="1" dirty="0" smtClean="0">
            <a:effectLst>
              <a:outerShdw blurRad="38100" dist="38100" dir="2700000" algn="tl">
                <a:srgbClr val="000000">
                  <a:alpha val="43137"/>
                </a:srgbClr>
              </a:outerShdw>
            </a:effectLst>
          </a:endParaRPr>
        </a:p>
        <a:p>
          <a:endParaRPr lang="en-US" sz="2000" b="1" dirty="0" smtClean="0">
            <a:effectLst>
              <a:outerShdw blurRad="38100" dist="38100" dir="2700000" algn="tl">
                <a:srgbClr val="000000">
                  <a:alpha val="43137"/>
                </a:srgbClr>
              </a:outerShdw>
            </a:effectLst>
          </a:endParaRPr>
        </a:p>
      </dgm:t>
    </dgm:pt>
    <dgm:pt modelId="{A78489BB-29AE-42BD-B59A-038371ADAC7D}" type="sibTrans" cxnId="{4928990C-75CF-432F-AF9C-8096DBA7B37D}">
      <dgm:prSet/>
      <dgm:spPr/>
      <dgm:t>
        <a:bodyPr/>
        <a:lstStyle/>
        <a:p>
          <a:endParaRPr lang="en-US"/>
        </a:p>
      </dgm:t>
    </dgm:pt>
    <dgm:pt modelId="{5E02E4AE-709C-4422-822C-1652699D9FEE}" type="parTrans" cxnId="{4928990C-75CF-432F-AF9C-8096DBA7B37D}">
      <dgm:prSet/>
      <dgm:spPr/>
      <dgm:t>
        <a:bodyPr/>
        <a:lstStyle/>
        <a:p>
          <a:endParaRPr lang="en-US"/>
        </a:p>
      </dgm:t>
    </dgm:pt>
    <dgm:pt modelId="{5CEB3F7A-6AEC-4C08-B11B-34EFC3A39B7E}">
      <dgm:prSet phldrT="[Text]" custT="1"/>
      <dgm:spPr/>
      <dgm:t>
        <a:bodyPr/>
        <a:lstStyle/>
        <a:p>
          <a:r>
            <a:rPr lang="en-US" sz="2000" b="1" dirty="0" smtClean="0">
              <a:effectLst>
                <a:outerShdw blurRad="38100" dist="38100" dir="2700000" algn="tl">
                  <a:srgbClr val="000000">
                    <a:alpha val="43137"/>
                  </a:srgbClr>
                </a:outerShdw>
              </a:effectLst>
            </a:rPr>
            <a:t>LOS  vector in orbit frame</a:t>
          </a:r>
        </a:p>
        <a:p>
          <a:r>
            <a:rPr lang="en-US" sz="1200" b="1" dirty="0" smtClean="0">
              <a:solidFill>
                <a:srgbClr val="FF0000"/>
              </a:solidFill>
              <a:effectLst>
                <a:outerShdw blurRad="38100" dist="38100" dir="2700000" algn="tl">
                  <a:srgbClr val="000000">
                    <a:alpha val="43137"/>
                  </a:srgbClr>
                </a:outerShdw>
              </a:effectLst>
            </a:rPr>
            <a:t>(satellite velocity, geodetic nadir) </a:t>
          </a:r>
        </a:p>
        <a:p>
          <a:r>
            <a:rPr lang="en-US" sz="1200" b="1" dirty="0" smtClean="0">
              <a:solidFill>
                <a:srgbClr val="FF0000"/>
              </a:solidFill>
              <a:effectLst>
                <a:outerShdw blurRad="38100" dist="38100" dir="2700000" algn="tl">
                  <a:srgbClr val="000000">
                    <a:alpha val="43137"/>
                  </a:srgbClr>
                </a:outerShdw>
              </a:effectLst>
            </a:rPr>
            <a:t>+ </a:t>
          </a:r>
        </a:p>
        <a:p>
          <a:r>
            <a:rPr lang="en-US" sz="1200" b="1" dirty="0" smtClean="0">
              <a:solidFill>
                <a:srgbClr val="FF0000"/>
              </a:solidFill>
              <a:effectLst>
                <a:outerShdw blurRad="38100" dist="38100" dir="2700000" algn="tl">
                  <a:srgbClr val="000000">
                    <a:alpha val="43137"/>
                  </a:srgbClr>
                </a:outerShdw>
              </a:effectLst>
            </a:rPr>
            <a:t>Triad Method</a:t>
          </a:r>
        </a:p>
      </dgm:t>
    </dgm:pt>
    <dgm:pt modelId="{C931D9A0-269D-44D3-B129-20D2F037ECFD}" type="parTrans" cxnId="{ABD8DDAA-DED2-460C-BF24-ECDB11383675}">
      <dgm:prSet/>
      <dgm:spPr/>
      <dgm:t>
        <a:bodyPr/>
        <a:lstStyle/>
        <a:p>
          <a:endParaRPr lang="en-US"/>
        </a:p>
      </dgm:t>
    </dgm:pt>
    <dgm:pt modelId="{1EA1AA78-BC5F-4AD7-BF5F-2D9F937C81A6}" type="sibTrans" cxnId="{ABD8DDAA-DED2-460C-BF24-ECDB11383675}">
      <dgm:prSet/>
      <dgm:spPr/>
      <dgm:t>
        <a:bodyPr/>
        <a:lstStyle/>
        <a:p>
          <a:endParaRPr lang="en-US"/>
        </a:p>
      </dgm:t>
    </dgm:pt>
    <dgm:pt modelId="{BB6F43A9-C76F-4B39-A925-444D8634A3BD}" type="pres">
      <dgm:prSet presAssocID="{4A68889F-FC82-453B-8043-EFAACCA37A67}" presName="arrowDiagram" presStyleCnt="0">
        <dgm:presLayoutVars>
          <dgm:chMax val="5"/>
          <dgm:dir/>
          <dgm:resizeHandles val="exact"/>
        </dgm:presLayoutVars>
      </dgm:prSet>
      <dgm:spPr/>
    </dgm:pt>
    <dgm:pt modelId="{64B1DC00-4964-4B68-8135-5E9047C735FC}" type="pres">
      <dgm:prSet presAssocID="{4A68889F-FC82-453B-8043-EFAACCA37A67}" presName="arrow" presStyleLbl="bgShp" presStyleIdx="0" presStyleCnt="1"/>
      <dgm:spPr/>
    </dgm:pt>
    <dgm:pt modelId="{FE0E5E39-4596-4360-94ED-C515744BA558}" type="pres">
      <dgm:prSet presAssocID="{4A68889F-FC82-453B-8043-EFAACCA37A67}" presName="arrowDiagram4" presStyleCnt="0"/>
      <dgm:spPr/>
    </dgm:pt>
    <dgm:pt modelId="{4859C526-CE5E-4F36-8954-E1E49CA48D48}" type="pres">
      <dgm:prSet presAssocID="{1F129FD5-612E-4244-83E1-5048A753525B}" presName="bullet4a" presStyleLbl="node1" presStyleIdx="0" presStyleCnt="4"/>
      <dgm:spPr/>
    </dgm:pt>
    <dgm:pt modelId="{A43E3FCA-4169-4E6E-8913-83DDE9C30548}" type="pres">
      <dgm:prSet presAssocID="{1F129FD5-612E-4244-83E1-5048A753525B}" presName="textBox4a" presStyleLbl="revTx" presStyleIdx="0" presStyleCnt="4" custScaleX="185095">
        <dgm:presLayoutVars>
          <dgm:bulletEnabled val="1"/>
        </dgm:presLayoutVars>
      </dgm:prSet>
      <dgm:spPr/>
      <dgm:t>
        <a:bodyPr/>
        <a:lstStyle/>
        <a:p>
          <a:endParaRPr lang="en-US"/>
        </a:p>
      </dgm:t>
    </dgm:pt>
    <dgm:pt modelId="{2533C69B-40CB-463B-BFB4-DDE6C84E1171}" type="pres">
      <dgm:prSet presAssocID="{B51BB21D-635D-4609-9D3F-EEF9342694D7}" presName="bullet4b" presStyleLbl="node1" presStyleIdx="1" presStyleCnt="4"/>
      <dgm:spPr/>
    </dgm:pt>
    <dgm:pt modelId="{B188E91B-8DDB-475F-8B8B-D510E81C33AF}" type="pres">
      <dgm:prSet presAssocID="{B51BB21D-635D-4609-9D3F-EEF9342694D7}" presName="textBox4b" presStyleLbl="revTx" presStyleIdx="1" presStyleCnt="4">
        <dgm:presLayoutVars>
          <dgm:bulletEnabled val="1"/>
        </dgm:presLayoutVars>
      </dgm:prSet>
      <dgm:spPr/>
      <dgm:t>
        <a:bodyPr/>
        <a:lstStyle/>
        <a:p>
          <a:endParaRPr lang="en-US"/>
        </a:p>
      </dgm:t>
    </dgm:pt>
    <dgm:pt modelId="{45594ADC-6E75-4818-8CE0-BD5011EF1D33}" type="pres">
      <dgm:prSet presAssocID="{5CEB3F7A-6AEC-4C08-B11B-34EFC3A39B7E}" presName="bullet4c" presStyleLbl="node1" presStyleIdx="2" presStyleCnt="4"/>
      <dgm:spPr/>
    </dgm:pt>
    <dgm:pt modelId="{9164F430-F753-4AF4-9D04-26A3F7ED9398}" type="pres">
      <dgm:prSet presAssocID="{5CEB3F7A-6AEC-4C08-B11B-34EFC3A39B7E}" presName="textBox4c" presStyleLbl="revTx" presStyleIdx="2" presStyleCnt="4">
        <dgm:presLayoutVars>
          <dgm:bulletEnabled val="1"/>
        </dgm:presLayoutVars>
      </dgm:prSet>
      <dgm:spPr/>
      <dgm:t>
        <a:bodyPr/>
        <a:lstStyle/>
        <a:p>
          <a:endParaRPr lang="en-US"/>
        </a:p>
      </dgm:t>
    </dgm:pt>
    <dgm:pt modelId="{B5A8E18D-4519-4B63-A0A7-7A1E11ED10AC}" type="pres">
      <dgm:prSet presAssocID="{F4481D66-FA2C-4263-82A0-8AB0416694D3}" presName="bullet4d" presStyleLbl="node1" presStyleIdx="3" presStyleCnt="4"/>
      <dgm:spPr/>
    </dgm:pt>
    <dgm:pt modelId="{AF7C78E4-C2BA-48C4-A8F2-D8F1D0CD96EA}" type="pres">
      <dgm:prSet presAssocID="{F4481D66-FA2C-4263-82A0-8AB0416694D3}" presName="textBox4d" presStyleLbl="revTx" presStyleIdx="3" presStyleCnt="4">
        <dgm:presLayoutVars>
          <dgm:bulletEnabled val="1"/>
        </dgm:presLayoutVars>
      </dgm:prSet>
      <dgm:spPr/>
      <dgm:t>
        <a:bodyPr/>
        <a:lstStyle/>
        <a:p>
          <a:endParaRPr lang="en-US"/>
        </a:p>
      </dgm:t>
    </dgm:pt>
  </dgm:ptLst>
  <dgm:cxnLst>
    <dgm:cxn modelId="{A44FACB6-F847-4E85-BF72-46A0C5DE86FD}" type="presOf" srcId="{5CEB3F7A-6AEC-4C08-B11B-34EFC3A39B7E}" destId="{9164F430-F753-4AF4-9D04-26A3F7ED9398}" srcOrd="0" destOrd="0" presId="urn:microsoft.com/office/officeart/2005/8/layout/arrow2"/>
    <dgm:cxn modelId="{4928990C-75CF-432F-AF9C-8096DBA7B37D}" srcId="{4A68889F-FC82-453B-8043-EFAACCA37A67}" destId="{B51BB21D-635D-4609-9D3F-EEF9342694D7}" srcOrd="1" destOrd="0" parTransId="{5E02E4AE-709C-4422-822C-1652699D9FEE}" sibTransId="{A78489BB-29AE-42BD-B59A-038371ADAC7D}"/>
    <dgm:cxn modelId="{BDEE130A-7C4B-4447-A74C-612FBDE46131}" type="presOf" srcId="{F4481D66-FA2C-4263-82A0-8AB0416694D3}" destId="{AF7C78E4-C2BA-48C4-A8F2-D8F1D0CD96EA}" srcOrd="0" destOrd="0" presId="urn:microsoft.com/office/officeart/2005/8/layout/arrow2"/>
    <dgm:cxn modelId="{9BDF6609-E40F-42D9-98A5-1D50F18E2068}" type="presOf" srcId="{4A68889F-FC82-453B-8043-EFAACCA37A67}" destId="{BB6F43A9-C76F-4B39-A925-444D8634A3BD}" srcOrd="0" destOrd="0" presId="urn:microsoft.com/office/officeart/2005/8/layout/arrow2"/>
    <dgm:cxn modelId="{BF3D397E-8575-41D5-B698-299F648FF0C6}" type="presOf" srcId="{B51BB21D-635D-4609-9D3F-EEF9342694D7}" destId="{B188E91B-8DDB-475F-8B8B-D510E81C33AF}" srcOrd="0" destOrd="0" presId="urn:microsoft.com/office/officeart/2005/8/layout/arrow2"/>
    <dgm:cxn modelId="{8849F6BC-053B-4CFA-AD80-DB7EC6D7BAA8}" srcId="{4A68889F-FC82-453B-8043-EFAACCA37A67}" destId="{1F129FD5-612E-4244-83E1-5048A753525B}" srcOrd="0" destOrd="0" parTransId="{C2723891-363B-4A7E-ACB3-515B94172362}" sibTransId="{EF706428-DEC2-4FAA-96B9-0FDA6C17233B}"/>
    <dgm:cxn modelId="{BB0ABE89-0D38-4327-98B5-B4272BC6B53E}" type="presOf" srcId="{1F129FD5-612E-4244-83E1-5048A753525B}" destId="{A43E3FCA-4169-4E6E-8913-83DDE9C30548}" srcOrd="0" destOrd="0" presId="urn:microsoft.com/office/officeart/2005/8/layout/arrow2"/>
    <dgm:cxn modelId="{6288E74E-D84A-43FA-BEF8-4233074BF81F}" srcId="{4A68889F-FC82-453B-8043-EFAACCA37A67}" destId="{F4481D66-FA2C-4263-82A0-8AB0416694D3}" srcOrd="3" destOrd="0" parTransId="{308CA620-DCCB-4CE5-9605-A5EAF2187913}" sibTransId="{AE32B2CD-5DA0-41A0-9082-4B44BABF31D6}"/>
    <dgm:cxn modelId="{ABD8DDAA-DED2-460C-BF24-ECDB11383675}" srcId="{4A68889F-FC82-453B-8043-EFAACCA37A67}" destId="{5CEB3F7A-6AEC-4C08-B11B-34EFC3A39B7E}" srcOrd="2" destOrd="0" parTransId="{C931D9A0-269D-44D3-B129-20D2F037ECFD}" sibTransId="{1EA1AA78-BC5F-4AD7-BF5F-2D9F937C81A6}"/>
    <dgm:cxn modelId="{5D1AF345-F55E-4717-A568-2516C9E24EF2}" type="presParOf" srcId="{BB6F43A9-C76F-4B39-A925-444D8634A3BD}" destId="{64B1DC00-4964-4B68-8135-5E9047C735FC}" srcOrd="0" destOrd="0" presId="urn:microsoft.com/office/officeart/2005/8/layout/arrow2"/>
    <dgm:cxn modelId="{D628F338-32C9-4D8B-A0E5-9B1026CE1D3F}" type="presParOf" srcId="{BB6F43A9-C76F-4B39-A925-444D8634A3BD}" destId="{FE0E5E39-4596-4360-94ED-C515744BA558}" srcOrd="1" destOrd="0" presId="urn:microsoft.com/office/officeart/2005/8/layout/arrow2"/>
    <dgm:cxn modelId="{58A9F002-524E-4F89-8066-AC1FCC2BBF55}" type="presParOf" srcId="{FE0E5E39-4596-4360-94ED-C515744BA558}" destId="{4859C526-CE5E-4F36-8954-E1E49CA48D48}" srcOrd="0" destOrd="0" presId="urn:microsoft.com/office/officeart/2005/8/layout/arrow2"/>
    <dgm:cxn modelId="{684BF88B-7FC6-4641-9558-8DEFB96B39D2}" type="presParOf" srcId="{FE0E5E39-4596-4360-94ED-C515744BA558}" destId="{A43E3FCA-4169-4E6E-8913-83DDE9C30548}" srcOrd="1" destOrd="0" presId="urn:microsoft.com/office/officeart/2005/8/layout/arrow2"/>
    <dgm:cxn modelId="{AB3D8155-0DCE-4F20-905D-81A1321572D8}" type="presParOf" srcId="{FE0E5E39-4596-4360-94ED-C515744BA558}" destId="{2533C69B-40CB-463B-BFB4-DDE6C84E1171}" srcOrd="2" destOrd="0" presId="urn:microsoft.com/office/officeart/2005/8/layout/arrow2"/>
    <dgm:cxn modelId="{1AF23EA0-EB1D-4237-B829-96783CDC05A0}" type="presParOf" srcId="{FE0E5E39-4596-4360-94ED-C515744BA558}" destId="{B188E91B-8DDB-475F-8B8B-D510E81C33AF}" srcOrd="3" destOrd="0" presId="urn:microsoft.com/office/officeart/2005/8/layout/arrow2"/>
    <dgm:cxn modelId="{8C3FB34A-7A56-4449-B5F7-129BE2E5CEBD}" type="presParOf" srcId="{FE0E5E39-4596-4360-94ED-C515744BA558}" destId="{45594ADC-6E75-4818-8CE0-BD5011EF1D33}" srcOrd="4" destOrd="0" presId="urn:microsoft.com/office/officeart/2005/8/layout/arrow2"/>
    <dgm:cxn modelId="{CA533DCE-7BE5-43D4-A85A-1747A8560081}" type="presParOf" srcId="{FE0E5E39-4596-4360-94ED-C515744BA558}" destId="{9164F430-F753-4AF4-9D04-26A3F7ED9398}" srcOrd="5" destOrd="0" presId="urn:microsoft.com/office/officeart/2005/8/layout/arrow2"/>
    <dgm:cxn modelId="{6FB42EFA-7810-452E-BD96-579291597B7E}" type="presParOf" srcId="{FE0E5E39-4596-4360-94ED-C515744BA558}" destId="{B5A8E18D-4519-4B63-A0A7-7A1E11ED10AC}" srcOrd="6" destOrd="0" presId="urn:microsoft.com/office/officeart/2005/8/layout/arrow2"/>
    <dgm:cxn modelId="{FAED577C-FA83-4F42-9CA7-4F32BF3CDFA9}" type="presParOf" srcId="{FE0E5E39-4596-4360-94ED-C515744BA558}" destId="{AF7C78E4-C2BA-48C4-A8F2-D8F1D0CD96EA}"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7596E1-00DB-45AA-AB39-DB8CAF24156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D9FE7C1E-6285-416C-A659-6AB249F34904}">
      <dgm:prSet phldrT="[Text]"/>
      <dgm:spPr/>
      <dgm:t>
        <a:bodyPr/>
        <a:lstStyle/>
        <a:p>
          <a:r>
            <a:rPr lang="en-US" dirty="0" smtClean="0"/>
            <a:t>Produce  new </a:t>
          </a:r>
          <a:r>
            <a:rPr lang="en-US" dirty="0" err="1" smtClean="0"/>
            <a:t>CrIS</a:t>
          </a:r>
          <a:r>
            <a:rPr lang="en-US" dirty="0" smtClean="0"/>
            <a:t> LOS vector in SBF </a:t>
          </a:r>
          <a:endParaRPr lang="en-US" dirty="0"/>
        </a:p>
      </dgm:t>
    </dgm:pt>
    <dgm:pt modelId="{EE30B7D3-B39E-4D6D-9D0A-AFD1A05A8C9B}" type="parTrans" cxnId="{FC8FFE47-F206-464D-8DD2-EB0F1BEDED9E}">
      <dgm:prSet/>
      <dgm:spPr/>
      <dgm:t>
        <a:bodyPr/>
        <a:lstStyle/>
        <a:p>
          <a:endParaRPr lang="en-US"/>
        </a:p>
      </dgm:t>
    </dgm:pt>
    <dgm:pt modelId="{D2239897-D0B1-4A07-8FFC-42C9EE95D818}" type="sibTrans" cxnId="{FC8FFE47-F206-464D-8DD2-EB0F1BEDED9E}">
      <dgm:prSet/>
      <dgm:spPr/>
      <dgm:t>
        <a:bodyPr/>
        <a:lstStyle/>
        <a:p>
          <a:endParaRPr lang="en-US"/>
        </a:p>
      </dgm:t>
    </dgm:pt>
    <dgm:pt modelId="{92205033-18BC-4EEE-B328-21E47FFD1C72}">
      <dgm:prSet phldrT="[Text]"/>
      <dgm:spPr/>
      <dgm:t>
        <a:bodyPr/>
        <a:lstStyle/>
        <a:p>
          <a:r>
            <a:rPr lang="en-US" dirty="0" smtClean="0"/>
            <a:t>Convert </a:t>
          </a:r>
          <a:r>
            <a:rPr lang="en-US" dirty="0" err="1" smtClean="0"/>
            <a:t>CrIS</a:t>
          </a:r>
          <a:r>
            <a:rPr lang="en-US" dirty="0" smtClean="0"/>
            <a:t> LOS vector into ECEF</a:t>
          </a:r>
          <a:endParaRPr lang="en-US" dirty="0"/>
        </a:p>
      </dgm:t>
    </dgm:pt>
    <dgm:pt modelId="{E183E3C7-74F1-4AD6-B5C6-D7C75260EB90}" type="parTrans" cxnId="{19FD6E9F-9346-43CC-8683-570BE150758C}">
      <dgm:prSet/>
      <dgm:spPr/>
      <dgm:t>
        <a:bodyPr/>
        <a:lstStyle/>
        <a:p>
          <a:endParaRPr lang="en-US"/>
        </a:p>
      </dgm:t>
    </dgm:pt>
    <dgm:pt modelId="{0E33B069-0F7D-46F4-98C5-665998DBBBB6}" type="sibTrans" cxnId="{19FD6E9F-9346-43CC-8683-570BE150758C}">
      <dgm:prSet/>
      <dgm:spPr/>
      <dgm:t>
        <a:bodyPr/>
        <a:lstStyle/>
        <a:p>
          <a:endParaRPr lang="en-US"/>
        </a:p>
      </dgm:t>
    </dgm:pt>
    <dgm:pt modelId="{E5404D3A-EF91-45CE-A48D-889CB479DF41}">
      <dgm:prSet phldrT="[Text]"/>
      <dgm:spPr/>
      <dgm:t>
        <a:bodyPr/>
        <a:lstStyle/>
        <a:p>
          <a:r>
            <a:rPr lang="en-US" dirty="0" smtClean="0"/>
            <a:t>Collocate VIIRS and </a:t>
          </a:r>
          <a:r>
            <a:rPr lang="en-US" dirty="0" err="1" smtClean="0"/>
            <a:t>CrIS</a:t>
          </a:r>
          <a:endParaRPr lang="en-US" dirty="0"/>
        </a:p>
      </dgm:t>
    </dgm:pt>
    <dgm:pt modelId="{4AFD70E1-864B-4C92-A553-6EAB2597436C}" type="parTrans" cxnId="{61E096F2-2778-4704-8618-B27DA20E7C93}">
      <dgm:prSet/>
      <dgm:spPr/>
      <dgm:t>
        <a:bodyPr/>
        <a:lstStyle/>
        <a:p>
          <a:endParaRPr lang="en-US"/>
        </a:p>
      </dgm:t>
    </dgm:pt>
    <dgm:pt modelId="{EA488EAE-09C5-4A22-999D-388CE13F2BF3}" type="sibTrans" cxnId="{61E096F2-2778-4704-8618-B27DA20E7C93}">
      <dgm:prSet/>
      <dgm:spPr/>
      <dgm:t>
        <a:bodyPr/>
        <a:lstStyle/>
        <a:p>
          <a:endParaRPr lang="en-US"/>
        </a:p>
      </dgm:t>
    </dgm:pt>
    <dgm:pt modelId="{928A18E1-2907-4421-9646-B6A8DBD5B734}">
      <dgm:prSet phldrT="[Text]"/>
      <dgm:spPr/>
      <dgm:t>
        <a:bodyPr/>
        <a:lstStyle/>
        <a:p>
          <a:r>
            <a:rPr lang="en-US" dirty="0" smtClean="0"/>
            <a:t>Output Collocated Results </a:t>
          </a:r>
          <a:endParaRPr lang="en-US" dirty="0"/>
        </a:p>
      </dgm:t>
    </dgm:pt>
    <dgm:pt modelId="{65E1A673-D55B-411F-9BE1-5DEC239D7058}" type="parTrans" cxnId="{60DBEB56-E45E-45F4-BF85-1FA5764B6827}">
      <dgm:prSet/>
      <dgm:spPr/>
      <dgm:t>
        <a:bodyPr/>
        <a:lstStyle/>
        <a:p>
          <a:endParaRPr lang="en-US"/>
        </a:p>
      </dgm:t>
    </dgm:pt>
    <dgm:pt modelId="{A5687C7F-EC62-45F6-A557-5E50AF7E1217}" type="sibTrans" cxnId="{60DBEB56-E45E-45F4-BF85-1FA5764B6827}">
      <dgm:prSet/>
      <dgm:spPr/>
      <dgm:t>
        <a:bodyPr/>
        <a:lstStyle/>
        <a:p>
          <a:endParaRPr lang="en-US"/>
        </a:p>
      </dgm:t>
    </dgm:pt>
    <dgm:pt modelId="{3635D43F-9D1A-4E9D-8BDC-B19FCA4FEB5B}">
      <dgm:prSet phldrT="[Text]"/>
      <dgm:spPr/>
      <dgm:t>
        <a:bodyPr/>
        <a:lstStyle/>
        <a:p>
          <a:r>
            <a:rPr lang="en-US" b="0" i="0" dirty="0" smtClean="0"/>
            <a:t>Perturb</a:t>
          </a:r>
          <a:r>
            <a:rPr lang="en-US" b="1" i="0" dirty="0" smtClean="0"/>
            <a:t> </a:t>
          </a:r>
          <a:r>
            <a:rPr lang="el-GR" dirty="0" smtClean="0"/>
            <a:t>α</a:t>
          </a:r>
          <a:r>
            <a:rPr lang="en-US" dirty="0" smtClean="0"/>
            <a:t> and </a:t>
          </a:r>
          <a:r>
            <a:rPr lang="el-GR" dirty="0" smtClean="0"/>
            <a:t>β</a:t>
          </a:r>
          <a:r>
            <a:rPr lang="en-US" dirty="0" smtClean="0"/>
            <a:t> angles with small angles</a:t>
          </a:r>
          <a:endParaRPr lang="en-US" dirty="0"/>
        </a:p>
      </dgm:t>
    </dgm:pt>
    <dgm:pt modelId="{B13351A2-167D-44AE-A697-8CB16CBE14B0}" type="parTrans" cxnId="{60237F40-5331-4BEF-AC08-C7D50127FECD}">
      <dgm:prSet/>
      <dgm:spPr/>
      <dgm:t>
        <a:bodyPr/>
        <a:lstStyle/>
        <a:p>
          <a:endParaRPr lang="en-US"/>
        </a:p>
      </dgm:t>
    </dgm:pt>
    <dgm:pt modelId="{B3005D46-42FC-475E-8240-19296E77E339}" type="sibTrans" cxnId="{60237F40-5331-4BEF-AC08-C7D50127FECD}">
      <dgm:prSet/>
      <dgm:spPr/>
      <dgm:t>
        <a:bodyPr/>
        <a:lstStyle/>
        <a:p>
          <a:endParaRPr lang="en-US"/>
        </a:p>
      </dgm:t>
    </dgm:pt>
    <dgm:pt modelId="{E7C6B3A4-4E88-4F1A-9148-3CB1676E692D}" type="pres">
      <dgm:prSet presAssocID="{637596E1-00DB-45AA-AB39-DB8CAF241569}" presName="cycle" presStyleCnt="0">
        <dgm:presLayoutVars>
          <dgm:dir/>
          <dgm:resizeHandles val="exact"/>
        </dgm:presLayoutVars>
      </dgm:prSet>
      <dgm:spPr/>
      <dgm:t>
        <a:bodyPr/>
        <a:lstStyle/>
        <a:p>
          <a:endParaRPr lang="en-US"/>
        </a:p>
      </dgm:t>
    </dgm:pt>
    <dgm:pt modelId="{63115699-D178-4BC8-9096-0A1EC9305ECE}" type="pres">
      <dgm:prSet presAssocID="{D9FE7C1E-6285-416C-A659-6AB249F34904}" presName="node" presStyleLbl="node1" presStyleIdx="0" presStyleCnt="5" custRadScaleRad="95441">
        <dgm:presLayoutVars>
          <dgm:bulletEnabled val="1"/>
        </dgm:presLayoutVars>
      </dgm:prSet>
      <dgm:spPr/>
      <dgm:t>
        <a:bodyPr/>
        <a:lstStyle/>
        <a:p>
          <a:endParaRPr lang="en-US"/>
        </a:p>
      </dgm:t>
    </dgm:pt>
    <dgm:pt modelId="{788A8EB4-CD33-4D85-8AA5-C9B3F131DB91}" type="pres">
      <dgm:prSet presAssocID="{D2239897-D0B1-4A07-8FFC-42C9EE95D818}" presName="sibTrans" presStyleLbl="sibTrans2D1" presStyleIdx="0" presStyleCnt="5"/>
      <dgm:spPr/>
      <dgm:t>
        <a:bodyPr/>
        <a:lstStyle/>
        <a:p>
          <a:endParaRPr lang="en-US"/>
        </a:p>
      </dgm:t>
    </dgm:pt>
    <dgm:pt modelId="{C2B21D07-D61E-4CAF-836D-36681A833FF7}" type="pres">
      <dgm:prSet presAssocID="{D2239897-D0B1-4A07-8FFC-42C9EE95D818}" presName="connectorText" presStyleLbl="sibTrans2D1" presStyleIdx="0" presStyleCnt="5"/>
      <dgm:spPr/>
      <dgm:t>
        <a:bodyPr/>
        <a:lstStyle/>
        <a:p>
          <a:endParaRPr lang="en-US"/>
        </a:p>
      </dgm:t>
    </dgm:pt>
    <dgm:pt modelId="{AA6F97E2-7C97-49FD-AC06-F76D4F22AD9D}" type="pres">
      <dgm:prSet presAssocID="{92205033-18BC-4EEE-B328-21E47FFD1C72}" presName="node" presStyleLbl="node1" presStyleIdx="1" presStyleCnt="5">
        <dgm:presLayoutVars>
          <dgm:bulletEnabled val="1"/>
        </dgm:presLayoutVars>
      </dgm:prSet>
      <dgm:spPr/>
      <dgm:t>
        <a:bodyPr/>
        <a:lstStyle/>
        <a:p>
          <a:endParaRPr lang="en-US"/>
        </a:p>
      </dgm:t>
    </dgm:pt>
    <dgm:pt modelId="{7BBD6523-739B-45B6-91FE-8211D3E37D94}" type="pres">
      <dgm:prSet presAssocID="{0E33B069-0F7D-46F4-98C5-665998DBBBB6}" presName="sibTrans" presStyleLbl="sibTrans2D1" presStyleIdx="1" presStyleCnt="5"/>
      <dgm:spPr/>
      <dgm:t>
        <a:bodyPr/>
        <a:lstStyle/>
        <a:p>
          <a:endParaRPr lang="en-US"/>
        </a:p>
      </dgm:t>
    </dgm:pt>
    <dgm:pt modelId="{EDE58701-0B8D-4321-BCC5-34201FF6DA57}" type="pres">
      <dgm:prSet presAssocID="{0E33B069-0F7D-46F4-98C5-665998DBBBB6}" presName="connectorText" presStyleLbl="sibTrans2D1" presStyleIdx="1" presStyleCnt="5"/>
      <dgm:spPr/>
      <dgm:t>
        <a:bodyPr/>
        <a:lstStyle/>
        <a:p>
          <a:endParaRPr lang="en-US"/>
        </a:p>
      </dgm:t>
    </dgm:pt>
    <dgm:pt modelId="{CEB2E101-39D7-4D92-B5C7-E9F19308E452}" type="pres">
      <dgm:prSet presAssocID="{E5404D3A-EF91-45CE-A48D-889CB479DF41}" presName="node" presStyleLbl="node1" presStyleIdx="2" presStyleCnt="5">
        <dgm:presLayoutVars>
          <dgm:bulletEnabled val="1"/>
        </dgm:presLayoutVars>
      </dgm:prSet>
      <dgm:spPr/>
      <dgm:t>
        <a:bodyPr/>
        <a:lstStyle/>
        <a:p>
          <a:endParaRPr lang="en-US"/>
        </a:p>
      </dgm:t>
    </dgm:pt>
    <dgm:pt modelId="{35EF87F4-F44E-4E5E-8E23-285D1DC96549}" type="pres">
      <dgm:prSet presAssocID="{EA488EAE-09C5-4A22-999D-388CE13F2BF3}" presName="sibTrans" presStyleLbl="sibTrans2D1" presStyleIdx="2" presStyleCnt="5"/>
      <dgm:spPr/>
      <dgm:t>
        <a:bodyPr/>
        <a:lstStyle/>
        <a:p>
          <a:endParaRPr lang="en-US"/>
        </a:p>
      </dgm:t>
    </dgm:pt>
    <dgm:pt modelId="{B05A31FD-D98A-4423-B8B1-80924A2898F5}" type="pres">
      <dgm:prSet presAssocID="{EA488EAE-09C5-4A22-999D-388CE13F2BF3}" presName="connectorText" presStyleLbl="sibTrans2D1" presStyleIdx="2" presStyleCnt="5"/>
      <dgm:spPr/>
      <dgm:t>
        <a:bodyPr/>
        <a:lstStyle/>
        <a:p>
          <a:endParaRPr lang="en-US"/>
        </a:p>
      </dgm:t>
    </dgm:pt>
    <dgm:pt modelId="{87346CEA-5D6F-44A7-8D78-EBE8D156BBA3}" type="pres">
      <dgm:prSet presAssocID="{928A18E1-2907-4421-9646-B6A8DBD5B734}" presName="node" presStyleLbl="node1" presStyleIdx="3" presStyleCnt="5">
        <dgm:presLayoutVars>
          <dgm:bulletEnabled val="1"/>
        </dgm:presLayoutVars>
      </dgm:prSet>
      <dgm:spPr/>
      <dgm:t>
        <a:bodyPr/>
        <a:lstStyle/>
        <a:p>
          <a:endParaRPr lang="en-US"/>
        </a:p>
      </dgm:t>
    </dgm:pt>
    <dgm:pt modelId="{BB581EB6-579A-409E-9E07-589C493E2706}" type="pres">
      <dgm:prSet presAssocID="{A5687C7F-EC62-45F6-A557-5E50AF7E1217}" presName="sibTrans" presStyleLbl="sibTrans2D1" presStyleIdx="3" presStyleCnt="5"/>
      <dgm:spPr/>
      <dgm:t>
        <a:bodyPr/>
        <a:lstStyle/>
        <a:p>
          <a:endParaRPr lang="en-US"/>
        </a:p>
      </dgm:t>
    </dgm:pt>
    <dgm:pt modelId="{AC4A5600-1133-4BB2-A68B-477BA3EDAF35}" type="pres">
      <dgm:prSet presAssocID="{A5687C7F-EC62-45F6-A557-5E50AF7E1217}" presName="connectorText" presStyleLbl="sibTrans2D1" presStyleIdx="3" presStyleCnt="5"/>
      <dgm:spPr/>
      <dgm:t>
        <a:bodyPr/>
        <a:lstStyle/>
        <a:p>
          <a:endParaRPr lang="en-US"/>
        </a:p>
      </dgm:t>
    </dgm:pt>
    <dgm:pt modelId="{DDFE5EAA-B719-4604-B196-1A46F10BD76C}" type="pres">
      <dgm:prSet presAssocID="{3635D43F-9D1A-4E9D-8BDC-B19FCA4FEB5B}" presName="node" presStyleLbl="node1" presStyleIdx="4" presStyleCnt="5">
        <dgm:presLayoutVars>
          <dgm:bulletEnabled val="1"/>
        </dgm:presLayoutVars>
      </dgm:prSet>
      <dgm:spPr/>
      <dgm:t>
        <a:bodyPr/>
        <a:lstStyle/>
        <a:p>
          <a:endParaRPr lang="en-US"/>
        </a:p>
      </dgm:t>
    </dgm:pt>
    <dgm:pt modelId="{751240F5-4908-4CF7-A69F-8A43C6960918}" type="pres">
      <dgm:prSet presAssocID="{B3005D46-42FC-475E-8240-19296E77E339}" presName="sibTrans" presStyleLbl="sibTrans2D1" presStyleIdx="4" presStyleCnt="5"/>
      <dgm:spPr/>
      <dgm:t>
        <a:bodyPr/>
        <a:lstStyle/>
        <a:p>
          <a:endParaRPr lang="en-US"/>
        </a:p>
      </dgm:t>
    </dgm:pt>
    <dgm:pt modelId="{62470856-7C4B-46BF-9522-51FE6FBD7640}" type="pres">
      <dgm:prSet presAssocID="{B3005D46-42FC-475E-8240-19296E77E339}" presName="connectorText" presStyleLbl="sibTrans2D1" presStyleIdx="4" presStyleCnt="5"/>
      <dgm:spPr/>
      <dgm:t>
        <a:bodyPr/>
        <a:lstStyle/>
        <a:p>
          <a:endParaRPr lang="en-US"/>
        </a:p>
      </dgm:t>
    </dgm:pt>
  </dgm:ptLst>
  <dgm:cxnLst>
    <dgm:cxn modelId="{1FCAF668-9B63-4449-831E-5C7F226020B1}" type="presOf" srcId="{B3005D46-42FC-475E-8240-19296E77E339}" destId="{62470856-7C4B-46BF-9522-51FE6FBD7640}" srcOrd="1" destOrd="0" presId="urn:microsoft.com/office/officeart/2005/8/layout/cycle2"/>
    <dgm:cxn modelId="{DE3292ED-0C43-4D6F-80A9-34C4A425A7B1}" type="presOf" srcId="{0E33B069-0F7D-46F4-98C5-665998DBBBB6}" destId="{7BBD6523-739B-45B6-91FE-8211D3E37D94}" srcOrd="0" destOrd="0" presId="urn:microsoft.com/office/officeart/2005/8/layout/cycle2"/>
    <dgm:cxn modelId="{FC8FFE47-F206-464D-8DD2-EB0F1BEDED9E}" srcId="{637596E1-00DB-45AA-AB39-DB8CAF241569}" destId="{D9FE7C1E-6285-416C-A659-6AB249F34904}" srcOrd="0" destOrd="0" parTransId="{EE30B7D3-B39E-4D6D-9D0A-AFD1A05A8C9B}" sibTransId="{D2239897-D0B1-4A07-8FFC-42C9EE95D818}"/>
    <dgm:cxn modelId="{61E096F2-2778-4704-8618-B27DA20E7C93}" srcId="{637596E1-00DB-45AA-AB39-DB8CAF241569}" destId="{E5404D3A-EF91-45CE-A48D-889CB479DF41}" srcOrd="2" destOrd="0" parTransId="{4AFD70E1-864B-4C92-A553-6EAB2597436C}" sibTransId="{EA488EAE-09C5-4A22-999D-388CE13F2BF3}"/>
    <dgm:cxn modelId="{2BACEC12-D725-4169-A026-C95860868928}" type="presOf" srcId="{928A18E1-2907-4421-9646-B6A8DBD5B734}" destId="{87346CEA-5D6F-44A7-8D78-EBE8D156BBA3}" srcOrd="0" destOrd="0" presId="urn:microsoft.com/office/officeart/2005/8/layout/cycle2"/>
    <dgm:cxn modelId="{5392ED64-EFB1-4DA7-9143-5DB616A04428}" type="presOf" srcId="{3635D43F-9D1A-4E9D-8BDC-B19FCA4FEB5B}" destId="{DDFE5EAA-B719-4604-B196-1A46F10BD76C}" srcOrd="0" destOrd="0" presId="urn:microsoft.com/office/officeart/2005/8/layout/cycle2"/>
    <dgm:cxn modelId="{19FD6E9F-9346-43CC-8683-570BE150758C}" srcId="{637596E1-00DB-45AA-AB39-DB8CAF241569}" destId="{92205033-18BC-4EEE-B328-21E47FFD1C72}" srcOrd="1" destOrd="0" parTransId="{E183E3C7-74F1-4AD6-B5C6-D7C75260EB90}" sibTransId="{0E33B069-0F7D-46F4-98C5-665998DBBBB6}"/>
    <dgm:cxn modelId="{7B67C452-C511-41C7-8156-5B6BE7EC68A0}" type="presOf" srcId="{D2239897-D0B1-4A07-8FFC-42C9EE95D818}" destId="{C2B21D07-D61E-4CAF-836D-36681A833FF7}" srcOrd="1" destOrd="0" presId="urn:microsoft.com/office/officeart/2005/8/layout/cycle2"/>
    <dgm:cxn modelId="{B3B37A4F-A406-4466-BA24-F43336393BAB}" type="presOf" srcId="{B3005D46-42FC-475E-8240-19296E77E339}" destId="{751240F5-4908-4CF7-A69F-8A43C6960918}" srcOrd="0" destOrd="0" presId="urn:microsoft.com/office/officeart/2005/8/layout/cycle2"/>
    <dgm:cxn modelId="{443DAFC8-392A-47CE-91F8-C8889F52B5EC}" type="presOf" srcId="{A5687C7F-EC62-45F6-A557-5E50AF7E1217}" destId="{AC4A5600-1133-4BB2-A68B-477BA3EDAF35}" srcOrd="1" destOrd="0" presId="urn:microsoft.com/office/officeart/2005/8/layout/cycle2"/>
    <dgm:cxn modelId="{9F249CDA-98D0-4942-96D7-5CB6F1BC3436}" type="presOf" srcId="{A5687C7F-EC62-45F6-A557-5E50AF7E1217}" destId="{BB581EB6-579A-409E-9E07-589C493E2706}" srcOrd="0" destOrd="0" presId="urn:microsoft.com/office/officeart/2005/8/layout/cycle2"/>
    <dgm:cxn modelId="{60DBEB56-E45E-45F4-BF85-1FA5764B6827}" srcId="{637596E1-00DB-45AA-AB39-DB8CAF241569}" destId="{928A18E1-2907-4421-9646-B6A8DBD5B734}" srcOrd="3" destOrd="0" parTransId="{65E1A673-D55B-411F-9BE1-5DEC239D7058}" sibTransId="{A5687C7F-EC62-45F6-A557-5E50AF7E1217}"/>
    <dgm:cxn modelId="{1C5FFC73-2A09-4EA9-AEBF-2DAA5182FDA3}" type="presOf" srcId="{EA488EAE-09C5-4A22-999D-388CE13F2BF3}" destId="{B05A31FD-D98A-4423-B8B1-80924A2898F5}" srcOrd="1" destOrd="0" presId="urn:microsoft.com/office/officeart/2005/8/layout/cycle2"/>
    <dgm:cxn modelId="{F31F94FC-0650-43FB-9B5F-4B36B9BBB397}" type="presOf" srcId="{EA488EAE-09C5-4A22-999D-388CE13F2BF3}" destId="{35EF87F4-F44E-4E5E-8E23-285D1DC96549}" srcOrd="0" destOrd="0" presId="urn:microsoft.com/office/officeart/2005/8/layout/cycle2"/>
    <dgm:cxn modelId="{991DBC89-D1CE-4EB3-A416-935487C27EF3}" type="presOf" srcId="{637596E1-00DB-45AA-AB39-DB8CAF241569}" destId="{E7C6B3A4-4E88-4F1A-9148-3CB1676E692D}" srcOrd="0" destOrd="0" presId="urn:microsoft.com/office/officeart/2005/8/layout/cycle2"/>
    <dgm:cxn modelId="{E17841E8-BAEF-4CDB-A08F-0417B59879F1}" type="presOf" srcId="{0E33B069-0F7D-46F4-98C5-665998DBBBB6}" destId="{EDE58701-0B8D-4321-BCC5-34201FF6DA57}" srcOrd="1" destOrd="0" presId="urn:microsoft.com/office/officeart/2005/8/layout/cycle2"/>
    <dgm:cxn modelId="{D2533F2F-CFAD-4E96-890C-E61E9FFA720D}" type="presOf" srcId="{D9FE7C1E-6285-416C-A659-6AB249F34904}" destId="{63115699-D178-4BC8-9096-0A1EC9305ECE}" srcOrd="0" destOrd="0" presId="urn:microsoft.com/office/officeart/2005/8/layout/cycle2"/>
    <dgm:cxn modelId="{F2DDBAA9-C9D2-4A73-8A70-512E4726C8CF}" type="presOf" srcId="{E5404D3A-EF91-45CE-A48D-889CB479DF41}" destId="{CEB2E101-39D7-4D92-B5C7-E9F19308E452}" srcOrd="0" destOrd="0" presId="urn:microsoft.com/office/officeart/2005/8/layout/cycle2"/>
    <dgm:cxn modelId="{C4F32512-FF20-4625-9F05-7D07281DE2AE}" type="presOf" srcId="{92205033-18BC-4EEE-B328-21E47FFD1C72}" destId="{AA6F97E2-7C97-49FD-AC06-F76D4F22AD9D}" srcOrd="0" destOrd="0" presId="urn:microsoft.com/office/officeart/2005/8/layout/cycle2"/>
    <dgm:cxn modelId="{B593CD3F-E188-4540-B95B-64CEE6DB7BE7}" type="presOf" srcId="{D2239897-D0B1-4A07-8FFC-42C9EE95D818}" destId="{788A8EB4-CD33-4D85-8AA5-C9B3F131DB91}" srcOrd="0" destOrd="0" presId="urn:microsoft.com/office/officeart/2005/8/layout/cycle2"/>
    <dgm:cxn modelId="{60237F40-5331-4BEF-AC08-C7D50127FECD}" srcId="{637596E1-00DB-45AA-AB39-DB8CAF241569}" destId="{3635D43F-9D1A-4E9D-8BDC-B19FCA4FEB5B}" srcOrd="4" destOrd="0" parTransId="{B13351A2-167D-44AE-A697-8CB16CBE14B0}" sibTransId="{B3005D46-42FC-475E-8240-19296E77E339}"/>
    <dgm:cxn modelId="{D91288A3-7600-4505-AC95-449FB054E17C}" type="presParOf" srcId="{E7C6B3A4-4E88-4F1A-9148-3CB1676E692D}" destId="{63115699-D178-4BC8-9096-0A1EC9305ECE}" srcOrd="0" destOrd="0" presId="urn:microsoft.com/office/officeart/2005/8/layout/cycle2"/>
    <dgm:cxn modelId="{40A3E497-4133-43E3-BF10-5C778A760B06}" type="presParOf" srcId="{E7C6B3A4-4E88-4F1A-9148-3CB1676E692D}" destId="{788A8EB4-CD33-4D85-8AA5-C9B3F131DB91}" srcOrd="1" destOrd="0" presId="urn:microsoft.com/office/officeart/2005/8/layout/cycle2"/>
    <dgm:cxn modelId="{49DECBB3-9317-411E-8F99-970ED6902562}" type="presParOf" srcId="{788A8EB4-CD33-4D85-8AA5-C9B3F131DB91}" destId="{C2B21D07-D61E-4CAF-836D-36681A833FF7}" srcOrd="0" destOrd="0" presId="urn:microsoft.com/office/officeart/2005/8/layout/cycle2"/>
    <dgm:cxn modelId="{5C9384FF-248E-4E85-8E98-2F94686E7448}" type="presParOf" srcId="{E7C6B3A4-4E88-4F1A-9148-3CB1676E692D}" destId="{AA6F97E2-7C97-49FD-AC06-F76D4F22AD9D}" srcOrd="2" destOrd="0" presId="urn:microsoft.com/office/officeart/2005/8/layout/cycle2"/>
    <dgm:cxn modelId="{D7A54239-8429-4560-B377-3AAD4A10DB68}" type="presParOf" srcId="{E7C6B3A4-4E88-4F1A-9148-3CB1676E692D}" destId="{7BBD6523-739B-45B6-91FE-8211D3E37D94}" srcOrd="3" destOrd="0" presId="urn:microsoft.com/office/officeart/2005/8/layout/cycle2"/>
    <dgm:cxn modelId="{627A8F69-63C3-4F73-BD53-31FF267A3F51}" type="presParOf" srcId="{7BBD6523-739B-45B6-91FE-8211D3E37D94}" destId="{EDE58701-0B8D-4321-BCC5-34201FF6DA57}" srcOrd="0" destOrd="0" presId="urn:microsoft.com/office/officeart/2005/8/layout/cycle2"/>
    <dgm:cxn modelId="{EC004B14-FDBC-42FB-AC09-0335DC91AA30}" type="presParOf" srcId="{E7C6B3A4-4E88-4F1A-9148-3CB1676E692D}" destId="{CEB2E101-39D7-4D92-B5C7-E9F19308E452}" srcOrd="4" destOrd="0" presId="urn:microsoft.com/office/officeart/2005/8/layout/cycle2"/>
    <dgm:cxn modelId="{A987D300-90C5-4F3C-A6CC-8B9ED32C2FF9}" type="presParOf" srcId="{E7C6B3A4-4E88-4F1A-9148-3CB1676E692D}" destId="{35EF87F4-F44E-4E5E-8E23-285D1DC96549}" srcOrd="5" destOrd="0" presId="urn:microsoft.com/office/officeart/2005/8/layout/cycle2"/>
    <dgm:cxn modelId="{66F68CDB-F526-4BC7-A0E5-0E8011AC96C2}" type="presParOf" srcId="{35EF87F4-F44E-4E5E-8E23-285D1DC96549}" destId="{B05A31FD-D98A-4423-B8B1-80924A2898F5}" srcOrd="0" destOrd="0" presId="urn:microsoft.com/office/officeart/2005/8/layout/cycle2"/>
    <dgm:cxn modelId="{02EA279D-49F7-43D4-A2F4-EC20F5CF432D}" type="presParOf" srcId="{E7C6B3A4-4E88-4F1A-9148-3CB1676E692D}" destId="{87346CEA-5D6F-44A7-8D78-EBE8D156BBA3}" srcOrd="6" destOrd="0" presId="urn:microsoft.com/office/officeart/2005/8/layout/cycle2"/>
    <dgm:cxn modelId="{DD05E254-833E-4E6F-8708-A90532DE90B0}" type="presParOf" srcId="{E7C6B3A4-4E88-4F1A-9148-3CB1676E692D}" destId="{BB581EB6-579A-409E-9E07-589C493E2706}" srcOrd="7" destOrd="0" presId="urn:microsoft.com/office/officeart/2005/8/layout/cycle2"/>
    <dgm:cxn modelId="{7A1844D6-6891-48B9-97DC-295555E7C6EA}" type="presParOf" srcId="{BB581EB6-579A-409E-9E07-589C493E2706}" destId="{AC4A5600-1133-4BB2-A68B-477BA3EDAF35}" srcOrd="0" destOrd="0" presId="urn:microsoft.com/office/officeart/2005/8/layout/cycle2"/>
    <dgm:cxn modelId="{9EAB4162-E86F-44F4-B88B-E5C1584B3124}" type="presParOf" srcId="{E7C6B3A4-4E88-4F1A-9148-3CB1676E692D}" destId="{DDFE5EAA-B719-4604-B196-1A46F10BD76C}" srcOrd="8" destOrd="0" presId="urn:microsoft.com/office/officeart/2005/8/layout/cycle2"/>
    <dgm:cxn modelId="{328833F1-9E7A-40ED-82CE-928F213D0F8A}" type="presParOf" srcId="{E7C6B3A4-4E88-4F1A-9148-3CB1676E692D}" destId="{751240F5-4908-4CF7-A69F-8A43C6960918}" srcOrd="9" destOrd="0" presId="urn:microsoft.com/office/officeart/2005/8/layout/cycle2"/>
    <dgm:cxn modelId="{A83C6D75-C2FB-4CBE-9AED-4664ACD1114E}" type="presParOf" srcId="{751240F5-4908-4CF7-A69F-8A43C6960918}" destId="{62470856-7C4B-46BF-9522-51FE6FBD764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23" cy="464662"/>
          </a:xfrm>
          <a:prstGeom prst="rect">
            <a:avLst/>
          </a:prstGeom>
        </p:spPr>
        <p:txBody>
          <a:bodyPr vert="horz" lIns="91323" tIns="45661" rIns="91323" bIns="45661" rtlCol="0"/>
          <a:lstStyle>
            <a:lvl1pPr algn="l">
              <a:defRPr sz="1200"/>
            </a:lvl1pPr>
          </a:lstStyle>
          <a:p>
            <a:endParaRPr lang="en-US"/>
          </a:p>
        </p:txBody>
      </p:sp>
      <p:sp>
        <p:nvSpPr>
          <p:cNvPr id="3" name="Date Placeholder 2"/>
          <p:cNvSpPr>
            <a:spLocks noGrp="1"/>
          </p:cNvSpPr>
          <p:nvPr>
            <p:ph type="dt" sz="quarter" idx="1"/>
          </p:nvPr>
        </p:nvSpPr>
        <p:spPr>
          <a:xfrm>
            <a:off x="3971292" y="0"/>
            <a:ext cx="3037523" cy="464662"/>
          </a:xfrm>
          <a:prstGeom prst="rect">
            <a:avLst/>
          </a:prstGeom>
        </p:spPr>
        <p:txBody>
          <a:bodyPr vert="horz" lIns="91323" tIns="45661" rIns="91323" bIns="45661" rtlCol="0"/>
          <a:lstStyle>
            <a:lvl1pPr algn="r">
              <a:defRPr sz="1200"/>
            </a:lvl1pPr>
          </a:lstStyle>
          <a:p>
            <a:fld id="{E6BE962C-A69F-4E2A-B52A-B5E0AB9803B8}" type="datetimeFigureOut">
              <a:rPr lang="en-US" smtClean="0"/>
              <a:pPr/>
              <a:t>2/28/2016</a:t>
            </a:fld>
            <a:endParaRPr lang="en-US"/>
          </a:p>
        </p:txBody>
      </p:sp>
      <p:sp>
        <p:nvSpPr>
          <p:cNvPr id="4" name="Footer Placeholder 3"/>
          <p:cNvSpPr>
            <a:spLocks noGrp="1"/>
          </p:cNvSpPr>
          <p:nvPr>
            <p:ph type="ftr" sz="quarter" idx="2"/>
          </p:nvPr>
        </p:nvSpPr>
        <p:spPr>
          <a:xfrm>
            <a:off x="0" y="8830154"/>
            <a:ext cx="3037523" cy="464662"/>
          </a:xfrm>
          <a:prstGeom prst="rect">
            <a:avLst/>
          </a:prstGeom>
        </p:spPr>
        <p:txBody>
          <a:bodyPr vert="horz" lIns="91323" tIns="45661" rIns="91323" bIns="45661" rtlCol="0" anchor="b"/>
          <a:lstStyle>
            <a:lvl1pPr algn="l">
              <a:defRPr sz="1200"/>
            </a:lvl1pPr>
          </a:lstStyle>
          <a:p>
            <a:endParaRPr lang="en-US"/>
          </a:p>
        </p:txBody>
      </p:sp>
      <p:sp>
        <p:nvSpPr>
          <p:cNvPr id="5" name="Slide Number Placeholder 4"/>
          <p:cNvSpPr>
            <a:spLocks noGrp="1"/>
          </p:cNvSpPr>
          <p:nvPr>
            <p:ph type="sldNum" sz="quarter" idx="3"/>
          </p:nvPr>
        </p:nvSpPr>
        <p:spPr>
          <a:xfrm>
            <a:off x="3971292" y="8830154"/>
            <a:ext cx="3037523" cy="464662"/>
          </a:xfrm>
          <a:prstGeom prst="rect">
            <a:avLst/>
          </a:prstGeom>
        </p:spPr>
        <p:txBody>
          <a:bodyPr vert="horz" lIns="91323" tIns="45661" rIns="91323" bIns="45661" rtlCol="0" anchor="b"/>
          <a:lstStyle>
            <a:lvl1pPr algn="r">
              <a:defRPr sz="1200"/>
            </a:lvl1pPr>
          </a:lstStyle>
          <a:p>
            <a:fld id="{C3E56A17-EFBB-4F9F-A0CA-1392AD3D00A5}" type="slidenum">
              <a:rPr lang="en-US" smtClean="0"/>
              <a:pPr/>
              <a:t>‹#›</a:t>
            </a:fld>
            <a:endParaRPr lang="en-US"/>
          </a:p>
        </p:txBody>
      </p:sp>
    </p:spTree>
    <p:extLst>
      <p:ext uri="{BB962C8B-B14F-4D97-AF65-F5344CB8AC3E}">
        <p14:creationId xmlns:p14="http://schemas.microsoft.com/office/powerpoint/2010/main" val="3211182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idx="1"/>
          </p:nvPr>
        </p:nvSpPr>
        <p:spPr>
          <a:xfrm>
            <a:off x="3970937" y="0"/>
            <a:ext cx="3037841" cy="464820"/>
          </a:xfrm>
          <a:prstGeom prst="rect">
            <a:avLst/>
          </a:prstGeom>
        </p:spPr>
        <p:txBody>
          <a:bodyPr vert="horz" lIns="93167" tIns="46584" rIns="93167" bIns="46584" rtlCol="0"/>
          <a:lstStyle>
            <a:lvl1pPr algn="r">
              <a:defRPr sz="1200"/>
            </a:lvl1pPr>
          </a:lstStyle>
          <a:p>
            <a:fld id="{816FB0CF-5528-C744-A119-58E52B5EA66C}" type="datetimeFigureOut">
              <a:rPr lang="en-US" smtClean="0"/>
              <a:pPr/>
              <a:t>2/28/2016</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7" tIns="46584" rIns="93167" bIns="46584"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7" tIns="46584" rIns="93167" bIns="465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1" cy="464820"/>
          </a:xfrm>
          <a:prstGeom prst="rect">
            <a:avLst/>
          </a:prstGeom>
        </p:spPr>
        <p:txBody>
          <a:bodyPr vert="horz" lIns="93167" tIns="46584" rIns="93167"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7"/>
            <a:ext cx="3037841" cy="464820"/>
          </a:xfrm>
          <a:prstGeom prst="rect">
            <a:avLst/>
          </a:prstGeom>
        </p:spPr>
        <p:txBody>
          <a:bodyPr vert="horz" lIns="93167" tIns="46584" rIns="93167" bIns="46584" rtlCol="0" anchor="b"/>
          <a:lstStyle>
            <a:lvl1pPr algn="r">
              <a:defRPr sz="1200"/>
            </a:lvl1pPr>
          </a:lstStyle>
          <a:p>
            <a:fld id="{370B2DB1-9050-F54C-8252-2890C3B05854}" type="slidenum">
              <a:rPr lang="en-US" smtClean="0"/>
              <a:pPr/>
              <a:t>‹#›</a:t>
            </a:fld>
            <a:endParaRPr lang="en-US"/>
          </a:p>
        </p:txBody>
      </p:sp>
    </p:spTree>
    <p:extLst>
      <p:ext uri="{BB962C8B-B14F-4D97-AF65-F5344CB8AC3E}">
        <p14:creationId xmlns:p14="http://schemas.microsoft.com/office/powerpoint/2010/main" val="31233635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VIIRS provide imagery</a:t>
            </a:r>
            <a:r>
              <a:rPr lang="en-US" baseline="0" dirty="0" smtClean="0"/>
              <a:t> of the Earth Surface, it has very high resolution </a:t>
            </a:r>
            <a:endParaRPr lang="en-US" dirty="0" smtClean="0"/>
          </a:p>
          <a:p>
            <a:r>
              <a:rPr lang="en-US" dirty="0" smtClean="0"/>
              <a:t>1) 22 bands 3) all kinds of</a:t>
            </a:r>
            <a:r>
              <a:rPr lang="en-US" baseline="0" dirty="0" smtClean="0"/>
              <a:t> EDR, vegetation, land, cloud, ice, Aerosol </a:t>
            </a:r>
            <a:r>
              <a:rPr lang="en-US" dirty="0" smtClean="0"/>
              <a:t>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Spacecraft</a:t>
            </a:r>
            <a:r>
              <a:rPr lang="en-US" baseline="0" dirty="0" smtClean="0"/>
              <a:t> coordinates forms two planes: satellite in-track planes and cross-track planes. 2) LOS vectors projected onto these two planes; 3) two angels can be defined: alpha and beta, which exactly corresponds to  LOS; 4) When alpha and beta changes, LOS vector is also changed. 5) The whole idea is to change alpha and beta and find the true LOS relative to VIIRS.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23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Slow, point</a:t>
            </a:r>
            <a:r>
              <a:rPr lang="en-US" baseline="0" dirty="0" smtClean="0"/>
              <a:t> out the figures at left.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24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part needs not to be detailed.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4" name="Date Placeholder 3"/>
          <p:cNvSpPr>
            <a:spLocks noGrp="1"/>
          </p:cNvSpPr>
          <p:nvPr>
            <p:ph type="dt" sz="half" idx="10"/>
          </p:nvPr>
        </p:nvSpPr>
        <p:spPr/>
        <p:txBody>
          <a:bodyPr/>
          <a:lstStyle/>
          <a:p>
            <a:fld id="{64C48101-E5EA-4C88-B4D0-3502433140B4}" type="datetime1">
              <a:rPr lang="en-US" smtClean="0"/>
              <a:pPr/>
              <a:t>2/28/2016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pic>
        <p:nvPicPr>
          <p:cNvPr id="7" name="Picture 7"/>
          <p:cNvPicPr>
            <a:picLocks noChangeAspect="1" noChangeArrowheads="1"/>
          </p:cNvPicPr>
          <p:nvPr/>
        </p:nvPicPr>
        <p:blipFill>
          <a:blip r:embed="rId2" cstate="screen"/>
          <a:srcRect/>
          <a:stretch>
            <a:fillRect/>
          </a:stretch>
        </p:blipFill>
        <p:spPr bwMode="auto">
          <a:xfrm>
            <a:off x="202291" y="5762170"/>
            <a:ext cx="1031425" cy="1012739"/>
          </a:xfrm>
          <a:prstGeom prst="rect">
            <a:avLst/>
          </a:prstGeom>
          <a:noFill/>
          <a:ln w="9525">
            <a:noFill/>
            <a:miter lim="800000"/>
            <a:headEnd/>
            <a:tailEnd/>
          </a:ln>
        </p:spPr>
      </p:pic>
      <p:pic>
        <p:nvPicPr>
          <p:cNvPr id="8" name="Picture 4" descr="JPSS Logo5.png"/>
          <p:cNvPicPr>
            <a:picLocks noChangeAspect="1"/>
          </p:cNvPicPr>
          <p:nvPr/>
        </p:nvPicPr>
        <p:blipFill>
          <a:blip r:embed="rId3" cstate="screen"/>
          <a:srcRect/>
          <a:stretch>
            <a:fillRect/>
          </a:stretch>
        </p:blipFill>
        <p:spPr bwMode="auto">
          <a:xfrm>
            <a:off x="7937418" y="5776687"/>
            <a:ext cx="1134012" cy="105981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Vertical Text Placeholder 2"/>
          <p:cNvSpPr>
            <a:spLocks noGrp="1"/>
          </p:cNvSpPr>
          <p:nvPr>
            <p:ph type="body" orient="vert" idx="1" hasCustomPrompt="1"/>
          </p:nvPr>
        </p:nvSpPr>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ADE7906-65D5-4AE4-A415-88914DE5D980}" type="datetime1">
              <a:rPr lang="en-US" smtClean="0"/>
              <a:pPr/>
              <a:t>2/28/2016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
        <p:nvSpPr>
          <p:cNvPr id="7" name="Line 6"/>
          <p:cNvSpPr>
            <a:spLocks noChangeShapeType="1"/>
          </p:cNvSpPr>
          <p:nvPr userDrawn="1"/>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latin typeface="+mj-lt"/>
              <a:ea typeface="+mn-ea"/>
              <a:cs typeface="ＭＳ Ｐゴシック"/>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title</a:t>
            </a:r>
            <a:endParaRPr lang="en-US" dirty="0"/>
          </a:p>
        </p:txBody>
      </p:sp>
      <p:sp>
        <p:nvSpPr>
          <p:cNvPr id="3" name="Vertical Text Placeholder 2"/>
          <p:cNvSpPr>
            <a:spLocks noGrp="1"/>
          </p:cNvSpPr>
          <p:nvPr>
            <p:ph type="body" orient="vert" idx="1" hasCustomPrompt="1"/>
          </p:nvPr>
        </p:nvSpPr>
        <p:spPr>
          <a:xfrm>
            <a:off x="457200" y="274638"/>
            <a:ext cx="6019800" cy="5851525"/>
          </a:xfrm>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24D0722-D66D-4130-97EC-A01543D99507}" type="datetime1">
              <a:rPr lang="en-US" smtClean="0"/>
              <a:pPr/>
              <a:t>2/28/2016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logoi@top)">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0" y="6381115"/>
            <a:ext cx="829358" cy="365125"/>
          </a:xfrm>
          <a:prstGeom prst="rect">
            <a:avLst/>
          </a:prstGeom>
        </p:spPr>
        <p:txBody>
          <a:bodyPr/>
          <a:lstStyle/>
          <a:p>
            <a:fld id="{7B9CA713-52B6-471E-A0D6-07F8E9EA9B69}" type="slidenum">
              <a:rPr lang="en-US" smtClean="0"/>
              <a:pPr/>
              <a:t>‹#›</a:t>
            </a:fld>
            <a:endParaRPr lang="en-US" dirty="0"/>
          </a:p>
        </p:txBody>
      </p:sp>
      <p:sp>
        <p:nvSpPr>
          <p:cNvPr id="14" name="Content Placeholder 13"/>
          <p:cNvSpPr>
            <a:spLocks noGrp="1"/>
          </p:cNvSpPr>
          <p:nvPr>
            <p:ph sz="quarter" idx="13" hasCustomPrompt="1"/>
          </p:nvPr>
        </p:nvSpPr>
        <p:spPr>
          <a:xfrm>
            <a:off x="182880" y="838201"/>
            <a:ext cx="8778240" cy="54205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47701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effectLst>
                  <a:outerShdw blurRad="38100" dist="38100" dir="2700000" algn="tl">
                    <a:srgbClr val="000000">
                      <a:alpha val="43137"/>
                    </a:srgbClr>
                  </a:outerShdw>
                </a:effectLst>
              </a:defRPr>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6AA9D06-0DDC-43DB-B80A-B18B30663611}" type="datetime1">
              <a:rPr lang="en-US" smtClean="0"/>
              <a:pPr/>
              <a:t>2/28/2016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
        <p:nvSpPr>
          <p:cNvPr id="7" name="Line 6"/>
          <p:cNvSpPr>
            <a:spLocks noChangeShapeType="1"/>
          </p:cNvSpPr>
          <p:nvPr userDrawn="1"/>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latin typeface="+mj-lt"/>
              <a:ea typeface="+mn-ea"/>
              <a:cs typeface="ＭＳ Ｐゴシック"/>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text</a:t>
            </a:r>
          </a:p>
        </p:txBody>
      </p:sp>
      <p:sp>
        <p:nvSpPr>
          <p:cNvPr id="4" name="Date Placeholder 3"/>
          <p:cNvSpPr>
            <a:spLocks noGrp="1"/>
          </p:cNvSpPr>
          <p:nvPr>
            <p:ph type="dt" sz="half" idx="10"/>
          </p:nvPr>
        </p:nvSpPr>
        <p:spPr/>
        <p:txBody>
          <a:bodyPr/>
          <a:lstStyle/>
          <a:p>
            <a:fld id="{2CF7CAB1-A58A-4BFB-80A1-8ACA6DC51A05}" type="datetime1">
              <a:rPr lang="en-US" smtClean="0"/>
              <a:pPr/>
              <a:t>2/28/2016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hasCustomPrompt="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590AB390-D426-4E3F-B0F6-8C02A945A8DB}" type="datetime1">
              <a:rPr lang="en-US" smtClean="0"/>
              <a:pPr/>
              <a:t>2/28/2016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
        <p:nvSpPr>
          <p:cNvPr id="8" name="Line 6"/>
          <p:cNvSpPr>
            <a:spLocks noChangeShapeType="1"/>
          </p:cNvSpPr>
          <p:nvPr userDrawn="1"/>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latin typeface="+mj-lt"/>
              <a:ea typeface="+mn-ea"/>
              <a:cs typeface="ＭＳ Ｐゴシック"/>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2E5FCA2C-2027-4265-906F-F35038E2DE2A}" type="datetime1">
              <a:rPr lang="en-US" smtClean="0"/>
              <a:pPr/>
              <a:t>2/28/2016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36F11-A39A-294D-A59D-6180D50ED29D}" type="slidenum">
              <a:rPr lang="en-US" smtClean="0"/>
              <a:pPr/>
              <a:t>‹#›</a:t>
            </a:fld>
            <a:endParaRPr lang="en-US"/>
          </a:p>
        </p:txBody>
      </p:sp>
      <p:sp>
        <p:nvSpPr>
          <p:cNvPr id="10" name="Line 6"/>
          <p:cNvSpPr>
            <a:spLocks noChangeShapeType="1"/>
          </p:cNvSpPr>
          <p:nvPr userDrawn="1"/>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latin typeface="+mj-lt"/>
              <a:ea typeface="+mn-ea"/>
              <a:cs typeface="ＭＳ Ｐゴシック"/>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1028A763-F383-4DC6-B253-7B04196021E0}" type="datetime1">
              <a:rPr lang="en-US" smtClean="0"/>
              <a:pPr/>
              <a:t>2/28/2016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36F11-A39A-294D-A59D-6180D50ED29D}" type="slidenum">
              <a:rPr lang="en-US" smtClean="0"/>
              <a:pPr/>
              <a:t>‹#›</a:t>
            </a:fld>
            <a:endParaRPr lang="en-US"/>
          </a:p>
        </p:txBody>
      </p:sp>
      <p:sp>
        <p:nvSpPr>
          <p:cNvPr id="6" name="Line 6"/>
          <p:cNvSpPr>
            <a:spLocks noChangeShapeType="1"/>
          </p:cNvSpPr>
          <p:nvPr userDrawn="1"/>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latin typeface="+mj-lt"/>
              <a:ea typeface="+mn-ea"/>
              <a:cs typeface="ＭＳ Ｐゴシック"/>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D9DE52-4227-4B49-A7E3-71040B03D5CD}" type="datetime1">
              <a:rPr lang="en-US" smtClean="0"/>
              <a:pPr/>
              <a:t>2/28/2016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36F11-A39A-294D-A59D-6180D50ED29D}" type="slidenum">
              <a:rPr lang="en-US" smtClean="0"/>
              <a:pPr/>
              <a:t>‹#›</a:t>
            </a:fld>
            <a:endParaRPr lang="en-US"/>
          </a:p>
        </p:txBody>
      </p:sp>
      <p:sp>
        <p:nvSpPr>
          <p:cNvPr id="5" name="Line 6"/>
          <p:cNvSpPr>
            <a:spLocks noChangeShapeType="1"/>
          </p:cNvSpPr>
          <p:nvPr userDrawn="1"/>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latin typeface="+mj-lt"/>
              <a:ea typeface="+mn-ea"/>
              <a:cs typeface="ＭＳ Ｐゴシック"/>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B58F4E9E-917F-4224-8662-01E965D4C2F7}" type="datetime1">
              <a:rPr lang="en-US" smtClean="0"/>
              <a:pPr/>
              <a:t>2/28/2016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
        <p:nvSpPr>
          <p:cNvPr id="8" name="Line 6"/>
          <p:cNvSpPr>
            <a:spLocks noChangeShapeType="1"/>
          </p:cNvSpPr>
          <p:nvPr userDrawn="1"/>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latin typeface="+mj-lt"/>
              <a:ea typeface="+mn-ea"/>
              <a:cs typeface="ＭＳ Ｐゴシック"/>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lvl1pPr>
          </a:lstStyle>
          <a:p>
            <a:r>
              <a:rPr lang="en-US" dirty="0" smtClean="0"/>
              <a:t>Click to edit title</a:t>
            </a:r>
            <a:endParaRPr lang="en-US" dirty="0"/>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24808DC9-07D6-4CB7-BBD2-7ADEB6B7A259}" type="datetime1">
              <a:rPr lang="en-US" smtClean="0"/>
              <a:pPr/>
              <a:t>2/28/2016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85DE5-E8DD-40CE-B017-3C2FB130B14C}" type="datetime1">
              <a:rPr lang="en-US" smtClean="0"/>
              <a:pPr/>
              <a:t>2/28/2016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pPr/>
              <a:t>‹#›</a:t>
            </a:fld>
            <a:endParaRPr lang="en-US"/>
          </a:p>
        </p:txBody>
      </p:sp>
      <p:pic>
        <p:nvPicPr>
          <p:cNvPr id="13" name="Picture 3"/>
          <p:cNvPicPr>
            <a:picLocks noChangeAspect="1" noChangeArrowheads="1"/>
          </p:cNvPicPr>
          <p:nvPr/>
        </p:nvPicPr>
        <p:blipFill>
          <a:blip r:embed="rId14" cstate="screen"/>
          <a:srcRect/>
          <a:stretch>
            <a:fillRect/>
          </a:stretch>
        </p:blipFill>
        <p:spPr bwMode="auto">
          <a:xfrm>
            <a:off x="8559216" y="-13648"/>
            <a:ext cx="570270" cy="570270"/>
          </a:xfrm>
          <a:prstGeom prst="rect">
            <a:avLst/>
          </a:prstGeom>
          <a:noFill/>
          <a:ln w="9525">
            <a:noFill/>
            <a:miter lim="800000"/>
            <a:headEnd/>
            <a:tailEnd/>
          </a:ln>
        </p:spPr>
      </p:pic>
      <p:sp>
        <p:nvSpPr>
          <p:cNvPr id="2" name="Title Placeholder 1"/>
          <p:cNvSpPr>
            <a:spLocks noGrp="1"/>
          </p:cNvSpPr>
          <p:nvPr>
            <p:ph type="title"/>
          </p:nvPr>
        </p:nvSpPr>
        <p:spPr>
          <a:xfrm>
            <a:off x="457200" y="-1"/>
            <a:ext cx="8229600" cy="885825"/>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pic>
        <p:nvPicPr>
          <p:cNvPr id="427010" name="Picture 2" descr="Cooperative Institute for Climate &amp; Satellites - Maryland"/>
          <p:cNvPicPr>
            <a:picLocks noChangeAspect="1" noChangeArrowheads="1"/>
          </p:cNvPicPr>
          <p:nvPr userDrawn="1"/>
        </p:nvPicPr>
        <p:blipFill>
          <a:blip r:embed="rId15"/>
          <a:srcRect/>
          <a:stretch>
            <a:fillRect/>
          </a:stretch>
        </p:blipFill>
        <p:spPr bwMode="auto">
          <a:xfrm>
            <a:off x="21772" y="20460"/>
            <a:ext cx="987024" cy="536162"/>
          </a:xfrm>
          <a:prstGeom prst="rect">
            <a:avLst/>
          </a:prstGeom>
          <a:noFill/>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ctr" defTabSz="914400" rtl="0" eaLnBrk="1" latinLnBrk="0" hangingPunct="1">
        <a:spcBef>
          <a:spcPct val="0"/>
        </a:spcBef>
        <a:buNone/>
        <a:defRPr sz="3300" b="1" i="0" strike="noStrike" kern="1200" baseline="0">
          <a:solidFill>
            <a:schemeClr val="tx1"/>
          </a:solidFill>
          <a:effectLst>
            <a:outerShdw blurRad="38100" dist="38100" dir="2700000" algn="tl">
              <a:srgbClr val="000000">
                <a:alpha val="43137"/>
              </a:srgbClr>
            </a:outerShdw>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Likun.Wang@noaa.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2.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0.png"/><Relationship Id="rId7" Type="http://schemas.openxmlformats.org/officeDocument/2006/relationships/diagramColors" Target="../diagrams/colors2.xml"/><Relationship Id="rId12"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43.png"/><Relationship Id="rId5" Type="http://schemas.openxmlformats.org/officeDocument/2006/relationships/diagramLayout" Target="../diagrams/layout2.xml"/><Relationship Id="rId10" Type="http://schemas.openxmlformats.org/officeDocument/2006/relationships/image" Target="../media/image42.png"/><Relationship Id="rId4" Type="http://schemas.openxmlformats.org/officeDocument/2006/relationships/diagramData" Target="../diagrams/data2.xml"/><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1.bin"/><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00100"/>
            <a:ext cx="9144001" cy="2509069"/>
          </a:xfrm>
        </p:spPr>
        <p:txBody>
          <a:bodyPr>
            <a:normAutofit/>
          </a:bodyPr>
          <a:lstStyle/>
          <a:p>
            <a:r>
              <a:rPr lang="en-US" sz="4000" dirty="0" smtClean="0"/>
              <a:t>Fast and Accurate Collocation of</a:t>
            </a:r>
            <a:br>
              <a:rPr lang="en-US" sz="4000" dirty="0" smtClean="0"/>
            </a:br>
            <a:r>
              <a:rPr lang="en-US" sz="4000" dirty="0" smtClean="0"/>
              <a:t> </a:t>
            </a:r>
            <a:r>
              <a:rPr lang="en-US" sz="4000" dirty="0" err="1" smtClean="0"/>
              <a:t>CrIS</a:t>
            </a:r>
            <a:r>
              <a:rPr lang="en-US" sz="4000" dirty="0" smtClean="0"/>
              <a:t> and VIIRS     </a:t>
            </a:r>
            <a:br>
              <a:rPr lang="en-US" sz="4000" dirty="0" smtClean="0"/>
            </a:br>
            <a:r>
              <a:rPr lang="en-US" sz="3200" dirty="0" smtClean="0">
                <a:effectLst>
                  <a:outerShdw blurRad="38100" dist="38100" dir="2700000" algn="tl">
                    <a:srgbClr val="000000">
                      <a:alpha val="43137"/>
                    </a:srgbClr>
                  </a:outerShdw>
                </a:effectLst>
                <a:latin typeface="Baskerville Old Face" pitchFamily="18" charset="0"/>
              </a:rPr>
              <a:t> </a:t>
            </a:r>
            <a:endParaRPr lang="en-US" sz="3200" b="1" dirty="0">
              <a:effectLst>
                <a:outerShdw blurRad="38100" dist="38100" dir="2700000" algn="tl">
                  <a:srgbClr val="000000">
                    <a:alpha val="43137"/>
                  </a:srgbClr>
                </a:outerShdw>
              </a:effectLst>
              <a:latin typeface="Baskerville Old Face" pitchFamily="18" charset="0"/>
            </a:endParaRPr>
          </a:p>
        </p:txBody>
      </p:sp>
      <p:sp>
        <p:nvSpPr>
          <p:cNvPr id="3" name="Subtitle 2"/>
          <p:cNvSpPr>
            <a:spLocks noGrp="1"/>
          </p:cNvSpPr>
          <p:nvPr>
            <p:ph type="subTitle" idx="1"/>
          </p:nvPr>
        </p:nvSpPr>
        <p:spPr>
          <a:xfrm>
            <a:off x="318052" y="3840480"/>
            <a:ext cx="8507896" cy="2265352"/>
          </a:xfrm>
        </p:spPr>
        <p:txBody>
          <a:bodyPr>
            <a:noAutofit/>
          </a:bodyPr>
          <a:lstStyle/>
          <a:p>
            <a:r>
              <a:rPr lang="en-US" sz="2400" b="1" dirty="0" smtClean="0">
                <a:solidFill>
                  <a:srgbClr val="0000FF"/>
                </a:solidFill>
                <a:effectLst>
                  <a:outerShdw blurRad="38100" dist="38100" dir="2700000" algn="tl">
                    <a:srgbClr val="000000">
                      <a:alpha val="43137"/>
                    </a:srgbClr>
                  </a:outerShdw>
                </a:effectLst>
                <a:latin typeface="Century" pitchFamily="18" charset="0"/>
              </a:rPr>
              <a:t>Likun Wang</a:t>
            </a:r>
            <a:r>
              <a:rPr lang="en-US" sz="2400" b="1" baseline="30000" dirty="0" smtClean="0">
                <a:solidFill>
                  <a:srgbClr val="0000FF"/>
                </a:solidFill>
                <a:effectLst>
                  <a:outerShdw blurRad="38100" dist="38100" dir="2700000" algn="tl">
                    <a:srgbClr val="000000">
                      <a:alpha val="43137"/>
                    </a:srgbClr>
                  </a:outerShdw>
                </a:effectLst>
                <a:latin typeface="Century" pitchFamily="18" charset="0"/>
              </a:rPr>
              <a:t>1*</a:t>
            </a:r>
            <a:r>
              <a:rPr lang="en-US" sz="2400" b="1" dirty="0" smtClean="0">
                <a:solidFill>
                  <a:srgbClr val="0000FF"/>
                </a:solidFill>
                <a:effectLst>
                  <a:outerShdw blurRad="38100" dist="38100" dir="2700000" algn="tl">
                    <a:srgbClr val="000000">
                      <a:alpha val="43137"/>
                    </a:srgbClr>
                  </a:outerShdw>
                </a:effectLst>
                <a:latin typeface="Century" pitchFamily="18" charset="0"/>
              </a:rPr>
              <a:t>, Bin Zhang</a:t>
            </a:r>
            <a:r>
              <a:rPr lang="en-US" sz="2400" b="1" baseline="30000" dirty="0" smtClean="0">
                <a:solidFill>
                  <a:srgbClr val="0000FF"/>
                </a:solidFill>
                <a:effectLst>
                  <a:outerShdw blurRad="38100" dist="38100" dir="2700000" algn="tl">
                    <a:srgbClr val="000000">
                      <a:alpha val="43137"/>
                    </a:srgbClr>
                  </a:outerShdw>
                </a:effectLst>
                <a:latin typeface="Century" pitchFamily="18" charset="0"/>
              </a:rPr>
              <a:t>1</a:t>
            </a:r>
            <a:r>
              <a:rPr lang="en-US" sz="2400" b="1" dirty="0" smtClean="0">
                <a:solidFill>
                  <a:srgbClr val="0000FF"/>
                </a:solidFill>
                <a:effectLst>
                  <a:outerShdw blurRad="38100" dist="38100" dir="2700000" algn="tl">
                    <a:srgbClr val="000000">
                      <a:alpha val="43137"/>
                    </a:srgbClr>
                  </a:outerShdw>
                </a:effectLst>
                <a:latin typeface="Century" pitchFamily="18" charset="0"/>
              </a:rPr>
              <a:t>, Denis Tremblay</a:t>
            </a:r>
            <a:r>
              <a:rPr lang="en-US" sz="2400" b="1" baseline="30000" dirty="0" smtClean="0">
                <a:solidFill>
                  <a:srgbClr val="0000FF"/>
                </a:solidFill>
                <a:effectLst>
                  <a:outerShdw blurRad="38100" dist="38100" dir="2700000" algn="tl">
                    <a:srgbClr val="000000">
                      <a:alpha val="43137"/>
                    </a:srgbClr>
                  </a:outerShdw>
                </a:effectLst>
                <a:latin typeface="Century" pitchFamily="18" charset="0"/>
              </a:rPr>
              <a:t>2</a:t>
            </a:r>
            <a:r>
              <a:rPr lang="en-US" sz="2400" b="1" dirty="0" smtClean="0">
                <a:solidFill>
                  <a:srgbClr val="0000FF"/>
                </a:solidFill>
                <a:effectLst>
                  <a:outerShdw blurRad="38100" dist="38100" dir="2700000" algn="tl">
                    <a:srgbClr val="000000">
                      <a:alpha val="43137"/>
                    </a:srgbClr>
                  </a:outerShdw>
                </a:effectLst>
                <a:latin typeface="Century" pitchFamily="18" charset="0"/>
              </a:rPr>
              <a:t>, Yong Han</a:t>
            </a:r>
            <a:r>
              <a:rPr lang="en-US" sz="2400" b="1" baseline="30000" dirty="0" smtClean="0">
                <a:solidFill>
                  <a:srgbClr val="0000FF"/>
                </a:solidFill>
                <a:effectLst>
                  <a:outerShdw blurRad="38100" dist="38100" dir="2700000" algn="tl">
                    <a:srgbClr val="000000">
                      <a:alpha val="43137"/>
                    </a:srgbClr>
                  </a:outerShdw>
                </a:effectLst>
                <a:latin typeface="Century" pitchFamily="18" charset="0"/>
              </a:rPr>
              <a:t>3</a:t>
            </a:r>
            <a:r>
              <a:rPr lang="en-US" sz="2400" b="1" dirty="0" smtClean="0">
                <a:solidFill>
                  <a:srgbClr val="0000FF"/>
                </a:solidFill>
                <a:effectLst>
                  <a:outerShdw blurRad="38100" dist="38100" dir="2700000" algn="tl">
                    <a:srgbClr val="000000">
                      <a:alpha val="43137"/>
                    </a:srgbClr>
                  </a:outerShdw>
                </a:effectLst>
                <a:latin typeface="Century" pitchFamily="18" charset="0"/>
              </a:rPr>
              <a:t> </a:t>
            </a:r>
            <a:endParaRPr lang="en-US" sz="2400" b="1" baseline="30000" dirty="0" smtClean="0">
              <a:solidFill>
                <a:srgbClr val="0000FF"/>
              </a:solidFill>
              <a:effectLst>
                <a:outerShdw blurRad="38100" dist="38100" dir="2700000" algn="tl">
                  <a:srgbClr val="000000">
                    <a:alpha val="43137"/>
                  </a:srgbClr>
                </a:outerShdw>
              </a:effectLst>
              <a:latin typeface="Century" pitchFamily="18" charset="0"/>
            </a:endParaRPr>
          </a:p>
          <a:p>
            <a:pPr marL="514350" indent="-514350"/>
            <a:r>
              <a:rPr lang="en-US" sz="1600" dirty="0" smtClean="0">
                <a:solidFill>
                  <a:schemeClr val="tx1"/>
                </a:solidFill>
                <a:effectLst>
                  <a:outerShdw blurRad="38100" dist="38100" dir="2700000" algn="tl">
                    <a:srgbClr val="000000">
                      <a:alpha val="43137"/>
                    </a:srgbClr>
                  </a:outerShdw>
                </a:effectLst>
                <a:latin typeface="Century" pitchFamily="18" charset="0"/>
              </a:rPr>
              <a:t>1.* Univ. of Maryland, College Park, MD; </a:t>
            </a:r>
            <a:r>
              <a:rPr lang="en-US" sz="1600" dirty="0" smtClean="0">
                <a:solidFill>
                  <a:schemeClr val="tx1"/>
                </a:solidFill>
                <a:effectLst>
                  <a:outerShdw blurRad="38100" dist="38100" dir="2700000" algn="tl">
                    <a:srgbClr val="000000">
                      <a:alpha val="43137"/>
                    </a:srgbClr>
                  </a:outerShdw>
                </a:effectLst>
                <a:latin typeface="Century" pitchFamily="18" charset="0"/>
                <a:hlinkClick r:id="rId2"/>
              </a:rPr>
              <a:t>Likun.Wang@noaa.gov</a:t>
            </a:r>
            <a:r>
              <a:rPr lang="en-US" sz="1600" dirty="0" smtClean="0">
                <a:solidFill>
                  <a:schemeClr val="tx1"/>
                </a:solidFill>
                <a:effectLst>
                  <a:outerShdw blurRad="38100" dist="38100" dir="2700000" algn="tl">
                    <a:srgbClr val="000000">
                      <a:alpha val="43137"/>
                    </a:srgbClr>
                  </a:outerShdw>
                </a:effectLst>
                <a:latin typeface="Century" pitchFamily="18" charset="0"/>
              </a:rPr>
              <a:t> </a:t>
            </a:r>
          </a:p>
          <a:p>
            <a:pPr marL="514350" indent="-514350"/>
            <a:r>
              <a:rPr lang="en-US" sz="1600" dirty="0" smtClean="0">
                <a:solidFill>
                  <a:schemeClr val="tx1"/>
                </a:solidFill>
                <a:effectLst>
                  <a:outerShdw blurRad="38100" dist="38100" dir="2700000" algn="tl">
                    <a:srgbClr val="000000">
                      <a:alpha val="43137"/>
                    </a:srgbClr>
                  </a:outerShdw>
                </a:effectLst>
                <a:latin typeface="Century" pitchFamily="18" charset="0"/>
              </a:rPr>
              <a:t>2. Science Data Processing Inc., Laurel, MD</a:t>
            </a:r>
          </a:p>
          <a:p>
            <a:pPr marL="514350" indent="-514350"/>
            <a:r>
              <a:rPr lang="en-US" sz="1600" dirty="0" smtClean="0">
                <a:solidFill>
                  <a:schemeClr val="tx1"/>
                </a:solidFill>
                <a:effectLst>
                  <a:outerShdw blurRad="38100" dist="38100" dir="2700000" algn="tl">
                    <a:srgbClr val="000000">
                      <a:alpha val="43137"/>
                    </a:srgbClr>
                  </a:outerShdw>
                </a:effectLst>
                <a:latin typeface="Century" pitchFamily="18" charset="0"/>
              </a:rPr>
              <a:t>3. NOAA/NESDIS/STAR, College Park, MD</a:t>
            </a:r>
            <a:endParaRPr lang="en-US" sz="2400" dirty="0" smtClean="0">
              <a:solidFill>
                <a:schemeClr val="tx1"/>
              </a:solidFill>
              <a:effectLst>
                <a:outerShdw blurRad="38100" dist="38100" dir="2700000" algn="tl">
                  <a:srgbClr val="000000">
                    <a:alpha val="43137"/>
                  </a:srgbClr>
                </a:outerShdw>
              </a:effectLst>
              <a:latin typeface="Century" pitchFamily="18" charset="0"/>
            </a:endParaRPr>
          </a:p>
          <a:p>
            <a:pPr marL="514350" indent="-514350"/>
            <a:endParaRPr lang="en-US" sz="1600" dirty="0" smtClean="0">
              <a:solidFill>
                <a:schemeClr val="tx1"/>
              </a:solidFill>
              <a:effectLst>
                <a:outerShdw blurRad="38100" dist="38100" dir="2700000" algn="tl">
                  <a:srgbClr val="000000">
                    <a:alpha val="43137"/>
                  </a:srgbClr>
                </a:outerShdw>
              </a:effectLst>
              <a:latin typeface="Century" pitchFamily="18" charset="0"/>
            </a:endParaRPr>
          </a:p>
          <a:p>
            <a:pPr>
              <a:spcBef>
                <a:spcPts val="0"/>
              </a:spcBef>
            </a:pPr>
            <a:endParaRPr lang="en-US" sz="1100" dirty="0" smtClean="0">
              <a:solidFill>
                <a:schemeClr val="bg1">
                  <a:lumMod val="50000"/>
                </a:schemeClr>
              </a:solidFill>
            </a:endParaRPr>
          </a:p>
          <a:p>
            <a:pPr>
              <a:spcBef>
                <a:spcPts val="0"/>
              </a:spcBef>
            </a:pPr>
            <a:endParaRPr lang="en-US" sz="1100" dirty="0" smtClean="0">
              <a:solidFill>
                <a:schemeClr val="bg1">
                  <a:lumMod val="50000"/>
                </a:schemeClr>
              </a:solidFill>
            </a:endParaRPr>
          </a:p>
          <a:p>
            <a:r>
              <a:rPr lang="en-US" sz="1100" dirty="0" smtClean="0"/>
              <a:t> 2016 GSICS Annual Meeting, Japan</a:t>
            </a:r>
            <a:endParaRPr lang="en-US" sz="1100" dirty="0" smtClean="0">
              <a:solidFill>
                <a:schemeClr val="bg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Retrieve LOS Vectors </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10</a:t>
            </a:fld>
            <a:endParaRPr lang="en-US"/>
          </a:p>
        </p:txBody>
      </p:sp>
      <p:pic>
        <p:nvPicPr>
          <p:cNvPr id="459778" name="Picture 2"/>
          <p:cNvPicPr>
            <a:picLocks noGrp="1" noChangeAspect="1" noChangeArrowheads="1"/>
          </p:cNvPicPr>
          <p:nvPr>
            <p:ph idx="1"/>
          </p:nvPr>
        </p:nvPicPr>
        <p:blipFill>
          <a:blip r:embed="rId3"/>
          <a:srcRect/>
          <a:stretch>
            <a:fillRect/>
          </a:stretch>
        </p:blipFill>
        <p:spPr bwMode="auto">
          <a:xfrm>
            <a:off x="0" y="929368"/>
            <a:ext cx="3025968" cy="2195615"/>
          </a:xfrm>
          <a:prstGeom prst="rect">
            <a:avLst/>
          </a:prstGeom>
          <a:noFill/>
          <a:ln w="9525">
            <a:noFill/>
            <a:miter lim="800000"/>
            <a:headEnd/>
            <a:tailEnd/>
          </a:ln>
        </p:spPr>
      </p:pic>
      <p:pic>
        <p:nvPicPr>
          <p:cNvPr id="459780" name="Picture 4"/>
          <p:cNvPicPr>
            <a:picLocks noChangeAspect="1" noChangeArrowheads="1"/>
          </p:cNvPicPr>
          <p:nvPr/>
        </p:nvPicPr>
        <p:blipFill>
          <a:blip r:embed="rId4"/>
          <a:srcRect/>
          <a:stretch>
            <a:fillRect/>
          </a:stretch>
        </p:blipFill>
        <p:spPr bwMode="auto">
          <a:xfrm>
            <a:off x="0" y="3385457"/>
            <a:ext cx="3025968" cy="2642893"/>
          </a:xfrm>
          <a:prstGeom prst="rect">
            <a:avLst/>
          </a:prstGeom>
          <a:noFill/>
          <a:ln w="9525">
            <a:noFill/>
            <a:miter lim="800000"/>
            <a:headEnd/>
            <a:tailEnd/>
          </a:ln>
        </p:spPr>
      </p:pic>
      <p:graphicFrame>
        <p:nvGraphicFramePr>
          <p:cNvPr id="6" name="Diagram 5"/>
          <p:cNvGraphicFramePr/>
          <p:nvPr/>
        </p:nvGraphicFramePr>
        <p:xfrm>
          <a:off x="3189514" y="1353456"/>
          <a:ext cx="5682343" cy="46748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p:cNvSpPr txBox="1"/>
          <p:nvPr/>
        </p:nvSpPr>
        <p:spPr>
          <a:xfrm>
            <a:off x="0" y="1092200"/>
            <a:ext cx="270933" cy="369332"/>
          </a:xfrm>
          <a:prstGeom prst="rect">
            <a:avLst/>
          </a:prstGeom>
          <a:solidFill>
            <a:srgbClr val="FFFFFF"/>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K-D Tree Search</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11</a:t>
            </a:fld>
            <a:endParaRPr lang="en-US"/>
          </a:p>
        </p:txBody>
      </p:sp>
      <p:pic>
        <p:nvPicPr>
          <p:cNvPr id="481282" name="Picture 2" descr="https://upload.wikimedia.org/wikipedia/commons/thumb/b/bf/Kdtree_2d.svg/370px-Kdtree_2d.svg.png"/>
          <p:cNvPicPr>
            <a:picLocks noChangeAspect="1" noChangeArrowheads="1"/>
          </p:cNvPicPr>
          <p:nvPr/>
        </p:nvPicPr>
        <p:blipFill>
          <a:blip r:embed="rId2"/>
          <a:srcRect l="5869" t="6716" r="5791"/>
          <a:stretch>
            <a:fillRect/>
          </a:stretch>
        </p:blipFill>
        <p:spPr bwMode="auto">
          <a:xfrm>
            <a:off x="185057" y="1121229"/>
            <a:ext cx="3113314" cy="3269795"/>
          </a:xfrm>
          <a:prstGeom prst="rect">
            <a:avLst/>
          </a:prstGeom>
          <a:noFill/>
        </p:spPr>
      </p:pic>
      <p:pic>
        <p:nvPicPr>
          <p:cNvPr id="481284" name="Picture 4" descr="https://upload.wikimedia.org/wikipedia/commons/thumb/2/25/Tree_0001.svg/596px-Tree_0001.svg.png"/>
          <p:cNvPicPr>
            <a:picLocks noChangeAspect="1" noChangeArrowheads="1"/>
          </p:cNvPicPr>
          <p:nvPr/>
        </p:nvPicPr>
        <p:blipFill>
          <a:blip r:embed="rId3"/>
          <a:srcRect/>
          <a:stretch>
            <a:fillRect/>
          </a:stretch>
        </p:blipFill>
        <p:spPr bwMode="auto">
          <a:xfrm>
            <a:off x="3467100" y="1411288"/>
            <a:ext cx="5676900" cy="2714626"/>
          </a:xfrm>
          <a:prstGeom prst="rect">
            <a:avLst/>
          </a:prstGeom>
          <a:noFill/>
        </p:spPr>
      </p:pic>
      <p:sp>
        <p:nvSpPr>
          <p:cNvPr id="7" name="Rectangle 6"/>
          <p:cNvSpPr/>
          <p:nvPr/>
        </p:nvSpPr>
        <p:spPr>
          <a:xfrm>
            <a:off x="457200" y="4391024"/>
            <a:ext cx="8229600" cy="646331"/>
          </a:xfrm>
          <a:prstGeom prst="rect">
            <a:avLst/>
          </a:prstGeom>
        </p:spPr>
        <p:txBody>
          <a:bodyPr wrap="square">
            <a:spAutoFit/>
          </a:bodyPr>
          <a:lstStyle/>
          <a:p>
            <a:r>
              <a:rPr lang="en-US" dirty="0" smtClean="0"/>
              <a:t>In computer science, a </a:t>
            </a:r>
            <a:r>
              <a:rPr lang="en-US" b="1" i="1" dirty="0" smtClean="0"/>
              <a:t>k</a:t>
            </a:r>
            <a:r>
              <a:rPr lang="en-US" b="1" dirty="0" smtClean="0"/>
              <a:t>-d tree</a:t>
            </a:r>
            <a:r>
              <a:rPr lang="en-US" dirty="0" smtClean="0"/>
              <a:t> (short for </a:t>
            </a:r>
            <a:r>
              <a:rPr lang="en-US" i="1" dirty="0" smtClean="0"/>
              <a:t>k-dimensional tree</a:t>
            </a:r>
            <a:r>
              <a:rPr lang="en-US" dirty="0" smtClean="0"/>
              <a:t>) is a space-partitioning data structure for organizing points in a </a:t>
            </a:r>
            <a:r>
              <a:rPr lang="en-US" i="1" dirty="0" smtClean="0"/>
              <a:t>k</a:t>
            </a:r>
            <a:r>
              <a:rPr lang="en-US" dirty="0" smtClean="0"/>
              <a:t>-dimensional space.</a:t>
            </a:r>
            <a:endParaRPr lang="en-US" dirty="0"/>
          </a:p>
        </p:txBody>
      </p:sp>
      <p:graphicFrame>
        <p:nvGraphicFramePr>
          <p:cNvPr id="8" name="Table 7"/>
          <p:cNvGraphicFramePr>
            <a:graphicFrameLocks noGrp="1"/>
          </p:cNvGraphicFramePr>
          <p:nvPr/>
        </p:nvGraphicFramePr>
        <p:xfrm>
          <a:off x="1110343" y="5170714"/>
          <a:ext cx="6096000" cy="1005840"/>
        </p:xfrm>
        <a:graphic>
          <a:graphicData uri="http://schemas.openxmlformats.org/drawingml/2006/table">
            <a:tbl>
              <a:tblPr/>
              <a:tblGrid>
                <a:gridCol w="2032000"/>
                <a:gridCol w="2032000"/>
                <a:gridCol w="2032000"/>
              </a:tblGrid>
              <a:tr h="0">
                <a:tc>
                  <a:txBody>
                    <a:bodyPr/>
                    <a:lstStyle/>
                    <a:p>
                      <a:pPr algn="l" fontAlgn="t"/>
                      <a:endParaRPr lang="en-US" b="1" dirty="0"/>
                    </a:p>
                  </a:txBody>
                  <a:tcP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rgbClr val="F9F9F9"/>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b="1" dirty="0" smtClean="0"/>
                        <a:t>Average</a:t>
                      </a:r>
                    </a:p>
                    <a:p>
                      <a:pPr algn="l" fontAlgn="t"/>
                      <a:endParaRPr lang="en-US" b="1" dirty="0"/>
                    </a:p>
                  </a:txBody>
                  <a:tcP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rgbClr val="F9F9F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Worst case</a:t>
                      </a:r>
                    </a:p>
                    <a:p>
                      <a:endParaRPr lang="en-US" b="1" dirty="0"/>
                    </a:p>
                  </a:txBody>
                  <a:tcPr>
                    <a:lnL w="7620" cap="flat" cmpd="sng" algn="ctr">
                      <a:solidFill>
                        <a:srgbClr val="AAAAAA"/>
                      </a:solidFill>
                      <a:prstDash val="solid"/>
                      <a:round/>
                      <a:headEnd type="none" w="med" len="med"/>
                      <a:tailEnd type="none" w="med" len="med"/>
                    </a:lnL>
                    <a:lnB w="7620" cap="flat" cmpd="sng" algn="ctr">
                      <a:solidFill>
                        <a:srgbClr val="AAAAAA"/>
                      </a:solidFill>
                      <a:prstDash val="solid"/>
                      <a:round/>
                      <a:headEnd type="none" w="med" len="med"/>
                      <a:tailEnd type="none" w="med" len="med"/>
                    </a:lnB>
                  </a:tcPr>
                </a:tc>
              </a:tr>
              <a:tr h="0">
                <a:tc>
                  <a:txBody>
                    <a:bodyPr/>
                    <a:lstStyle/>
                    <a:p>
                      <a:pPr algn="l" fontAlgn="t"/>
                      <a:r>
                        <a:rPr lang="en-US" b="1" dirty="0"/>
                        <a:t>Search</a:t>
                      </a:r>
                    </a:p>
                  </a:txBody>
                  <a:tcP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rgbClr val="F9F9F9"/>
                    </a:solidFill>
                  </a:tcPr>
                </a:tc>
                <a:tc>
                  <a:txBody>
                    <a:bodyPr/>
                    <a:lstStyle/>
                    <a:p>
                      <a:pPr algn="l" fontAlgn="t"/>
                      <a:r>
                        <a:rPr lang="en-US" b="1" dirty="0"/>
                        <a:t>O(log </a:t>
                      </a:r>
                      <a:r>
                        <a:rPr lang="en-US" b="1" i="1" dirty="0"/>
                        <a:t>n</a:t>
                      </a:r>
                      <a:r>
                        <a:rPr lang="en-US" b="1" dirty="0"/>
                        <a:t>)</a:t>
                      </a:r>
                    </a:p>
                  </a:txBody>
                  <a:tcP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rgbClr val="F9F9F9"/>
                    </a:solidFill>
                  </a:tcPr>
                </a:tc>
                <a:tc>
                  <a:txBody>
                    <a:bodyPr/>
                    <a:lstStyle/>
                    <a:p>
                      <a:pPr algn="l" fontAlgn="t"/>
                      <a:r>
                        <a:rPr lang="en-US" b="1" dirty="0"/>
                        <a:t>O(</a:t>
                      </a:r>
                      <a:r>
                        <a:rPr lang="en-US" b="1" i="1" dirty="0"/>
                        <a:t>n</a:t>
                      </a:r>
                      <a:r>
                        <a:rPr lang="en-US" b="1" dirty="0"/>
                        <a:t>)</a:t>
                      </a:r>
                    </a:p>
                  </a:txBody>
                  <a:tcP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rgbClr val="F9F9F9"/>
                    </a:solidFill>
                  </a:tcPr>
                </a:tc>
              </a:tr>
            </a:tbl>
          </a:graphicData>
        </a:graphic>
      </p:graphicFrame>
    </p:spTree>
    <p:extLst>
      <p:ext uri="{BB962C8B-B14F-4D97-AF65-F5344CB8AC3E}">
        <p14:creationId xmlns:p14="http://schemas.microsoft.com/office/powerpoint/2010/main" val="3087778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CrIS Spatial Response Function</a:t>
            </a:r>
            <a:endParaRPr lang="en-US" dirty="0"/>
          </a:p>
        </p:txBody>
      </p:sp>
      <p:sp>
        <p:nvSpPr>
          <p:cNvPr id="10" name="Content Placeholder 9"/>
          <p:cNvSpPr>
            <a:spLocks noGrp="1"/>
          </p:cNvSpPr>
          <p:nvPr>
            <p:ph sz="half" idx="1"/>
          </p:nvPr>
        </p:nvSpPr>
        <p:spPr/>
        <p:txBody>
          <a:bodyPr>
            <a:normAutofit fontScale="92500" lnSpcReduction="20000"/>
          </a:bodyPr>
          <a:lstStyle/>
          <a:p>
            <a:pPr>
              <a:buNone/>
            </a:pPr>
            <a:r>
              <a:rPr lang="en-US" dirty="0" smtClean="0"/>
              <a:t>   </a:t>
            </a:r>
            <a:endParaRPr lang="en-US" dirty="0"/>
          </a:p>
        </p:txBody>
      </p:sp>
      <p:sp>
        <p:nvSpPr>
          <p:cNvPr id="11" name="Content Placeholder 10"/>
          <p:cNvSpPr>
            <a:spLocks noGrp="1"/>
          </p:cNvSpPr>
          <p:nvPr>
            <p:ph sz="half" idx="2"/>
          </p:nvPr>
        </p:nvSpPr>
        <p:spPr>
          <a:xfrm>
            <a:off x="4245429" y="1132114"/>
            <a:ext cx="4767942" cy="5224236"/>
          </a:xfrm>
        </p:spPr>
        <p:txBody>
          <a:bodyPr>
            <a:normAutofit fontScale="92500" lnSpcReduction="20000"/>
          </a:bodyPr>
          <a:lstStyle/>
          <a:p>
            <a:r>
              <a:rPr lang="en-US" dirty="0" smtClean="0"/>
              <a:t>Ideally, VIIRS images should be convolved with CrIS spatial response function. </a:t>
            </a:r>
          </a:p>
          <a:p>
            <a:endParaRPr lang="en-US" dirty="0" smtClean="0"/>
          </a:p>
          <a:p>
            <a:r>
              <a:rPr lang="en-US" dirty="0" smtClean="0"/>
              <a:t>CrIS detector response function:  a cutoff value of ±0.963°/2 (14.0 km at nadir) is about 41.19% to its peak value but already collects 98% of total radiation falling on the detector.</a:t>
            </a:r>
          </a:p>
          <a:p>
            <a:endParaRPr lang="en-US" dirty="0" smtClean="0"/>
          </a:p>
          <a:p>
            <a:r>
              <a:rPr lang="en-US" dirty="0" smtClean="0"/>
              <a:t>The box-car spatial response is good enough to represent the real CrIS spatial response.  </a:t>
            </a:r>
          </a:p>
          <a:p>
            <a:pPr>
              <a:buNone/>
            </a:pP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12</a:t>
            </a:fld>
            <a:endParaRPr lang="en-US" dirty="0"/>
          </a:p>
        </p:txBody>
      </p:sp>
      <p:pic>
        <p:nvPicPr>
          <p:cNvPr id="5" name="Picture 4" descr="C:\Users\lwang\AppData\Local\Temp\1\scp41115\net\orbit274l\home\pub\lwang\orbit135l_disk2\lwang\JPSS\Off_Scan_Geo\collocation_paper\Spatial_Response.ps.1.png"/>
          <p:cNvPicPr/>
          <p:nvPr/>
        </p:nvPicPr>
        <p:blipFill>
          <a:blip r:embed="rId2" cstate="screen"/>
          <a:srcRect/>
          <a:stretch>
            <a:fillRect/>
          </a:stretch>
        </p:blipFill>
        <p:spPr bwMode="auto">
          <a:xfrm>
            <a:off x="32658" y="1763484"/>
            <a:ext cx="4008405" cy="3733801"/>
          </a:xfrm>
          <a:prstGeom prst="rect">
            <a:avLst/>
          </a:prstGeom>
          <a:noFill/>
          <a:ln w="9525">
            <a:noFill/>
            <a:miter lim="800000"/>
            <a:headEnd/>
            <a:tailEnd/>
          </a:ln>
        </p:spPr>
      </p:pic>
      <p:cxnSp>
        <p:nvCxnSpPr>
          <p:cNvPr id="13" name="Straight Arrow Connector 12"/>
          <p:cNvCxnSpPr/>
          <p:nvPr/>
        </p:nvCxnSpPr>
        <p:spPr>
          <a:xfrm>
            <a:off x="947057" y="2264231"/>
            <a:ext cx="2558143"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458682" y="1850569"/>
            <a:ext cx="1959429" cy="369332"/>
          </a:xfrm>
          <a:prstGeom prst="rect">
            <a:avLst/>
          </a:prstGeom>
          <a:solidFill>
            <a:srgbClr val="FFFFFF"/>
          </a:solidFill>
        </p:spPr>
        <p:txBody>
          <a:bodyPr wrap="square" rtlCol="0">
            <a:spAutoFit/>
          </a:bodyPr>
          <a:lstStyle/>
          <a:p>
            <a:r>
              <a:rPr lang="en-US" dirty="0" smtClean="0"/>
              <a:t>0.963° 14.0km</a:t>
            </a:r>
            <a:endParaRPr lang="en-US" dirty="0"/>
          </a:p>
        </p:txBody>
      </p:sp>
      <p:sp>
        <p:nvSpPr>
          <p:cNvPr id="519169" name="Rectangle 1"/>
          <p:cNvSpPr>
            <a:spLocks noChangeArrowheads="1"/>
          </p:cNvSpPr>
          <p:nvPr/>
        </p:nvSpPr>
        <p:spPr bwMode="auto">
          <a:xfrm>
            <a:off x="259080" y="6216580"/>
            <a:ext cx="582168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VIIRS (Box Car Average) - (Spatial Response Convolution): ~0.0023K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dirty="0" err="1" smtClean="0"/>
              <a:t>CrIS</a:t>
            </a:r>
            <a:r>
              <a:rPr lang="en-US" dirty="0" smtClean="0"/>
              <a:t>-VIIRS BT Diff. Map</a:t>
            </a:r>
            <a:endParaRPr lang="en-US" dirty="0"/>
          </a:p>
        </p:txBody>
      </p:sp>
      <p:pic>
        <p:nvPicPr>
          <p:cNvPr id="5" name="Content Placeholder 4" descr="20130904.m15.ps.png"/>
          <p:cNvPicPr>
            <a:picLocks noGrp="1" noChangeAspect="1"/>
          </p:cNvPicPr>
          <p:nvPr>
            <p:ph idx="1"/>
          </p:nvPr>
        </p:nvPicPr>
        <p:blipFill>
          <a:blip r:embed="rId3" cstate="print"/>
          <a:stretch>
            <a:fillRect/>
          </a:stretch>
        </p:blipFill>
        <p:spPr>
          <a:xfrm>
            <a:off x="76200" y="914400"/>
            <a:ext cx="9041526" cy="5638800"/>
          </a:xfrm>
        </p:spPr>
      </p:pic>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dirty="0"/>
          </a:p>
        </p:txBody>
      </p:sp>
      <p:sp>
        <p:nvSpPr>
          <p:cNvPr id="8" name="Up Arrow 7"/>
          <p:cNvSpPr/>
          <p:nvPr/>
        </p:nvSpPr>
        <p:spPr>
          <a:xfrm>
            <a:off x="381000" y="5105400"/>
            <a:ext cx="381000" cy="1371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4648200" y="5181600"/>
            <a:ext cx="381000" cy="1143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80882" y="6352143"/>
            <a:ext cx="4112088"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Large diff. can be seen at the end of scan </a:t>
            </a:r>
            <a:endParaRPr lang="en-US" b="1" dirty="0">
              <a:effectLst>
                <a:outerShdw blurRad="38100" dist="38100" dir="2700000" algn="tl">
                  <a:srgbClr val="000000">
                    <a:alpha val="43137"/>
                  </a:srgbClr>
                </a:outerShdw>
              </a:effectLst>
            </a:endParaRPr>
          </a:p>
        </p:txBody>
      </p:sp>
      <p:sp>
        <p:nvSpPr>
          <p:cNvPr id="11" name="TextBox 10"/>
          <p:cNvSpPr txBox="1"/>
          <p:nvPr/>
        </p:nvSpPr>
        <p:spPr>
          <a:xfrm>
            <a:off x="4648200" y="3733800"/>
            <a:ext cx="1162498" cy="369332"/>
          </a:xfrm>
          <a:prstGeom prst="rect">
            <a:avLst/>
          </a:prstGeom>
          <a:solidFill>
            <a:schemeClr val="bg1"/>
          </a:solidFill>
        </p:spPr>
        <p:txBody>
          <a:bodyPr wrap="none" rtlCol="0">
            <a:spAutoFit/>
          </a:bodyPr>
          <a:lstStyle/>
          <a:p>
            <a:r>
              <a:rPr lang="en-US" b="1" dirty="0" smtClean="0"/>
              <a:t>Ascending</a:t>
            </a:r>
            <a:endParaRPr lang="en-US" b="1" dirty="0"/>
          </a:p>
        </p:txBody>
      </p:sp>
      <p:sp>
        <p:nvSpPr>
          <p:cNvPr id="12" name="TextBox 11"/>
          <p:cNvSpPr txBox="1"/>
          <p:nvPr/>
        </p:nvSpPr>
        <p:spPr>
          <a:xfrm>
            <a:off x="1752600" y="3669268"/>
            <a:ext cx="1284326" cy="369332"/>
          </a:xfrm>
          <a:prstGeom prst="rect">
            <a:avLst/>
          </a:prstGeom>
          <a:solidFill>
            <a:schemeClr val="bg1"/>
          </a:solidFill>
        </p:spPr>
        <p:txBody>
          <a:bodyPr wrap="none" rtlCol="0">
            <a:spAutoFit/>
          </a:bodyPr>
          <a:lstStyle/>
          <a:p>
            <a:r>
              <a:rPr lang="en-US" b="1" dirty="0" smtClean="0"/>
              <a:t>Descending</a:t>
            </a:r>
            <a:endParaRPr lang="en-US" b="1" dirty="0"/>
          </a:p>
        </p:txBody>
      </p:sp>
      <p:sp>
        <p:nvSpPr>
          <p:cNvPr id="14" name="Oval 13"/>
          <p:cNvSpPr/>
          <p:nvPr/>
        </p:nvSpPr>
        <p:spPr>
          <a:xfrm>
            <a:off x="-381000" y="4419600"/>
            <a:ext cx="2514600" cy="838200"/>
          </a:xfrm>
          <a:prstGeom prst="ellipse">
            <a:avLst/>
          </a:pr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962400" y="4419600"/>
            <a:ext cx="2514600" cy="838200"/>
          </a:xfrm>
          <a:prstGeom prst="ellipse">
            <a:avLst/>
          </a:pr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6046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Misalignment between </a:t>
            </a:r>
            <a:r>
              <a:rPr lang="en-US" dirty="0" err="1" smtClean="0"/>
              <a:t>CrIS</a:t>
            </a:r>
            <a:r>
              <a:rPr lang="en-US" dirty="0" smtClean="0"/>
              <a:t> and VIIRS </a:t>
            </a:r>
            <a:br>
              <a:rPr lang="en-US" dirty="0" smtClean="0"/>
            </a:br>
            <a:r>
              <a:rPr lang="en-US" dirty="0" smtClean="0"/>
              <a:t>at the end of scan </a:t>
            </a:r>
            <a:endParaRPr lang="en-US" dirty="0"/>
          </a:p>
        </p:txBody>
      </p:sp>
      <p:sp>
        <p:nvSpPr>
          <p:cNvPr id="3" name="Content Placeholder 2"/>
          <p:cNvSpPr>
            <a:spLocks noGrp="1"/>
          </p:cNvSpPr>
          <p:nvPr>
            <p:ph idx="1"/>
          </p:nvPr>
        </p:nvSpPr>
        <p:spPr>
          <a:xfrm>
            <a:off x="457200" y="1524000"/>
            <a:ext cx="8229600" cy="4754563"/>
          </a:xfrm>
        </p:spPr>
        <p:txBody>
          <a:bodyPr/>
          <a:lstStyle/>
          <a:p>
            <a:endParaRPr lang="en-US" dirty="0"/>
          </a:p>
        </p:txBody>
      </p:sp>
      <p:sp>
        <p:nvSpPr>
          <p:cNvPr id="4" name="Slide Number Placeholder 3"/>
          <p:cNvSpPr>
            <a:spLocks noGrp="1"/>
          </p:cNvSpPr>
          <p:nvPr>
            <p:ph type="sldNum" sz="quarter" idx="12"/>
          </p:nvPr>
        </p:nvSpPr>
        <p:spPr>
          <a:xfrm>
            <a:off x="6553200" y="6508750"/>
            <a:ext cx="2133600" cy="365125"/>
          </a:xfrm>
        </p:spPr>
        <p:txBody>
          <a:bodyPr/>
          <a:lstStyle/>
          <a:p>
            <a:fld id="{96E36F11-A39A-294D-A59D-6180D50ED29D}" type="slidenum">
              <a:rPr lang="en-US" smtClean="0"/>
              <a:pPr/>
              <a:t>14</a:t>
            </a:fld>
            <a:endParaRPr lang="en-US"/>
          </a:p>
        </p:txBody>
      </p:sp>
      <p:pic>
        <p:nvPicPr>
          <p:cNvPr id="6" name="Picture 4" descr="C:\Users\lwang\AppData\Local\Temp\1\scp38864\net\orbit274l\home\pub\lwang\orbit135l_disk2\lwang\JPSS\Off_Scan_Geo\psplot\viirs_cris_20150618.ps.1.png"/>
          <p:cNvPicPr>
            <a:picLocks noChangeAspect="1" noChangeArrowheads="1"/>
          </p:cNvPicPr>
          <p:nvPr/>
        </p:nvPicPr>
        <p:blipFill>
          <a:blip r:embed="rId2" cstate="screen"/>
          <a:srcRect/>
          <a:stretch>
            <a:fillRect/>
          </a:stretch>
        </p:blipFill>
        <p:spPr bwMode="auto">
          <a:xfrm>
            <a:off x="220133" y="3817849"/>
            <a:ext cx="2588430" cy="2769934"/>
          </a:xfrm>
          <a:prstGeom prst="rect">
            <a:avLst/>
          </a:prstGeom>
          <a:noFill/>
        </p:spPr>
      </p:pic>
      <p:pic>
        <p:nvPicPr>
          <p:cNvPr id="8" name="Picture 3" descr="C:\Users\lwang\AppData\Local\Temp\1\scp52062\net\orbit274l\home\pub\lwang\orbit135l_disk2\lwang\JPSS\Off_Scan_Geo\psplot\viirs_cris_20150616.ps.1.png"/>
          <p:cNvPicPr>
            <a:picLocks noChangeAspect="1" noChangeArrowheads="1"/>
          </p:cNvPicPr>
          <p:nvPr/>
        </p:nvPicPr>
        <p:blipFill>
          <a:blip r:embed="rId3" cstate="screen"/>
          <a:srcRect/>
          <a:stretch>
            <a:fillRect/>
          </a:stretch>
        </p:blipFill>
        <p:spPr bwMode="auto">
          <a:xfrm>
            <a:off x="2911894" y="3843745"/>
            <a:ext cx="2549106" cy="2769934"/>
          </a:xfrm>
          <a:prstGeom prst="rect">
            <a:avLst/>
          </a:prstGeom>
          <a:noFill/>
        </p:spPr>
      </p:pic>
      <p:pic>
        <p:nvPicPr>
          <p:cNvPr id="5" name="Picture 2" descr="C:\Users\lwang\AppData\Local\Temp\1\scp38631\net\orbit274l\home\pub\lwang\orbit135l_disk2\lwang\JPSS\Off_Scan_Geo\psplot\cris_2015-06-18.ps.1.png"/>
          <p:cNvPicPr>
            <a:picLocks noChangeAspect="1" noChangeArrowheads="1"/>
          </p:cNvPicPr>
          <p:nvPr/>
        </p:nvPicPr>
        <p:blipFill>
          <a:blip r:embed="rId4" cstate="screen"/>
          <a:srcRect/>
          <a:stretch>
            <a:fillRect/>
          </a:stretch>
        </p:blipFill>
        <p:spPr bwMode="auto">
          <a:xfrm>
            <a:off x="228600" y="1000124"/>
            <a:ext cx="2683294" cy="2700104"/>
          </a:xfrm>
          <a:prstGeom prst="rect">
            <a:avLst/>
          </a:prstGeom>
          <a:noFill/>
        </p:spPr>
      </p:pic>
      <p:pic>
        <p:nvPicPr>
          <p:cNvPr id="7" name="Picture 2" descr="C:\Users\lwang\AppData\Local\Temp\1\scp51608\net\orbit274l\home\pub\lwang\orbit135l_disk2\lwang\JPSS\Off_Scan_Geo\psplot\cris_2015-06-16.ps.1.png"/>
          <p:cNvPicPr>
            <a:picLocks noChangeAspect="1" noChangeArrowheads="1"/>
          </p:cNvPicPr>
          <p:nvPr/>
        </p:nvPicPr>
        <p:blipFill>
          <a:blip r:embed="rId5" cstate="screen"/>
          <a:srcRect/>
          <a:stretch>
            <a:fillRect/>
          </a:stretch>
        </p:blipFill>
        <p:spPr bwMode="auto">
          <a:xfrm>
            <a:off x="2911894" y="1000124"/>
            <a:ext cx="2549106" cy="2700104"/>
          </a:xfrm>
          <a:prstGeom prst="rect">
            <a:avLst/>
          </a:prstGeom>
          <a:noFill/>
        </p:spPr>
      </p:pic>
      <p:pic>
        <p:nvPicPr>
          <p:cNvPr id="9" name="Picture 2" descr="C:\Users\lwang\AppData\Local\Temp\1\scp48102\net\orbit274l\home\pub\lwang\orbit135l_disk2\lwang\JPSS\Off_Scan_Geo\psplot\cris_2015-06-20.ps.1.png"/>
          <p:cNvPicPr>
            <a:picLocks noChangeAspect="1" noChangeArrowheads="1"/>
          </p:cNvPicPr>
          <p:nvPr/>
        </p:nvPicPr>
        <p:blipFill>
          <a:blip r:embed="rId6" cstate="screen"/>
          <a:srcRect/>
          <a:stretch>
            <a:fillRect/>
          </a:stretch>
        </p:blipFill>
        <p:spPr bwMode="auto">
          <a:xfrm>
            <a:off x="5461000" y="1000124"/>
            <a:ext cx="3232144" cy="2703430"/>
          </a:xfrm>
          <a:prstGeom prst="rect">
            <a:avLst/>
          </a:prstGeom>
          <a:noFill/>
        </p:spPr>
      </p:pic>
      <p:pic>
        <p:nvPicPr>
          <p:cNvPr id="10" name="Picture 3" descr="C:\Users\lwang\AppData\Local\Temp\1\scp40836\net\orbit274l\home\pub\lwang\orbit135l_disk2\lwang\JPSS\Off_Scan_Geo\psplot\viirs_cris_20150620.ps.1.png"/>
          <p:cNvPicPr>
            <a:picLocks noChangeAspect="1" noChangeArrowheads="1"/>
          </p:cNvPicPr>
          <p:nvPr/>
        </p:nvPicPr>
        <p:blipFill>
          <a:blip r:embed="rId7" cstate="screen"/>
          <a:srcRect/>
          <a:stretch>
            <a:fillRect/>
          </a:stretch>
        </p:blipFill>
        <p:spPr bwMode="auto">
          <a:xfrm>
            <a:off x="5461000" y="3848213"/>
            <a:ext cx="3232144" cy="2773259"/>
          </a:xfrm>
          <a:prstGeom prst="rect">
            <a:avLst/>
          </a:prstGeom>
          <a:noFill/>
        </p:spPr>
      </p:pic>
    </p:spTree>
    <p:extLst>
      <p:ext uri="{BB962C8B-B14F-4D97-AF65-F5344CB8AC3E}">
        <p14:creationId xmlns:p14="http://schemas.microsoft.com/office/powerpoint/2010/main" val="26814809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217860" y="925462"/>
            <a:ext cx="5963865" cy="3875138"/>
          </a:xfrm>
          <a:prstGeom prst="rect">
            <a:avLst/>
          </a:prstGeom>
          <a:noFill/>
          <a:ln w="9525">
            <a:noFill/>
            <a:round/>
            <a:headEnd/>
            <a:tailEnd/>
          </a:ln>
        </p:spPr>
      </p:pic>
      <p:sp>
        <p:nvSpPr>
          <p:cNvPr id="2" name="Title 1"/>
          <p:cNvSpPr>
            <a:spLocks noGrp="1"/>
          </p:cNvSpPr>
          <p:nvPr>
            <p:ph type="title"/>
          </p:nvPr>
        </p:nvSpPr>
        <p:spPr/>
        <p:txBody>
          <a:bodyPr>
            <a:normAutofit fontScale="90000"/>
          </a:bodyPr>
          <a:lstStyle/>
          <a:p>
            <a:r>
              <a:rPr lang="en-US" sz="3400" dirty="0" smtClean="0"/>
              <a:t>VIIRS Geolocation Very Accurate ! </a:t>
            </a:r>
            <a:br>
              <a:rPr lang="en-US" sz="3400" dirty="0" smtClean="0"/>
            </a:br>
            <a:r>
              <a:rPr lang="en-US" sz="3400" dirty="0" smtClean="0"/>
              <a:t>(I5 band: 375m resolution)</a:t>
            </a:r>
            <a:r>
              <a:rPr lang="en-US" dirty="0" smtClean="0"/>
              <a:t> </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15</a:t>
            </a:fld>
            <a:endParaRPr lang="en-US"/>
          </a:p>
        </p:txBody>
      </p:sp>
      <p:graphicFrame>
        <p:nvGraphicFramePr>
          <p:cNvPr id="8" name="Content Placeholder 7"/>
          <p:cNvGraphicFramePr>
            <a:graphicFrameLocks noGrp="1"/>
          </p:cNvGraphicFramePr>
          <p:nvPr>
            <p:ph idx="1"/>
          </p:nvPr>
        </p:nvGraphicFramePr>
        <p:xfrm>
          <a:off x="1266824" y="5308268"/>
          <a:ext cx="6686550" cy="1432536"/>
        </p:xfrm>
        <a:graphic>
          <a:graphicData uri="http://schemas.openxmlformats.org/drawingml/2006/table">
            <a:tbl>
              <a:tblPr/>
              <a:tblGrid>
                <a:gridCol w="1101068"/>
                <a:gridCol w="2792741"/>
                <a:gridCol w="2792741"/>
              </a:tblGrid>
              <a:tr h="145697">
                <a:tc gridSpan="3">
                  <a:txBody>
                    <a:bodyPr/>
                    <a:lstStyle/>
                    <a:p>
                      <a:r>
                        <a:rPr lang="en-US" sz="1000" dirty="0"/>
                        <a:t>Table 2. VIIRS Geolocation </a:t>
                      </a:r>
                      <a:r>
                        <a:rPr lang="en-US" sz="1000" dirty="0" smtClean="0"/>
                        <a:t>Accuracy</a:t>
                      </a:r>
                      <a:endParaRPr lang="en-US" sz="1000" dirty="0"/>
                    </a:p>
                  </a:txBody>
                  <a:tcPr marL="52248" marR="52248" marT="26124" marB="26124" anchor="ctr">
                    <a:lnL w="12700" cmpd="sng">
                      <a:noFill/>
                      <a:prstDash val="solid"/>
                    </a:lnL>
                    <a:lnR w="12700" cmpd="sng">
                      <a:noFill/>
                      <a:prstDash val="solid"/>
                    </a:lnR>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r>
              <a:tr h="145697">
                <a:tc rowSpan="2">
                  <a:txBody>
                    <a:bodyPr/>
                    <a:lstStyle/>
                    <a:p>
                      <a:pPr algn="l" fontAlgn="auto"/>
                      <a:r>
                        <a:rPr lang="en-US" sz="1000" b="1" i="0" dirty="0"/>
                        <a:t>Residuals</a:t>
                      </a:r>
                    </a:p>
                  </a:txBody>
                  <a:tcPr marL="52248" marR="52248" marT="26124" marB="26124" anchor="ctr">
                    <a:lnL>
                      <a:noFill/>
                    </a:lnL>
                    <a:lnR>
                      <a:noFill/>
                    </a:lnR>
                    <a:lnT w="12700" cap="flat" cmpd="sng" algn="ctr">
                      <a:solidFill>
                        <a:schemeClr val="tx1"/>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a:txBody>
                    <a:bodyPr/>
                    <a:lstStyle/>
                    <a:p>
                      <a:pPr algn="ctr" fontAlgn="auto"/>
                      <a:r>
                        <a:rPr lang="en-US" sz="1000" b="1" i="0"/>
                        <a:t>First Update</a:t>
                      </a:r>
                    </a:p>
                  </a:txBody>
                  <a:tcPr marL="52248" marR="52248" marT="26124" marB="26124" anchor="ctr">
                    <a:lnL>
                      <a:noFill/>
                    </a:lnL>
                    <a:lnR>
                      <a:noFill/>
                    </a:lnR>
                    <a:lnT w="12700" cap="flat" cmpd="sng" algn="ctr">
                      <a:solidFill>
                        <a:schemeClr val="tx1"/>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a:txBody>
                    <a:bodyPr/>
                    <a:lstStyle/>
                    <a:p>
                      <a:pPr algn="ctr" fontAlgn="auto"/>
                      <a:r>
                        <a:rPr lang="en-US" sz="1000" b="1" i="0"/>
                        <a:t>Second Update</a:t>
                      </a:r>
                    </a:p>
                  </a:txBody>
                  <a:tcPr marL="52248" marR="52248" marT="26124" marB="26124" anchor="ctr">
                    <a:lnL>
                      <a:noFill/>
                    </a:lnL>
                    <a:lnR>
                      <a:noFill/>
                    </a:lnR>
                    <a:lnT w="12700" cap="flat" cmpd="sng" algn="ctr">
                      <a:solidFill>
                        <a:schemeClr val="tx1"/>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r>
              <a:tr h="145697">
                <a:tc vMerge="1">
                  <a:txBody>
                    <a:bodyPr/>
                    <a:lstStyle/>
                    <a:p>
                      <a:endParaRPr lang="en-US"/>
                    </a:p>
                  </a:txBody>
                  <a:tcPr/>
                </a:tc>
                <a:tc>
                  <a:txBody>
                    <a:bodyPr/>
                    <a:lstStyle/>
                    <a:p>
                      <a:pPr algn="ctr" fontAlgn="auto"/>
                      <a:r>
                        <a:rPr lang="en-US" sz="1000" b="1" i="0" dirty="0"/>
                        <a:t>23 February 2012</a:t>
                      </a:r>
                    </a:p>
                  </a:txBody>
                  <a:tcPr marL="52248" marR="52248" marT="26124" marB="26124" anchor="ctr">
                    <a:lnL>
                      <a:noFill/>
                    </a:lnL>
                    <a:lnR>
                      <a:noFill/>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a:txBody>
                    <a:bodyPr/>
                    <a:lstStyle/>
                    <a:p>
                      <a:pPr algn="ctr" fontAlgn="auto"/>
                      <a:r>
                        <a:rPr lang="en-US" sz="1000" b="1" i="0"/>
                        <a:t>18 April 2013</a:t>
                      </a:r>
                    </a:p>
                  </a:txBody>
                  <a:tcPr marL="52248" marR="52248" marT="26124" marB="26124" anchor="ctr">
                    <a:lnL>
                      <a:noFill/>
                    </a:lnL>
                    <a:lnR>
                      <a:noFill/>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r>
              <a:tr h="145697">
                <a:tc>
                  <a:txBody>
                    <a:bodyPr/>
                    <a:lstStyle/>
                    <a:p>
                      <a:pPr algn="l" fontAlgn="auto"/>
                      <a:r>
                        <a:rPr lang="en-US" sz="1000" dirty="0"/>
                        <a:t>Track mean</a:t>
                      </a:r>
                    </a:p>
                  </a:txBody>
                  <a:tcPr marL="52248" marR="52248" marT="26124" marB="26124" anchor="ctr">
                    <a:lnL>
                      <a:noFill/>
                    </a:lnL>
                    <a:lnR>
                      <a:noFill/>
                    </a:lnR>
                    <a:lnT w="762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auto"/>
                      <a:r>
                        <a:rPr lang="en-US" sz="1000" b="1" dirty="0">
                          <a:effectLst>
                            <a:outerShdw blurRad="38100" dist="38100" dir="2700000" algn="tl">
                              <a:srgbClr val="000000">
                                <a:alpha val="43137"/>
                              </a:srgbClr>
                            </a:outerShdw>
                          </a:effectLst>
                        </a:rPr>
                        <a:t>−24 m, −7%</a:t>
                      </a:r>
                    </a:p>
                  </a:txBody>
                  <a:tcPr marL="52248" marR="52248" marT="26124" marB="26124" anchor="ctr">
                    <a:lnL>
                      <a:noFill/>
                    </a:lnL>
                    <a:lnR>
                      <a:noFill/>
                    </a:lnR>
                    <a:lnT w="762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auto"/>
                      <a:r>
                        <a:rPr lang="en-US" sz="1000" b="1" dirty="0">
                          <a:effectLst>
                            <a:outerShdw blurRad="38100" dist="38100" dir="2700000" algn="tl">
                              <a:srgbClr val="000000">
                                <a:alpha val="43137"/>
                              </a:srgbClr>
                            </a:outerShdw>
                          </a:effectLst>
                        </a:rPr>
                        <a:t>2 m, 1%</a:t>
                      </a:r>
                    </a:p>
                  </a:txBody>
                  <a:tcPr marL="52248" marR="52248" marT="26124" marB="26124" anchor="ctr">
                    <a:lnL>
                      <a:noFill/>
                    </a:lnL>
                    <a:lnR>
                      <a:noFill/>
                    </a:lnR>
                    <a:lnT w="7620" cap="flat" cmpd="sng" algn="ctr">
                      <a:solidFill>
                        <a:srgbClr val="000000"/>
                      </a:solidFill>
                      <a:prstDash val="solid"/>
                      <a:round/>
                      <a:headEnd type="none" w="med" len="med"/>
                      <a:tailEnd type="none" w="med" len="med"/>
                    </a:lnT>
                    <a:lnB>
                      <a:noFill/>
                    </a:lnB>
                    <a:solidFill>
                      <a:srgbClr val="FFFFFF"/>
                    </a:solidFill>
                  </a:tcPr>
                </a:tc>
              </a:tr>
              <a:tr h="145697">
                <a:tc>
                  <a:txBody>
                    <a:bodyPr/>
                    <a:lstStyle/>
                    <a:p>
                      <a:pPr algn="l" fontAlgn="auto"/>
                      <a:r>
                        <a:rPr lang="en-US" sz="1000"/>
                        <a:t>Scan mean</a:t>
                      </a:r>
                    </a:p>
                  </a:txBody>
                  <a:tcPr marL="52248" marR="52248" marT="26124" marB="26124" anchor="ctr">
                    <a:lnL>
                      <a:noFill/>
                    </a:lnL>
                    <a:lnR>
                      <a:noFill/>
                    </a:lnR>
                    <a:lnT>
                      <a:noFill/>
                    </a:lnT>
                    <a:lnB>
                      <a:noFill/>
                    </a:lnB>
                    <a:solidFill>
                      <a:srgbClr val="FFFFFF"/>
                    </a:solidFill>
                  </a:tcPr>
                </a:tc>
                <a:tc>
                  <a:txBody>
                    <a:bodyPr/>
                    <a:lstStyle/>
                    <a:p>
                      <a:pPr algn="ctr" fontAlgn="auto"/>
                      <a:r>
                        <a:rPr lang="en-US" sz="1000" b="1" dirty="0">
                          <a:effectLst>
                            <a:outerShdw blurRad="38100" dist="38100" dir="2700000" algn="tl">
                              <a:srgbClr val="000000">
                                <a:alpha val="43137"/>
                              </a:srgbClr>
                            </a:outerShdw>
                          </a:effectLst>
                        </a:rPr>
                        <a:t>−8 m, −2%</a:t>
                      </a:r>
                    </a:p>
                  </a:txBody>
                  <a:tcPr marL="52248" marR="52248" marT="26124" marB="26124" anchor="ctr">
                    <a:lnL>
                      <a:noFill/>
                    </a:lnL>
                    <a:lnR>
                      <a:noFill/>
                    </a:lnR>
                    <a:lnT>
                      <a:noFill/>
                    </a:lnT>
                    <a:lnB>
                      <a:noFill/>
                    </a:lnB>
                    <a:solidFill>
                      <a:srgbClr val="FFFFFF"/>
                    </a:solidFill>
                  </a:tcPr>
                </a:tc>
                <a:tc>
                  <a:txBody>
                    <a:bodyPr/>
                    <a:lstStyle/>
                    <a:p>
                      <a:pPr algn="ctr" fontAlgn="auto"/>
                      <a:r>
                        <a:rPr lang="en-US" sz="1000" b="1">
                          <a:effectLst>
                            <a:outerShdw blurRad="38100" dist="38100" dir="2700000" algn="tl">
                              <a:srgbClr val="000000">
                                <a:alpha val="43137"/>
                              </a:srgbClr>
                            </a:outerShdw>
                          </a:effectLst>
                        </a:rPr>
                        <a:t>2 m, 1%</a:t>
                      </a:r>
                    </a:p>
                  </a:txBody>
                  <a:tcPr marL="52248" marR="52248" marT="26124" marB="26124" anchor="ctr">
                    <a:lnL>
                      <a:noFill/>
                    </a:lnL>
                    <a:lnR>
                      <a:noFill/>
                    </a:lnR>
                    <a:lnT>
                      <a:noFill/>
                    </a:lnT>
                    <a:lnB>
                      <a:noFill/>
                    </a:lnB>
                    <a:solidFill>
                      <a:srgbClr val="FFFFFF"/>
                    </a:solidFill>
                  </a:tcPr>
                </a:tc>
              </a:tr>
              <a:tr h="145697">
                <a:tc>
                  <a:txBody>
                    <a:bodyPr/>
                    <a:lstStyle/>
                    <a:p>
                      <a:pPr algn="l" fontAlgn="auto"/>
                      <a:r>
                        <a:rPr lang="en-US" sz="1000"/>
                        <a:t>Track RMSE</a:t>
                      </a:r>
                    </a:p>
                  </a:txBody>
                  <a:tcPr marL="52248" marR="52248" marT="26124" marB="26124" anchor="ctr">
                    <a:lnL>
                      <a:noFill/>
                    </a:lnL>
                    <a:lnR>
                      <a:noFill/>
                    </a:lnR>
                    <a:lnT>
                      <a:noFill/>
                    </a:lnT>
                    <a:lnB>
                      <a:noFill/>
                    </a:lnB>
                    <a:solidFill>
                      <a:srgbClr val="FFFFFF"/>
                    </a:solidFill>
                  </a:tcPr>
                </a:tc>
                <a:tc>
                  <a:txBody>
                    <a:bodyPr/>
                    <a:lstStyle/>
                    <a:p>
                      <a:pPr algn="ctr" fontAlgn="auto"/>
                      <a:r>
                        <a:rPr lang="en-US" sz="1000" b="1" dirty="0">
                          <a:effectLst>
                            <a:outerShdw blurRad="38100" dist="38100" dir="2700000" algn="tl">
                              <a:srgbClr val="000000">
                                <a:alpha val="43137"/>
                              </a:srgbClr>
                            </a:outerShdw>
                          </a:effectLst>
                        </a:rPr>
                        <a:t>75 m, 20%</a:t>
                      </a:r>
                    </a:p>
                  </a:txBody>
                  <a:tcPr marL="52248" marR="52248" marT="26124" marB="26124" anchor="ctr">
                    <a:lnL>
                      <a:noFill/>
                    </a:lnL>
                    <a:lnR>
                      <a:noFill/>
                    </a:lnR>
                    <a:lnT>
                      <a:noFill/>
                    </a:lnT>
                    <a:lnB>
                      <a:noFill/>
                    </a:lnB>
                    <a:solidFill>
                      <a:srgbClr val="FFFFFF"/>
                    </a:solidFill>
                  </a:tcPr>
                </a:tc>
                <a:tc>
                  <a:txBody>
                    <a:bodyPr/>
                    <a:lstStyle/>
                    <a:p>
                      <a:pPr algn="ctr" fontAlgn="auto"/>
                      <a:r>
                        <a:rPr lang="en-US" sz="1000" b="1" dirty="0">
                          <a:effectLst>
                            <a:outerShdw blurRad="38100" dist="38100" dir="2700000" algn="tl">
                              <a:srgbClr val="000000">
                                <a:alpha val="43137"/>
                              </a:srgbClr>
                            </a:outerShdw>
                          </a:effectLst>
                        </a:rPr>
                        <a:t>70 m, 19%</a:t>
                      </a:r>
                    </a:p>
                  </a:txBody>
                  <a:tcPr marL="52248" marR="52248" marT="26124" marB="26124" anchor="ctr">
                    <a:lnL>
                      <a:noFill/>
                    </a:lnL>
                    <a:lnR>
                      <a:noFill/>
                    </a:lnR>
                    <a:lnT>
                      <a:noFill/>
                    </a:lnT>
                    <a:lnB>
                      <a:noFill/>
                    </a:lnB>
                    <a:solidFill>
                      <a:srgbClr val="FFFFFF"/>
                    </a:solidFill>
                  </a:tcPr>
                </a:tc>
              </a:tr>
              <a:tr h="145697">
                <a:tc>
                  <a:txBody>
                    <a:bodyPr/>
                    <a:lstStyle/>
                    <a:p>
                      <a:pPr algn="l" fontAlgn="auto"/>
                      <a:r>
                        <a:rPr lang="en-US" sz="1000"/>
                        <a:t>Scan RMSE</a:t>
                      </a:r>
                    </a:p>
                  </a:txBody>
                  <a:tcPr marL="52248" marR="52248" marT="26124" marB="26124" anchor="ctr">
                    <a:lnL>
                      <a:noFill/>
                    </a:lnL>
                    <a:lnR>
                      <a:noFill/>
                    </a:lnR>
                    <a:lnT>
                      <a:noFill/>
                    </a:lnT>
                    <a:lnB>
                      <a:noFill/>
                    </a:lnB>
                    <a:solidFill>
                      <a:srgbClr val="FFFFFF"/>
                    </a:solidFill>
                  </a:tcPr>
                </a:tc>
                <a:tc>
                  <a:txBody>
                    <a:bodyPr/>
                    <a:lstStyle/>
                    <a:p>
                      <a:pPr algn="ctr" fontAlgn="auto"/>
                      <a:r>
                        <a:rPr lang="en-US" sz="1000" b="1" dirty="0">
                          <a:effectLst>
                            <a:outerShdw blurRad="38100" dist="38100" dir="2700000" algn="tl">
                              <a:srgbClr val="000000">
                                <a:alpha val="43137"/>
                              </a:srgbClr>
                            </a:outerShdw>
                          </a:effectLst>
                        </a:rPr>
                        <a:t>62 m, 17%</a:t>
                      </a:r>
                    </a:p>
                  </a:txBody>
                  <a:tcPr marL="52248" marR="52248" marT="26124" marB="26124" anchor="ctr">
                    <a:lnL>
                      <a:noFill/>
                    </a:lnL>
                    <a:lnR>
                      <a:noFill/>
                    </a:lnR>
                    <a:lnT>
                      <a:noFill/>
                    </a:lnT>
                    <a:lnB>
                      <a:noFill/>
                    </a:lnB>
                    <a:solidFill>
                      <a:srgbClr val="FFFFFF"/>
                    </a:solidFill>
                  </a:tcPr>
                </a:tc>
                <a:tc>
                  <a:txBody>
                    <a:bodyPr/>
                    <a:lstStyle/>
                    <a:p>
                      <a:pPr algn="ctr" fontAlgn="auto"/>
                      <a:r>
                        <a:rPr lang="en-US" sz="1000" b="1" dirty="0">
                          <a:effectLst>
                            <a:outerShdw blurRad="38100" dist="38100" dir="2700000" algn="tl">
                              <a:srgbClr val="000000">
                                <a:alpha val="43137"/>
                              </a:srgbClr>
                            </a:outerShdw>
                          </a:effectLst>
                        </a:rPr>
                        <a:t>60 m, 16%</a:t>
                      </a:r>
                    </a:p>
                  </a:txBody>
                  <a:tcPr marL="52248" marR="52248" marT="26124" marB="26124" anchor="ctr">
                    <a:lnL>
                      <a:noFill/>
                    </a:lnL>
                    <a:lnR>
                      <a:noFill/>
                    </a:lnR>
                    <a:lnT>
                      <a:noFill/>
                    </a:lnT>
                    <a:lnB>
                      <a:noFill/>
                    </a:lnB>
                    <a:solidFill>
                      <a:srgbClr val="FFFFFF"/>
                    </a:solidFill>
                  </a:tcPr>
                </a:tc>
              </a:tr>
            </a:tbl>
          </a:graphicData>
        </a:graphic>
      </p:graphicFrame>
      <p:sp>
        <p:nvSpPr>
          <p:cNvPr id="9" name="TextBox 8"/>
          <p:cNvSpPr txBox="1"/>
          <p:nvPr/>
        </p:nvSpPr>
        <p:spPr>
          <a:xfrm>
            <a:off x="7513978" y="3705225"/>
            <a:ext cx="1172822" cy="276999"/>
          </a:xfrm>
          <a:prstGeom prst="rect">
            <a:avLst/>
          </a:prstGeom>
          <a:noFill/>
        </p:spPr>
        <p:txBody>
          <a:bodyPr wrap="none" rtlCol="0">
            <a:spAutoFit/>
          </a:bodyPr>
          <a:lstStyle/>
          <a:p>
            <a:r>
              <a:rPr lang="en-US" sz="1200" dirty="0" smtClean="0"/>
              <a:t>Wolf et al. 2013</a:t>
            </a:r>
            <a:endParaRPr lang="en-US" sz="1200" dirty="0"/>
          </a:p>
        </p:txBody>
      </p:sp>
      <p:pic>
        <p:nvPicPr>
          <p:cNvPr id="10" name="Picture 3" descr="D:\Home\lwang\Home\LWang\likun_wang\research\JPSS\progress\viirs_cris\new_plot\control_VIIRS.pdf.png"/>
          <p:cNvPicPr>
            <a:picLocks noChangeAspect="1" noChangeArrowheads="1"/>
          </p:cNvPicPr>
          <p:nvPr/>
        </p:nvPicPr>
        <p:blipFill>
          <a:blip r:embed="rId3" cstate="screen"/>
          <a:srcRect/>
          <a:stretch>
            <a:fillRect/>
          </a:stretch>
        </p:blipFill>
        <p:spPr bwMode="auto">
          <a:xfrm>
            <a:off x="6008193" y="3143250"/>
            <a:ext cx="3011569" cy="2031637"/>
          </a:xfrm>
          <a:prstGeom prst="rect">
            <a:avLst/>
          </a:prstGeom>
          <a:noFill/>
        </p:spPr>
      </p:pic>
      <p:pic>
        <p:nvPicPr>
          <p:cNvPr id="11" name="Picture 3" descr="D:\Home\lwang\Home\LWang\likun_wang\research\JPSS\progress\viirs_cris\July.11.plot\control_VIIRS_0618_2.png"/>
          <p:cNvPicPr>
            <a:picLocks noChangeAspect="1" noChangeArrowheads="1"/>
          </p:cNvPicPr>
          <p:nvPr/>
        </p:nvPicPr>
        <p:blipFill>
          <a:blip r:embed="rId4" cstate="screen"/>
          <a:srcRect r="1756"/>
          <a:stretch>
            <a:fillRect/>
          </a:stretch>
        </p:blipFill>
        <p:spPr bwMode="auto">
          <a:xfrm rot="16200000">
            <a:off x="6844479" y="1048422"/>
            <a:ext cx="2217790" cy="1941386"/>
          </a:xfrm>
          <a:prstGeom prst="rect">
            <a:avLst/>
          </a:prstGeom>
          <a:noFill/>
        </p:spPr>
      </p:pic>
      <p:cxnSp>
        <p:nvCxnSpPr>
          <p:cNvPr id="12" name="Straight Arrow Connector 11"/>
          <p:cNvCxnSpPr/>
          <p:nvPr/>
        </p:nvCxnSpPr>
        <p:spPr>
          <a:xfrm flipH="1">
            <a:off x="6008193" y="2286000"/>
            <a:ext cx="1945181" cy="85725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143462" y="2286000"/>
            <a:ext cx="1000538" cy="2895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7860" y="4870087"/>
            <a:ext cx="1536703" cy="276999"/>
          </a:xfrm>
          <a:prstGeom prst="rect">
            <a:avLst/>
          </a:prstGeom>
          <a:noFill/>
        </p:spPr>
        <p:txBody>
          <a:bodyPr wrap="none" rtlCol="0">
            <a:spAutoFit/>
          </a:bodyPr>
          <a:lstStyle/>
          <a:p>
            <a:r>
              <a:rPr lang="en-US" sz="1200" b="1" dirty="0" smtClean="0"/>
              <a:t>from Wolf et al. 2013</a:t>
            </a:r>
            <a:endParaRPr lang="en-US" sz="1200" b="1" dirty="0"/>
          </a:p>
        </p:txBody>
      </p:sp>
    </p:spTree>
    <p:extLst>
      <p:ext uri="{BB962C8B-B14F-4D97-AF65-F5344CB8AC3E}">
        <p14:creationId xmlns:p14="http://schemas.microsoft.com/office/powerpoint/2010/main" val="12895588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CrIS Geolocation Assessment   </a:t>
            </a:r>
            <a:br>
              <a:rPr lang="en-US" dirty="0" smtClean="0"/>
            </a:br>
            <a:r>
              <a:rPr lang="en-US" dirty="0" smtClean="0"/>
              <a:t>Using VIIRS as a reference   </a:t>
            </a:r>
            <a:endParaRPr lang="en-US" dirty="0"/>
          </a:p>
        </p:txBody>
      </p:sp>
      <p:sp>
        <p:nvSpPr>
          <p:cNvPr id="13" name="Content Placeholder 12"/>
          <p:cNvSpPr>
            <a:spLocks noGrp="1"/>
          </p:cNvSpPr>
          <p:nvPr>
            <p:ph sz="half" idx="1"/>
          </p:nvPr>
        </p:nvSpPr>
        <p:spPr>
          <a:xfrm>
            <a:off x="33862" y="1132114"/>
            <a:ext cx="4241805" cy="5224236"/>
          </a:xfrm>
        </p:spPr>
        <p:txBody>
          <a:bodyPr>
            <a:normAutofit fontScale="47500" lnSpcReduction="20000"/>
          </a:bodyPr>
          <a:lstStyle/>
          <a:p>
            <a:r>
              <a:rPr lang="en-US" sz="4200" dirty="0" smtClean="0"/>
              <a:t>The misalignment between CrIS and VIIRS can be caused by the CrIS geolocation error. </a:t>
            </a:r>
          </a:p>
          <a:p>
            <a:endParaRPr lang="en-US" sz="4200" dirty="0" smtClean="0"/>
          </a:p>
          <a:p>
            <a:r>
              <a:rPr lang="en-US" sz="4200" dirty="0" smtClean="0"/>
              <a:t>Can we use VIIRS as a reference to check CrIS geolocation accuracy?  </a:t>
            </a:r>
          </a:p>
          <a:p>
            <a:pPr>
              <a:buNone/>
            </a:pPr>
            <a:endParaRPr lang="en-US" sz="4200" dirty="0" smtClean="0"/>
          </a:p>
          <a:p>
            <a:r>
              <a:rPr lang="en-US" sz="4200" dirty="0" smtClean="0"/>
              <a:t>The purpose is to identify the error characteristics of CrIS LOS pointing vector by comparing them with the truth. </a:t>
            </a:r>
          </a:p>
          <a:p>
            <a:endParaRPr lang="en-US" sz="4200" dirty="0" smtClean="0"/>
          </a:p>
          <a:p>
            <a:r>
              <a:rPr lang="en-US" sz="4200" dirty="0" smtClean="0"/>
              <a:t>Furthermore, if the systematic errors are found, a new set of co-alignment parameters should be retrieved based on assessment results to improve the geolocation accuracy.  </a:t>
            </a:r>
          </a:p>
          <a:p>
            <a:pPr>
              <a:buNone/>
            </a:pP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16</a:t>
            </a:fld>
            <a:endParaRPr lang="en-US"/>
          </a:p>
        </p:txBody>
      </p:sp>
      <p:grpSp>
        <p:nvGrpSpPr>
          <p:cNvPr id="20" name="Group 19"/>
          <p:cNvGrpSpPr/>
          <p:nvPr/>
        </p:nvGrpSpPr>
        <p:grpSpPr>
          <a:xfrm>
            <a:off x="-325348" y="1295400"/>
            <a:ext cx="9508668" cy="3755579"/>
            <a:chOff x="-325348" y="1295400"/>
            <a:chExt cx="9508668" cy="3755579"/>
          </a:xfrm>
        </p:grpSpPr>
        <p:grpSp>
          <p:nvGrpSpPr>
            <p:cNvPr id="18" name="Group 17"/>
            <p:cNvGrpSpPr/>
            <p:nvPr/>
          </p:nvGrpSpPr>
          <p:grpSpPr>
            <a:xfrm>
              <a:off x="-325348" y="1295400"/>
              <a:ext cx="8969829" cy="3755579"/>
              <a:chOff x="-859974" y="1001478"/>
              <a:chExt cx="8969829" cy="3755579"/>
            </a:xfrm>
          </p:grpSpPr>
          <p:sp>
            <p:nvSpPr>
              <p:cNvPr id="16" name="Arc 15"/>
              <p:cNvSpPr/>
              <p:nvPr/>
            </p:nvSpPr>
            <p:spPr>
              <a:xfrm>
                <a:off x="-859974" y="3363686"/>
                <a:ext cx="8969829" cy="1393371"/>
              </a:xfrm>
              <a:prstGeom prst="arc">
                <a:avLst>
                  <a:gd name="adj1" fmla="val 16200000"/>
                  <a:gd name="adj2" fmla="val 2156356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p:cNvGrpSpPr/>
              <p:nvPr/>
            </p:nvGrpSpPr>
            <p:grpSpPr>
              <a:xfrm>
                <a:off x="3741041" y="1001478"/>
                <a:ext cx="4140216" cy="3156929"/>
                <a:chOff x="3741041" y="979706"/>
                <a:chExt cx="4140216" cy="3156929"/>
              </a:xfrm>
            </p:grpSpPr>
            <p:pic>
              <p:nvPicPr>
                <p:cNvPr id="10" name="Picture 2"/>
                <p:cNvPicPr>
                  <a:picLocks noChangeAspect="1" noChangeArrowheads="1"/>
                </p:cNvPicPr>
                <p:nvPr/>
              </p:nvPicPr>
              <p:blipFill>
                <a:blip r:embed="rId3" cstate="screen"/>
                <a:srcRect/>
                <a:stretch>
                  <a:fillRect/>
                </a:stretch>
              </p:blipFill>
              <p:spPr bwMode="auto">
                <a:xfrm>
                  <a:off x="6553200" y="979706"/>
                  <a:ext cx="1328057" cy="1539882"/>
                </a:xfrm>
                <a:prstGeom prst="rect">
                  <a:avLst/>
                </a:prstGeom>
                <a:noFill/>
                <a:ln w="9525">
                  <a:noFill/>
                  <a:miter lim="800000"/>
                  <a:headEnd/>
                  <a:tailEnd/>
                </a:ln>
              </p:spPr>
            </p:pic>
            <p:cxnSp>
              <p:nvCxnSpPr>
                <p:cNvPr id="9" name="Straight Arrow Connector 8"/>
                <p:cNvCxnSpPr/>
                <p:nvPr/>
              </p:nvCxnSpPr>
              <p:spPr>
                <a:xfrm flipH="1">
                  <a:off x="5279571" y="1513114"/>
                  <a:ext cx="2002974" cy="185057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19053" y="3091536"/>
                  <a:ext cx="611065" cy="369332"/>
                </a:xfrm>
                <a:prstGeom prst="rect">
                  <a:avLst/>
                </a:prstGeom>
                <a:noFill/>
              </p:spPr>
              <p:txBody>
                <a:bodyPr wrap="none" rtlCol="0">
                  <a:spAutoFit/>
                </a:bodyPr>
                <a:lstStyle/>
                <a:p>
                  <a:r>
                    <a:rPr lang="en-US" b="1" dirty="0" smtClean="0">
                      <a:solidFill>
                        <a:srgbClr val="0000FF"/>
                      </a:solidFill>
                      <a:effectLst>
                        <a:outerShdw blurRad="38100" dist="38100" dir="2700000" algn="tl">
                          <a:srgbClr val="000000">
                            <a:alpha val="43137"/>
                          </a:srgbClr>
                        </a:outerShdw>
                      </a:effectLst>
                    </a:rPr>
                    <a:t>CrIS </a:t>
                  </a:r>
                  <a:endParaRPr lang="en-US" b="1" dirty="0">
                    <a:solidFill>
                      <a:srgbClr val="0000FF"/>
                    </a:solidFill>
                    <a:effectLst>
                      <a:outerShdw blurRad="38100" dist="38100" dir="2700000" algn="tl">
                        <a:srgbClr val="000000">
                          <a:alpha val="43137"/>
                        </a:srgbClr>
                      </a:outerShdw>
                    </a:effectLst>
                  </a:endParaRPr>
                </a:p>
              </p:txBody>
            </p:sp>
            <p:sp>
              <p:nvSpPr>
                <p:cNvPr id="11" name="TextBox 10"/>
                <p:cNvSpPr txBox="1"/>
                <p:nvPr/>
              </p:nvSpPr>
              <p:spPr>
                <a:xfrm>
                  <a:off x="3741041" y="2722204"/>
                  <a:ext cx="1387239" cy="369332"/>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rPr>
                    <a:t>VIIRS (Truth)</a:t>
                  </a:r>
                  <a:endParaRPr lang="en-US" b="1" dirty="0">
                    <a:solidFill>
                      <a:srgbClr val="FF0000"/>
                    </a:solidFill>
                    <a:effectLst>
                      <a:outerShdw blurRad="38100" dist="38100" dir="2700000" algn="tl">
                        <a:srgbClr val="000000">
                          <a:alpha val="43137"/>
                        </a:srgbClr>
                      </a:outerShdw>
                    </a:effectLst>
                  </a:endParaRPr>
                </a:p>
              </p:txBody>
            </p:sp>
            <p:sp>
              <p:nvSpPr>
                <p:cNvPr id="12" name="TextBox 11"/>
                <p:cNvSpPr txBox="1"/>
                <p:nvPr/>
              </p:nvSpPr>
              <p:spPr>
                <a:xfrm>
                  <a:off x="5954493" y="3767303"/>
                  <a:ext cx="1595950"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Earth Ellipsoid </a:t>
                  </a:r>
                  <a:endParaRPr lang="en-US" b="1" dirty="0">
                    <a:effectLst>
                      <a:outerShdw blurRad="38100" dist="38100" dir="2700000" algn="tl">
                        <a:srgbClr val="000000">
                          <a:alpha val="43137"/>
                        </a:srgbClr>
                      </a:outerShdw>
                    </a:effectLst>
                  </a:endParaRPr>
                </a:p>
              </p:txBody>
            </p:sp>
          </p:grpSp>
          <p:cxnSp>
            <p:nvCxnSpPr>
              <p:cNvPr id="17" name="Straight Arrow Connector 16"/>
              <p:cNvCxnSpPr/>
              <p:nvPr/>
            </p:nvCxnSpPr>
            <p:spPr>
              <a:xfrm flipH="1">
                <a:off x="4746171" y="1513110"/>
                <a:ext cx="2536370" cy="1850576"/>
              </a:xfrm>
              <a:prstGeom prst="straightConnector1">
                <a:avLst/>
              </a:prstGeom>
              <a:ln w="571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8224147" y="1523484"/>
              <a:ext cx="959173"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Satellite</a:t>
              </a:r>
              <a:endParaRPr lang="en-US" b="1"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8402195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0" y="1066800"/>
            <a:ext cx="9144000" cy="3352800"/>
          </a:xfrm>
          <a:prstGeom prst="rect">
            <a:avLst/>
          </a:prstGeom>
          <a:solidFill>
            <a:schemeClr val="accent1">
              <a:lumMod val="20000"/>
              <a:lumOff val="80000"/>
            </a:schemeClr>
          </a:solidFill>
          <a:ln>
            <a:noFill/>
            <a:prstDash val="dash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Up Arrow 34"/>
          <p:cNvSpPr/>
          <p:nvPr/>
        </p:nvSpPr>
        <p:spPr>
          <a:xfrm>
            <a:off x="7696200" y="4267200"/>
            <a:ext cx="304800" cy="762000"/>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5486400" y="4953000"/>
            <a:ext cx="3429000" cy="1752600"/>
          </a:xfrm>
          <a:prstGeom prst="roundRect">
            <a:avLst/>
          </a:prstGeom>
          <a:solidFill>
            <a:schemeClr val="tx2">
              <a:lumMod val="40000"/>
              <a:lumOff val="6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Elbow Connector 55"/>
          <p:cNvCxnSpPr/>
          <p:nvPr/>
        </p:nvCxnSpPr>
        <p:spPr>
          <a:xfrm rot="5400000" flipH="1" flipV="1">
            <a:off x="2743200" y="4495800"/>
            <a:ext cx="838200" cy="381000"/>
          </a:xfrm>
          <a:prstGeom prst="bentConnector3">
            <a:avLst>
              <a:gd name="adj1" fmla="val 34065"/>
            </a:avLst>
          </a:prstGeom>
          <a:ln w="98425">
            <a:solidFill>
              <a:schemeClr val="accent6">
                <a:lumMod val="7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228600" y="1447800"/>
            <a:ext cx="2514600" cy="2895600"/>
          </a:xfrm>
          <a:prstGeom prst="roundRect">
            <a:avLst/>
          </a:prstGeom>
          <a:solidFill>
            <a:schemeClr val="accent3">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1939" y="2023505"/>
            <a:ext cx="1676400" cy="332399"/>
          </a:xfrm>
          <a:prstGeom prst="rect">
            <a:avLst/>
          </a:prstGeom>
          <a:solidFill>
            <a:schemeClr val="accent3">
              <a:lumMod val="20000"/>
              <a:lumOff val="80000"/>
            </a:schemeClr>
          </a:solidFill>
        </p:spPr>
        <p:txBody>
          <a:bodyPr wrap="square" tIns="27432" bIns="27432" rtlCol="0" anchor="ctr" anchorCtr="0">
            <a:spAutoFit/>
          </a:bodyPr>
          <a:lstStyle/>
          <a:p>
            <a:pPr algn="ctr"/>
            <a:r>
              <a:rPr lang="en-US" dirty="0" smtClean="0"/>
              <a:t>Interferometer</a:t>
            </a:r>
            <a:endParaRPr lang="en-US" dirty="0"/>
          </a:p>
        </p:txBody>
      </p:sp>
      <p:sp>
        <p:nvSpPr>
          <p:cNvPr id="12" name="TextBox 11"/>
          <p:cNvSpPr txBox="1"/>
          <p:nvPr/>
        </p:nvSpPr>
        <p:spPr>
          <a:xfrm>
            <a:off x="381000" y="76200"/>
            <a:ext cx="8458200" cy="847027"/>
          </a:xfrm>
          <a:prstGeom prst="rect">
            <a:avLst/>
          </a:prstGeom>
          <a:noFill/>
        </p:spPr>
        <p:txBody>
          <a:bodyPr wrap="square" rtlCol="0">
            <a:spAutoFit/>
          </a:bodyPr>
          <a:lstStyle/>
          <a:p>
            <a:pPr algn="ctr">
              <a:lnSpc>
                <a:spcPct val="75000"/>
              </a:lnSpc>
            </a:pPr>
            <a:r>
              <a:rPr lang="en-US" sz="3200" b="1" dirty="0" smtClean="0"/>
              <a:t>Overview of NPP/JPSS</a:t>
            </a:r>
          </a:p>
          <a:p>
            <a:pPr algn="ctr">
              <a:lnSpc>
                <a:spcPct val="75000"/>
              </a:lnSpc>
            </a:pPr>
            <a:r>
              <a:rPr lang="en-US" sz="3200" b="1" dirty="0" smtClean="0"/>
              <a:t>Geolocation Algorithms</a:t>
            </a:r>
            <a:endParaRPr lang="en-US" sz="3200" b="1" dirty="0"/>
          </a:p>
        </p:txBody>
      </p:sp>
      <p:sp>
        <p:nvSpPr>
          <p:cNvPr id="18" name="TextBox 17"/>
          <p:cNvSpPr txBox="1"/>
          <p:nvPr/>
        </p:nvSpPr>
        <p:spPr>
          <a:xfrm>
            <a:off x="5715000" y="5638800"/>
            <a:ext cx="2057400" cy="932307"/>
          </a:xfrm>
          <a:prstGeom prst="rect">
            <a:avLst/>
          </a:prstGeom>
          <a:solidFill>
            <a:schemeClr val="tx2">
              <a:lumMod val="20000"/>
              <a:lumOff val="80000"/>
            </a:schemeClr>
          </a:solidFill>
        </p:spPr>
        <p:txBody>
          <a:bodyPr wrap="square" rtlCol="0">
            <a:spAutoFit/>
          </a:bodyPr>
          <a:lstStyle/>
          <a:p>
            <a:pPr algn="ctr">
              <a:lnSpc>
                <a:spcPct val="75000"/>
              </a:lnSpc>
            </a:pPr>
            <a:r>
              <a:rPr lang="en-US" b="1" dirty="0" smtClean="0"/>
              <a:t>Attitude Determination &amp; Control System (ADCS)</a:t>
            </a:r>
            <a:endParaRPr lang="en-US" b="1" dirty="0"/>
          </a:p>
        </p:txBody>
      </p:sp>
      <p:sp>
        <p:nvSpPr>
          <p:cNvPr id="20" name="TextBox 19"/>
          <p:cNvSpPr txBox="1"/>
          <p:nvPr/>
        </p:nvSpPr>
        <p:spPr>
          <a:xfrm>
            <a:off x="7924800" y="5867400"/>
            <a:ext cx="762000" cy="369332"/>
          </a:xfrm>
          <a:prstGeom prst="rect">
            <a:avLst/>
          </a:prstGeom>
          <a:solidFill>
            <a:schemeClr val="tx2">
              <a:lumMod val="20000"/>
              <a:lumOff val="80000"/>
            </a:schemeClr>
          </a:solidFill>
        </p:spPr>
        <p:txBody>
          <a:bodyPr wrap="square" rtlCol="0">
            <a:spAutoFit/>
          </a:bodyPr>
          <a:lstStyle/>
          <a:p>
            <a:pPr algn="ctr"/>
            <a:r>
              <a:rPr lang="en-US" b="1" dirty="0" smtClean="0"/>
              <a:t>SGP4</a:t>
            </a:r>
            <a:endParaRPr lang="en-US" b="1" dirty="0"/>
          </a:p>
        </p:txBody>
      </p:sp>
      <p:sp>
        <p:nvSpPr>
          <p:cNvPr id="31" name="TextBox 30"/>
          <p:cNvSpPr txBox="1"/>
          <p:nvPr/>
        </p:nvSpPr>
        <p:spPr>
          <a:xfrm>
            <a:off x="228600" y="1078468"/>
            <a:ext cx="2895600" cy="369332"/>
          </a:xfrm>
          <a:prstGeom prst="rect">
            <a:avLst/>
          </a:prstGeom>
          <a:noFill/>
        </p:spPr>
        <p:txBody>
          <a:bodyPr wrap="square" rtlCol="0">
            <a:spAutoFit/>
          </a:bodyPr>
          <a:lstStyle/>
          <a:p>
            <a:r>
              <a:rPr lang="en-US" b="1" dirty="0" err="1" smtClean="0"/>
              <a:t>CrIS</a:t>
            </a:r>
            <a:r>
              <a:rPr lang="en-US" b="1" dirty="0" smtClean="0"/>
              <a:t> (or other instrument) </a:t>
            </a:r>
            <a:endParaRPr lang="en-US" b="1" dirty="0"/>
          </a:p>
        </p:txBody>
      </p:sp>
      <p:sp>
        <p:nvSpPr>
          <p:cNvPr id="34" name="TextBox 33"/>
          <p:cNvSpPr txBox="1"/>
          <p:nvPr/>
        </p:nvSpPr>
        <p:spPr>
          <a:xfrm>
            <a:off x="126983" y="4656667"/>
            <a:ext cx="3090333" cy="369332"/>
          </a:xfrm>
          <a:prstGeom prst="rect">
            <a:avLst/>
          </a:prstGeom>
          <a:noFill/>
        </p:spPr>
        <p:txBody>
          <a:bodyPr wrap="square" rtlCol="0">
            <a:spAutoFit/>
          </a:bodyPr>
          <a:lstStyle/>
          <a:p>
            <a:r>
              <a:rPr lang="en-US" b="1" cap="all" dirty="0" smtClean="0"/>
              <a:t>GEOLOCATION Assessment</a:t>
            </a:r>
            <a:endParaRPr lang="en-US" b="1" cap="all" dirty="0"/>
          </a:p>
        </p:txBody>
      </p:sp>
      <p:sp>
        <p:nvSpPr>
          <p:cNvPr id="38" name="TextBox 37"/>
          <p:cNvSpPr txBox="1"/>
          <p:nvPr/>
        </p:nvSpPr>
        <p:spPr>
          <a:xfrm>
            <a:off x="2819400" y="4343400"/>
            <a:ext cx="1143000" cy="369332"/>
          </a:xfrm>
          <a:prstGeom prst="rect">
            <a:avLst/>
          </a:prstGeom>
          <a:noFill/>
        </p:spPr>
        <p:txBody>
          <a:bodyPr wrap="square" rtlCol="0">
            <a:spAutoFit/>
          </a:bodyPr>
          <a:lstStyle/>
          <a:p>
            <a:r>
              <a:rPr lang="en-US" b="1" dirty="0" smtClean="0"/>
              <a:t>feedback</a:t>
            </a:r>
            <a:endParaRPr lang="en-US" b="1" dirty="0"/>
          </a:p>
        </p:txBody>
      </p:sp>
      <p:sp>
        <p:nvSpPr>
          <p:cNvPr id="41" name="Down Arrow 40"/>
          <p:cNvSpPr/>
          <p:nvPr/>
        </p:nvSpPr>
        <p:spPr>
          <a:xfrm>
            <a:off x="4495800" y="1905000"/>
            <a:ext cx="228600" cy="990600"/>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a:off x="4495800" y="3886200"/>
            <a:ext cx="228600" cy="762000"/>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533400" y="1524000"/>
            <a:ext cx="1981200" cy="516808"/>
          </a:xfrm>
          <a:prstGeom prst="rect">
            <a:avLst/>
          </a:prstGeom>
          <a:noFill/>
        </p:spPr>
        <p:txBody>
          <a:bodyPr wrap="square" rtlCol="0">
            <a:spAutoFit/>
          </a:bodyPr>
          <a:lstStyle/>
          <a:p>
            <a:pPr algn="ctr">
              <a:lnSpc>
                <a:spcPct val="75000"/>
              </a:lnSpc>
            </a:pPr>
            <a:r>
              <a:rPr lang="en-US" dirty="0" smtClean="0"/>
              <a:t>Coordinate transformation </a:t>
            </a:r>
            <a:endParaRPr lang="en-US" dirty="0"/>
          </a:p>
        </p:txBody>
      </p:sp>
      <p:sp>
        <p:nvSpPr>
          <p:cNvPr id="57" name="TextBox 56"/>
          <p:cNvSpPr txBox="1"/>
          <p:nvPr/>
        </p:nvSpPr>
        <p:spPr>
          <a:xfrm>
            <a:off x="6858000" y="4648200"/>
            <a:ext cx="762000" cy="381000"/>
          </a:xfrm>
          <a:prstGeom prst="rect">
            <a:avLst/>
          </a:prstGeom>
          <a:noFill/>
        </p:spPr>
        <p:txBody>
          <a:bodyPr wrap="square" rtlCol="0">
            <a:spAutoFit/>
          </a:bodyPr>
          <a:lstStyle/>
          <a:p>
            <a:r>
              <a:rPr lang="en-US" b="1" dirty="0" smtClean="0"/>
              <a:t>ADCS</a:t>
            </a:r>
            <a:endParaRPr lang="en-US" b="1" dirty="0"/>
          </a:p>
        </p:txBody>
      </p:sp>
      <p:pic>
        <p:nvPicPr>
          <p:cNvPr id="1026" name="Picture 2" descr="C:\Users\ybai\Downloads\Earth_Western_Hemisphere_transparent_background.png"/>
          <p:cNvPicPr>
            <a:picLocks noChangeAspect="1" noChangeArrowheads="1"/>
          </p:cNvPicPr>
          <p:nvPr/>
        </p:nvPicPr>
        <p:blipFill>
          <a:blip r:embed="rId2" cstate="print"/>
          <a:srcRect/>
          <a:stretch>
            <a:fillRect/>
          </a:stretch>
        </p:blipFill>
        <p:spPr bwMode="auto">
          <a:xfrm>
            <a:off x="3886200" y="5334000"/>
            <a:ext cx="1524000" cy="1524000"/>
          </a:xfrm>
          <a:prstGeom prst="rect">
            <a:avLst/>
          </a:prstGeom>
          <a:noFill/>
          <a:effectLst>
            <a:outerShdw blurRad="50800" dist="38100" dir="2700000" algn="tl" rotWithShape="0">
              <a:prstClr val="black">
                <a:alpha val="40000"/>
              </a:prstClr>
            </a:outerShdw>
          </a:effectLst>
        </p:spPr>
      </p:pic>
      <p:sp>
        <p:nvSpPr>
          <p:cNvPr id="42" name="TextBox 41"/>
          <p:cNvSpPr txBox="1"/>
          <p:nvPr/>
        </p:nvSpPr>
        <p:spPr>
          <a:xfrm>
            <a:off x="262465" y="2892561"/>
            <a:ext cx="2472268" cy="609398"/>
          </a:xfrm>
          <a:prstGeom prst="rect">
            <a:avLst/>
          </a:prstGeom>
          <a:solidFill>
            <a:schemeClr val="accent3">
              <a:lumMod val="20000"/>
              <a:lumOff val="80000"/>
            </a:schemeClr>
          </a:solidFill>
        </p:spPr>
        <p:txBody>
          <a:bodyPr wrap="square" tIns="27432" bIns="27432" rtlCol="0" anchor="ctr" anchorCtr="0">
            <a:spAutoFit/>
          </a:bodyPr>
          <a:lstStyle/>
          <a:p>
            <a:pPr algn="ctr"/>
            <a:r>
              <a:rPr lang="en-US" dirty="0" smtClean="0"/>
              <a:t>Sensor Isolation </a:t>
            </a:r>
          </a:p>
          <a:p>
            <a:pPr algn="ctr"/>
            <a:r>
              <a:rPr lang="en-US" dirty="0" smtClean="0"/>
              <a:t>system </a:t>
            </a:r>
          </a:p>
        </p:txBody>
      </p:sp>
      <p:sp>
        <p:nvSpPr>
          <p:cNvPr id="43" name="TextBox 42"/>
          <p:cNvSpPr txBox="1"/>
          <p:nvPr/>
        </p:nvSpPr>
        <p:spPr>
          <a:xfrm>
            <a:off x="533400" y="3626964"/>
            <a:ext cx="1981200" cy="332399"/>
          </a:xfrm>
          <a:prstGeom prst="rect">
            <a:avLst/>
          </a:prstGeom>
          <a:solidFill>
            <a:schemeClr val="accent3">
              <a:lumMod val="20000"/>
              <a:lumOff val="80000"/>
            </a:schemeClr>
          </a:solidFill>
        </p:spPr>
        <p:txBody>
          <a:bodyPr wrap="square" tIns="27432" bIns="27432" rtlCol="0" anchor="ctr" anchorCtr="0">
            <a:spAutoFit/>
          </a:bodyPr>
          <a:lstStyle/>
          <a:p>
            <a:pPr algn="ctr"/>
            <a:r>
              <a:rPr lang="en-US" dirty="0" smtClean="0"/>
              <a:t>Spacecraft </a:t>
            </a:r>
            <a:endParaRPr lang="en-US" dirty="0"/>
          </a:p>
        </p:txBody>
      </p:sp>
      <p:sp>
        <p:nvSpPr>
          <p:cNvPr id="46" name="Rounded Rectangle 45"/>
          <p:cNvSpPr/>
          <p:nvPr/>
        </p:nvSpPr>
        <p:spPr>
          <a:xfrm>
            <a:off x="2895600" y="2895600"/>
            <a:ext cx="3657600" cy="990600"/>
          </a:xfrm>
          <a:prstGeom prst="roundRect">
            <a:avLst/>
          </a:prstGeom>
          <a:solidFill>
            <a:schemeClr val="bg1">
              <a:lumMod val="6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971800" y="2971800"/>
            <a:ext cx="3733800" cy="784830"/>
          </a:xfrm>
          <a:prstGeom prst="rect">
            <a:avLst/>
          </a:prstGeom>
        </p:spPr>
        <p:txBody>
          <a:bodyPr wrap="square">
            <a:spAutoFit/>
          </a:bodyPr>
          <a:lstStyle/>
          <a:p>
            <a:r>
              <a:rPr lang="en-US" b="1" dirty="0" smtClean="0"/>
              <a:t>Function call to common geo:</a:t>
            </a:r>
          </a:p>
          <a:p>
            <a:pPr>
              <a:lnSpc>
                <a:spcPct val="75000"/>
              </a:lnSpc>
            </a:pPr>
            <a:r>
              <a:rPr lang="en-US" i="1" dirty="0" err="1" smtClean="0">
                <a:solidFill>
                  <a:srgbClr val="0000FF"/>
                </a:solidFill>
              </a:rPr>
              <a:t>ellipIntersect</a:t>
            </a:r>
            <a:r>
              <a:rPr lang="en-US" i="1" dirty="0" smtClean="0">
                <a:solidFill>
                  <a:srgbClr val="0000FF"/>
                </a:solidFill>
              </a:rPr>
              <a:t>(outPt,inst2SC,exitVec, </a:t>
            </a:r>
            <a:r>
              <a:rPr lang="en-US" i="1" dirty="0" err="1" smtClean="0">
                <a:solidFill>
                  <a:srgbClr val="0000FF"/>
                </a:solidFill>
              </a:rPr>
              <a:t>dlat,lon,satazm,satzen,range</a:t>
            </a:r>
            <a:r>
              <a:rPr lang="en-US" i="1" dirty="0" smtClean="0">
                <a:solidFill>
                  <a:srgbClr val="0000FF"/>
                </a:solidFill>
              </a:rPr>
              <a:t>)</a:t>
            </a:r>
            <a:endParaRPr lang="en-US" dirty="0">
              <a:solidFill>
                <a:srgbClr val="0000FF"/>
              </a:solidFill>
            </a:endParaRPr>
          </a:p>
        </p:txBody>
      </p:sp>
      <p:sp>
        <p:nvSpPr>
          <p:cNvPr id="55" name="Rounded Rectangle 54"/>
          <p:cNvSpPr/>
          <p:nvPr/>
        </p:nvSpPr>
        <p:spPr>
          <a:xfrm>
            <a:off x="6705600" y="1447800"/>
            <a:ext cx="2133600" cy="2743200"/>
          </a:xfrm>
          <a:prstGeom prst="roundRect">
            <a:avLst/>
          </a:prstGeom>
          <a:solidFill>
            <a:schemeClr val="tx2">
              <a:lumMod val="40000"/>
              <a:lumOff val="6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86600" y="2041469"/>
            <a:ext cx="1371600" cy="369332"/>
          </a:xfrm>
          <a:prstGeom prst="rect">
            <a:avLst/>
          </a:prstGeom>
          <a:solidFill>
            <a:schemeClr val="tx2">
              <a:lumMod val="20000"/>
              <a:lumOff val="80000"/>
            </a:schemeClr>
          </a:solidFill>
        </p:spPr>
        <p:txBody>
          <a:bodyPr wrap="square" rtlCol="0">
            <a:spAutoFit/>
          </a:bodyPr>
          <a:lstStyle/>
          <a:p>
            <a:pPr algn="ctr"/>
            <a:r>
              <a:rPr lang="en-US" dirty="0" smtClean="0"/>
              <a:t>Spacecraft</a:t>
            </a:r>
            <a:endParaRPr lang="en-US" dirty="0"/>
          </a:p>
        </p:txBody>
      </p:sp>
      <p:sp>
        <p:nvSpPr>
          <p:cNvPr id="8" name="TextBox 7"/>
          <p:cNvSpPr txBox="1"/>
          <p:nvPr/>
        </p:nvSpPr>
        <p:spPr>
          <a:xfrm>
            <a:off x="7086600" y="2487001"/>
            <a:ext cx="1371600" cy="332399"/>
          </a:xfrm>
          <a:prstGeom prst="rect">
            <a:avLst/>
          </a:prstGeom>
          <a:solidFill>
            <a:schemeClr val="tx2">
              <a:lumMod val="20000"/>
              <a:lumOff val="80000"/>
            </a:schemeClr>
          </a:solidFill>
        </p:spPr>
        <p:txBody>
          <a:bodyPr wrap="square" tIns="27432" bIns="27432" rtlCol="0">
            <a:spAutoFit/>
          </a:bodyPr>
          <a:lstStyle/>
          <a:p>
            <a:pPr algn="ctr"/>
            <a:r>
              <a:rPr lang="en-US" dirty="0" smtClean="0"/>
              <a:t>Orbital</a:t>
            </a:r>
            <a:endParaRPr lang="en-US" dirty="0"/>
          </a:p>
        </p:txBody>
      </p:sp>
      <p:sp>
        <p:nvSpPr>
          <p:cNvPr id="9" name="TextBox 8"/>
          <p:cNvSpPr txBox="1"/>
          <p:nvPr/>
        </p:nvSpPr>
        <p:spPr>
          <a:xfrm>
            <a:off x="7086600" y="2868001"/>
            <a:ext cx="1371600" cy="332399"/>
          </a:xfrm>
          <a:prstGeom prst="rect">
            <a:avLst/>
          </a:prstGeom>
          <a:solidFill>
            <a:schemeClr val="tx2">
              <a:lumMod val="20000"/>
              <a:lumOff val="80000"/>
            </a:schemeClr>
          </a:solidFill>
        </p:spPr>
        <p:txBody>
          <a:bodyPr wrap="square" tIns="27432" bIns="27432" rtlCol="0">
            <a:spAutoFit/>
          </a:bodyPr>
          <a:lstStyle/>
          <a:p>
            <a:pPr algn="ctr"/>
            <a:r>
              <a:rPr lang="en-US" dirty="0" smtClean="0"/>
              <a:t>ECI</a:t>
            </a:r>
            <a:endParaRPr lang="en-US" dirty="0"/>
          </a:p>
        </p:txBody>
      </p:sp>
      <p:sp>
        <p:nvSpPr>
          <p:cNvPr id="10" name="TextBox 9"/>
          <p:cNvSpPr txBox="1"/>
          <p:nvPr/>
        </p:nvSpPr>
        <p:spPr>
          <a:xfrm>
            <a:off x="7086600" y="3249001"/>
            <a:ext cx="1371600" cy="332399"/>
          </a:xfrm>
          <a:prstGeom prst="rect">
            <a:avLst/>
          </a:prstGeom>
          <a:solidFill>
            <a:schemeClr val="tx2">
              <a:lumMod val="20000"/>
              <a:lumOff val="80000"/>
            </a:schemeClr>
          </a:solidFill>
        </p:spPr>
        <p:txBody>
          <a:bodyPr wrap="square" tIns="27432" bIns="27432" rtlCol="0">
            <a:spAutoFit/>
          </a:bodyPr>
          <a:lstStyle/>
          <a:p>
            <a:pPr algn="ctr"/>
            <a:r>
              <a:rPr lang="en-US" dirty="0" smtClean="0"/>
              <a:t>ECEF(ECR)</a:t>
            </a:r>
            <a:endParaRPr lang="en-US" dirty="0"/>
          </a:p>
        </p:txBody>
      </p:sp>
      <p:sp>
        <p:nvSpPr>
          <p:cNvPr id="11" name="TextBox 10"/>
          <p:cNvSpPr txBox="1"/>
          <p:nvPr/>
        </p:nvSpPr>
        <p:spPr>
          <a:xfrm>
            <a:off x="7086600" y="3630001"/>
            <a:ext cx="1371600" cy="332399"/>
          </a:xfrm>
          <a:prstGeom prst="rect">
            <a:avLst/>
          </a:prstGeom>
          <a:solidFill>
            <a:schemeClr val="tx2">
              <a:lumMod val="20000"/>
              <a:lumOff val="80000"/>
            </a:schemeClr>
          </a:solidFill>
        </p:spPr>
        <p:txBody>
          <a:bodyPr wrap="square" tIns="27432" bIns="27432" rtlCol="0">
            <a:spAutoFit/>
          </a:bodyPr>
          <a:lstStyle/>
          <a:p>
            <a:pPr algn="ctr"/>
            <a:r>
              <a:rPr lang="en-US" dirty="0" smtClean="0"/>
              <a:t>Geodetic</a:t>
            </a:r>
            <a:endParaRPr lang="en-US" dirty="0"/>
          </a:p>
        </p:txBody>
      </p:sp>
      <p:sp>
        <p:nvSpPr>
          <p:cNvPr id="32" name="TextBox 31"/>
          <p:cNvSpPr txBox="1"/>
          <p:nvPr/>
        </p:nvSpPr>
        <p:spPr>
          <a:xfrm>
            <a:off x="6934200" y="1611868"/>
            <a:ext cx="1828800" cy="369332"/>
          </a:xfrm>
          <a:prstGeom prst="rect">
            <a:avLst/>
          </a:prstGeom>
          <a:noFill/>
        </p:spPr>
        <p:txBody>
          <a:bodyPr wrap="square" rtlCol="0">
            <a:spAutoFit/>
          </a:bodyPr>
          <a:lstStyle/>
          <a:p>
            <a:r>
              <a:rPr lang="en-US" b="1" cap="all" dirty="0" smtClean="0"/>
              <a:t>Common GEO</a:t>
            </a:r>
            <a:endParaRPr lang="en-US" b="1" cap="all" dirty="0"/>
          </a:p>
        </p:txBody>
      </p:sp>
      <p:sp>
        <p:nvSpPr>
          <p:cNvPr id="62" name="Rounded Rectangle 61"/>
          <p:cNvSpPr/>
          <p:nvPr/>
        </p:nvSpPr>
        <p:spPr>
          <a:xfrm>
            <a:off x="4038600" y="4724400"/>
            <a:ext cx="1143000" cy="609600"/>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038600" y="4800600"/>
            <a:ext cx="1143000" cy="516808"/>
          </a:xfrm>
          <a:prstGeom prst="rect">
            <a:avLst/>
          </a:prstGeom>
        </p:spPr>
        <p:txBody>
          <a:bodyPr wrap="square">
            <a:spAutoFit/>
          </a:bodyPr>
          <a:lstStyle/>
          <a:p>
            <a:pPr algn="ctr">
              <a:lnSpc>
                <a:spcPct val="75000"/>
              </a:lnSpc>
            </a:pPr>
            <a:r>
              <a:rPr lang="en-US" dirty="0" err="1" smtClean="0">
                <a:solidFill>
                  <a:schemeClr val="bg1"/>
                </a:solidFill>
              </a:rPr>
              <a:t>Geolocate</a:t>
            </a:r>
            <a:r>
              <a:rPr lang="en-US" dirty="0" smtClean="0">
                <a:solidFill>
                  <a:schemeClr val="bg1"/>
                </a:solidFill>
              </a:rPr>
              <a:t> each FOV</a:t>
            </a:r>
            <a:endParaRPr lang="en-US" dirty="0">
              <a:solidFill>
                <a:schemeClr val="bg1"/>
              </a:solidFill>
            </a:endParaRPr>
          </a:p>
        </p:txBody>
      </p:sp>
      <p:sp>
        <p:nvSpPr>
          <p:cNvPr id="65" name="Rounded Rectangle 64"/>
          <p:cNvSpPr/>
          <p:nvPr/>
        </p:nvSpPr>
        <p:spPr>
          <a:xfrm>
            <a:off x="270932" y="5029203"/>
            <a:ext cx="3429000" cy="1676400"/>
          </a:xfrm>
          <a:prstGeom prst="roundRect">
            <a:avLst/>
          </a:prstGeom>
          <a:solidFill>
            <a:schemeClr val="accent3">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81000" y="5105400"/>
            <a:ext cx="3352800" cy="2197525"/>
          </a:xfrm>
          <a:prstGeom prst="rect">
            <a:avLst/>
          </a:prstGeom>
        </p:spPr>
        <p:txBody>
          <a:bodyPr wrap="square">
            <a:spAutoFit/>
          </a:bodyPr>
          <a:lstStyle/>
          <a:p>
            <a:pPr>
              <a:lnSpc>
                <a:spcPct val="95000"/>
              </a:lnSpc>
              <a:buFont typeface="Arial" pitchFamily="34" charset="0"/>
              <a:buChar char="•"/>
            </a:pPr>
            <a:r>
              <a:rPr lang="en-US" dirty="0" smtClean="0"/>
              <a:t>GCP/Maps/Ground truth</a:t>
            </a:r>
          </a:p>
          <a:p>
            <a:pPr>
              <a:lnSpc>
                <a:spcPct val="95000"/>
              </a:lnSpc>
              <a:buFont typeface="Arial" pitchFamily="34" charset="0"/>
              <a:buChar char="•"/>
            </a:pPr>
            <a:r>
              <a:rPr lang="en-US" dirty="0" smtClean="0"/>
              <a:t> the other instrument measurements  with enough geolocation accuracy </a:t>
            </a:r>
          </a:p>
          <a:p>
            <a:pPr>
              <a:lnSpc>
                <a:spcPct val="95000"/>
              </a:lnSpc>
              <a:buFont typeface="Arial" pitchFamily="34" charset="0"/>
              <a:buChar char="•"/>
            </a:pPr>
            <a:r>
              <a:rPr lang="en-US" dirty="0" smtClean="0"/>
              <a:t> Comparing the truth and </a:t>
            </a:r>
            <a:r>
              <a:rPr lang="en-US" dirty="0" err="1" smtClean="0"/>
              <a:t>CrIS</a:t>
            </a:r>
            <a:r>
              <a:rPr lang="en-US" dirty="0" smtClean="0"/>
              <a:t> Geo fields</a:t>
            </a:r>
          </a:p>
          <a:p>
            <a:pPr>
              <a:lnSpc>
                <a:spcPct val="95000"/>
              </a:lnSpc>
              <a:buFont typeface="Arial" pitchFamily="34" charset="0"/>
              <a:buChar char="•"/>
            </a:pPr>
            <a:endParaRPr lang="en-US" dirty="0" smtClean="0"/>
          </a:p>
          <a:p>
            <a:pPr>
              <a:lnSpc>
                <a:spcPct val="95000"/>
              </a:lnSpc>
            </a:pPr>
            <a:endParaRPr lang="en-US" dirty="0" smtClean="0"/>
          </a:p>
        </p:txBody>
      </p:sp>
      <p:sp>
        <p:nvSpPr>
          <p:cNvPr id="37" name="TextBox 36"/>
          <p:cNvSpPr txBox="1"/>
          <p:nvPr/>
        </p:nvSpPr>
        <p:spPr>
          <a:xfrm>
            <a:off x="6705600" y="1066800"/>
            <a:ext cx="2590800" cy="369332"/>
          </a:xfrm>
          <a:prstGeom prst="rect">
            <a:avLst/>
          </a:prstGeom>
          <a:noFill/>
        </p:spPr>
        <p:txBody>
          <a:bodyPr wrap="square" rtlCol="0">
            <a:spAutoFit/>
          </a:bodyPr>
          <a:lstStyle/>
          <a:p>
            <a:r>
              <a:rPr lang="en-US" b="1" dirty="0" smtClean="0"/>
              <a:t>JPSS or any satellite</a:t>
            </a:r>
            <a:endParaRPr lang="en-US" b="1" dirty="0"/>
          </a:p>
        </p:txBody>
      </p:sp>
      <p:sp>
        <p:nvSpPr>
          <p:cNvPr id="39" name="Rectangle 38"/>
          <p:cNvSpPr/>
          <p:nvPr/>
        </p:nvSpPr>
        <p:spPr>
          <a:xfrm>
            <a:off x="2971800" y="1796534"/>
            <a:ext cx="3429000" cy="108466"/>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638800" y="5181600"/>
            <a:ext cx="3124200" cy="369332"/>
          </a:xfrm>
          <a:prstGeom prst="rect">
            <a:avLst/>
          </a:prstGeom>
          <a:solidFill>
            <a:schemeClr val="tx2">
              <a:lumMod val="20000"/>
              <a:lumOff val="80000"/>
            </a:schemeClr>
          </a:solidFill>
        </p:spPr>
        <p:txBody>
          <a:bodyPr wrap="square" rtlCol="0">
            <a:spAutoFit/>
          </a:bodyPr>
          <a:lstStyle/>
          <a:p>
            <a:pPr algn="ctr"/>
            <a:r>
              <a:rPr lang="en-US" b="1" dirty="0" smtClean="0"/>
              <a:t>Pos/</a:t>
            </a:r>
            <a:r>
              <a:rPr lang="en-US" b="1" dirty="0" err="1" smtClean="0"/>
              <a:t>Vel</a:t>
            </a:r>
            <a:r>
              <a:rPr lang="en-US" b="1" dirty="0" smtClean="0"/>
              <a:t>/Quaternion (RPY)</a:t>
            </a:r>
            <a:endParaRPr lang="en-US" b="1" dirty="0"/>
          </a:p>
        </p:txBody>
      </p:sp>
      <p:sp>
        <p:nvSpPr>
          <p:cNvPr id="44" name="TextBox 43"/>
          <p:cNvSpPr txBox="1"/>
          <p:nvPr/>
        </p:nvSpPr>
        <p:spPr>
          <a:xfrm>
            <a:off x="-33877" y="6646331"/>
            <a:ext cx="1517467" cy="276999"/>
          </a:xfrm>
          <a:prstGeom prst="rect">
            <a:avLst/>
          </a:prstGeom>
          <a:noFill/>
        </p:spPr>
        <p:txBody>
          <a:bodyPr wrap="none" rtlCol="0">
            <a:spAutoFit/>
          </a:bodyPr>
          <a:lstStyle/>
          <a:p>
            <a:r>
              <a:rPr lang="en-US" sz="1200" dirty="0" smtClean="0"/>
              <a:t>Modified from C. Cao</a:t>
            </a:r>
            <a:endParaRPr lang="en-US" sz="1200" dirty="0"/>
          </a:p>
        </p:txBody>
      </p:sp>
      <p:sp>
        <p:nvSpPr>
          <p:cNvPr id="45" name="TextBox 44"/>
          <p:cNvSpPr txBox="1"/>
          <p:nvPr/>
        </p:nvSpPr>
        <p:spPr>
          <a:xfrm>
            <a:off x="634999" y="2472250"/>
            <a:ext cx="1676400" cy="332399"/>
          </a:xfrm>
          <a:prstGeom prst="rect">
            <a:avLst/>
          </a:prstGeom>
          <a:solidFill>
            <a:schemeClr val="accent3">
              <a:lumMod val="20000"/>
              <a:lumOff val="80000"/>
            </a:schemeClr>
          </a:solidFill>
        </p:spPr>
        <p:txBody>
          <a:bodyPr wrap="square" tIns="27432" bIns="27432" rtlCol="0" anchor="ctr" anchorCtr="0">
            <a:spAutoFit/>
          </a:bodyPr>
          <a:lstStyle/>
          <a:p>
            <a:pPr algn="ctr"/>
            <a:r>
              <a:rPr lang="en-US" dirty="0" smtClean="0"/>
              <a:t>SSM</a:t>
            </a:r>
            <a:endParaRPr lang="en-US" dirty="0"/>
          </a:p>
        </p:txBody>
      </p:sp>
    </p:spTree>
    <p:extLst>
      <p:ext uri="{BB962C8B-B14F-4D97-AF65-F5344CB8AC3E}">
        <p14:creationId xmlns:p14="http://schemas.microsoft.com/office/powerpoint/2010/main" val="42275348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cstate="screen"/>
          <a:srcRect/>
          <a:stretch>
            <a:fillRect/>
          </a:stretch>
        </p:blipFill>
        <p:spPr bwMode="auto">
          <a:xfrm>
            <a:off x="3372446" y="945111"/>
            <a:ext cx="3180754" cy="2150216"/>
          </a:xfrm>
          <a:prstGeom prst="rect">
            <a:avLst/>
          </a:prstGeom>
          <a:noFill/>
          <a:ln w="9525">
            <a:noFill/>
            <a:miter lim="800000"/>
            <a:headEnd/>
            <a:tailEnd/>
          </a:ln>
        </p:spPr>
      </p:pic>
      <p:pic>
        <p:nvPicPr>
          <p:cNvPr id="21" name="Picture 6"/>
          <p:cNvPicPr>
            <a:picLocks noChangeAspect="1" noChangeArrowheads="1"/>
          </p:cNvPicPr>
          <p:nvPr/>
        </p:nvPicPr>
        <p:blipFill>
          <a:blip r:embed="rId3" cstate="screen"/>
          <a:srcRect l="5937"/>
          <a:stretch>
            <a:fillRect/>
          </a:stretch>
        </p:blipFill>
        <p:spPr bwMode="auto">
          <a:xfrm>
            <a:off x="1295400" y="1725543"/>
            <a:ext cx="2434755" cy="21082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Retrieved the CrIS LOS vector</a:t>
            </a:r>
            <a:br>
              <a:rPr lang="en-US" dirty="0" smtClean="0"/>
            </a:br>
            <a:r>
              <a:rPr lang="en-US" dirty="0" smtClean="0"/>
              <a:t>relative </a:t>
            </a:r>
            <a:r>
              <a:rPr lang="en-US" smtClean="0"/>
              <a:t>to  Spacecraft</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18</a:t>
            </a:fld>
            <a:endParaRPr lang="en-US" dirty="0"/>
          </a:p>
        </p:txBody>
      </p:sp>
      <p:graphicFrame>
        <p:nvGraphicFramePr>
          <p:cNvPr id="7" name="Content Placeholder 6"/>
          <p:cNvGraphicFramePr>
            <a:graphicFrameLocks noGrp="1"/>
          </p:cNvGraphicFramePr>
          <p:nvPr>
            <p:ph idx="1"/>
          </p:nvPr>
        </p:nvGraphicFramePr>
        <p:xfrm>
          <a:off x="457200" y="1371600"/>
          <a:ext cx="8229600" cy="4754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2"/>
          <p:cNvPicPr>
            <a:picLocks noChangeAspect="1" noChangeArrowheads="1"/>
          </p:cNvPicPr>
          <p:nvPr/>
        </p:nvPicPr>
        <p:blipFill>
          <a:blip r:embed="rId9" cstate="screen"/>
          <a:srcRect/>
          <a:stretch>
            <a:fillRect/>
          </a:stretch>
        </p:blipFill>
        <p:spPr bwMode="auto">
          <a:xfrm>
            <a:off x="7975256" y="1063305"/>
            <a:ext cx="711544" cy="825035"/>
          </a:xfrm>
          <a:prstGeom prst="rect">
            <a:avLst/>
          </a:prstGeom>
          <a:noFill/>
          <a:ln w="9525">
            <a:noFill/>
            <a:miter lim="800000"/>
            <a:headEnd/>
            <a:tailEnd/>
          </a:ln>
        </p:spPr>
      </p:pic>
      <p:pic>
        <p:nvPicPr>
          <p:cNvPr id="399362" name="Picture 2"/>
          <p:cNvPicPr>
            <a:picLocks noChangeAspect="1" noChangeArrowheads="1"/>
          </p:cNvPicPr>
          <p:nvPr/>
        </p:nvPicPr>
        <p:blipFill>
          <a:blip r:embed="rId10" cstate="screen"/>
          <a:srcRect/>
          <a:stretch>
            <a:fillRect/>
          </a:stretch>
        </p:blipFill>
        <p:spPr bwMode="auto">
          <a:xfrm>
            <a:off x="-15240" y="5719604"/>
            <a:ext cx="1310640" cy="1097528"/>
          </a:xfrm>
          <a:prstGeom prst="rect">
            <a:avLst/>
          </a:prstGeom>
          <a:noFill/>
          <a:ln w="9525">
            <a:noFill/>
            <a:miter lim="800000"/>
            <a:headEnd/>
            <a:tailEnd/>
          </a:ln>
        </p:spPr>
      </p:pic>
      <p:sp>
        <p:nvSpPr>
          <p:cNvPr id="11" name="TextBox 10"/>
          <p:cNvSpPr txBox="1"/>
          <p:nvPr/>
        </p:nvSpPr>
        <p:spPr>
          <a:xfrm>
            <a:off x="1082040" y="6150114"/>
            <a:ext cx="1751826" cy="584775"/>
          </a:xfrm>
          <a:prstGeom prst="rect">
            <a:avLst/>
          </a:prstGeom>
          <a:noFill/>
        </p:spPr>
        <p:txBody>
          <a:bodyPr wrap="none" rtlCol="0">
            <a:spAutoFit/>
          </a:bodyPr>
          <a:lstStyle/>
          <a:p>
            <a:r>
              <a:rPr lang="en-US" sz="3200" b="1" dirty="0" smtClean="0">
                <a:solidFill>
                  <a:srgbClr val="0000FF"/>
                </a:solidFill>
                <a:effectLst>
                  <a:outerShdw blurRad="38100" dist="38100" dir="2700000" algn="tl">
                    <a:srgbClr val="000000">
                      <a:alpha val="43137"/>
                    </a:srgbClr>
                  </a:outerShdw>
                </a:effectLst>
              </a:rPr>
              <a:t>the Earth</a:t>
            </a:r>
            <a:endParaRPr lang="en-US" sz="3200" b="1" dirty="0">
              <a:solidFill>
                <a:srgbClr val="0000FF"/>
              </a:solidFill>
              <a:effectLst>
                <a:outerShdw blurRad="38100" dist="38100" dir="2700000" algn="tl">
                  <a:srgbClr val="000000">
                    <a:alpha val="43137"/>
                  </a:srgbClr>
                </a:outerShdw>
              </a:effectLst>
            </a:endParaRPr>
          </a:p>
        </p:txBody>
      </p:sp>
      <p:sp>
        <p:nvSpPr>
          <p:cNvPr id="12" name="TextBox 11"/>
          <p:cNvSpPr txBox="1"/>
          <p:nvPr/>
        </p:nvSpPr>
        <p:spPr>
          <a:xfrm>
            <a:off x="7351748" y="2020219"/>
            <a:ext cx="1684115" cy="707886"/>
          </a:xfrm>
          <a:prstGeom prst="rect">
            <a:avLst/>
          </a:prstGeom>
          <a:noFill/>
        </p:spPr>
        <p:txBody>
          <a:bodyPr wrap="none" rtlCol="0">
            <a:spAutoFit/>
          </a:bodyPr>
          <a:lstStyle/>
          <a:p>
            <a:r>
              <a:rPr lang="en-US" sz="3200" b="1" dirty="0" smtClean="0">
                <a:solidFill>
                  <a:srgbClr val="0000FF"/>
                </a:solidFill>
                <a:effectLst>
                  <a:outerShdw blurRad="38100" dist="38100" dir="2700000" algn="tl">
                    <a:srgbClr val="000000">
                      <a:alpha val="43137"/>
                    </a:srgbClr>
                  </a:outerShdw>
                </a:effectLst>
              </a:rPr>
              <a:t>Satellite</a:t>
            </a:r>
            <a:r>
              <a:rPr lang="en-US" sz="4000" dirty="0" smtClean="0">
                <a:solidFill>
                  <a:srgbClr val="FF0000"/>
                </a:solidFill>
              </a:rPr>
              <a:t> </a:t>
            </a:r>
            <a:endParaRPr lang="en-US" sz="4000" dirty="0">
              <a:solidFill>
                <a:srgbClr val="FF0000"/>
              </a:solidFill>
            </a:endParaRPr>
          </a:p>
        </p:txBody>
      </p:sp>
      <p:pic>
        <p:nvPicPr>
          <p:cNvPr id="17" name="Picture 7"/>
          <p:cNvPicPr>
            <a:picLocks noChangeAspect="1" noChangeArrowheads="1"/>
          </p:cNvPicPr>
          <p:nvPr/>
        </p:nvPicPr>
        <p:blipFill>
          <a:blip r:embed="rId11" cstate="screen"/>
          <a:srcRect/>
          <a:stretch>
            <a:fillRect/>
          </a:stretch>
        </p:blipFill>
        <p:spPr bwMode="auto">
          <a:xfrm>
            <a:off x="-15240" y="3568700"/>
            <a:ext cx="1669613" cy="1358900"/>
          </a:xfrm>
          <a:prstGeom prst="rect">
            <a:avLst/>
          </a:prstGeom>
          <a:noFill/>
          <a:ln w="9525">
            <a:noFill/>
            <a:miter lim="800000"/>
            <a:headEnd/>
            <a:tailEnd/>
          </a:ln>
        </p:spPr>
      </p:pic>
      <p:pic>
        <p:nvPicPr>
          <p:cNvPr id="13" name="Picture 6" descr="Axes of rotation"/>
          <p:cNvPicPr>
            <a:picLocks noChangeAspect="1" noChangeArrowheads="1"/>
          </p:cNvPicPr>
          <p:nvPr/>
        </p:nvPicPr>
        <p:blipFill>
          <a:blip r:embed="rId12"/>
          <a:srcRect/>
          <a:stretch>
            <a:fillRect/>
          </a:stretch>
        </p:blipFill>
        <p:spPr bwMode="auto">
          <a:xfrm>
            <a:off x="6077378" y="3947202"/>
            <a:ext cx="2609422" cy="1960795"/>
          </a:xfrm>
          <a:prstGeom prst="rect">
            <a:avLst/>
          </a:prstGeom>
          <a:noFill/>
        </p:spPr>
      </p:pic>
    </p:spTree>
    <p:extLst>
      <p:ext uri="{BB962C8B-B14F-4D97-AF65-F5344CB8AC3E}">
        <p14:creationId xmlns:p14="http://schemas.microsoft.com/office/powerpoint/2010/main" val="15617454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304800" y="1524000"/>
            <a:ext cx="8686800" cy="5181600"/>
            <a:chOff x="457200" y="914400"/>
            <a:chExt cx="8686800" cy="5181600"/>
          </a:xfrm>
        </p:grpSpPr>
        <p:cxnSp>
          <p:nvCxnSpPr>
            <p:cNvPr id="3" name="Straight Arrow Connector 2"/>
            <p:cNvCxnSpPr/>
            <p:nvPr/>
          </p:nvCxnSpPr>
          <p:spPr>
            <a:xfrm flipH="1">
              <a:off x="609600" y="4419600"/>
              <a:ext cx="4953000" cy="0"/>
            </a:xfrm>
            <a:prstGeom prst="straightConnector1">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 name="Straight Arrow Connector 3"/>
            <p:cNvCxnSpPr/>
            <p:nvPr/>
          </p:nvCxnSpPr>
          <p:spPr>
            <a:xfrm>
              <a:off x="5562600" y="4419600"/>
              <a:ext cx="2743200" cy="1600200"/>
            </a:xfrm>
            <a:prstGeom prst="straightConnector1">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flipH="1">
              <a:off x="2743200" y="1066800"/>
              <a:ext cx="2819400" cy="4953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2743200" y="6019800"/>
              <a:ext cx="55626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5562600" y="990600"/>
              <a:ext cx="2743200" cy="502920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V="1">
              <a:off x="5562432" y="1066800"/>
              <a:ext cx="0" cy="342900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58" name="Straight Connector 57"/>
            <p:cNvCxnSpPr/>
            <p:nvPr/>
          </p:nvCxnSpPr>
          <p:spPr>
            <a:xfrm>
              <a:off x="457200" y="4343400"/>
              <a:ext cx="2362200" cy="175260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61" name="Straight Connector 60"/>
            <p:cNvCxnSpPr/>
            <p:nvPr/>
          </p:nvCxnSpPr>
          <p:spPr>
            <a:xfrm flipV="1">
              <a:off x="533400" y="1066800"/>
              <a:ext cx="4953000" cy="3352800"/>
            </a:xfrm>
            <a:prstGeom prst="line">
              <a:avLst/>
            </a:prstGeom>
            <a:ln/>
          </p:spPr>
          <p:style>
            <a:lnRef idx="3">
              <a:schemeClr val="accent2"/>
            </a:lnRef>
            <a:fillRef idx="0">
              <a:schemeClr val="accent2"/>
            </a:fillRef>
            <a:effectRef idx="2">
              <a:schemeClr val="accent2"/>
            </a:effectRef>
            <a:fontRef idx="minor">
              <a:schemeClr val="tx1"/>
            </a:fontRef>
          </p:style>
        </p:cxnSp>
        <p:sp>
          <p:nvSpPr>
            <p:cNvPr id="69" name="TextBox 68"/>
            <p:cNvSpPr txBox="1"/>
            <p:nvPr/>
          </p:nvSpPr>
          <p:spPr>
            <a:xfrm>
              <a:off x="6400800" y="1143000"/>
              <a:ext cx="1111907" cy="369332"/>
            </a:xfrm>
            <a:prstGeom prst="rect">
              <a:avLst/>
            </a:prstGeom>
            <a:noFill/>
          </p:spPr>
          <p:txBody>
            <a:bodyPr wrap="none" rtlCol="0">
              <a:spAutoFit/>
            </a:bodyPr>
            <a:lstStyle/>
            <a:p>
              <a:r>
                <a:rPr lang="en-US" b="1" dirty="0" smtClean="0">
                  <a:solidFill>
                    <a:sysClr val="windowText" lastClr="000000"/>
                  </a:solidFill>
                </a:rPr>
                <a:t>X: </a:t>
              </a:r>
              <a:r>
                <a:rPr lang="en-US" b="1" dirty="0" err="1" smtClean="0">
                  <a:solidFill>
                    <a:sysClr val="windowText" lastClr="000000"/>
                  </a:solidFill>
                </a:rPr>
                <a:t>InTrack</a:t>
              </a:r>
              <a:endParaRPr lang="en-US" b="1" dirty="0">
                <a:solidFill>
                  <a:sysClr val="windowText" lastClr="000000"/>
                </a:solidFill>
              </a:endParaRPr>
            </a:p>
          </p:txBody>
        </p:sp>
        <p:sp>
          <p:nvSpPr>
            <p:cNvPr id="70" name="TextBox 69"/>
            <p:cNvSpPr txBox="1"/>
            <p:nvPr/>
          </p:nvSpPr>
          <p:spPr>
            <a:xfrm>
              <a:off x="5292368" y="2895600"/>
              <a:ext cx="3851632" cy="369332"/>
            </a:xfrm>
            <a:prstGeom prst="rect">
              <a:avLst/>
            </a:prstGeom>
            <a:noFill/>
          </p:spPr>
          <p:txBody>
            <a:bodyPr wrap="none" rtlCol="0">
              <a:spAutoFit/>
            </a:bodyPr>
            <a:lstStyle/>
            <a:p>
              <a:r>
                <a:rPr lang="en-US" b="1" dirty="0" smtClean="0">
                  <a:solidFill>
                    <a:sysClr val="windowText" lastClr="000000"/>
                  </a:solidFill>
                </a:rPr>
                <a:t>Z: from satellite Pointing Earth Surface</a:t>
              </a:r>
              <a:endParaRPr lang="en-US" b="1" dirty="0">
                <a:solidFill>
                  <a:sysClr val="windowText" lastClr="000000"/>
                </a:solidFill>
              </a:endParaRPr>
            </a:p>
          </p:txBody>
        </p:sp>
        <p:sp>
          <p:nvSpPr>
            <p:cNvPr id="71" name="TextBox 70"/>
            <p:cNvSpPr txBox="1"/>
            <p:nvPr/>
          </p:nvSpPr>
          <p:spPr>
            <a:xfrm>
              <a:off x="2743200" y="914400"/>
              <a:ext cx="1465081" cy="369332"/>
            </a:xfrm>
            <a:prstGeom prst="rect">
              <a:avLst/>
            </a:prstGeom>
            <a:noFill/>
          </p:spPr>
          <p:txBody>
            <a:bodyPr wrap="none" rtlCol="0">
              <a:spAutoFit/>
            </a:bodyPr>
            <a:lstStyle/>
            <a:p>
              <a:r>
                <a:rPr lang="en-US" b="1" dirty="0" smtClean="0">
                  <a:solidFill>
                    <a:sysClr val="windowText" lastClr="000000"/>
                  </a:solidFill>
                </a:rPr>
                <a:t>Y:  </a:t>
              </a:r>
              <a:r>
                <a:rPr lang="en-US" b="1" dirty="0" err="1" smtClean="0">
                  <a:solidFill>
                    <a:sysClr val="windowText" lastClr="000000"/>
                  </a:solidFill>
                </a:rPr>
                <a:t>CrossTrack</a:t>
              </a:r>
              <a:endParaRPr lang="en-US" b="1" dirty="0">
                <a:solidFill>
                  <a:sysClr val="windowText" lastClr="000000"/>
                </a:solidFill>
              </a:endParaRPr>
            </a:p>
          </p:txBody>
        </p:sp>
        <p:sp>
          <p:nvSpPr>
            <p:cNvPr id="72" name="TextBox 71"/>
            <p:cNvSpPr txBox="1"/>
            <p:nvPr/>
          </p:nvSpPr>
          <p:spPr>
            <a:xfrm>
              <a:off x="2895600" y="5715000"/>
              <a:ext cx="3520579" cy="369332"/>
            </a:xfrm>
            <a:prstGeom prst="rect">
              <a:avLst/>
            </a:prstGeom>
            <a:noFill/>
          </p:spPr>
          <p:txBody>
            <a:bodyPr wrap="none" rtlCol="0">
              <a:spAutoFit/>
            </a:bodyPr>
            <a:lstStyle/>
            <a:p>
              <a:r>
                <a:rPr lang="en-US" b="1" dirty="0" smtClean="0">
                  <a:solidFill>
                    <a:sysClr val="windowText" lastClr="000000"/>
                  </a:solidFill>
                </a:rPr>
                <a:t>P:  unit vector of LOS in SBF (x, y, z)</a:t>
              </a:r>
              <a:endParaRPr lang="en-US" b="1" dirty="0">
                <a:solidFill>
                  <a:sysClr val="windowText" lastClr="000000"/>
                </a:solidFill>
              </a:endParaRPr>
            </a:p>
          </p:txBody>
        </p:sp>
        <p:sp>
          <p:nvSpPr>
            <p:cNvPr id="75" name="Curved Up Arrow 74"/>
            <p:cNvSpPr/>
            <p:nvPr/>
          </p:nvSpPr>
          <p:spPr>
            <a:xfrm rot="21424067">
              <a:off x="5566826" y="2381255"/>
              <a:ext cx="749734" cy="184422"/>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ysClr val="windowText" lastClr="000000"/>
                </a:solidFill>
              </a:endParaRPr>
            </a:p>
          </p:txBody>
        </p:sp>
        <p:sp>
          <p:nvSpPr>
            <p:cNvPr id="77" name="TextBox 76"/>
            <p:cNvSpPr txBox="1"/>
            <p:nvPr/>
          </p:nvSpPr>
          <p:spPr>
            <a:xfrm>
              <a:off x="3276600" y="1447800"/>
              <a:ext cx="1500026" cy="400110"/>
            </a:xfrm>
            <a:prstGeom prst="rect">
              <a:avLst/>
            </a:prstGeom>
            <a:noFill/>
          </p:spPr>
          <p:txBody>
            <a:bodyPr wrap="none" rtlCol="0">
              <a:spAutoFit/>
            </a:bodyPr>
            <a:lstStyle/>
            <a:p>
              <a:r>
                <a:rPr lang="en-US" sz="2000" dirty="0" smtClean="0">
                  <a:solidFill>
                    <a:sysClr val="windowText" lastClr="000000"/>
                  </a:solidFill>
                </a:rPr>
                <a:t>β = </a:t>
              </a:r>
              <a:r>
                <a:rPr lang="en-US" sz="2000" dirty="0" err="1" smtClean="0">
                  <a:solidFill>
                    <a:sysClr val="windowText" lastClr="000000"/>
                  </a:solidFill>
                </a:rPr>
                <a:t>atan</a:t>
              </a:r>
              <a:r>
                <a:rPr lang="en-US" sz="2000" dirty="0" smtClean="0">
                  <a:solidFill>
                    <a:sysClr val="windowText" lastClr="000000"/>
                  </a:solidFill>
                </a:rPr>
                <a:t>(y/z)</a:t>
              </a:r>
            </a:p>
          </p:txBody>
        </p:sp>
        <p:sp>
          <p:nvSpPr>
            <p:cNvPr id="79" name="TextBox 78"/>
            <p:cNvSpPr txBox="1"/>
            <p:nvPr/>
          </p:nvSpPr>
          <p:spPr>
            <a:xfrm>
              <a:off x="6400800" y="2209800"/>
              <a:ext cx="1504836" cy="400110"/>
            </a:xfrm>
            <a:prstGeom prst="rect">
              <a:avLst/>
            </a:prstGeom>
            <a:noFill/>
          </p:spPr>
          <p:txBody>
            <a:bodyPr wrap="none" rtlCol="0">
              <a:spAutoFit/>
            </a:bodyPr>
            <a:lstStyle/>
            <a:p>
              <a:r>
                <a:rPr lang="en-US" sz="2000" dirty="0" smtClean="0">
                  <a:solidFill>
                    <a:sysClr val="windowText" lastClr="000000"/>
                  </a:solidFill>
                </a:rPr>
                <a:t>α = </a:t>
              </a:r>
              <a:r>
                <a:rPr lang="en-US" sz="2000" dirty="0" err="1" smtClean="0">
                  <a:solidFill>
                    <a:sysClr val="windowText" lastClr="000000"/>
                  </a:solidFill>
                </a:rPr>
                <a:t>atan</a:t>
              </a:r>
              <a:r>
                <a:rPr lang="en-US" sz="2000" dirty="0" smtClean="0">
                  <a:solidFill>
                    <a:sysClr val="windowText" lastClr="000000"/>
                  </a:solidFill>
                </a:rPr>
                <a:t>(x/z)</a:t>
              </a:r>
            </a:p>
          </p:txBody>
        </p:sp>
        <p:sp>
          <p:nvSpPr>
            <p:cNvPr id="21" name="Curved Up Arrow 20"/>
            <p:cNvSpPr/>
            <p:nvPr/>
          </p:nvSpPr>
          <p:spPr>
            <a:xfrm rot="332973">
              <a:off x="4878260" y="1563724"/>
              <a:ext cx="749734" cy="184422"/>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ysClr val="windowText" lastClr="000000"/>
                </a:solidFill>
              </a:endParaRPr>
            </a:p>
          </p:txBody>
        </p:sp>
        <p:cxnSp>
          <p:nvCxnSpPr>
            <p:cNvPr id="6" name="Straight Arrow Connector 5"/>
            <p:cNvCxnSpPr/>
            <p:nvPr/>
          </p:nvCxnSpPr>
          <p:spPr>
            <a:xfrm>
              <a:off x="5562600" y="990600"/>
              <a:ext cx="0" cy="18288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8" name="Straight Arrow Connector 27"/>
            <p:cNvCxnSpPr/>
            <p:nvPr/>
          </p:nvCxnSpPr>
          <p:spPr>
            <a:xfrm flipH="1">
              <a:off x="4114800" y="1066800"/>
              <a:ext cx="14478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9" name="Straight Arrow Connector 28"/>
            <p:cNvCxnSpPr/>
            <p:nvPr/>
          </p:nvCxnSpPr>
          <p:spPr>
            <a:xfrm>
              <a:off x="5562600" y="1066800"/>
              <a:ext cx="1295400" cy="7620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sp>
        <p:nvSpPr>
          <p:cNvPr id="26" name="Title 25"/>
          <p:cNvSpPr>
            <a:spLocks noGrp="1"/>
          </p:cNvSpPr>
          <p:nvPr>
            <p:ph type="title"/>
          </p:nvPr>
        </p:nvSpPr>
        <p:spPr>
          <a:xfrm>
            <a:off x="304800" y="0"/>
            <a:ext cx="8229600" cy="881743"/>
          </a:xfrm>
        </p:spPr>
        <p:txBody>
          <a:bodyPr>
            <a:noAutofit/>
          </a:bodyPr>
          <a:lstStyle/>
          <a:p>
            <a:r>
              <a:rPr lang="en-US" sz="2800" dirty="0" smtClean="0"/>
              <a:t>Defining </a:t>
            </a:r>
            <a:r>
              <a:rPr lang="el-GR" sz="2800" dirty="0" smtClean="0"/>
              <a:t>α</a:t>
            </a:r>
            <a:r>
              <a:rPr lang="en-US" sz="2800" dirty="0" smtClean="0"/>
              <a:t> and </a:t>
            </a:r>
            <a:r>
              <a:rPr lang="el-GR" sz="2800" dirty="0" smtClean="0"/>
              <a:t>β</a:t>
            </a:r>
            <a:r>
              <a:rPr lang="en-US" sz="2800" dirty="0" smtClean="0"/>
              <a:t> angles of </a:t>
            </a:r>
            <a:r>
              <a:rPr lang="en-US" sz="2800" dirty="0" err="1" smtClean="0"/>
              <a:t>CrIS</a:t>
            </a:r>
            <a:r>
              <a:rPr lang="en-US" sz="2800" dirty="0" smtClean="0"/>
              <a:t> LOS vector</a:t>
            </a:r>
            <a:br>
              <a:rPr lang="en-US" sz="2800" dirty="0" smtClean="0"/>
            </a:br>
            <a:r>
              <a:rPr lang="en-US" sz="2800" dirty="0" smtClean="0"/>
              <a:t> in Spacecraft Coordinate</a:t>
            </a:r>
            <a:endParaRPr lang="en-US" sz="2800" dirty="0"/>
          </a:p>
        </p:txBody>
      </p:sp>
      <p:sp>
        <p:nvSpPr>
          <p:cNvPr id="23" name="Slide Number Placeholder 22"/>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7472858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VIIRS Instrument </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a:t>
            </a:fld>
            <a:endParaRPr lang="en-US" dirty="0"/>
          </a:p>
        </p:txBody>
      </p:sp>
      <p:sp>
        <p:nvSpPr>
          <p:cNvPr id="6" name="TextBox 5"/>
          <p:cNvSpPr txBox="1"/>
          <p:nvPr/>
        </p:nvSpPr>
        <p:spPr>
          <a:xfrm>
            <a:off x="4394200" y="6488668"/>
            <a:ext cx="3107517" cy="369332"/>
          </a:xfrm>
          <a:prstGeom prst="rect">
            <a:avLst/>
          </a:prstGeom>
          <a:noFill/>
        </p:spPr>
        <p:txBody>
          <a:bodyPr wrap="none" rtlCol="0">
            <a:spAutoFit/>
          </a:bodyPr>
          <a:lstStyle/>
          <a:p>
            <a:r>
              <a:rPr lang="en-US" dirty="0" smtClean="0"/>
              <a:t>Copied from Raytheon Website</a:t>
            </a:r>
            <a:endParaRPr lang="en-US" dirty="0"/>
          </a:p>
        </p:txBody>
      </p:sp>
      <p:pic>
        <p:nvPicPr>
          <p:cNvPr id="456708" name="Picture 4" descr="VIIRS Infographic"/>
          <p:cNvPicPr>
            <a:picLocks noChangeAspect="1" noChangeArrowheads="1"/>
          </p:cNvPicPr>
          <p:nvPr/>
        </p:nvPicPr>
        <p:blipFill>
          <a:blip r:embed="rId3"/>
          <a:srcRect/>
          <a:stretch>
            <a:fillRect/>
          </a:stretch>
        </p:blipFill>
        <p:spPr bwMode="auto">
          <a:xfrm>
            <a:off x="203200" y="1584960"/>
            <a:ext cx="8483600" cy="4659773"/>
          </a:xfrm>
          <a:prstGeom prst="rect">
            <a:avLst/>
          </a:prstGeom>
          <a:noFill/>
        </p:spPr>
      </p:pic>
      <p:sp>
        <p:nvSpPr>
          <p:cNvPr id="7" name="TextBox 6"/>
          <p:cNvSpPr txBox="1"/>
          <p:nvPr/>
        </p:nvSpPr>
        <p:spPr>
          <a:xfrm>
            <a:off x="960120" y="1158240"/>
            <a:ext cx="5838458" cy="369332"/>
          </a:xfrm>
          <a:prstGeom prst="rect">
            <a:avLst/>
          </a:prstGeom>
          <a:noFill/>
        </p:spPr>
        <p:txBody>
          <a:bodyPr wrap="none" rtlCol="0">
            <a:spAutoFit/>
          </a:bodyPr>
          <a:lstStyle/>
          <a:p>
            <a:r>
              <a:rPr lang="en-US" b="1" dirty="0" smtClean="0"/>
              <a:t>16 M-bands (750m); 5 I-Bands (375m);  1 DNB Band (750m)</a:t>
            </a:r>
            <a:endParaRPr lang="en-US"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0"/>
            <a:ext cx="8229600" cy="859971"/>
          </a:xfrm>
        </p:spPr>
        <p:txBody>
          <a:bodyPr>
            <a:normAutofit fontScale="90000"/>
          </a:bodyPr>
          <a:lstStyle/>
          <a:p>
            <a:r>
              <a:rPr lang="el-GR" dirty="0" smtClean="0"/>
              <a:t>α</a:t>
            </a:r>
            <a:r>
              <a:rPr lang="en-US" dirty="0" smtClean="0"/>
              <a:t> and </a:t>
            </a:r>
            <a:r>
              <a:rPr lang="el-GR" dirty="0" smtClean="0"/>
              <a:t>β</a:t>
            </a:r>
            <a:r>
              <a:rPr lang="en-US" dirty="0" smtClean="0"/>
              <a:t> Angles </a:t>
            </a:r>
            <a:br>
              <a:rPr lang="en-US" dirty="0" smtClean="0"/>
            </a:br>
            <a:r>
              <a:rPr lang="en-US" dirty="0" smtClean="0"/>
              <a:t>varying with Scan Position (FOV5)</a:t>
            </a:r>
            <a:endParaRPr lang="en-US" dirty="0"/>
          </a:p>
        </p:txBody>
      </p:sp>
      <p:pic>
        <p:nvPicPr>
          <p:cNvPr id="1027" name="Picture 3"/>
          <p:cNvPicPr>
            <a:picLocks noGrp="1" noChangeAspect="1" noChangeArrowheads="1"/>
          </p:cNvPicPr>
          <p:nvPr>
            <p:ph idx="1"/>
          </p:nvPr>
        </p:nvPicPr>
        <p:blipFill>
          <a:blip r:embed="rId2" cstate="screen"/>
          <a:srcRect/>
          <a:stretch>
            <a:fillRect/>
          </a:stretch>
        </p:blipFill>
        <p:spPr bwMode="auto">
          <a:xfrm>
            <a:off x="674918" y="1135526"/>
            <a:ext cx="7391400" cy="4762684"/>
          </a:xfrm>
          <a:prstGeom prst="rect">
            <a:avLst/>
          </a:prstGeom>
          <a:noFill/>
          <a:ln w="9525">
            <a:noFill/>
            <a:miter lim="800000"/>
            <a:headEnd/>
            <a:tailEnd/>
          </a:ln>
        </p:spPr>
      </p:pic>
      <p:sp>
        <p:nvSpPr>
          <p:cNvPr id="6" name="TextBox 5"/>
          <p:cNvSpPr txBox="1"/>
          <p:nvPr/>
        </p:nvSpPr>
        <p:spPr>
          <a:xfrm>
            <a:off x="5715000" y="3516868"/>
            <a:ext cx="396262" cy="523220"/>
          </a:xfrm>
          <a:prstGeom prst="rect">
            <a:avLst/>
          </a:prstGeom>
          <a:noFill/>
        </p:spPr>
        <p:txBody>
          <a:bodyPr wrap="none" rtlCol="0">
            <a:spAutoFit/>
          </a:bodyPr>
          <a:lstStyle/>
          <a:p>
            <a:r>
              <a:rPr lang="el-GR" sz="2800" b="1" dirty="0" smtClean="0">
                <a:effectLst>
                  <a:outerShdw blurRad="38100" dist="38100" dir="2700000" algn="tl">
                    <a:srgbClr val="000000">
                      <a:alpha val="43137"/>
                    </a:srgbClr>
                  </a:outerShdw>
                </a:effectLst>
              </a:rPr>
              <a:t>α</a:t>
            </a:r>
            <a:endParaRPr lang="en-US" sz="2800" b="1" dirty="0">
              <a:effectLst>
                <a:outerShdw blurRad="38100" dist="38100" dir="2700000" algn="tl">
                  <a:srgbClr val="000000">
                    <a:alpha val="43137"/>
                  </a:srgbClr>
                </a:outerShdw>
              </a:effectLst>
            </a:endParaRPr>
          </a:p>
        </p:txBody>
      </p:sp>
      <p:sp>
        <p:nvSpPr>
          <p:cNvPr id="7" name="Rectangle 6"/>
          <p:cNvSpPr/>
          <p:nvPr/>
        </p:nvSpPr>
        <p:spPr>
          <a:xfrm>
            <a:off x="6324600" y="2362200"/>
            <a:ext cx="380232" cy="523220"/>
          </a:xfrm>
          <a:prstGeom prst="rect">
            <a:avLst/>
          </a:prstGeom>
        </p:spPr>
        <p:txBody>
          <a:bodyPr wrap="none">
            <a:spAutoFit/>
          </a:bodyPr>
          <a:lstStyle/>
          <a:p>
            <a:r>
              <a:rPr lang="el-GR" sz="2800" b="1" dirty="0" smtClean="0">
                <a:solidFill>
                  <a:srgbClr val="0000FF"/>
                </a:solidFill>
                <a:effectLst>
                  <a:outerShdw blurRad="38100" dist="38100" dir="2700000" algn="tl">
                    <a:srgbClr val="000000">
                      <a:alpha val="43137"/>
                    </a:srgbClr>
                  </a:outerShdw>
                </a:effectLst>
              </a:rPr>
              <a:t>β</a:t>
            </a:r>
            <a:endParaRPr lang="en-US" sz="2800" b="1" dirty="0">
              <a:solidFill>
                <a:srgbClr val="0000FF"/>
              </a:solidFill>
              <a:effectLst>
                <a:outerShdw blurRad="38100" dist="38100" dir="2700000" algn="tl">
                  <a:srgbClr val="000000">
                    <a:alpha val="43137"/>
                  </a:srgbClr>
                </a:outerShdw>
              </a:effectLst>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20</a:t>
            </a:fld>
            <a:endParaRPr lang="en-US"/>
          </a:p>
        </p:txBody>
      </p:sp>
      <p:sp>
        <p:nvSpPr>
          <p:cNvPr id="9" name="TextBox 8"/>
          <p:cNvSpPr txBox="1"/>
          <p:nvPr/>
        </p:nvSpPr>
        <p:spPr>
          <a:xfrm>
            <a:off x="1082040" y="5990590"/>
            <a:ext cx="7264425" cy="646331"/>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Noted that the yaw patterns of  </a:t>
            </a:r>
            <a:r>
              <a:rPr lang="el-GR" dirty="0" smtClean="0"/>
              <a:t>α </a:t>
            </a:r>
            <a:r>
              <a:rPr lang="en-US" b="1" dirty="0" smtClean="0">
                <a:effectLst>
                  <a:outerShdw blurRad="38100" dist="38100" dir="2700000" algn="tl">
                    <a:srgbClr val="000000">
                      <a:alpha val="43137"/>
                    </a:srgbClr>
                  </a:outerShdw>
                </a:effectLst>
              </a:rPr>
              <a:t>angles  are caused by the Earth Rotation</a:t>
            </a:r>
          </a:p>
          <a:p>
            <a:r>
              <a:rPr lang="en-US" b="1" dirty="0" smtClean="0">
                <a:effectLst>
                  <a:outerShdw blurRad="38100" dist="38100" dir="2700000" algn="tl">
                    <a:srgbClr val="000000">
                      <a:alpha val="43137"/>
                    </a:srgbClr>
                  </a:outerShdw>
                </a:effectLst>
              </a:rPr>
              <a:t>when retrieving them in ECEF. </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06662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0900"/>
          </a:xfrm>
        </p:spPr>
        <p:txBody>
          <a:bodyPr>
            <a:normAutofit fontScale="90000"/>
          </a:bodyPr>
          <a:lstStyle/>
          <a:p>
            <a:r>
              <a:rPr lang="el-GR" dirty="0" smtClean="0"/>
              <a:t>α</a:t>
            </a:r>
            <a:r>
              <a:rPr lang="en-US" dirty="0" smtClean="0"/>
              <a:t> and </a:t>
            </a:r>
            <a:r>
              <a:rPr lang="el-GR" dirty="0" smtClean="0"/>
              <a:t>β</a:t>
            </a:r>
            <a:r>
              <a:rPr lang="en-US" dirty="0" smtClean="0"/>
              <a:t> angles are step-by-step perturbed </a:t>
            </a:r>
            <a:br>
              <a:rPr lang="en-US" dirty="0" smtClean="0"/>
            </a:br>
            <a:r>
              <a:rPr lang="en-US" dirty="0" smtClean="0"/>
              <a:t>by 21 steps with a angle of 375/833/1000.0  </a:t>
            </a:r>
            <a:endParaRPr lang="en-US" dirty="0"/>
          </a:p>
        </p:txBody>
      </p:sp>
      <p:pic>
        <p:nvPicPr>
          <p:cNvPr id="2050" name="Picture 2"/>
          <p:cNvPicPr>
            <a:picLocks noChangeAspect="1" noChangeArrowheads="1"/>
          </p:cNvPicPr>
          <p:nvPr/>
        </p:nvPicPr>
        <p:blipFill>
          <a:blip r:embed="rId2" cstate="screen"/>
          <a:srcRect/>
          <a:stretch>
            <a:fillRect/>
          </a:stretch>
        </p:blipFill>
        <p:spPr bwMode="auto">
          <a:xfrm>
            <a:off x="829641" y="1010582"/>
            <a:ext cx="7278017" cy="5426075"/>
          </a:xfrm>
          <a:prstGeom prst="rect">
            <a:avLst/>
          </a:prstGeom>
          <a:noFill/>
          <a:ln w="9525">
            <a:noFill/>
            <a:miter lim="800000"/>
            <a:headEnd/>
            <a:tailEnd/>
          </a:ln>
        </p:spPr>
      </p:pic>
      <p:sp>
        <p:nvSpPr>
          <p:cNvPr id="4" name="TextBox 3"/>
          <p:cNvSpPr txBox="1"/>
          <p:nvPr/>
        </p:nvSpPr>
        <p:spPr>
          <a:xfrm>
            <a:off x="2514600" y="3200400"/>
            <a:ext cx="396262" cy="523220"/>
          </a:xfrm>
          <a:prstGeom prst="rect">
            <a:avLst/>
          </a:prstGeom>
          <a:noFill/>
        </p:spPr>
        <p:txBody>
          <a:bodyPr wrap="none" rtlCol="0">
            <a:spAutoFit/>
          </a:bodyPr>
          <a:lstStyle/>
          <a:p>
            <a:r>
              <a:rPr lang="el-GR" sz="2800" b="1" dirty="0" smtClean="0">
                <a:effectLst>
                  <a:outerShdw blurRad="38100" dist="38100" dir="2700000" algn="tl">
                    <a:srgbClr val="000000">
                      <a:alpha val="43137"/>
                    </a:srgbClr>
                  </a:outerShdw>
                </a:effectLst>
              </a:rPr>
              <a:t>α</a:t>
            </a:r>
            <a:endParaRPr lang="en-US" sz="2800" b="1"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21</a:t>
            </a:fld>
            <a:endParaRPr lang="en-US"/>
          </a:p>
        </p:txBody>
      </p:sp>
      <p:pic>
        <p:nvPicPr>
          <p:cNvPr id="6" name="Picture 2"/>
          <p:cNvPicPr>
            <a:picLocks noChangeAspect="1" noChangeArrowheads="1"/>
          </p:cNvPicPr>
          <p:nvPr/>
        </p:nvPicPr>
        <p:blipFill>
          <a:blip r:embed="rId3" cstate="screen"/>
          <a:srcRect/>
          <a:stretch>
            <a:fillRect/>
          </a:stretch>
        </p:blipFill>
        <p:spPr bwMode="auto">
          <a:xfrm>
            <a:off x="4907280" y="1276818"/>
            <a:ext cx="2438400" cy="2193789"/>
          </a:xfrm>
          <a:prstGeom prst="rect">
            <a:avLst/>
          </a:prstGeom>
          <a:ln>
            <a:noFill/>
          </a:ln>
          <a:effectLst>
            <a:outerShdw blurRad="292100" dist="139700" dir="2700000" algn="tl" rotWithShape="0">
              <a:srgbClr val="333333">
                <a:alpha val="65000"/>
              </a:srgbClr>
            </a:outerShdw>
          </a:effectLst>
        </p:spPr>
      </p:pic>
      <p:sp>
        <p:nvSpPr>
          <p:cNvPr id="7" name="Right Arrow 6"/>
          <p:cNvSpPr/>
          <p:nvPr/>
        </p:nvSpPr>
        <p:spPr>
          <a:xfrm>
            <a:off x="2087880" y="1615440"/>
            <a:ext cx="2819400" cy="259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7102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VIIRS to </a:t>
            </a:r>
            <a:br>
              <a:rPr lang="en-US" dirty="0" smtClean="0"/>
            </a:br>
            <a:r>
              <a:rPr lang="en-US" dirty="0" smtClean="0"/>
              <a:t>find best collocation position </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22</a:t>
            </a:fld>
            <a:endParaRPr lang="en-US"/>
          </a:p>
        </p:txBody>
      </p:sp>
      <p:pic>
        <p:nvPicPr>
          <p:cNvPr id="352258" name="Picture 2" descr="C:\Users\lwang\AppData\Local\Temp\1\scp51014\net\orbit274l\home\pub\lwang\orbit135l_disk2\lwang\JPSS\Off_Scan_Geo\psplot\cost_talk.ps.1.png"/>
          <p:cNvPicPr>
            <a:picLocks noChangeAspect="1" noChangeArrowheads="1"/>
          </p:cNvPicPr>
          <p:nvPr/>
        </p:nvPicPr>
        <p:blipFill>
          <a:blip r:embed="rId2" cstate="screen"/>
          <a:srcRect/>
          <a:stretch>
            <a:fillRect/>
          </a:stretch>
        </p:blipFill>
        <p:spPr bwMode="auto">
          <a:xfrm>
            <a:off x="25400" y="3211352"/>
            <a:ext cx="4711097" cy="3592154"/>
          </a:xfrm>
          <a:prstGeom prst="rect">
            <a:avLst/>
          </a:prstGeom>
          <a:noFill/>
        </p:spPr>
      </p:pic>
      <p:pic>
        <p:nvPicPr>
          <p:cNvPr id="352259" name="Picture 3" descr="C:\Users\lwang\AppData\Local\Temp\1\scp51253\net\orbit274l\home\pub\lwang\orbit135l_disk2\lwang\JPSS\Off_Scan_Geo\psplot\cost_talk.ps.2.png"/>
          <p:cNvPicPr>
            <a:picLocks noChangeAspect="1" noChangeArrowheads="1"/>
          </p:cNvPicPr>
          <p:nvPr/>
        </p:nvPicPr>
        <p:blipFill>
          <a:blip r:embed="rId3" cstate="screen"/>
          <a:srcRect/>
          <a:stretch>
            <a:fillRect/>
          </a:stretch>
        </p:blipFill>
        <p:spPr bwMode="auto">
          <a:xfrm>
            <a:off x="5048554" y="2678269"/>
            <a:ext cx="4068582" cy="3881281"/>
          </a:xfrm>
          <a:prstGeom prst="rect">
            <a:avLst/>
          </a:prstGeom>
          <a:noFill/>
        </p:spPr>
      </p:pic>
      <p:pic>
        <p:nvPicPr>
          <p:cNvPr id="348162" name="Picture 2"/>
          <p:cNvPicPr>
            <a:picLocks noGrp="1" noChangeAspect="1" noChangeArrowheads="1"/>
          </p:cNvPicPr>
          <p:nvPr>
            <p:ph idx="1"/>
          </p:nvPr>
        </p:nvPicPr>
        <p:blipFill>
          <a:blip r:embed="rId4" cstate="screen"/>
          <a:srcRect/>
          <a:stretch>
            <a:fillRect/>
          </a:stretch>
        </p:blipFill>
        <p:spPr bwMode="auto">
          <a:xfrm>
            <a:off x="-12700" y="936624"/>
            <a:ext cx="5061254" cy="2413952"/>
          </a:xfrm>
          <a:prstGeom prst="rect">
            <a:avLst/>
          </a:prstGeom>
          <a:noFill/>
          <a:ln w="9525">
            <a:noFill/>
            <a:miter lim="800000"/>
            <a:headEnd/>
            <a:tailEnd/>
          </a:ln>
        </p:spPr>
      </p:pic>
      <p:cxnSp>
        <p:nvCxnSpPr>
          <p:cNvPr id="7" name="Straight Arrow Connector 6"/>
          <p:cNvCxnSpPr/>
          <p:nvPr/>
        </p:nvCxnSpPr>
        <p:spPr>
          <a:xfrm>
            <a:off x="2324100" y="4787900"/>
            <a:ext cx="4229100" cy="21952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324100" y="4241800"/>
            <a:ext cx="4483100" cy="371929"/>
          </a:xfrm>
          <a:prstGeom prst="straightConnector1">
            <a:avLst/>
          </a:prstGeom>
          <a:ln w="57150">
            <a:solidFill>
              <a:srgbClr val="00CC66"/>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2" descr="C:\Users\lwang\AppData\Local\Temp\1\scp51014\net\orbit274l\home\pub\lwang\orbit135l_disk2\lwang\JPSS\Off_Scan_Geo\psplot\cost_talk.ps.1.png"/>
          <p:cNvPicPr>
            <a:picLocks noChangeAspect="1" noChangeArrowheads="1"/>
          </p:cNvPicPr>
          <p:nvPr/>
        </p:nvPicPr>
        <p:blipFill>
          <a:blip r:embed="rId5" cstate="screen"/>
          <a:srcRect/>
          <a:stretch>
            <a:fillRect/>
          </a:stretch>
        </p:blipFill>
        <p:spPr bwMode="auto">
          <a:xfrm rot="5400000">
            <a:off x="2172001" y="5494025"/>
            <a:ext cx="304197" cy="2423754"/>
          </a:xfrm>
          <a:prstGeom prst="rect">
            <a:avLst/>
          </a:prstGeom>
          <a:noFill/>
        </p:spPr>
      </p:pic>
      <p:pic>
        <p:nvPicPr>
          <p:cNvPr id="17" name="Picture 2" descr="C:\Users\lwang\AppData\Local\Temp\1\scp51014\net\orbit274l\home\pub\lwang\orbit135l_disk2\lwang\JPSS\Off_Scan_Geo\psplot\cost_talk.ps.1.png"/>
          <p:cNvPicPr>
            <a:picLocks noChangeAspect="1" noChangeArrowheads="1"/>
          </p:cNvPicPr>
          <p:nvPr/>
        </p:nvPicPr>
        <p:blipFill>
          <a:blip r:embed="rId6" cstate="screen"/>
          <a:srcRect/>
          <a:stretch>
            <a:fillRect/>
          </a:stretch>
        </p:blipFill>
        <p:spPr bwMode="auto">
          <a:xfrm rot="16200000">
            <a:off x="-811438" y="4653190"/>
            <a:ext cx="1866900" cy="269421"/>
          </a:xfrm>
          <a:prstGeom prst="rect">
            <a:avLst/>
          </a:prstGeom>
          <a:noFill/>
        </p:spPr>
      </p:pic>
      <p:sp>
        <p:nvSpPr>
          <p:cNvPr id="12" name="TextBox 11"/>
          <p:cNvSpPr txBox="1"/>
          <p:nvPr/>
        </p:nvSpPr>
        <p:spPr>
          <a:xfrm>
            <a:off x="6812280" y="2423160"/>
            <a:ext cx="861070" cy="369332"/>
          </a:xfrm>
          <a:prstGeom prst="rect">
            <a:avLst/>
          </a:prstGeom>
          <a:noFill/>
        </p:spPr>
        <p:txBody>
          <a:bodyPr wrap="none" rtlCol="0">
            <a:spAutoFit/>
          </a:bodyPr>
          <a:lstStyle/>
          <a:p>
            <a:r>
              <a:rPr lang="en-US" b="1" dirty="0" smtClean="0"/>
              <a:t>FOR 30</a:t>
            </a:r>
            <a:endParaRPr lang="en-US" b="1" dirty="0"/>
          </a:p>
        </p:txBody>
      </p:sp>
    </p:spTree>
    <p:extLst>
      <p:ext uri="{BB962C8B-B14F-4D97-AF65-F5344CB8AC3E}">
        <p14:creationId xmlns:p14="http://schemas.microsoft.com/office/powerpoint/2010/main" val="5547548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680"/>
          </a:xfrm>
        </p:spPr>
        <p:txBody>
          <a:bodyPr>
            <a:normAutofit fontScale="90000"/>
          </a:bodyPr>
          <a:lstStyle/>
          <a:p>
            <a:r>
              <a:rPr lang="en-US" sz="3200" dirty="0" smtClean="0"/>
              <a:t>Flowchart for VIIRS-CrIS </a:t>
            </a:r>
            <a:br>
              <a:rPr lang="en-US" sz="3200" dirty="0" smtClean="0"/>
            </a:br>
            <a:r>
              <a:rPr lang="en-US" sz="3200" dirty="0" smtClean="0"/>
              <a:t>Alignment Check</a:t>
            </a:r>
            <a:endParaRPr lang="en-US" sz="3200" dirty="0"/>
          </a:p>
        </p:txBody>
      </p:sp>
      <p:graphicFrame>
        <p:nvGraphicFramePr>
          <p:cNvPr id="8" name="Content Placeholder 7"/>
          <p:cNvGraphicFramePr>
            <a:graphicFrameLocks noGrp="1"/>
          </p:cNvGraphicFramePr>
          <p:nvPr>
            <p:ph idx="1"/>
          </p:nvPr>
        </p:nvGraphicFramePr>
        <p:xfrm>
          <a:off x="1752600" y="1828800"/>
          <a:ext cx="61722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p:cNvSpPr/>
          <p:nvPr/>
        </p:nvSpPr>
        <p:spPr>
          <a:xfrm>
            <a:off x="1828800" y="1143000"/>
            <a:ext cx="1295400" cy="1295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smtClean="0"/>
              <a:t>CrIS</a:t>
            </a:r>
            <a:r>
              <a:rPr lang="en-US" dirty="0" smtClean="0"/>
              <a:t> LOS Vector in ECEF</a:t>
            </a:r>
            <a:endParaRPr lang="en-US" dirty="0"/>
          </a:p>
        </p:txBody>
      </p:sp>
      <p:sp>
        <p:nvSpPr>
          <p:cNvPr id="10" name="Oval 9"/>
          <p:cNvSpPr/>
          <p:nvPr/>
        </p:nvSpPr>
        <p:spPr>
          <a:xfrm>
            <a:off x="381000" y="1143000"/>
            <a:ext cx="1295400" cy="1295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smtClean="0"/>
              <a:t>CrIS</a:t>
            </a:r>
            <a:r>
              <a:rPr lang="en-US" dirty="0" smtClean="0"/>
              <a:t> Geo. Field </a:t>
            </a:r>
            <a:endParaRPr lang="en-US" dirty="0"/>
          </a:p>
        </p:txBody>
      </p:sp>
      <p:grpSp>
        <p:nvGrpSpPr>
          <p:cNvPr id="3" name="Group 13"/>
          <p:cNvGrpSpPr/>
          <p:nvPr/>
        </p:nvGrpSpPr>
        <p:grpSpPr>
          <a:xfrm rot="7639611">
            <a:off x="1412192" y="3625170"/>
            <a:ext cx="338426" cy="461276"/>
            <a:chOff x="2079312" y="1102180"/>
            <a:chExt cx="338426" cy="461276"/>
          </a:xfrm>
        </p:grpSpPr>
        <p:sp>
          <p:nvSpPr>
            <p:cNvPr id="15" name="Right Arrow 14"/>
            <p:cNvSpPr/>
            <p:nvPr/>
          </p:nvSpPr>
          <p:spPr>
            <a:xfrm rot="19550336">
              <a:off x="2079312" y="1102180"/>
              <a:ext cx="338426" cy="46127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Right Arrow 4"/>
            <p:cNvSpPr/>
            <p:nvPr/>
          </p:nvSpPr>
          <p:spPr>
            <a:xfrm rot="19550336">
              <a:off x="2088071" y="1222940"/>
              <a:ext cx="236898" cy="276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p:txBody>
        </p:sp>
      </p:grpSp>
      <p:sp>
        <p:nvSpPr>
          <p:cNvPr id="17" name="Oval 16"/>
          <p:cNvSpPr/>
          <p:nvPr/>
        </p:nvSpPr>
        <p:spPr>
          <a:xfrm>
            <a:off x="7162800" y="5105400"/>
            <a:ext cx="1295400" cy="12954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VIIRS Vector in ECEF</a:t>
            </a:r>
            <a:endParaRPr lang="en-US" dirty="0"/>
          </a:p>
        </p:txBody>
      </p:sp>
      <p:sp>
        <p:nvSpPr>
          <p:cNvPr id="18" name="Oval 17"/>
          <p:cNvSpPr/>
          <p:nvPr/>
        </p:nvSpPr>
        <p:spPr>
          <a:xfrm>
            <a:off x="7162800" y="3581400"/>
            <a:ext cx="1295400" cy="12954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VIIRS Geo. Field </a:t>
            </a:r>
            <a:endParaRPr lang="en-US" dirty="0"/>
          </a:p>
        </p:txBody>
      </p:sp>
      <p:grpSp>
        <p:nvGrpSpPr>
          <p:cNvPr id="4" name="Group 21"/>
          <p:cNvGrpSpPr/>
          <p:nvPr/>
        </p:nvGrpSpPr>
        <p:grpSpPr>
          <a:xfrm rot="2078223">
            <a:off x="1617874" y="1579301"/>
            <a:ext cx="338426" cy="461276"/>
            <a:chOff x="2079312" y="1102180"/>
            <a:chExt cx="338426" cy="461276"/>
          </a:xfrm>
        </p:grpSpPr>
        <p:sp>
          <p:nvSpPr>
            <p:cNvPr id="23" name="Right Arrow 22"/>
            <p:cNvSpPr/>
            <p:nvPr/>
          </p:nvSpPr>
          <p:spPr>
            <a:xfrm rot="19550336">
              <a:off x="2079312" y="1102180"/>
              <a:ext cx="338426" cy="46127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4" name="Right Arrow 4"/>
            <p:cNvSpPr/>
            <p:nvPr/>
          </p:nvSpPr>
          <p:spPr>
            <a:xfrm rot="19550336">
              <a:off x="2088071" y="1222940"/>
              <a:ext cx="236898" cy="276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p:txBody>
        </p:sp>
      </p:grpSp>
      <p:grpSp>
        <p:nvGrpSpPr>
          <p:cNvPr id="5" name="Group 24"/>
          <p:cNvGrpSpPr/>
          <p:nvPr/>
        </p:nvGrpSpPr>
        <p:grpSpPr>
          <a:xfrm rot="7483594">
            <a:off x="7660539" y="4840420"/>
            <a:ext cx="338426" cy="461276"/>
            <a:chOff x="2079312" y="1102180"/>
            <a:chExt cx="338426" cy="461276"/>
          </a:xfrm>
        </p:grpSpPr>
        <p:sp>
          <p:nvSpPr>
            <p:cNvPr id="26" name="Right Arrow 25"/>
            <p:cNvSpPr/>
            <p:nvPr/>
          </p:nvSpPr>
          <p:spPr>
            <a:xfrm rot="19550336">
              <a:off x="2079312" y="1102180"/>
              <a:ext cx="338426" cy="46127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7" name="Right Arrow 4"/>
            <p:cNvSpPr/>
            <p:nvPr/>
          </p:nvSpPr>
          <p:spPr>
            <a:xfrm rot="19550336">
              <a:off x="2088071" y="1222940"/>
              <a:ext cx="236898" cy="276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p:txBody>
        </p:sp>
      </p:grpSp>
      <p:grpSp>
        <p:nvGrpSpPr>
          <p:cNvPr id="6" name="Group 27"/>
          <p:cNvGrpSpPr/>
          <p:nvPr/>
        </p:nvGrpSpPr>
        <p:grpSpPr>
          <a:xfrm rot="12818946">
            <a:off x="6728847" y="5541518"/>
            <a:ext cx="338426" cy="461276"/>
            <a:chOff x="2079312" y="1102180"/>
            <a:chExt cx="338426" cy="461276"/>
          </a:xfrm>
        </p:grpSpPr>
        <p:sp>
          <p:nvSpPr>
            <p:cNvPr id="29" name="Right Arrow 28"/>
            <p:cNvSpPr/>
            <p:nvPr/>
          </p:nvSpPr>
          <p:spPr>
            <a:xfrm rot="19550336">
              <a:off x="2079312" y="1102180"/>
              <a:ext cx="338426" cy="46127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0" name="Right Arrow 4"/>
            <p:cNvSpPr/>
            <p:nvPr/>
          </p:nvSpPr>
          <p:spPr>
            <a:xfrm rot="19550336">
              <a:off x="2088071" y="1222940"/>
              <a:ext cx="236898" cy="276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p:txBody>
        </p:sp>
      </p:grpSp>
      <p:sp>
        <p:nvSpPr>
          <p:cNvPr id="31" name="Oval 30"/>
          <p:cNvSpPr/>
          <p:nvPr/>
        </p:nvSpPr>
        <p:spPr>
          <a:xfrm>
            <a:off x="914400" y="2438400"/>
            <a:ext cx="1295400" cy="1295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smtClean="0"/>
              <a:t>CrIS</a:t>
            </a:r>
            <a:r>
              <a:rPr lang="en-US" dirty="0" smtClean="0"/>
              <a:t> </a:t>
            </a:r>
            <a:r>
              <a:rPr lang="en-US" dirty="0" err="1" smtClean="0"/>
              <a:t>Sat_P</a:t>
            </a:r>
            <a:r>
              <a:rPr lang="en-US" dirty="0" smtClean="0"/>
              <a:t>  and V in ECEF</a:t>
            </a:r>
            <a:endParaRPr lang="en-US" dirty="0"/>
          </a:p>
        </p:txBody>
      </p:sp>
      <p:grpSp>
        <p:nvGrpSpPr>
          <p:cNvPr id="7" name="Group 31"/>
          <p:cNvGrpSpPr/>
          <p:nvPr/>
        </p:nvGrpSpPr>
        <p:grpSpPr>
          <a:xfrm rot="9862737">
            <a:off x="1808455" y="2246845"/>
            <a:ext cx="338426" cy="461276"/>
            <a:chOff x="2079312" y="1102180"/>
            <a:chExt cx="338426" cy="461276"/>
          </a:xfrm>
        </p:grpSpPr>
        <p:sp>
          <p:nvSpPr>
            <p:cNvPr id="33" name="Right Arrow 32"/>
            <p:cNvSpPr/>
            <p:nvPr/>
          </p:nvSpPr>
          <p:spPr>
            <a:xfrm rot="19550336">
              <a:off x="2079312" y="1102180"/>
              <a:ext cx="338426" cy="46127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4" name="Right Arrow 4"/>
            <p:cNvSpPr/>
            <p:nvPr/>
          </p:nvSpPr>
          <p:spPr>
            <a:xfrm rot="19550336">
              <a:off x="2088071" y="1222940"/>
              <a:ext cx="236898" cy="276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p:txBody>
        </p:sp>
      </p:grpSp>
      <p:sp>
        <p:nvSpPr>
          <p:cNvPr id="35" name="Oval 34"/>
          <p:cNvSpPr/>
          <p:nvPr/>
        </p:nvSpPr>
        <p:spPr>
          <a:xfrm>
            <a:off x="914400" y="3886200"/>
            <a:ext cx="1295400" cy="1295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smtClean="0"/>
              <a:t>Compute  LOS Vector in </a:t>
            </a:r>
          </a:p>
          <a:p>
            <a:pPr algn="ctr"/>
            <a:r>
              <a:rPr lang="en-US" sz="1400" b="1" dirty="0" smtClean="0"/>
              <a:t>Orbit Frame</a:t>
            </a:r>
            <a:endParaRPr lang="en-US" sz="1400" b="1" dirty="0"/>
          </a:p>
        </p:txBody>
      </p:sp>
      <p:sp>
        <p:nvSpPr>
          <p:cNvPr id="36" name="Right Arrow 35"/>
          <p:cNvSpPr/>
          <p:nvPr/>
        </p:nvSpPr>
        <p:spPr>
          <a:xfrm rot="20519353">
            <a:off x="2265553" y="3851019"/>
            <a:ext cx="338426" cy="46127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7" name="Oval 36"/>
          <p:cNvSpPr/>
          <p:nvPr/>
        </p:nvSpPr>
        <p:spPr>
          <a:xfrm>
            <a:off x="1219200" y="5257800"/>
            <a:ext cx="1295400" cy="1295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smtClean="0"/>
              <a:t>Compute LOS Vector in S/C Frame</a:t>
            </a:r>
            <a:endParaRPr lang="en-US" sz="1400" b="1" dirty="0"/>
          </a:p>
        </p:txBody>
      </p:sp>
      <p:sp>
        <p:nvSpPr>
          <p:cNvPr id="38" name="Right Arrow 37"/>
          <p:cNvSpPr/>
          <p:nvPr/>
        </p:nvSpPr>
        <p:spPr>
          <a:xfrm rot="20519353">
            <a:off x="2730020" y="5603619"/>
            <a:ext cx="338426" cy="46127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9" name="Right Arrow 38"/>
          <p:cNvSpPr/>
          <p:nvPr/>
        </p:nvSpPr>
        <p:spPr>
          <a:xfrm rot="5090014">
            <a:off x="1550841" y="5008410"/>
            <a:ext cx="338426" cy="46127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1" name="TextBox 40"/>
          <p:cNvSpPr txBox="1"/>
          <p:nvPr/>
        </p:nvSpPr>
        <p:spPr>
          <a:xfrm>
            <a:off x="4114800" y="3593068"/>
            <a:ext cx="1598964" cy="646331"/>
          </a:xfrm>
          <a:prstGeom prst="rect">
            <a:avLst/>
          </a:prstGeom>
          <a:noFill/>
        </p:spPr>
        <p:txBody>
          <a:bodyPr wrap="none" rtlCol="0">
            <a:spAutoFit/>
          </a:bodyPr>
          <a:lstStyle/>
          <a:p>
            <a:r>
              <a:rPr lang="en-US" dirty="0" smtClean="0"/>
              <a:t>Loop by 21x21 </a:t>
            </a:r>
          </a:p>
          <a:p>
            <a:r>
              <a:rPr lang="en-US" dirty="0" smtClean="0"/>
              <a:t>steps</a:t>
            </a:r>
            <a:endParaRPr lang="en-US" dirty="0"/>
          </a:p>
        </p:txBody>
      </p:sp>
      <p:sp>
        <p:nvSpPr>
          <p:cNvPr id="42" name="Slide Number Placeholder 41"/>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41062811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11" name="Picture 3" descr="C:\Users\lwang\AppData\Local\Temp\1\scp58955\net\orbit274l\home\pub\lwang\orbit135l_disk2\lwang\JPSS\Off_Scan_Geo\psplot\results.IDPS.ps.4.png"/>
          <p:cNvPicPr>
            <a:picLocks noChangeAspect="1" noChangeArrowheads="1"/>
          </p:cNvPicPr>
          <p:nvPr/>
        </p:nvPicPr>
        <p:blipFill>
          <a:blip r:embed="rId3"/>
          <a:srcRect/>
          <a:stretch>
            <a:fillRect/>
          </a:stretch>
        </p:blipFill>
        <p:spPr bwMode="auto">
          <a:xfrm>
            <a:off x="4903379" y="3865190"/>
            <a:ext cx="4052660" cy="2684966"/>
          </a:xfrm>
          <a:prstGeom prst="rect">
            <a:avLst/>
          </a:prstGeom>
          <a:noFill/>
        </p:spPr>
      </p:pic>
      <p:sp>
        <p:nvSpPr>
          <p:cNvPr id="2" name="Title 1"/>
          <p:cNvSpPr>
            <a:spLocks noGrp="1"/>
          </p:cNvSpPr>
          <p:nvPr>
            <p:ph type="title"/>
          </p:nvPr>
        </p:nvSpPr>
        <p:spPr/>
        <p:txBody>
          <a:bodyPr/>
          <a:lstStyle/>
          <a:p>
            <a:r>
              <a:rPr lang="en-US" dirty="0" smtClean="0"/>
              <a:t>IDPS Data Geolocation Performance </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24</a:t>
            </a:fld>
            <a:endParaRPr lang="en-US"/>
          </a:p>
        </p:txBody>
      </p:sp>
      <p:pic>
        <p:nvPicPr>
          <p:cNvPr id="396290" name="Picture 2" descr="C:\Users\lwang\AppData\Local\Temp\1\scp55166\net\orbit274l\home\pub\lwang\orbit135l_disk2\lwang\JPSS\Off_Scan_Geo\psplot\results.IDPS.ps.1.png"/>
          <p:cNvPicPr>
            <a:picLocks noGrp="1" noChangeAspect="1" noChangeArrowheads="1"/>
          </p:cNvPicPr>
          <p:nvPr>
            <p:ph idx="1"/>
          </p:nvPr>
        </p:nvPicPr>
        <p:blipFill>
          <a:blip r:embed="rId4" cstate="screen"/>
          <a:srcRect/>
          <a:stretch>
            <a:fillRect/>
          </a:stretch>
        </p:blipFill>
        <p:spPr bwMode="auto">
          <a:xfrm>
            <a:off x="15240" y="1008726"/>
            <a:ext cx="4829261" cy="2648839"/>
          </a:xfrm>
          <a:prstGeom prst="rect">
            <a:avLst/>
          </a:prstGeom>
          <a:noFill/>
        </p:spPr>
      </p:pic>
      <p:pic>
        <p:nvPicPr>
          <p:cNvPr id="396291" name="Picture 3" descr="C:\Users\lwang\AppData\Local\Temp\1\scp55989\net\orbit274l\home\pub\lwang\orbit135l_disk2\lwang\JPSS\Off_Scan_Geo\psplot\results.IDPS.ps.2.png"/>
          <p:cNvPicPr>
            <a:picLocks noChangeAspect="1" noChangeArrowheads="1"/>
          </p:cNvPicPr>
          <p:nvPr/>
        </p:nvPicPr>
        <p:blipFill>
          <a:blip r:embed="rId5" cstate="screen"/>
          <a:srcRect/>
          <a:stretch>
            <a:fillRect/>
          </a:stretch>
        </p:blipFill>
        <p:spPr bwMode="auto">
          <a:xfrm>
            <a:off x="27127" y="3865190"/>
            <a:ext cx="4825115" cy="2648839"/>
          </a:xfrm>
          <a:prstGeom prst="rect">
            <a:avLst/>
          </a:prstGeom>
          <a:noFill/>
        </p:spPr>
      </p:pic>
      <p:sp>
        <p:nvSpPr>
          <p:cNvPr id="9" name="TextBox 8"/>
          <p:cNvSpPr txBox="1"/>
          <p:nvPr/>
        </p:nvSpPr>
        <p:spPr>
          <a:xfrm>
            <a:off x="5457612" y="4054363"/>
            <a:ext cx="3044613" cy="523220"/>
          </a:xfrm>
          <a:prstGeom prst="rect">
            <a:avLst/>
          </a:prstGeom>
          <a:noFill/>
        </p:spPr>
        <p:txBody>
          <a:bodyPr wrap="square" rtlCol="0">
            <a:spAutoFit/>
          </a:bodyPr>
          <a:lstStyle/>
          <a:p>
            <a:r>
              <a:rPr lang="en-US" sz="1400" b="1" dirty="0" smtClean="0"/>
              <a:t>This is root cause of misalignment between CrIS and VIIRS.  </a:t>
            </a:r>
            <a:endParaRPr lang="en-US" sz="1400" b="1" dirty="0"/>
          </a:p>
        </p:txBody>
      </p:sp>
      <p:cxnSp>
        <p:nvCxnSpPr>
          <p:cNvPr id="11" name="Straight Arrow Connector 10"/>
          <p:cNvCxnSpPr/>
          <p:nvPr/>
        </p:nvCxnSpPr>
        <p:spPr>
          <a:xfrm>
            <a:off x="7345680" y="4404360"/>
            <a:ext cx="929641" cy="1066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3" name="Picture 1"/>
          <p:cNvPicPr>
            <a:picLocks noChangeAspect="1" noChangeArrowheads="1"/>
          </p:cNvPicPr>
          <p:nvPr/>
        </p:nvPicPr>
        <p:blipFill>
          <a:blip r:embed="rId6" cstate="screen"/>
          <a:srcRect/>
          <a:stretch>
            <a:fillRect/>
          </a:stretch>
        </p:blipFill>
        <p:spPr bwMode="auto">
          <a:xfrm>
            <a:off x="4903379" y="1185594"/>
            <a:ext cx="4092272" cy="2458468"/>
          </a:xfrm>
          <a:prstGeom prst="rect">
            <a:avLst/>
          </a:prstGeom>
          <a:noFill/>
          <a:ln w="9525">
            <a:noFill/>
            <a:miter lim="800000"/>
            <a:headEnd/>
            <a:tailEnd/>
          </a:ln>
        </p:spPr>
      </p:pic>
      <p:sp>
        <p:nvSpPr>
          <p:cNvPr id="8" name="TextBox 7"/>
          <p:cNvSpPr txBox="1"/>
          <p:nvPr/>
        </p:nvSpPr>
        <p:spPr>
          <a:xfrm>
            <a:off x="5280351" y="885824"/>
            <a:ext cx="4130658" cy="307777"/>
          </a:xfrm>
          <a:prstGeom prst="rect">
            <a:avLst/>
          </a:prstGeom>
          <a:noFill/>
        </p:spPr>
        <p:txBody>
          <a:bodyPr wrap="square" rtlCol="0">
            <a:spAutoFit/>
          </a:bodyPr>
          <a:lstStyle/>
          <a:p>
            <a:r>
              <a:rPr lang="en-US" sz="1400" b="1" dirty="0" smtClean="0"/>
              <a:t>CrIS FOV size in-track and cross-track direction  </a:t>
            </a:r>
            <a:endParaRPr lang="en-US" sz="1400" b="1" dirty="0"/>
          </a:p>
        </p:txBody>
      </p:sp>
      <p:sp>
        <p:nvSpPr>
          <p:cNvPr id="7" name="Right Arrow 6"/>
          <p:cNvSpPr/>
          <p:nvPr/>
        </p:nvSpPr>
        <p:spPr>
          <a:xfrm rot="1790042">
            <a:off x="4270155" y="3294044"/>
            <a:ext cx="1011260" cy="453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676400" y="1139428"/>
            <a:ext cx="1791131" cy="369332"/>
          </a:xfrm>
          <a:prstGeom prst="rect">
            <a:avLst/>
          </a:prstGeom>
          <a:noFill/>
        </p:spPr>
        <p:txBody>
          <a:bodyPr wrap="none" rtlCol="0">
            <a:spAutoFit/>
          </a:bodyPr>
          <a:lstStyle/>
          <a:p>
            <a:r>
              <a:rPr lang="en-US" dirty="0" smtClean="0"/>
              <a:t>in-track direction</a:t>
            </a:r>
            <a:endParaRPr lang="en-US" dirty="0"/>
          </a:p>
        </p:txBody>
      </p:sp>
      <p:sp>
        <p:nvSpPr>
          <p:cNvPr id="18" name="TextBox 17"/>
          <p:cNvSpPr txBox="1"/>
          <p:nvPr/>
        </p:nvSpPr>
        <p:spPr>
          <a:xfrm>
            <a:off x="1234440" y="3969445"/>
            <a:ext cx="2087174" cy="369332"/>
          </a:xfrm>
          <a:prstGeom prst="rect">
            <a:avLst/>
          </a:prstGeom>
          <a:noFill/>
        </p:spPr>
        <p:txBody>
          <a:bodyPr wrap="none" rtlCol="0">
            <a:spAutoFit/>
          </a:bodyPr>
          <a:lstStyle/>
          <a:p>
            <a:r>
              <a:rPr lang="en-US" dirty="0" smtClean="0"/>
              <a:t>cross-track direction</a:t>
            </a:r>
            <a:endParaRPr lang="en-US" dirty="0"/>
          </a:p>
        </p:txBody>
      </p:sp>
    </p:spTree>
    <p:extLst>
      <p:ext uri="{BB962C8B-B14F-4D97-AF65-F5344CB8AC3E}">
        <p14:creationId xmlns:p14="http://schemas.microsoft.com/office/powerpoint/2010/main" val="23852420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t>New Geometric Parameters </a:t>
            </a:r>
            <a:endParaRPr lang="en-US" sz="3400" dirty="0"/>
          </a:p>
        </p:txBody>
      </p:sp>
      <p:sp>
        <p:nvSpPr>
          <p:cNvPr id="16" name="Content Placeholder 15"/>
          <p:cNvSpPr>
            <a:spLocks noGrp="1"/>
          </p:cNvSpPr>
          <p:nvPr>
            <p:ph sz="half" idx="1"/>
          </p:nvPr>
        </p:nvSpPr>
        <p:spPr/>
        <p:txBody>
          <a:bodyPr>
            <a:normAutofit fontScale="77500" lnSpcReduction="20000"/>
          </a:bodyPr>
          <a:lstStyle/>
          <a:p>
            <a:endParaRPr lang="en-US" dirty="0"/>
          </a:p>
        </p:txBody>
      </p:sp>
      <p:sp>
        <p:nvSpPr>
          <p:cNvPr id="17" name="Content Placeholder 16"/>
          <p:cNvSpPr>
            <a:spLocks noGrp="1"/>
          </p:cNvSpPr>
          <p:nvPr>
            <p:ph sz="half" idx="2"/>
          </p:nvPr>
        </p:nvSpPr>
        <p:spPr>
          <a:xfrm>
            <a:off x="4614331" y="1038224"/>
            <a:ext cx="4507898" cy="5645605"/>
          </a:xfrm>
        </p:spPr>
        <p:txBody>
          <a:bodyPr>
            <a:normAutofit fontScale="77500" lnSpcReduction="20000"/>
          </a:bodyPr>
          <a:lstStyle/>
          <a:p>
            <a:pPr>
              <a:buNone/>
            </a:pPr>
            <a:r>
              <a:rPr lang="en-US" b="1" u="sng" dirty="0" smtClean="0"/>
              <a:t>SDR Algorithm Process</a:t>
            </a:r>
          </a:p>
          <a:p>
            <a:pPr marL="514350" indent="-514350">
              <a:buAutoNum type="arabicParenR"/>
            </a:pPr>
            <a:r>
              <a:rPr lang="en-US" dirty="0" smtClean="0"/>
              <a:t>LOS in IOAR coordinate = ILS parameters (3x3)</a:t>
            </a:r>
          </a:p>
          <a:p>
            <a:pPr marL="514350" indent="-514350">
              <a:buAutoNum type="arabicParenR"/>
            </a:pPr>
            <a:r>
              <a:rPr lang="en-US" dirty="0" smtClean="0"/>
              <a:t>Convert from IOAR to SSMF coordinate </a:t>
            </a:r>
            <a:r>
              <a:rPr lang="en-US" b="1" dirty="0" smtClean="0">
                <a:solidFill>
                  <a:srgbClr val="FF0000"/>
                </a:solidFill>
              </a:rPr>
              <a:t>(2 angles)</a:t>
            </a:r>
          </a:p>
          <a:p>
            <a:pPr marL="514350" indent="-514350">
              <a:buNone/>
            </a:pPr>
            <a:r>
              <a:rPr lang="en-US" dirty="0" smtClean="0"/>
              <a:t>3) Compute normal to SSM mirror in SSMF (30 Scan Pos) </a:t>
            </a:r>
            <a:r>
              <a:rPr lang="en-US" b="1" dirty="0" smtClean="0">
                <a:solidFill>
                  <a:srgbClr val="0000FF"/>
                </a:solidFill>
                <a:effectLst>
                  <a:outerShdw blurRad="38100" dist="38100" dir="2700000" algn="tl">
                    <a:srgbClr val="000000">
                      <a:alpha val="43137"/>
                    </a:srgbClr>
                  </a:outerShdw>
                </a:effectLst>
              </a:rPr>
              <a:t>(60 angles)</a:t>
            </a:r>
          </a:p>
          <a:p>
            <a:pPr marL="350838" indent="-350838">
              <a:buNone/>
            </a:pPr>
            <a:r>
              <a:rPr lang="en-US" dirty="0" smtClean="0"/>
              <a:t>4) 	Apply SSM mirror rotation to get LOS in SSMF coordinate</a:t>
            </a:r>
          </a:p>
          <a:p>
            <a:pPr marL="350838" indent="-350838">
              <a:buNone/>
            </a:pPr>
            <a:r>
              <a:rPr lang="en-US" dirty="0" smtClean="0"/>
              <a:t>5) 	Convert from SSMF to SSMR coordinate </a:t>
            </a:r>
            <a:r>
              <a:rPr lang="en-US" b="1" dirty="0" smtClean="0">
                <a:solidFill>
                  <a:srgbClr val="FF0000"/>
                </a:solidFill>
                <a:effectLst>
                  <a:outerShdw blurRad="38100" dist="38100" dir="2700000" algn="tl">
                    <a:srgbClr val="000000">
                      <a:alpha val="43137"/>
                    </a:srgbClr>
                  </a:outerShdw>
                </a:effectLst>
              </a:rPr>
              <a:t>(3 angles)</a:t>
            </a:r>
            <a:endParaRPr lang="en-US" dirty="0" smtClean="0"/>
          </a:p>
          <a:p>
            <a:pPr marL="350838" indent="-350838">
              <a:buNone/>
            </a:pPr>
            <a:r>
              <a:rPr lang="en-US" dirty="0" smtClean="0"/>
              <a:t>6) Convert from SSMR to IAR coordinate </a:t>
            </a:r>
            <a:r>
              <a:rPr lang="en-US" b="1" dirty="0" smtClean="0">
                <a:solidFill>
                  <a:srgbClr val="FF0000"/>
                </a:solidFill>
                <a:effectLst>
                  <a:outerShdw blurRad="38100" dist="38100" dir="2700000" algn="tl">
                    <a:srgbClr val="000000">
                      <a:alpha val="43137"/>
                    </a:srgbClr>
                  </a:outerShdw>
                </a:effectLst>
              </a:rPr>
              <a:t>(3 angles)</a:t>
            </a:r>
            <a:endParaRPr lang="en-US" dirty="0" smtClean="0"/>
          </a:p>
          <a:p>
            <a:pPr marL="350838" indent="-350838">
              <a:buNone/>
            </a:pPr>
            <a:r>
              <a:rPr lang="en-US" dirty="0" smtClean="0"/>
              <a:t>7) Convert from IAR to SAR </a:t>
            </a:r>
            <a:r>
              <a:rPr lang="en-US" b="1" dirty="0" smtClean="0">
                <a:solidFill>
                  <a:srgbClr val="FF0000"/>
                </a:solidFill>
                <a:effectLst>
                  <a:outerShdw blurRad="38100" dist="38100" dir="2700000" algn="tl">
                    <a:srgbClr val="000000">
                      <a:alpha val="43137"/>
                    </a:srgbClr>
                  </a:outerShdw>
                </a:effectLst>
              </a:rPr>
              <a:t>(3 angles</a:t>
            </a:r>
            <a:r>
              <a:rPr lang="en-US" dirty="0" smtClean="0"/>
              <a:t>)</a:t>
            </a:r>
          </a:p>
          <a:p>
            <a:pPr marL="350838" indent="-350838">
              <a:buNone/>
            </a:pPr>
            <a:r>
              <a:rPr lang="en-US" dirty="0" smtClean="0"/>
              <a:t>8) From SAR=&gt; SBF coordinate </a:t>
            </a:r>
            <a:r>
              <a:rPr lang="en-US" b="1" dirty="0" smtClean="0">
                <a:solidFill>
                  <a:srgbClr val="FF0000"/>
                </a:solidFill>
                <a:effectLst>
                  <a:outerShdw blurRad="38100" dist="38100" dir="2700000" algn="tl">
                    <a:srgbClr val="000000">
                      <a:alpha val="43137"/>
                    </a:srgbClr>
                  </a:outerShdw>
                </a:effectLst>
              </a:rPr>
              <a:t>(0 angels)</a:t>
            </a:r>
            <a:endParaRPr lang="en-US" dirty="0" smtClean="0"/>
          </a:p>
          <a:p>
            <a:pPr>
              <a:buNone/>
            </a:pPr>
            <a:r>
              <a:rPr lang="en-US" dirty="0" smtClean="0"/>
              <a:t>9) From SBF=&gt; Spacecraft </a:t>
            </a:r>
            <a:r>
              <a:rPr lang="en-US" b="1" dirty="0" smtClean="0">
                <a:solidFill>
                  <a:srgbClr val="FF0000"/>
                </a:solidFill>
                <a:effectLst>
                  <a:outerShdw blurRad="38100" dist="38100" dir="2700000" algn="tl">
                    <a:srgbClr val="000000">
                      <a:alpha val="43137"/>
                    </a:srgbClr>
                  </a:outerShdw>
                </a:effectLst>
              </a:rPr>
              <a:t>(3 angles)</a:t>
            </a:r>
            <a:endParaRPr lang="en-US" b="1" dirty="0">
              <a:solidFill>
                <a:srgbClr val="FF00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pPr/>
              <a:t>25</a:t>
            </a:fld>
            <a:endParaRPr lang="en-US"/>
          </a:p>
        </p:txBody>
      </p:sp>
      <p:pic>
        <p:nvPicPr>
          <p:cNvPr id="19" name="Picture 2"/>
          <p:cNvPicPr>
            <a:picLocks noChangeAspect="1" noChangeArrowheads="1"/>
          </p:cNvPicPr>
          <p:nvPr/>
        </p:nvPicPr>
        <p:blipFill>
          <a:blip r:embed="rId3" cstate="screen"/>
          <a:srcRect l="6894" t="3368" r="2112"/>
          <a:stretch>
            <a:fillRect/>
          </a:stretch>
        </p:blipFill>
        <p:spPr bwMode="auto">
          <a:xfrm>
            <a:off x="142298" y="975852"/>
            <a:ext cx="4426312" cy="4647160"/>
          </a:xfrm>
          <a:prstGeom prst="rect">
            <a:avLst/>
          </a:prstGeom>
          <a:noFill/>
          <a:ln w="9525">
            <a:noFill/>
            <a:miter lim="800000"/>
            <a:headEnd/>
            <a:tailEnd/>
          </a:ln>
        </p:spPr>
      </p:pic>
      <p:sp>
        <p:nvSpPr>
          <p:cNvPr id="7" name="TextBox 6"/>
          <p:cNvSpPr txBox="1"/>
          <p:nvPr/>
        </p:nvSpPr>
        <p:spPr>
          <a:xfrm>
            <a:off x="127058" y="5668732"/>
            <a:ext cx="4546053" cy="923330"/>
          </a:xfrm>
          <a:prstGeom prst="rect">
            <a:avLst/>
          </a:prstGeom>
          <a:noFill/>
        </p:spPr>
        <p:txBody>
          <a:bodyPr wrap="square" rtlCol="0">
            <a:spAutoFit/>
          </a:bodyPr>
          <a:lstStyle/>
          <a:p>
            <a:r>
              <a:rPr lang="en-US" b="1" dirty="0" smtClean="0">
                <a:solidFill>
                  <a:srgbClr val="0000FF"/>
                </a:solidFill>
                <a:effectLst>
                  <a:outerShdw blurRad="38100" dist="38100" dir="2700000" algn="tl">
                    <a:srgbClr val="000000">
                      <a:alpha val="43137"/>
                    </a:srgbClr>
                  </a:outerShdw>
                </a:effectLst>
              </a:rPr>
              <a:t>Given the  assessment results with 60 angles, </a:t>
            </a:r>
          </a:p>
          <a:p>
            <a:r>
              <a:rPr lang="en-US" b="1" dirty="0" smtClean="0">
                <a:solidFill>
                  <a:srgbClr val="0000FF"/>
                </a:solidFill>
                <a:effectLst>
                  <a:outerShdw blurRad="38100" dist="38100" dir="2700000" algn="tl">
                    <a:srgbClr val="000000">
                      <a:alpha val="43137"/>
                    </a:srgbClr>
                  </a:outerShdw>
                </a:effectLst>
              </a:rPr>
              <a:t>the best strategy is to retrieve 60 scan mirror </a:t>
            </a:r>
          </a:p>
          <a:p>
            <a:r>
              <a:rPr lang="en-US" b="1" dirty="0" smtClean="0">
                <a:solidFill>
                  <a:srgbClr val="0000FF"/>
                </a:solidFill>
                <a:effectLst>
                  <a:outerShdw blurRad="38100" dist="38100" dir="2700000" algn="tl">
                    <a:srgbClr val="000000">
                      <a:alpha val="43137"/>
                    </a:srgbClr>
                  </a:outerShdw>
                </a:effectLst>
              </a:rPr>
              <a:t>rotation angles.  </a:t>
            </a:r>
            <a:endParaRPr lang="en-US"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7276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4" name="Picture 2" descr="C:\Users\lwang\AppData\Local\Temp\1\scp29001\net\orbit274l\home\pub\lwang\orbit135l_disk2\lwang\JPSS\Off_Scan_Geo\psplot\new_mirr_angles.REMAP.ps.3.png"/>
          <p:cNvPicPr>
            <a:picLocks noChangeAspect="1" noChangeArrowheads="1"/>
          </p:cNvPicPr>
          <p:nvPr/>
        </p:nvPicPr>
        <p:blipFill>
          <a:blip r:embed="rId2" cstate="screen"/>
          <a:srcRect/>
          <a:stretch>
            <a:fillRect/>
          </a:stretch>
        </p:blipFill>
        <p:spPr bwMode="auto">
          <a:xfrm>
            <a:off x="182301" y="974354"/>
            <a:ext cx="8101600" cy="5800356"/>
          </a:xfrm>
          <a:prstGeom prst="rect">
            <a:avLst/>
          </a:prstGeom>
          <a:noFill/>
        </p:spPr>
      </p:pic>
      <p:sp>
        <p:nvSpPr>
          <p:cNvPr id="2" name="Title 1"/>
          <p:cNvSpPr>
            <a:spLocks noGrp="1"/>
          </p:cNvSpPr>
          <p:nvPr>
            <p:ph type="title"/>
          </p:nvPr>
        </p:nvSpPr>
        <p:spPr/>
        <p:txBody>
          <a:bodyPr/>
          <a:lstStyle/>
          <a:p>
            <a:r>
              <a:rPr lang="en-US" dirty="0" smtClean="0"/>
              <a:t>New SSMF In-track Angles </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26</a:t>
            </a:fld>
            <a:endParaRPr lang="en-US"/>
          </a:p>
        </p:txBody>
      </p:sp>
      <p:sp>
        <p:nvSpPr>
          <p:cNvPr id="5" name="TextBox 4"/>
          <p:cNvSpPr txBox="1"/>
          <p:nvPr/>
        </p:nvSpPr>
        <p:spPr>
          <a:xfrm>
            <a:off x="2453640" y="3320534"/>
            <a:ext cx="1802160"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Values in </a:t>
            </a:r>
            <a:r>
              <a:rPr lang="en-US" b="1" dirty="0" err="1" smtClean="0">
                <a:effectLst>
                  <a:outerShdw blurRad="38100" dist="38100" dir="2700000" algn="tl">
                    <a:srgbClr val="000000">
                      <a:alpha val="43137"/>
                    </a:srgbClr>
                  </a:outerShdw>
                </a:effectLst>
              </a:rPr>
              <a:t>EngPKT</a:t>
            </a:r>
            <a:endParaRPr lang="en-US" b="1" dirty="0">
              <a:effectLst>
                <a:outerShdw blurRad="38100" dist="38100" dir="2700000" algn="tl">
                  <a:srgbClr val="000000">
                    <a:alpha val="43137"/>
                  </a:srgbClr>
                </a:outerShdw>
              </a:effectLst>
            </a:endParaRPr>
          </a:p>
        </p:txBody>
      </p:sp>
      <p:sp>
        <p:nvSpPr>
          <p:cNvPr id="6" name="TextBox 5"/>
          <p:cNvSpPr txBox="1"/>
          <p:nvPr/>
        </p:nvSpPr>
        <p:spPr>
          <a:xfrm>
            <a:off x="2847340" y="2099548"/>
            <a:ext cx="1352165" cy="369332"/>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rPr>
              <a:t> New Values</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39359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descr="C:\Users\lwang\AppData\Local\Temp\1\scp29116\net\orbit274l\home\pub\lwang\orbit135l_disk2\lwang\JPSS\Off_Scan_Geo\psplot\new_mirr_angles.REMAP.ps.1.png"/>
          <p:cNvPicPr>
            <a:picLocks noChangeAspect="1" noChangeArrowheads="1"/>
          </p:cNvPicPr>
          <p:nvPr/>
        </p:nvPicPr>
        <p:blipFill>
          <a:blip r:embed="rId2" cstate="screen"/>
          <a:srcRect/>
          <a:stretch>
            <a:fillRect/>
          </a:stretch>
        </p:blipFill>
        <p:spPr bwMode="auto">
          <a:xfrm>
            <a:off x="0" y="1014616"/>
            <a:ext cx="8094132" cy="5675436"/>
          </a:xfrm>
          <a:prstGeom prst="rect">
            <a:avLst/>
          </a:prstGeom>
          <a:noFill/>
        </p:spPr>
      </p:pic>
      <p:sp>
        <p:nvSpPr>
          <p:cNvPr id="2" name="Title 1"/>
          <p:cNvSpPr>
            <a:spLocks noGrp="1"/>
          </p:cNvSpPr>
          <p:nvPr>
            <p:ph type="title"/>
          </p:nvPr>
        </p:nvSpPr>
        <p:spPr/>
        <p:txBody>
          <a:bodyPr/>
          <a:lstStyle/>
          <a:p>
            <a:r>
              <a:rPr lang="en-US" dirty="0" smtClean="0"/>
              <a:t>Retrieved SSMF Cross-track Angles </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27</a:t>
            </a:fld>
            <a:endParaRPr lang="en-US"/>
          </a:p>
        </p:txBody>
      </p:sp>
      <p:sp>
        <p:nvSpPr>
          <p:cNvPr id="5" name="TextBox 4"/>
          <p:cNvSpPr txBox="1"/>
          <p:nvPr/>
        </p:nvSpPr>
        <p:spPr>
          <a:xfrm>
            <a:off x="2658190" y="3320534"/>
            <a:ext cx="1802160"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Values in </a:t>
            </a:r>
            <a:r>
              <a:rPr lang="en-US" b="1" dirty="0" err="1" smtClean="0">
                <a:effectLst>
                  <a:outerShdw blurRad="38100" dist="38100" dir="2700000" algn="tl">
                    <a:srgbClr val="000000">
                      <a:alpha val="43137"/>
                    </a:srgbClr>
                  </a:outerShdw>
                </a:effectLst>
              </a:rPr>
              <a:t>EngPKT</a:t>
            </a:r>
            <a:endParaRPr lang="en-US" b="1" dirty="0">
              <a:effectLst>
                <a:outerShdw blurRad="38100" dist="38100" dir="2700000" algn="tl">
                  <a:srgbClr val="000000">
                    <a:alpha val="43137"/>
                  </a:srgbClr>
                </a:outerShdw>
              </a:effectLst>
            </a:endParaRPr>
          </a:p>
        </p:txBody>
      </p:sp>
      <p:sp>
        <p:nvSpPr>
          <p:cNvPr id="6" name="TextBox 5"/>
          <p:cNvSpPr txBox="1"/>
          <p:nvPr/>
        </p:nvSpPr>
        <p:spPr>
          <a:xfrm>
            <a:off x="3559270" y="2099548"/>
            <a:ext cx="1299266" cy="369332"/>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rPr>
              <a:t>New Values</a:t>
            </a:r>
            <a:endParaRPr lang="en-US" b="1" dirty="0">
              <a:solidFill>
                <a:srgbClr val="FF0000"/>
              </a:solidFill>
              <a:effectLst>
                <a:outerShdw blurRad="38100" dist="38100" dir="2700000" algn="tl">
                  <a:srgbClr val="000000">
                    <a:alpha val="43137"/>
                  </a:srgbClr>
                </a:outerShdw>
              </a:effectLst>
            </a:endParaRPr>
          </a:p>
        </p:txBody>
      </p:sp>
      <p:pic>
        <p:nvPicPr>
          <p:cNvPr id="423939" name="Picture 3" descr="C:\Users\lwang\AppData\Local\Temp\1\scp31746\net\orbit274l\home\pub\lwang\orbit135l_disk2\lwang\JPSS\Off_Scan_Geo\psplot\new_mirr_angles.REMAP.ps.2.png"/>
          <p:cNvPicPr>
            <a:picLocks noChangeAspect="1" noChangeArrowheads="1"/>
          </p:cNvPicPr>
          <p:nvPr/>
        </p:nvPicPr>
        <p:blipFill>
          <a:blip r:embed="rId3" cstate="screen"/>
          <a:srcRect/>
          <a:stretch>
            <a:fillRect/>
          </a:stretch>
        </p:blipFill>
        <p:spPr bwMode="auto">
          <a:xfrm>
            <a:off x="5163293" y="885824"/>
            <a:ext cx="3765024" cy="2695576"/>
          </a:xfrm>
          <a:prstGeom prst="rect">
            <a:avLst/>
          </a:prstGeom>
          <a:noFill/>
        </p:spPr>
      </p:pic>
      <p:sp>
        <p:nvSpPr>
          <p:cNvPr id="12" name="TextBox 11"/>
          <p:cNvSpPr txBox="1"/>
          <p:nvPr/>
        </p:nvSpPr>
        <p:spPr>
          <a:xfrm>
            <a:off x="6553200" y="1244600"/>
            <a:ext cx="1454694" cy="369332"/>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rPr>
              <a:t>New </a:t>
            </a:r>
            <a:r>
              <a:rPr lang="en-US" b="1" dirty="0" smtClean="0">
                <a:effectLst>
                  <a:outerShdw blurRad="38100" dist="38100" dir="2700000" algn="tl">
                    <a:srgbClr val="000000">
                      <a:alpha val="43137"/>
                    </a:srgbClr>
                  </a:outerShdw>
                </a:effectLst>
              </a:rPr>
              <a:t>-</a:t>
            </a:r>
            <a:r>
              <a:rPr lang="en-US" b="1" dirty="0" err="1" smtClean="0">
                <a:effectLst>
                  <a:outerShdw blurRad="38100" dist="38100" dir="2700000" algn="tl">
                    <a:srgbClr val="000000">
                      <a:alpha val="43137"/>
                    </a:srgbClr>
                  </a:outerShdw>
                </a:effectLst>
              </a:rPr>
              <a:t>EngPKT</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304051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4" name="Picture 2" descr="C:\Users\lwang\AppData\Local\Temp\1\scp01273\net\orbit274l\home\pub\lwang\orbit135l_disk2\lwang\JPSS\Off_Scan_Geo\psplot\results.REMAP.NEWENG.no_zoom.ps.4.png"/>
          <p:cNvPicPr>
            <a:picLocks noChangeAspect="1" noChangeArrowheads="1"/>
          </p:cNvPicPr>
          <p:nvPr/>
        </p:nvPicPr>
        <p:blipFill>
          <a:blip r:embed="rId2"/>
          <a:srcRect/>
          <a:stretch>
            <a:fillRect/>
          </a:stretch>
        </p:blipFill>
        <p:spPr bwMode="auto">
          <a:xfrm>
            <a:off x="4810833" y="1059176"/>
            <a:ext cx="3830247" cy="2466446"/>
          </a:xfrm>
          <a:prstGeom prst="rect">
            <a:avLst/>
          </a:prstGeom>
          <a:ln>
            <a:noFill/>
          </a:ln>
          <a:effectLst>
            <a:outerShdw blurRad="292100" dist="139700" dir="2700000" algn="tl" rotWithShape="0">
              <a:srgbClr val="333333">
                <a:alpha val="65000"/>
              </a:srgbClr>
            </a:outerShdw>
          </a:effectLst>
        </p:spPr>
      </p:pic>
      <p:pic>
        <p:nvPicPr>
          <p:cNvPr id="479235" name="Picture 3" descr="C:\Users\lwang\AppData\Local\Temp\1\scp02575\net\orbit274l\home\pub\lwang\orbit135l_disk2\lwang\JPSS\Off_Scan_Geo\psplot\results.REMAP.NEWENG.ps.4.png"/>
          <p:cNvPicPr>
            <a:picLocks noChangeAspect="1" noChangeArrowheads="1"/>
          </p:cNvPicPr>
          <p:nvPr/>
        </p:nvPicPr>
        <p:blipFill>
          <a:blip r:embed="rId3"/>
          <a:srcRect/>
          <a:stretch>
            <a:fillRect/>
          </a:stretch>
        </p:blipFill>
        <p:spPr bwMode="auto">
          <a:xfrm>
            <a:off x="4760032" y="3611873"/>
            <a:ext cx="3864290" cy="243435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fontScale="90000"/>
          </a:bodyPr>
          <a:lstStyle/>
          <a:p>
            <a:r>
              <a:rPr lang="en-US" dirty="0" smtClean="0"/>
              <a:t>Geolocation Performance </a:t>
            </a:r>
            <a:br>
              <a:rPr lang="en-US" dirty="0" smtClean="0"/>
            </a:br>
            <a:r>
              <a:rPr lang="en-US" dirty="0" smtClean="0"/>
              <a:t>(New Parameters)</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28</a:t>
            </a:fld>
            <a:endParaRPr lang="en-US"/>
          </a:p>
        </p:txBody>
      </p:sp>
      <p:pic>
        <p:nvPicPr>
          <p:cNvPr id="422914" name="Picture 2" descr="C:\Users\lwang\AppData\Local\Temp\1\scp31294\net\orbit274l\home\pub\lwang\orbit135l_disk2\lwang\JPSS\Off_Scan_Geo\psplot\results.REMAP.NEWENG.ps.1.png"/>
          <p:cNvPicPr>
            <a:picLocks noChangeAspect="1" noChangeArrowheads="1"/>
          </p:cNvPicPr>
          <p:nvPr/>
        </p:nvPicPr>
        <p:blipFill>
          <a:blip r:embed="rId4" cstate="screen"/>
          <a:srcRect/>
          <a:stretch>
            <a:fillRect/>
          </a:stretch>
        </p:blipFill>
        <p:spPr bwMode="auto">
          <a:xfrm>
            <a:off x="25400" y="1043936"/>
            <a:ext cx="4383642" cy="2466446"/>
          </a:xfrm>
          <a:prstGeom prst="rect">
            <a:avLst/>
          </a:prstGeom>
          <a:noFill/>
        </p:spPr>
      </p:pic>
      <p:pic>
        <p:nvPicPr>
          <p:cNvPr id="422915" name="Picture 3" descr="C:\Users\lwang\AppData\Local\Temp\1\scp31181\net\orbit274l\home\pub\lwang\orbit135l_disk2\lwang\JPSS\Off_Scan_Geo\psplot\results.REMAP.NEWENG.ps.2.png"/>
          <p:cNvPicPr>
            <a:picLocks noChangeAspect="1" noChangeArrowheads="1"/>
          </p:cNvPicPr>
          <p:nvPr/>
        </p:nvPicPr>
        <p:blipFill>
          <a:blip r:embed="rId5" cstate="screen"/>
          <a:srcRect/>
          <a:stretch>
            <a:fillRect/>
          </a:stretch>
        </p:blipFill>
        <p:spPr bwMode="auto">
          <a:xfrm>
            <a:off x="14772" y="3599282"/>
            <a:ext cx="4381570" cy="2466446"/>
          </a:xfrm>
          <a:prstGeom prst="rect">
            <a:avLst/>
          </a:prstGeom>
          <a:noFill/>
        </p:spPr>
      </p:pic>
      <p:sp>
        <p:nvSpPr>
          <p:cNvPr id="8" name="TextBox 7"/>
          <p:cNvSpPr txBox="1"/>
          <p:nvPr/>
        </p:nvSpPr>
        <p:spPr>
          <a:xfrm>
            <a:off x="6054538" y="5295900"/>
            <a:ext cx="1012072" cy="369332"/>
          </a:xfrm>
          <a:prstGeom prst="rect">
            <a:avLst/>
          </a:prstGeom>
          <a:noFill/>
        </p:spPr>
        <p:txBody>
          <a:bodyPr wrap="none" rtlCol="0">
            <a:spAutoFit/>
          </a:bodyPr>
          <a:lstStyle/>
          <a:p>
            <a:r>
              <a:rPr lang="en-US" b="1" dirty="0" smtClean="0"/>
              <a:t>Zoom in</a:t>
            </a:r>
            <a:r>
              <a:rPr lang="en-US" dirty="0" smtClean="0"/>
              <a:t> </a:t>
            </a:r>
            <a:endParaRPr lang="en-US" dirty="0"/>
          </a:p>
        </p:txBody>
      </p:sp>
      <p:sp>
        <p:nvSpPr>
          <p:cNvPr id="9" name="TextBox 8"/>
          <p:cNvSpPr txBox="1"/>
          <p:nvPr/>
        </p:nvSpPr>
        <p:spPr>
          <a:xfrm>
            <a:off x="1676400" y="1139428"/>
            <a:ext cx="1791131" cy="369332"/>
          </a:xfrm>
          <a:prstGeom prst="rect">
            <a:avLst/>
          </a:prstGeom>
          <a:noFill/>
        </p:spPr>
        <p:txBody>
          <a:bodyPr wrap="none" rtlCol="0">
            <a:spAutoFit/>
          </a:bodyPr>
          <a:lstStyle/>
          <a:p>
            <a:r>
              <a:rPr lang="en-US" dirty="0" smtClean="0"/>
              <a:t>in-track direction</a:t>
            </a:r>
            <a:endParaRPr lang="en-US" dirty="0"/>
          </a:p>
        </p:txBody>
      </p:sp>
      <p:sp>
        <p:nvSpPr>
          <p:cNvPr id="10" name="TextBox 9"/>
          <p:cNvSpPr txBox="1"/>
          <p:nvPr/>
        </p:nvSpPr>
        <p:spPr>
          <a:xfrm>
            <a:off x="1478280" y="3794760"/>
            <a:ext cx="2087174" cy="369332"/>
          </a:xfrm>
          <a:prstGeom prst="rect">
            <a:avLst/>
          </a:prstGeom>
          <a:noFill/>
        </p:spPr>
        <p:txBody>
          <a:bodyPr wrap="none" rtlCol="0">
            <a:spAutoFit/>
          </a:bodyPr>
          <a:lstStyle/>
          <a:p>
            <a:r>
              <a:rPr lang="en-US" dirty="0" smtClean="0"/>
              <a:t>cross-track direction</a:t>
            </a:r>
            <a:endParaRPr lang="en-US" dirty="0"/>
          </a:p>
        </p:txBody>
      </p:sp>
    </p:spTree>
    <p:extLst>
      <p:ext uri="{BB962C8B-B14F-4D97-AF65-F5344CB8AC3E}">
        <p14:creationId xmlns:p14="http://schemas.microsoft.com/office/powerpoint/2010/main" val="7678304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Only correct cross-track direction </a:t>
            </a:r>
            <a:endParaRPr lang="en-US" dirty="0"/>
          </a:p>
        </p:txBody>
      </p:sp>
      <p:pic>
        <p:nvPicPr>
          <p:cNvPr id="8194" name="Picture 2" descr="C:\Users\lwang\AppData\Local\Temp\1\scp01631\net\orbit274l\home\pub\lwang\orbit135l_disk2\lwang\JPSS\Off_Scan_Geo\psplot\viirs_cris_20150615.ps.1.png"/>
          <p:cNvPicPr>
            <a:picLocks noGrp="1" noChangeAspect="1" noChangeArrowheads="1"/>
          </p:cNvPicPr>
          <p:nvPr>
            <p:ph sz="half" idx="1"/>
          </p:nvPr>
        </p:nvPicPr>
        <p:blipFill>
          <a:blip r:embed="rId2" cstate="print"/>
          <a:srcRect/>
          <a:stretch>
            <a:fillRect/>
          </a:stretch>
        </p:blipFill>
        <p:spPr bwMode="auto">
          <a:xfrm>
            <a:off x="457200" y="2130552"/>
            <a:ext cx="4038600" cy="3466649"/>
          </a:xfrm>
          <a:prstGeom prst="rect">
            <a:avLst/>
          </a:prstGeom>
          <a:noFill/>
        </p:spPr>
      </p:pic>
      <p:pic>
        <p:nvPicPr>
          <p:cNvPr id="8195" name="Picture 3" descr="C:\Users\lwang\AppData\Local\Temp\1\scp02612\net\orbit274l\home\pub\lwang\orbit135l_disk2\lwang\JPSS\Off_Scan_Geo\psplot\viirs_cris_20150615.cor.xtrack.ps.1.png"/>
          <p:cNvPicPr>
            <a:picLocks noGrp="1" noChangeAspect="1" noChangeArrowheads="1"/>
          </p:cNvPicPr>
          <p:nvPr>
            <p:ph sz="half" idx="2"/>
          </p:nvPr>
        </p:nvPicPr>
        <p:blipFill>
          <a:blip r:embed="rId3" cstate="print"/>
          <a:srcRect/>
          <a:stretch>
            <a:fillRect/>
          </a:stretch>
        </p:blipFill>
        <p:spPr bwMode="auto">
          <a:xfrm>
            <a:off x="4648200" y="2130552"/>
            <a:ext cx="4038600" cy="3466649"/>
          </a:xfrm>
          <a:prstGeom prst="rect">
            <a:avLst/>
          </a:prstGeom>
          <a:noFill/>
        </p:spPr>
      </p:pic>
      <p:sp>
        <p:nvSpPr>
          <p:cNvPr id="7" name="Slide Number Placeholder 6"/>
          <p:cNvSpPr>
            <a:spLocks noGrp="1"/>
          </p:cNvSpPr>
          <p:nvPr>
            <p:ph type="sldNum" sz="quarter" idx="12"/>
          </p:nvPr>
        </p:nvSpPr>
        <p:spPr/>
        <p:txBody>
          <a:bodyPr/>
          <a:lstStyle/>
          <a:p>
            <a:fld id="{B6F15528-21DE-4FAA-801E-634DDDAF4B2B}" type="slidenum">
              <a:rPr lang="en-US" smtClean="0"/>
              <a:pPr/>
              <a:t>29</a:t>
            </a:fld>
            <a:endParaRPr lang="en-US"/>
          </a:p>
        </p:txBody>
      </p:sp>
    </p:spTree>
    <p:extLst>
      <p:ext uri="{BB962C8B-B14F-4D97-AF65-F5344CB8AC3E}">
        <p14:creationId xmlns:p14="http://schemas.microsoft.com/office/powerpoint/2010/main" val="32602571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81006" y="148699"/>
            <a:ext cx="8226425" cy="582613"/>
          </a:xfrm>
        </p:spPr>
        <p:txBody>
          <a:bodyPr>
            <a:noAutofit/>
          </a:bodyPr>
          <a:lstStyle/>
          <a:p>
            <a:r>
              <a:rPr lang="en-US" dirty="0" err="1" smtClean="0">
                <a:latin typeface="Times New Roman" pitchFamily="18" charset="0"/>
                <a:cs typeface="Times New Roman" pitchFamily="18" charset="0"/>
              </a:rPr>
              <a:t>CrIS</a:t>
            </a:r>
            <a:r>
              <a:rPr lang="en-US" dirty="0" smtClean="0">
                <a:latin typeface="Times New Roman" pitchFamily="18" charset="0"/>
                <a:cs typeface="Times New Roman" pitchFamily="18" charset="0"/>
              </a:rPr>
              <a:t> Operational Concept</a:t>
            </a:r>
          </a:p>
        </p:txBody>
      </p:sp>
      <p:pic>
        <p:nvPicPr>
          <p:cNvPr id="8195" name="Picture 4" descr="0124-1011-2212-1645_astronaut_floating_in_space_above_the_earth_o.jpg"/>
          <p:cNvPicPr>
            <a:picLocks noChangeAspect="1"/>
          </p:cNvPicPr>
          <p:nvPr/>
        </p:nvPicPr>
        <p:blipFill>
          <a:blip r:embed="rId2" cstate="print"/>
          <a:srcRect/>
          <a:stretch>
            <a:fillRect/>
          </a:stretch>
        </p:blipFill>
        <p:spPr bwMode="auto">
          <a:xfrm>
            <a:off x="426244" y="1079501"/>
            <a:ext cx="8374062" cy="5349875"/>
          </a:xfrm>
          <a:prstGeom prst="rect">
            <a:avLst/>
          </a:prstGeom>
          <a:noFill/>
          <a:ln w="9525">
            <a:noFill/>
            <a:miter lim="800000"/>
            <a:headEnd/>
            <a:tailEnd/>
          </a:ln>
        </p:spPr>
      </p:pic>
      <p:grpSp>
        <p:nvGrpSpPr>
          <p:cNvPr id="2" name="Group 10"/>
          <p:cNvGrpSpPr>
            <a:grpSpLocks/>
          </p:cNvGrpSpPr>
          <p:nvPr/>
        </p:nvGrpSpPr>
        <p:grpSpPr bwMode="auto">
          <a:xfrm>
            <a:off x="1720065" y="1641476"/>
            <a:ext cx="601662" cy="557213"/>
            <a:chOff x="928" y="1177"/>
            <a:chExt cx="408" cy="405"/>
          </a:xfrm>
        </p:grpSpPr>
        <p:grpSp>
          <p:nvGrpSpPr>
            <p:cNvPr id="3" name="Group 11"/>
            <p:cNvGrpSpPr>
              <a:grpSpLocks/>
            </p:cNvGrpSpPr>
            <p:nvPr/>
          </p:nvGrpSpPr>
          <p:grpSpPr bwMode="auto">
            <a:xfrm>
              <a:off x="928" y="1177"/>
              <a:ext cx="408" cy="405"/>
              <a:chOff x="928" y="1177"/>
              <a:chExt cx="408" cy="405"/>
            </a:xfrm>
          </p:grpSpPr>
          <p:sp>
            <p:nvSpPr>
              <p:cNvPr id="8433" name="Freeform 12"/>
              <p:cNvSpPr>
                <a:spLocks/>
              </p:cNvSpPr>
              <p:nvPr/>
            </p:nvSpPr>
            <p:spPr bwMode="auto">
              <a:xfrm>
                <a:off x="932" y="1280"/>
                <a:ext cx="142" cy="82"/>
              </a:xfrm>
              <a:custGeom>
                <a:avLst/>
                <a:gdLst>
                  <a:gd name="T0" fmla="*/ 135 w 142"/>
                  <a:gd name="T1" fmla="*/ 41 h 82"/>
                  <a:gd name="T2" fmla="*/ 141 w 142"/>
                  <a:gd name="T3" fmla="*/ 81 h 82"/>
                  <a:gd name="T4" fmla="*/ 0 w 142"/>
                  <a:gd name="T5" fmla="*/ 41 h 82"/>
                  <a:gd name="T6" fmla="*/ 2 w 142"/>
                  <a:gd name="T7" fmla="*/ 29 h 82"/>
                  <a:gd name="T8" fmla="*/ 4 w 142"/>
                  <a:gd name="T9" fmla="*/ 0 h 82"/>
                  <a:gd name="T10" fmla="*/ 135 w 142"/>
                  <a:gd name="T11" fmla="*/ 41 h 82"/>
                  <a:gd name="T12" fmla="*/ 0 60000 65536"/>
                  <a:gd name="T13" fmla="*/ 0 60000 65536"/>
                  <a:gd name="T14" fmla="*/ 0 60000 65536"/>
                  <a:gd name="T15" fmla="*/ 0 60000 65536"/>
                  <a:gd name="T16" fmla="*/ 0 60000 65536"/>
                  <a:gd name="T17" fmla="*/ 0 60000 65536"/>
                  <a:gd name="T18" fmla="*/ 0 w 142"/>
                  <a:gd name="T19" fmla="*/ 0 h 82"/>
                  <a:gd name="T20" fmla="*/ 142 w 142"/>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142" h="82">
                    <a:moveTo>
                      <a:pt x="135" y="41"/>
                    </a:moveTo>
                    <a:lnTo>
                      <a:pt x="141" y="81"/>
                    </a:lnTo>
                    <a:lnTo>
                      <a:pt x="0" y="41"/>
                    </a:lnTo>
                    <a:lnTo>
                      <a:pt x="2" y="29"/>
                    </a:lnTo>
                    <a:lnTo>
                      <a:pt x="4" y="0"/>
                    </a:lnTo>
                    <a:lnTo>
                      <a:pt x="135" y="4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34" name="Freeform 13"/>
              <p:cNvSpPr>
                <a:spLocks/>
              </p:cNvSpPr>
              <p:nvPr/>
            </p:nvSpPr>
            <p:spPr bwMode="auto">
              <a:xfrm>
                <a:off x="932" y="1280"/>
                <a:ext cx="142" cy="82"/>
              </a:xfrm>
              <a:custGeom>
                <a:avLst/>
                <a:gdLst>
                  <a:gd name="T0" fmla="*/ 135 w 142"/>
                  <a:gd name="T1" fmla="*/ 41 h 82"/>
                  <a:gd name="T2" fmla="*/ 141 w 142"/>
                  <a:gd name="T3" fmla="*/ 81 h 82"/>
                  <a:gd name="T4" fmla="*/ 0 w 142"/>
                  <a:gd name="T5" fmla="*/ 41 h 82"/>
                  <a:gd name="T6" fmla="*/ 2 w 142"/>
                  <a:gd name="T7" fmla="*/ 29 h 82"/>
                  <a:gd name="T8" fmla="*/ 4 w 142"/>
                  <a:gd name="T9" fmla="*/ 0 h 82"/>
                  <a:gd name="T10" fmla="*/ 135 w 142"/>
                  <a:gd name="T11" fmla="*/ 41 h 82"/>
                  <a:gd name="T12" fmla="*/ 0 60000 65536"/>
                  <a:gd name="T13" fmla="*/ 0 60000 65536"/>
                  <a:gd name="T14" fmla="*/ 0 60000 65536"/>
                  <a:gd name="T15" fmla="*/ 0 60000 65536"/>
                  <a:gd name="T16" fmla="*/ 0 60000 65536"/>
                  <a:gd name="T17" fmla="*/ 0 60000 65536"/>
                  <a:gd name="T18" fmla="*/ 0 w 142"/>
                  <a:gd name="T19" fmla="*/ 0 h 82"/>
                  <a:gd name="T20" fmla="*/ 142 w 142"/>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142" h="82">
                    <a:moveTo>
                      <a:pt x="135" y="41"/>
                    </a:moveTo>
                    <a:lnTo>
                      <a:pt x="141" y="81"/>
                    </a:lnTo>
                    <a:lnTo>
                      <a:pt x="0" y="41"/>
                    </a:lnTo>
                    <a:lnTo>
                      <a:pt x="2" y="29"/>
                    </a:lnTo>
                    <a:lnTo>
                      <a:pt x="4" y="0"/>
                    </a:lnTo>
                    <a:lnTo>
                      <a:pt x="135" y="4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35" name="Freeform 14"/>
              <p:cNvSpPr>
                <a:spLocks/>
              </p:cNvSpPr>
              <p:nvPr/>
            </p:nvSpPr>
            <p:spPr bwMode="auto">
              <a:xfrm>
                <a:off x="1067" y="1324"/>
                <a:ext cx="7" cy="38"/>
              </a:xfrm>
              <a:custGeom>
                <a:avLst/>
                <a:gdLst>
                  <a:gd name="T0" fmla="*/ 5 w 7"/>
                  <a:gd name="T1" fmla="*/ 34 h 38"/>
                  <a:gd name="T2" fmla="*/ 6 w 7"/>
                  <a:gd name="T3" fmla="*/ 37 h 38"/>
                  <a:gd name="T4" fmla="*/ 0 w 7"/>
                  <a:gd name="T5" fmla="*/ 2 h 38"/>
                  <a:gd name="T6" fmla="*/ 3 w 7"/>
                  <a:gd name="T7" fmla="*/ 0 h 38"/>
                  <a:gd name="T8" fmla="*/ 6 w 7"/>
                  <a:gd name="T9" fmla="*/ 37 h 38"/>
                  <a:gd name="T10" fmla="*/ 5 w 7"/>
                  <a:gd name="T11" fmla="*/ 34 h 38"/>
                  <a:gd name="T12" fmla="*/ 0 60000 65536"/>
                  <a:gd name="T13" fmla="*/ 0 60000 65536"/>
                  <a:gd name="T14" fmla="*/ 0 60000 65536"/>
                  <a:gd name="T15" fmla="*/ 0 60000 65536"/>
                  <a:gd name="T16" fmla="*/ 0 60000 65536"/>
                  <a:gd name="T17" fmla="*/ 0 60000 65536"/>
                  <a:gd name="T18" fmla="*/ 0 w 7"/>
                  <a:gd name="T19" fmla="*/ 0 h 38"/>
                  <a:gd name="T20" fmla="*/ 7 w 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7" h="38">
                    <a:moveTo>
                      <a:pt x="5" y="34"/>
                    </a:moveTo>
                    <a:lnTo>
                      <a:pt x="6" y="37"/>
                    </a:lnTo>
                    <a:lnTo>
                      <a:pt x="0" y="2"/>
                    </a:lnTo>
                    <a:lnTo>
                      <a:pt x="3" y="0"/>
                    </a:lnTo>
                    <a:lnTo>
                      <a:pt x="6" y="37"/>
                    </a:lnTo>
                    <a:lnTo>
                      <a:pt x="5" y="3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36" name="Freeform 15"/>
              <p:cNvSpPr>
                <a:spLocks/>
              </p:cNvSpPr>
              <p:nvPr/>
            </p:nvSpPr>
            <p:spPr bwMode="auto">
              <a:xfrm>
                <a:off x="1067" y="1324"/>
                <a:ext cx="7" cy="38"/>
              </a:xfrm>
              <a:custGeom>
                <a:avLst/>
                <a:gdLst>
                  <a:gd name="T0" fmla="*/ 5 w 7"/>
                  <a:gd name="T1" fmla="*/ 34 h 38"/>
                  <a:gd name="T2" fmla="*/ 6 w 7"/>
                  <a:gd name="T3" fmla="*/ 37 h 38"/>
                  <a:gd name="T4" fmla="*/ 0 w 7"/>
                  <a:gd name="T5" fmla="*/ 2 h 38"/>
                  <a:gd name="T6" fmla="*/ 3 w 7"/>
                  <a:gd name="T7" fmla="*/ 0 h 38"/>
                  <a:gd name="T8" fmla="*/ 6 w 7"/>
                  <a:gd name="T9" fmla="*/ 37 h 38"/>
                  <a:gd name="T10" fmla="*/ 5 w 7"/>
                  <a:gd name="T11" fmla="*/ 34 h 38"/>
                  <a:gd name="T12" fmla="*/ 0 60000 65536"/>
                  <a:gd name="T13" fmla="*/ 0 60000 65536"/>
                  <a:gd name="T14" fmla="*/ 0 60000 65536"/>
                  <a:gd name="T15" fmla="*/ 0 60000 65536"/>
                  <a:gd name="T16" fmla="*/ 0 60000 65536"/>
                  <a:gd name="T17" fmla="*/ 0 60000 65536"/>
                  <a:gd name="T18" fmla="*/ 0 w 7"/>
                  <a:gd name="T19" fmla="*/ 0 h 38"/>
                  <a:gd name="T20" fmla="*/ 7 w 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7" h="38">
                    <a:moveTo>
                      <a:pt x="5" y="34"/>
                    </a:moveTo>
                    <a:lnTo>
                      <a:pt x="6" y="37"/>
                    </a:lnTo>
                    <a:lnTo>
                      <a:pt x="0" y="2"/>
                    </a:lnTo>
                    <a:lnTo>
                      <a:pt x="3" y="0"/>
                    </a:lnTo>
                    <a:lnTo>
                      <a:pt x="6" y="37"/>
                    </a:lnTo>
                    <a:lnTo>
                      <a:pt x="5" y="3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37" name="Freeform 16"/>
              <p:cNvSpPr>
                <a:spLocks/>
              </p:cNvSpPr>
              <p:nvPr/>
            </p:nvSpPr>
            <p:spPr bwMode="auto">
              <a:xfrm>
                <a:off x="1073" y="1363"/>
                <a:ext cx="1" cy="5"/>
              </a:xfrm>
              <a:custGeom>
                <a:avLst/>
                <a:gdLst>
                  <a:gd name="T0" fmla="*/ 0 w 1"/>
                  <a:gd name="T1" fmla="*/ 2 h 5"/>
                  <a:gd name="T2" fmla="*/ 0 w 1"/>
                  <a:gd name="T3" fmla="*/ 2 h 5"/>
                  <a:gd name="T4" fmla="*/ 0 w 1"/>
                  <a:gd name="T5" fmla="*/ 0 h 5"/>
                  <a:gd name="T6" fmla="*/ 0 w 1"/>
                  <a:gd name="T7" fmla="*/ 2 h 5"/>
                  <a:gd name="T8" fmla="*/ 0 w 1"/>
                  <a:gd name="T9" fmla="*/ 2 h 5"/>
                  <a:gd name="T10" fmla="*/ 0 w 1"/>
                  <a:gd name="T11" fmla="*/ 2 h 5"/>
                  <a:gd name="T12" fmla="*/ 0 w 1"/>
                  <a:gd name="T13" fmla="*/ 4 h 5"/>
                  <a:gd name="T14" fmla="*/ 0 w 1"/>
                  <a:gd name="T15" fmla="*/ 2 h 5"/>
                  <a:gd name="T16" fmla="*/ 0 w 1"/>
                  <a:gd name="T17" fmla="*/ 2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5"/>
                  <a:gd name="T29" fmla="*/ 1 w 1"/>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5">
                    <a:moveTo>
                      <a:pt x="0" y="2"/>
                    </a:moveTo>
                    <a:lnTo>
                      <a:pt x="0" y="2"/>
                    </a:lnTo>
                    <a:lnTo>
                      <a:pt x="0" y="0"/>
                    </a:lnTo>
                    <a:lnTo>
                      <a:pt x="0" y="2"/>
                    </a:lnTo>
                    <a:lnTo>
                      <a:pt x="0" y="4"/>
                    </a:lnTo>
                    <a:lnTo>
                      <a:pt x="0"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38" name="Freeform 17"/>
              <p:cNvSpPr>
                <a:spLocks/>
              </p:cNvSpPr>
              <p:nvPr/>
            </p:nvSpPr>
            <p:spPr bwMode="auto">
              <a:xfrm>
                <a:off x="1073" y="1363"/>
                <a:ext cx="1" cy="5"/>
              </a:xfrm>
              <a:custGeom>
                <a:avLst/>
                <a:gdLst>
                  <a:gd name="T0" fmla="*/ 0 w 1"/>
                  <a:gd name="T1" fmla="*/ 2 h 5"/>
                  <a:gd name="T2" fmla="*/ 0 w 1"/>
                  <a:gd name="T3" fmla="*/ 2 h 5"/>
                  <a:gd name="T4" fmla="*/ 0 w 1"/>
                  <a:gd name="T5" fmla="*/ 0 h 5"/>
                  <a:gd name="T6" fmla="*/ 0 w 1"/>
                  <a:gd name="T7" fmla="*/ 2 h 5"/>
                  <a:gd name="T8" fmla="*/ 0 w 1"/>
                  <a:gd name="T9" fmla="*/ 2 h 5"/>
                  <a:gd name="T10" fmla="*/ 0 w 1"/>
                  <a:gd name="T11" fmla="*/ 2 h 5"/>
                  <a:gd name="T12" fmla="*/ 0 w 1"/>
                  <a:gd name="T13" fmla="*/ 4 h 5"/>
                  <a:gd name="T14" fmla="*/ 0 w 1"/>
                  <a:gd name="T15" fmla="*/ 2 h 5"/>
                  <a:gd name="T16" fmla="*/ 0 w 1"/>
                  <a:gd name="T17" fmla="*/ 2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5"/>
                  <a:gd name="T29" fmla="*/ 1 w 1"/>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5">
                    <a:moveTo>
                      <a:pt x="0" y="2"/>
                    </a:moveTo>
                    <a:lnTo>
                      <a:pt x="0" y="2"/>
                    </a:lnTo>
                    <a:lnTo>
                      <a:pt x="0" y="0"/>
                    </a:lnTo>
                    <a:lnTo>
                      <a:pt x="0" y="2"/>
                    </a:lnTo>
                    <a:lnTo>
                      <a:pt x="0" y="4"/>
                    </a:lnTo>
                    <a:lnTo>
                      <a:pt x="0"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39" name="Freeform 18"/>
              <p:cNvSpPr>
                <a:spLocks/>
              </p:cNvSpPr>
              <p:nvPr/>
            </p:nvSpPr>
            <p:spPr bwMode="auto">
              <a:xfrm>
                <a:off x="932" y="1317"/>
                <a:ext cx="142" cy="47"/>
              </a:xfrm>
              <a:custGeom>
                <a:avLst/>
                <a:gdLst>
                  <a:gd name="T0" fmla="*/ 4 w 142"/>
                  <a:gd name="T1" fmla="*/ 4 h 47"/>
                  <a:gd name="T2" fmla="*/ 4 w 142"/>
                  <a:gd name="T3" fmla="*/ 0 h 47"/>
                  <a:gd name="T4" fmla="*/ 141 w 142"/>
                  <a:gd name="T5" fmla="*/ 44 h 47"/>
                  <a:gd name="T6" fmla="*/ 135 w 142"/>
                  <a:gd name="T7" fmla="*/ 46 h 47"/>
                  <a:gd name="T8" fmla="*/ 0 w 142"/>
                  <a:gd name="T9" fmla="*/ 6 h 47"/>
                  <a:gd name="T10" fmla="*/ 4 w 142"/>
                  <a:gd name="T11" fmla="*/ 4 h 47"/>
                  <a:gd name="T12" fmla="*/ 0 60000 65536"/>
                  <a:gd name="T13" fmla="*/ 0 60000 65536"/>
                  <a:gd name="T14" fmla="*/ 0 60000 65536"/>
                  <a:gd name="T15" fmla="*/ 0 60000 65536"/>
                  <a:gd name="T16" fmla="*/ 0 60000 65536"/>
                  <a:gd name="T17" fmla="*/ 0 60000 65536"/>
                  <a:gd name="T18" fmla="*/ 0 w 142"/>
                  <a:gd name="T19" fmla="*/ 0 h 47"/>
                  <a:gd name="T20" fmla="*/ 142 w 142"/>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142" h="47">
                    <a:moveTo>
                      <a:pt x="4" y="4"/>
                    </a:moveTo>
                    <a:lnTo>
                      <a:pt x="4" y="0"/>
                    </a:lnTo>
                    <a:lnTo>
                      <a:pt x="141" y="44"/>
                    </a:lnTo>
                    <a:lnTo>
                      <a:pt x="135" y="46"/>
                    </a:lnTo>
                    <a:lnTo>
                      <a:pt x="0" y="6"/>
                    </a:lnTo>
                    <a:lnTo>
                      <a:pt x="4"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0" name="Freeform 19"/>
              <p:cNvSpPr>
                <a:spLocks/>
              </p:cNvSpPr>
              <p:nvPr/>
            </p:nvSpPr>
            <p:spPr bwMode="auto">
              <a:xfrm>
                <a:off x="932" y="1317"/>
                <a:ext cx="142" cy="47"/>
              </a:xfrm>
              <a:custGeom>
                <a:avLst/>
                <a:gdLst>
                  <a:gd name="T0" fmla="*/ 4 w 142"/>
                  <a:gd name="T1" fmla="*/ 4 h 47"/>
                  <a:gd name="T2" fmla="*/ 4 w 142"/>
                  <a:gd name="T3" fmla="*/ 0 h 47"/>
                  <a:gd name="T4" fmla="*/ 141 w 142"/>
                  <a:gd name="T5" fmla="*/ 44 h 47"/>
                  <a:gd name="T6" fmla="*/ 135 w 142"/>
                  <a:gd name="T7" fmla="*/ 46 h 47"/>
                  <a:gd name="T8" fmla="*/ 0 w 142"/>
                  <a:gd name="T9" fmla="*/ 6 h 47"/>
                  <a:gd name="T10" fmla="*/ 4 w 142"/>
                  <a:gd name="T11" fmla="*/ 4 h 47"/>
                  <a:gd name="T12" fmla="*/ 0 60000 65536"/>
                  <a:gd name="T13" fmla="*/ 0 60000 65536"/>
                  <a:gd name="T14" fmla="*/ 0 60000 65536"/>
                  <a:gd name="T15" fmla="*/ 0 60000 65536"/>
                  <a:gd name="T16" fmla="*/ 0 60000 65536"/>
                  <a:gd name="T17" fmla="*/ 0 60000 65536"/>
                  <a:gd name="T18" fmla="*/ 0 w 142"/>
                  <a:gd name="T19" fmla="*/ 0 h 47"/>
                  <a:gd name="T20" fmla="*/ 142 w 142"/>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142" h="47">
                    <a:moveTo>
                      <a:pt x="4" y="4"/>
                    </a:moveTo>
                    <a:lnTo>
                      <a:pt x="4" y="0"/>
                    </a:lnTo>
                    <a:lnTo>
                      <a:pt x="141" y="44"/>
                    </a:lnTo>
                    <a:lnTo>
                      <a:pt x="135" y="46"/>
                    </a:lnTo>
                    <a:lnTo>
                      <a:pt x="0" y="6"/>
                    </a:lnTo>
                    <a:lnTo>
                      <a:pt x="4"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1" name="Freeform 20"/>
              <p:cNvSpPr>
                <a:spLocks/>
              </p:cNvSpPr>
              <p:nvPr/>
            </p:nvSpPr>
            <p:spPr bwMode="auto">
              <a:xfrm>
                <a:off x="928" y="1311"/>
                <a:ext cx="3" cy="8"/>
              </a:xfrm>
              <a:custGeom>
                <a:avLst/>
                <a:gdLst>
                  <a:gd name="T0" fmla="*/ 2 w 3"/>
                  <a:gd name="T1" fmla="*/ 3 h 8"/>
                  <a:gd name="T2" fmla="*/ 2 w 3"/>
                  <a:gd name="T3" fmla="*/ 0 h 8"/>
                  <a:gd name="T4" fmla="*/ 2 w 3"/>
                  <a:gd name="T5" fmla="*/ 6 h 8"/>
                  <a:gd name="T6" fmla="*/ 1 w 3"/>
                  <a:gd name="T7" fmla="*/ 7 h 8"/>
                  <a:gd name="T8" fmla="*/ 0 w 3"/>
                  <a:gd name="T9" fmla="*/ 1 h 8"/>
                  <a:gd name="T10" fmla="*/ 2 w 3"/>
                  <a:gd name="T11" fmla="*/ 3 h 8"/>
                  <a:gd name="T12" fmla="*/ 0 60000 65536"/>
                  <a:gd name="T13" fmla="*/ 0 60000 65536"/>
                  <a:gd name="T14" fmla="*/ 0 60000 65536"/>
                  <a:gd name="T15" fmla="*/ 0 60000 65536"/>
                  <a:gd name="T16" fmla="*/ 0 60000 65536"/>
                  <a:gd name="T17" fmla="*/ 0 60000 65536"/>
                  <a:gd name="T18" fmla="*/ 0 w 3"/>
                  <a:gd name="T19" fmla="*/ 0 h 8"/>
                  <a:gd name="T20" fmla="*/ 3 w 3"/>
                  <a:gd name="T21" fmla="*/ 8 h 8"/>
                </a:gdLst>
                <a:ahLst/>
                <a:cxnLst>
                  <a:cxn ang="T12">
                    <a:pos x="T0" y="T1"/>
                  </a:cxn>
                  <a:cxn ang="T13">
                    <a:pos x="T2" y="T3"/>
                  </a:cxn>
                  <a:cxn ang="T14">
                    <a:pos x="T4" y="T5"/>
                  </a:cxn>
                  <a:cxn ang="T15">
                    <a:pos x="T6" y="T7"/>
                  </a:cxn>
                  <a:cxn ang="T16">
                    <a:pos x="T8" y="T9"/>
                  </a:cxn>
                  <a:cxn ang="T17">
                    <a:pos x="T10" y="T11"/>
                  </a:cxn>
                </a:cxnLst>
                <a:rect l="T18" t="T19" r="T20" b="T21"/>
                <a:pathLst>
                  <a:path w="3" h="8">
                    <a:moveTo>
                      <a:pt x="2" y="3"/>
                    </a:moveTo>
                    <a:lnTo>
                      <a:pt x="2" y="0"/>
                    </a:lnTo>
                    <a:lnTo>
                      <a:pt x="2" y="6"/>
                    </a:lnTo>
                    <a:lnTo>
                      <a:pt x="1" y="7"/>
                    </a:lnTo>
                    <a:lnTo>
                      <a:pt x="0" y="1"/>
                    </a:lnTo>
                    <a:lnTo>
                      <a:pt x="2"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2" name="Freeform 21"/>
              <p:cNvSpPr>
                <a:spLocks/>
              </p:cNvSpPr>
              <p:nvPr/>
            </p:nvSpPr>
            <p:spPr bwMode="auto">
              <a:xfrm>
                <a:off x="928" y="1311"/>
                <a:ext cx="3" cy="8"/>
              </a:xfrm>
              <a:custGeom>
                <a:avLst/>
                <a:gdLst>
                  <a:gd name="T0" fmla="*/ 2 w 3"/>
                  <a:gd name="T1" fmla="*/ 3 h 8"/>
                  <a:gd name="T2" fmla="*/ 2 w 3"/>
                  <a:gd name="T3" fmla="*/ 0 h 8"/>
                  <a:gd name="T4" fmla="*/ 2 w 3"/>
                  <a:gd name="T5" fmla="*/ 6 h 8"/>
                  <a:gd name="T6" fmla="*/ 1 w 3"/>
                  <a:gd name="T7" fmla="*/ 7 h 8"/>
                  <a:gd name="T8" fmla="*/ 0 w 3"/>
                  <a:gd name="T9" fmla="*/ 1 h 8"/>
                  <a:gd name="T10" fmla="*/ 2 w 3"/>
                  <a:gd name="T11" fmla="*/ 3 h 8"/>
                  <a:gd name="T12" fmla="*/ 0 60000 65536"/>
                  <a:gd name="T13" fmla="*/ 0 60000 65536"/>
                  <a:gd name="T14" fmla="*/ 0 60000 65536"/>
                  <a:gd name="T15" fmla="*/ 0 60000 65536"/>
                  <a:gd name="T16" fmla="*/ 0 60000 65536"/>
                  <a:gd name="T17" fmla="*/ 0 60000 65536"/>
                  <a:gd name="T18" fmla="*/ 0 w 3"/>
                  <a:gd name="T19" fmla="*/ 0 h 8"/>
                  <a:gd name="T20" fmla="*/ 3 w 3"/>
                  <a:gd name="T21" fmla="*/ 8 h 8"/>
                </a:gdLst>
                <a:ahLst/>
                <a:cxnLst>
                  <a:cxn ang="T12">
                    <a:pos x="T0" y="T1"/>
                  </a:cxn>
                  <a:cxn ang="T13">
                    <a:pos x="T2" y="T3"/>
                  </a:cxn>
                  <a:cxn ang="T14">
                    <a:pos x="T4" y="T5"/>
                  </a:cxn>
                  <a:cxn ang="T15">
                    <a:pos x="T6" y="T7"/>
                  </a:cxn>
                  <a:cxn ang="T16">
                    <a:pos x="T8" y="T9"/>
                  </a:cxn>
                  <a:cxn ang="T17">
                    <a:pos x="T10" y="T11"/>
                  </a:cxn>
                </a:cxnLst>
                <a:rect l="T18" t="T19" r="T20" b="T21"/>
                <a:pathLst>
                  <a:path w="3" h="8">
                    <a:moveTo>
                      <a:pt x="2" y="3"/>
                    </a:moveTo>
                    <a:lnTo>
                      <a:pt x="2" y="0"/>
                    </a:lnTo>
                    <a:lnTo>
                      <a:pt x="2" y="6"/>
                    </a:lnTo>
                    <a:lnTo>
                      <a:pt x="1" y="7"/>
                    </a:lnTo>
                    <a:lnTo>
                      <a:pt x="0" y="1"/>
                    </a:lnTo>
                    <a:lnTo>
                      <a:pt x="2"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3" name="Freeform 22"/>
              <p:cNvSpPr>
                <a:spLocks/>
              </p:cNvSpPr>
              <p:nvPr/>
            </p:nvSpPr>
            <p:spPr bwMode="auto">
              <a:xfrm>
                <a:off x="928" y="1277"/>
                <a:ext cx="9" cy="35"/>
              </a:xfrm>
              <a:custGeom>
                <a:avLst/>
                <a:gdLst>
                  <a:gd name="T0" fmla="*/ 5 w 9"/>
                  <a:gd name="T1" fmla="*/ 3 h 35"/>
                  <a:gd name="T2" fmla="*/ 8 w 9"/>
                  <a:gd name="T3" fmla="*/ 0 h 35"/>
                  <a:gd name="T4" fmla="*/ 5 w 9"/>
                  <a:gd name="T5" fmla="*/ 34 h 35"/>
                  <a:gd name="T6" fmla="*/ 0 w 9"/>
                  <a:gd name="T7" fmla="*/ 31 h 35"/>
                  <a:gd name="T8" fmla="*/ 5 w 9"/>
                  <a:gd name="T9" fmla="*/ 3 h 35"/>
                  <a:gd name="T10" fmla="*/ 8 w 9"/>
                  <a:gd name="T11" fmla="*/ 0 h 35"/>
                  <a:gd name="T12" fmla="*/ 5 w 9"/>
                  <a:gd name="T13" fmla="*/ 3 h 35"/>
                  <a:gd name="T14" fmla="*/ 8 w 9"/>
                  <a:gd name="T15" fmla="*/ 0 h 35"/>
                  <a:gd name="T16" fmla="*/ 5 w 9"/>
                  <a:gd name="T17" fmla="*/ 3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35"/>
                  <a:gd name="T29" fmla="*/ 9 w 9"/>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35">
                    <a:moveTo>
                      <a:pt x="5" y="3"/>
                    </a:moveTo>
                    <a:lnTo>
                      <a:pt x="8" y="0"/>
                    </a:lnTo>
                    <a:lnTo>
                      <a:pt x="5" y="34"/>
                    </a:lnTo>
                    <a:lnTo>
                      <a:pt x="0" y="31"/>
                    </a:lnTo>
                    <a:lnTo>
                      <a:pt x="5" y="3"/>
                    </a:lnTo>
                    <a:lnTo>
                      <a:pt x="8" y="0"/>
                    </a:lnTo>
                    <a:lnTo>
                      <a:pt x="5" y="3"/>
                    </a:lnTo>
                    <a:lnTo>
                      <a:pt x="8" y="0"/>
                    </a:lnTo>
                    <a:lnTo>
                      <a:pt x="5"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4" name="Freeform 23"/>
              <p:cNvSpPr>
                <a:spLocks/>
              </p:cNvSpPr>
              <p:nvPr/>
            </p:nvSpPr>
            <p:spPr bwMode="auto">
              <a:xfrm>
                <a:off x="928" y="1277"/>
                <a:ext cx="9" cy="35"/>
              </a:xfrm>
              <a:custGeom>
                <a:avLst/>
                <a:gdLst>
                  <a:gd name="T0" fmla="*/ 5 w 9"/>
                  <a:gd name="T1" fmla="*/ 3 h 35"/>
                  <a:gd name="T2" fmla="*/ 8 w 9"/>
                  <a:gd name="T3" fmla="*/ 0 h 35"/>
                  <a:gd name="T4" fmla="*/ 5 w 9"/>
                  <a:gd name="T5" fmla="*/ 34 h 35"/>
                  <a:gd name="T6" fmla="*/ 0 w 9"/>
                  <a:gd name="T7" fmla="*/ 31 h 35"/>
                  <a:gd name="T8" fmla="*/ 5 w 9"/>
                  <a:gd name="T9" fmla="*/ 3 h 35"/>
                  <a:gd name="T10" fmla="*/ 8 w 9"/>
                  <a:gd name="T11" fmla="*/ 0 h 35"/>
                  <a:gd name="T12" fmla="*/ 5 w 9"/>
                  <a:gd name="T13" fmla="*/ 3 h 35"/>
                  <a:gd name="T14" fmla="*/ 8 w 9"/>
                  <a:gd name="T15" fmla="*/ 0 h 35"/>
                  <a:gd name="T16" fmla="*/ 5 w 9"/>
                  <a:gd name="T17" fmla="*/ 3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35"/>
                  <a:gd name="T29" fmla="*/ 9 w 9"/>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35">
                    <a:moveTo>
                      <a:pt x="5" y="3"/>
                    </a:moveTo>
                    <a:lnTo>
                      <a:pt x="8" y="0"/>
                    </a:lnTo>
                    <a:lnTo>
                      <a:pt x="5" y="34"/>
                    </a:lnTo>
                    <a:lnTo>
                      <a:pt x="0" y="31"/>
                    </a:lnTo>
                    <a:lnTo>
                      <a:pt x="5" y="3"/>
                    </a:lnTo>
                    <a:lnTo>
                      <a:pt x="8" y="0"/>
                    </a:lnTo>
                    <a:lnTo>
                      <a:pt x="5" y="3"/>
                    </a:lnTo>
                    <a:lnTo>
                      <a:pt x="8" y="0"/>
                    </a:lnTo>
                    <a:lnTo>
                      <a:pt x="5"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5" name="Freeform 24"/>
              <p:cNvSpPr>
                <a:spLocks/>
              </p:cNvSpPr>
              <p:nvPr/>
            </p:nvSpPr>
            <p:spPr bwMode="auto">
              <a:xfrm>
                <a:off x="936" y="1277"/>
                <a:ext cx="132" cy="50"/>
              </a:xfrm>
              <a:custGeom>
                <a:avLst/>
                <a:gdLst>
                  <a:gd name="T0" fmla="*/ 125 w 132"/>
                  <a:gd name="T1" fmla="*/ 44 h 50"/>
                  <a:gd name="T2" fmla="*/ 127 w 132"/>
                  <a:gd name="T3" fmla="*/ 49 h 50"/>
                  <a:gd name="T4" fmla="*/ 0 w 132"/>
                  <a:gd name="T5" fmla="*/ 3 h 50"/>
                  <a:gd name="T6" fmla="*/ 6 w 132"/>
                  <a:gd name="T7" fmla="*/ 0 h 50"/>
                  <a:gd name="T8" fmla="*/ 131 w 132"/>
                  <a:gd name="T9" fmla="*/ 42 h 50"/>
                  <a:gd name="T10" fmla="*/ 125 w 132"/>
                  <a:gd name="T11" fmla="*/ 44 h 50"/>
                  <a:gd name="T12" fmla="*/ 0 60000 65536"/>
                  <a:gd name="T13" fmla="*/ 0 60000 65536"/>
                  <a:gd name="T14" fmla="*/ 0 60000 65536"/>
                  <a:gd name="T15" fmla="*/ 0 60000 65536"/>
                  <a:gd name="T16" fmla="*/ 0 60000 65536"/>
                  <a:gd name="T17" fmla="*/ 0 60000 65536"/>
                  <a:gd name="T18" fmla="*/ 0 w 132"/>
                  <a:gd name="T19" fmla="*/ 0 h 50"/>
                  <a:gd name="T20" fmla="*/ 132 w 132"/>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32" h="50">
                    <a:moveTo>
                      <a:pt x="125" y="44"/>
                    </a:moveTo>
                    <a:lnTo>
                      <a:pt x="127" y="49"/>
                    </a:lnTo>
                    <a:lnTo>
                      <a:pt x="0" y="3"/>
                    </a:lnTo>
                    <a:lnTo>
                      <a:pt x="6" y="0"/>
                    </a:lnTo>
                    <a:lnTo>
                      <a:pt x="131" y="42"/>
                    </a:lnTo>
                    <a:lnTo>
                      <a:pt x="125" y="4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6" name="Freeform 25"/>
              <p:cNvSpPr>
                <a:spLocks/>
              </p:cNvSpPr>
              <p:nvPr/>
            </p:nvSpPr>
            <p:spPr bwMode="auto">
              <a:xfrm>
                <a:off x="936" y="1277"/>
                <a:ext cx="132" cy="50"/>
              </a:xfrm>
              <a:custGeom>
                <a:avLst/>
                <a:gdLst>
                  <a:gd name="T0" fmla="*/ 125 w 132"/>
                  <a:gd name="T1" fmla="*/ 44 h 50"/>
                  <a:gd name="T2" fmla="*/ 127 w 132"/>
                  <a:gd name="T3" fmla="*/ 49 h 50"/>
                  <a:gd name="T4" fmla="*/ 0 w 132"/>
                  <a:gd name="T5" fmla="*/ 3 h 50"/>
                  <a:gd name="T6" fmla="*/ 6 w 132"/>
                  <a:gd name="T7" fmla="*/ 0 h 50"/>
                  <a:gd name="T8" fmla="*/ 131 w 132"/>
                  <a:gd name="T9" fmla="*/ 42 h 50"/>
                  <a:gd name="T10" fmla="*/ 125 w 132"/>
                  <a:gd name="T11" fmla="*/ 44 h 50"/>
                  <a:gd name="T12" fmla="*/ 0 60000 65536"/>
                  <a:gd name="T13" fmla="*/ 0 60000 65536"/>
                  <a:gd name="T14" fmla="*/ 0 60000 65536"/>
                  <a:gd name="T15" fmla="*/ 0 60000 65536"/>
                  <a:gd name="T16" fmla="*/ 0 60000 65536"/>
                  <a:gd name="T17" fmla="*/ 0 60000 65536"/>
                  <a:gd name="T18" fmla="*/ 0 w 132"/>
                  <a:gd name="T19" fmla="*/ 0 h 50"/>
                  <a:gd name="T20" fmla="*/ 132 w 132"/>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32" h="50">
                    <a:moveTo>
                      <a:pt x="125" y="44"/>
                    </a:moveTo>
                    <a:lnTo>
                      <a:pt x="127" y="49"/>
                    </a:lnTo>
                    <a:lnTo>
                      <a:pt x="0" y="3"/>
                    </a:lnTo>
                    <a:lnTo>
                      <a:pt x="6" y="0"/>
                    </a:lnTo>
                    <a:lnTo>
                      <a:pt x="131" y="42"/>
                    </a:lnTo>
                    <a:lnTo>
                      <a:pt x="125" y="4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7" name="Freeform 26"/>
              <p:cNvSpPr>
                <a:spLocks/>
              </p:cNvSpPr>
              <p:nvPr/>
            </p:nvSpPr>
            <p:spPr bwMode="auto">
              <a:xfrm>
                <a:off x="942" y="1238"/>
                <a:ext cx="126" cy="81"/>
              </a:xfrm>
              <a:custGeom>
                <a:avLst/>
                <a:gdLst>
                  <a:gd name="T0" fmla="*/ 125 w 126"/>
                  <a:gd name="T1" fmla="*/ 80 h 81"/>
                  <a:gd name="T2" fmla="*/ 0 w 126"/>
                  <a:gd name="T3" fmla="*/ 36 h 81"/>
                  <a:gd name="T4" fmla="*/ 0 w 126"/>
                  <a:gd name="T5" fmla="*/ 0 h 81"/>
                  <a:gd name="T6" fmla="*/ 115 w 126"/>
                  <a:gd name="T7" fmla="*/ 47 h 81"/>
                  <a:gd name="T8" fmla="*/ 125 w 126"/>
                  <a:gd name="T9" fmla="*/ 80 h 81"/>
                  <a:gd name="T10" fmla="*/ 0 60000 65536"/>
                  <a:gd name="T11" fmla="*/ 0 60000 65536"/>
                  <a:gd name="T12" fmla="*/ 0 60000 65536"/>
                  <a:gd name="T13" fmla="*/ 0 60000 65536"/>
                  <a:gd name="T14" fmla="*/ 0 60000 65536"/>
                  <a:gd name="T15" fmla="*/ 0 w 126"/>
                  <a:gd name="T16" fmla="*/ 0 h 81"/>
                  <a:gd name="T17" fmla="*/ 126 w 126"/>
                  <a:gd name="T18" fmla="*/ 81 h 81"/>
                </a:gdLst>
                <a:ahLst/>
                <a:cxnLst>
                  <a:cxn ang="T10">
                    <a:pos x="T0" y="T1"/>
                  </a:cxn>
                  <a:cxn ang="T11">
                    <a:pos x="T2" y="T3"/>
                  </a:cxn>
                  <a:cxn ang="T12">
                    <a:pos x="T4" y="T5"/>
                  </a:cxn>
                  <a:cxn ang="T13">
                    <a:pos x="T6" y="T7"/>
                  </a:cxn>
                  <a:cxn ang="T14">
                    <a:pos x="T8" y="T9"/>
                  </a:cxn>
                </a:cxnLst>
                <a:rect l="T15" t="T16" r="T17" b="T18"/>
                <a:pathLst>
                  <a:path w="126" h="81">
                    <a:moveTo>
                      <a:pt x="125" y="80"/>
                    </a:moveTo>
                    <a:lnTo>
                      <a:pt x="0" y="36"/>
                    </a:lnTo>
                    <a:lnTo>
                      <a:pt x="0" y="0"/>
                    </a:lnTo>
                    <a:lnTo>
                      <a:pt x="115" y="47"/>
                    </a:lnTo>
                    <a:lnTo>
                      <a:pt x="125" y="8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8" name="Freeform 27"/>
              <p:cNvSpPr>
                <a:spLocks/>
              </p:cNvSpPr>
              <p:nvPr/>
            </p:nvSpPr>
            <p:spPr bwMode="auto">
              <a:xfrm>
                <a:off x="942" y="1238"/>
                <a:ext cx="126" cy="81"/>
              </a:xfrm>
              <a:custGeom>
                <a:avLst/>
                <a:gdLst>
                  <a:gd name="T0" fmla="*/ 125 w 126"/>
                  <a:gd name="T1" fmla="*/ 80 h 81"/>
                  <a:gd name="T2" fmla="*/ 0 w 126"/>
                  <a:gd name="T3" fmla="*/ 36 h 81"/>
                  <a:gd name="T4" fmla="*/ 0 w 126"/>
                  <a:gd name="T5" fmla="*/ 0 h 81"/>
                  <a:gd name="T6" fmla="*/ 115 w 126"/>
                  <a:gd name="T7" fmla="*/ 47 h 81"/>
                  <a:gd name="T8" fmla="*/ 125 w 126"/>
                  <a:gd name="T9" fmla="*/ 80 h 81"/>
                  <a:gd name="T10" fmla="*/ 0 60000 65536"/>
                  <a:gd name="T11" fmla="*/ 0 60000 65536"/>
                  <a:gd name="T12" fmla="*/ 0 60000 65536"/>
                  <a:gd name="T13" fmla="*/ 0 60000 65536"/>
                  <a:gd name="T14" fmla="*/ 0 60000 65536"/>
                  <a:gd name="T15" fmla="*/ 0 w 126"/>
                  <a:gd name="T16" fmla="*/ 0 h 81"/>
                  <a:gd name="T17" fmla="*/ 126 w 126"/>
                  <a:gd name="T18" fmla="*/ 81 h 81"/>
                </a:gdLst>
                <a:ahLst/>
                <a:cxnLst>
                  <a:cxn ang="T10">
                    <a:pos x="T0" y="T1"/>
                  </a:cxn>
                  <a:cxn ang="T11">
                    <a:pos x="T2" y="T3"/>
                  </a:cxn>
                  <a:cxn ang="T12">
                    <a:pos x="T4" y="T5"/>
                  </a:cxn>
                  <a:cxn ang="T13">
                    <a:pos x="T6" y="T7"/>
                  </a:cxn>
                  <a:cxn ang="T14">
                    <a:pos x="T8" y="T9"/>
                  </a:cxn>
                </a:cxnLst>
                <a:rect l="T15" t="T16" r="T17" b="T18"/>
                <a:pathLst>
                  <a:path w="126" h="81">
                    <a:moveTo>
                      <a:pt x="125" y="80"/>
                    </a:moveTo>
                    <a:lnTo>
                      <a:pt x="0" y="36"/>
                    </a:lnTo>
                    <a:lnTo>
                      <a:pt x="0" y="0"/>
                    </a:lnTo>
                    <a:lnTo>
                      <a:pt x="115" y="47"/>
                    </a:lnTo>
                    <a:lnTo>
                      <a:pt x="125" y="8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9" name="Freeform 28"/>
              <p:cNvSpPr>
                <a:spLocks/>
              </p:cNvSpPr>
              <p:nvPr/>
            </p:nvSpPr>
            <p:spPr bwMode="auto">
              <a:xfrm>
                <a:off x="936" y="1271"/>
                <a:ext cx="130" cy="50"/>
              </a:xfrm>
              <a:custGeom>
                <a:avLst/>
                <a:gdLst>
                  <a:gd name="T0" fmla="*/ 6 w 130"/>
                  <a:gd name="T1" fmla="*/ 5 h 50"/>
                  <a:gd name="T2" fmla="*/ 4 w 130"/>
                  <a:gd name="T3" fmla="*/ 0 h 50"/>
                  <a:gd name="T4" fmla="*/ 129 w 130"/>
                  <a:gd name="T5" fmla="*/ 44 h 50"/>
                  <a:gd name="T6" fmla="*/ 125 w 130"/>
                  <a:gd name="T7" fmla="*/ 49 h 50"/>
                  <a:gd name="T8" fmla="*/ 0 w 130"/>
                  <a:gd name="T9" fmla="*/ 8 h 50"/>
                  <a:gd name="T10" fmla="*/ 6 w 130"/>
                  <a:gd name="T11" fmla="*/ 5 h 50"/>
                  <a:gd name="T12" fmla="*/ 0 60000 65536"/>
                  <a:gd name="T13" fmla="*/ 0 60000 65536"/>
                  <a:gd name="T14" fmla="*/ 0 60000 65536"/>
                  <a:gd name="T15" fmla="*/ 0 60000 65536"/>
                  <a:gd name="T16" fmla="*/ 0 60000 65536"/>
                  <a:gd name="T17" fmla="*/ 0 60000 65536"/>
                  <a:gd name="T18" fmla="*/ 0 w 130"/>
                  <a:gd name="T19" fmla="*/ 0 h 50"/>
                  <a:gd name="T20" fmla="*/ 130 w 13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30" h="50">
                    <a:moveTo>
                      <a:pt x="6" y="5"/>
                    </a:moveTo>
                    <a:lnTo>
                      <a:pt x="4" y="0"/>
                    </a:lnTo>
                    <a:lnTo>
                      <a:pt x="129" y="44"/>
                    </a:lnTo>
                    <a:lnTo>
                      <a:pt x="125" y="49"/>
                    </a:lnTo>
                    <a:lnTo>
                      <a:pt x="0" y="8"/>
                    </a:lnTo>
                    <a:lnTo>
                      <a:pt x="6"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0" name="Freeform 29"/>
              <p:cNvSpPr>
                <a:spLocks/>
              </p:cNvSpPr>
              <p:nvPr/>
            </p:nvSpPr>
            <p:spPr bwMode="auto">
              <a:xfrm>
                <a:off x="936" y="1271"/>
                <a:ext cx="130" cy="50"/>
              </a:xfrm>
              <a:custGeom>
                <a:avLst/>
                <a:gdLst>
                  <a:gd name="T0" fmla="*/ 6 w 130"/>
                  <a:gd name="T1" fmla="*/ 5 h 50"/>
                  <a:gd name="T2" fmla="*/ 4 w 130"/>
                  <a:gd name="T3" fmla="*/ 0 h 50"/>
                  <a:gd name="T4" fmla="*/ 129 w 130"/>
                  <a:gd name="T5" fmla="*/ 44 h 50"/>
                  <a:gd name="T6" fmla="*/ 125 w 130"/>
                  <a:gd name="T7" fmla="*/ 49 h 50"/>
                  <a:gd name="T8" fmla="*/ 0 w 130"/>
                  <a:gd name="T9" fmla="*/ 8 h 50"/>
                  <a:gd name="T10" fmla="*/ 6 w 130"/>
                  <a:gd name="T11" fmla="*/ 5 h 50"/>
                  <a:gd name="T12" fmla="*/ 0 60000 65536"/>
                  <a:gd name="T13" fmla="*/ 0 60000 65536"/>
                  <a:gd name="T14" fmla="*/ 0 60000 65536"/>
                  <a:gd name="T15" fmla="*/ 0 60000 65536"/>
                  <a:gd name="T16" fmla="*/ 0 60000 65536"/>
                  <a:gd name="T17" fmla="*/ 0 60000 65536"/>
                  <a:gd name="T18" fmla="*/ 0 w 130"/>
                  <a:gd name="T19" fmla="*/ 0 h 50"/>
                  <a:gd name="T20" fmla="*/ 130 w 13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30" h="50">
                    <a:moveTo>
                      <a:pt x="6" y="5"/>
                    </a:moveTo>
                    <a:lnTo>
                      <a:pt x="4" y="0"/>
                    </a:lnTo>
                    <a:lnTo>
                      <a:pt x="129" y="44"/>
                    </a:lnTo>
                    <a:lnTo>
                      <a:pt x="125" y="49"/>
                    </a:lnTo>
                    <a:lnTo>
                      <a:pt x="0" y="8"/>
                    </a:lnTo>
                    <a:lnTo>
                      <a:pt x="6"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1" name="Freeform 30"/>
              <p:cNvSpPr>
                <a:spLocks/>
              </p:cNvSpPr>
              <p:nvPr/>
            </p:nvSpPr>
            <p:spPr bwMode="auto">
              <a:xfrm>
                <a:off x="936" y="1232"/>
                <a:ext cx="8" cy="43"/>
              </a:xfrm>
              <a:custGeom>
                <a:avLst/>
                <a:gdLst>
                  <a:gd name="T0" fmla="*/ 3 w 8"/>
                  <a:gd name="T1" fmla="*/ 5 h 43"/>
                  <a:gd name="T2" fmla="*/ 7 w 8"/>
                  <a:gd name="T3" fmla="*/ 4 h 43"/>
                  <a:gd name="T4" fmla="*/ 3 w 8"/>
                  <a:gd name="T5" fmla="*/ 39 h 43"/>
                  <a:gd name="T6" fmla="*/ 0 w 8"/>
                  <a:gd name="T7" fmla="*/ 42 h 43"/>
                  <a:gd name="T8" fmla="*/ 3 w 8"/>
                  <a:gd name="T9" fmla="*/ 5 h 43"/>
                  <a:gd name="T10" fmla="*/ 2 w 8"/>
                  <a:gd name="T11" fmla="*/ 0 h 43"/>
                  <a:gd name="T12" fmla="*/ 3 w 8"/>
                  <a:gd name="T13" fmla="*/ 5 h 43"/>
                  <a:gd name="T14" fmla="*/ 0 60000 65536"/>
                  <a:gd name="T15" fmla="*/ 0 60000 65536"/>
                  <a:gd name="T16" fmla="*/ 0 60000 65536"/>
                  <a:gd name="T17" fmla="*/ 0 60000 65536"/>
                  <a:gd name="T18" fmla="*/ 0 60000 65536"/>
                  <a:gd name="T19" fmla="*/ 0 60000 65536"/>
                  <a:gd name="T20" fmla="*/ 0 60000 65536"/>
                  <a:gd name="T21" fmla="*/ 0 w 8"/>
                  <a:gd name="T22" fmla="*/ 0 h 43"/>
                  <a:gd name="T23" fmla="*/ 8 w 8"/>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3">
                    <a:moveTo>
                      <a:pt x="3" y="5"/>
                    </a:moveTo>
                    <a:lnTo>
                      <a:pt x="7" y="4"/>
                    </a:lnTo>
                    <a:lnTo>
                      <a:pt x="3" y="39"/>
                    </a:lnTo>
                    <a:lnTo>
                      <a:pt x="0" y="42"/>
                    </a:lnTo>
                    <a:lnTo>
                      <a:pt x="3" y="5"/>
                    </a:lnTo>
                    <a:lnTo>
                      <a:pt x="2" y="0"/>
                    </a:lnTo>
                    <a:lnTo>
                      <a:pt x="3"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2" name="Freeform 31"/>
              <p:cNvSpPr>
                <a:spLocks/>
              </p:cNvSpPr>
              <p:nvPr/>
            </p:nvSpPr>
            <p:spPr bwMode="auto">
              <a:xfrm>
                <a:off x="936" y="1232"/>
                <a:ext cx="8" cy="43"/>
              </a:xfrm>
              <a:custGeom>
                <a:avLst/>
                <a:gdLst>
                  <a:gd name="T0" fmla="*/ 3 w 8"/>
                  <a:gd name="T1" fmla="*/ 5 h 43"/>
                  <a:gd name="T2" fmla="*/ 7 w 8"/>
                  <a:gd name="T3" fmla="*/ 4 h 43"/>
                  <a:gd name="T4" fmla="*/ 3 w 8"/>
                  <a:gd name="T5" fmla="*/ 39 h 43"/>
                  <a:gd name="T6" fmla="*/ 0 w 8"/>
                  <a:gd name="T7" fmla="*/ 42 h 43"/>
                  <a:gd name="T8" fmla="*/ 3 w 8"/>
                  <a:gd name="T9" fmla="*/ 5 h 43"/>
                  <a:gd name="T10" fmla="*/ 2 w 8"/>
                  <a:gd name="T11" fmla="*/ 0 h 43"/>
                  <a:gd name="T12" fmla="*/ 3 w 8"/>
                  <a:gd name="T13" fmla="*/ 5 h 43"/>
                  <a:gd name="T14" fmla="*/ 0 60000 65536"/>
                  <a:gd name="T15" fmla="*/ 0 60000 65536"/>
                  <a:gd name="T16" fmla="*/ 0 60000 65536"/>
                  <a:gd name="T17" fmla="*/ 0 60000 65536"/>
                  <a:gd name="T18" fmla="*/ 0 60000 65536"/>
                  <a:gd name="T19" fmla="*/ 0 60000 65536"/>
                  <a:gd name="T20" fmla="*/ 0 60000 65536"/>
                  <a:gd name="T21" fmla="*/ 0 w 8"/>
                  <a:gd name="T22" fmla="*/ 0 h 43"/>
                  <a:gd name="T23" fmla="*/ 8 w 8"/>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3">
                    <a:moveTo>
                      <a:pt x="3" y="5"/>
                    </a:moveTo>
                    <a:lnTo>
                      <a:pt x="7" y="4"/>
                    </a:lnTo>
                    <a:lnTo>
                      <a:pt x="3" y="39"/>
                    </a:lnTo>
                    <a:lnTo>
                      <a:pt x="0" y="42"/>
                    </a:lnTo>
                    <a:lnTo>
                      <a:pt x="3" y="5"/>
                    </a:lnTo>
                    <a:lnTo>
                      <a:pt x="2" y="0"/>
                    </a:lnTo>
                    <a:lnTo>
                      <a:pt x="3"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3" name="Freeform 32"/>
              <p:cNvSpPr>
                <a:spLocks/>
              </p:cNvSpPr>
              <p:nvPr/>
            </p:nvSpPr>
            <p:spPr bwMode="auto">
              <a:xfrm>
                <a:off x="942" y="1238"/>
                <a:ext cx="122" cy="46"/>
              </a:xfrm>
              <a:custGeom>
                <a:avLst/>
                <a:gdLst>
                  <a:gd name="T0" fmla="*/ 114 w 122"/>
                  <a:gd name="T1" fmla="*/ 45 h 46"/>
                  <a:gd name="T2" fmla="*/ 114 w 122"/>
                  <a:gd name="T3" fmla="*/ 45 h 46"/>
                  <a:gd name="T4" fmla="*/ 0 w 122"/>
                  <a:gd name="T5" fmla="*/ 0 h 46"/>
                  <a:gd name="T6" fmla="*/ 112 w 122"/>
                  <a:gd name="T7" fmla="*/ 41 h 46"/>
                  <a:gd name="T8" fmla="*/ 121 w 122"/>
                  <a:gd name="T9" fmla="*/ 43 h 46"/>
                  <a:gd name="T10" fmla="*/ 112 w 122"/>
                  <a:gd name="T11" fmla="*/ 41 h 46"/>
                  <a:gd name="T12" fmla="*/ 121 w 122"/>
                  <a:gd name="T13" fmla="*/ 43 h 46"/>
                  <a:gd name="T14" fmla="*/ 114 w 122"/>
                  <a:gd name="T15" fmla="*/ 45 h 46"/>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46"/>
                  <a:gd name="T26" fmla="*/ 122 w 122"/>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46">
                    <a:moveTo>
                      <a:pt x="114" y="45"/>
                    </a:moveTo>
                    <a:lnTo>
                      <a:pt x="114" y="45"/>
                    </a:lnTo>
                    <a:lnTo>
                      <a:pt x="0" y="0"/>
                    </a:lnTo>
                    <a:lnTo>
                      <a:pt x="112" y="41"/>
                    </a:lnTo>
                    <a:lnTo>
                      <a:pt x="121" y="43"/>
                    </a:lnTo>
                    <a:lnTo>
                      <a:pt x="112" y="41"/>
                    </a:lnTo>
                    <a:lnTo>
                      <a:pt x="121" y="43"/>
                    </a:lnTo>
                    <a:lnTo>
                      <a:pt x="114" y="4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4" name="Freeform 33"/>
              <p:cNvSpPr>
                <a:spLocks/>
              </p:cNvSpPr>
              <p:nvPr/>
            </p:nvSpPr>
            <p:spPr bwMode="auto">
              <a:xfrm>
                <a:off x="942" y="1238"/>
                <a:ext cx="122" cy="46"/>
              </a:xfrm>
              <a:custGeom>
                <a:avLst/>
                <a:gdLst>
                  <a:gd name="T0" fmla="*/ 114 w 122"/>
                  <a:gd name="T1" fmla="*/ 45 h 46"/>
                  <a:gd name="T2" fmla="*/ 0 w 122"/>
                  <a:gd name="T3" fmla="*/ 0 h 46"/>
                  <a:gd name="T4" fmla="*/ 112 w 122"/>
                  <a:gd name="T5" fmla="*/ 41 h 46"/>
                  <a:gd name="T6" fmla="*/ 121 w 122"/>
                  <a:gd name="T7" fmla="*/ 43 h 46"/>
                  <a:gd name="T8" fmla="*/ 112 w 122"/>
                  <a:gd name="T9" fmla="*/ 41 h 46"/>
                  <a:gd name="T10" fmla="*/ 121 w 122"/>
                  <a:gd name="T11" fmla="*/ 43 h 46"/>
                  <a:gd name="T12" fmla="*/ 114 w 122"/>
                  <a:gd name="T13" fmla="*/ 45 h 46"/>
                  <a:gd name="T14" fmla="*/ 0 60000 65536"/>
                  <a:gd name="T15" fmla="*/ 0 60000 65536"/>
                  <a:gd name="T16" fmla="*/ 0 60000 65536"/>
                  <a:gd name="T17" fmla="*/ 0 60000 65536"/>
                  <a:gd name="T18" fmla="*/ 0 60000 65536"/>
                  <a:gd name="T19" fmla="*/ 0 60000 65536"/>
                  <a:gd name="T20" fmla="*/ 0 60000 65536"/>
                  <a:gd name="T21" fmla="*/ 0 w 122"/>
                  <a:gd name="T22" fmla="*/ 0 h 46"/>
                  <a:gd name="T23" fmla="*/ 122 w 122"/>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46">
                    <a:moveTo>
                      <a:pt x="114" y="45"/>
                    </a:moveTo>
                    <a:lnTo>
                      <a:pt x="0" y="0"/>
                    </a:lnTo>
                    <a:lnTo>
                      <a:pt x="112" y="41"/>
                    </a:lnTo>
                    <a:lnTo>
                      <a:pt x="121" y="43"/>
                    </a:lnTo>
                    <a:lnTo>
                      <a:pt x="112" y="41"/>
                    </a:lnTo>
                    <a:lnTo>
                      <a:pt x="121" y="43"/>
                    </a:lnTo>
                    <a:lnTo>
                      <a:pt x="114" y="4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5" name="Freeform 34"/>
              <p:cNvSpPr>
                <a:spLocks/>
              </p:cNvSpPr>
              <p:nvPr/>
            </p:nvSpPr>
            <p:spPr bwMode="auto">
              <a:xfrm>
                <a:off x="1062" y="1287"/>
                <a:ext cx="6" cy="34"/>
              </a:xfrm>
              <a:custGeom>
                <a:avLst/>
                <a:gdLst>
                  <a:gd name="T0" fmla="*/ 4 w 6"/>
                  <a:gd name="T1" fmla="*/ 28 h 34"/>
                  <a:gd name="T2" fmla="*/ 2 w 6"/>
                  <a:gd name="T3" fmla="*/ 33 h 34"/>
                  <a:gd name="T4" fmla="*/ 0 w 6"/>
                  <a:gd name="T5" fmla="*/ 2 h 34"/>
                  <a:gd name="T6" fmla="*/ 3 w 6"/>
                  <a:gd name="T7" fmla="*/ 0 h 34"/>
                  <a:gd name="T8" fmla="*/ 5 w 6"/>
                  <a:gd name="T9" fmla="*/ 31 h 34"/>
                  <a:gd name="T10" fmla="*/ 2 w 6"/>
                  <a:gd name="T11" fmla="*/ 33 h 34"/>
                  <a:gd name="T12" fmla="*/ 5 w 6"/>
                  <a:gd name="T13" fmla="*/ 31 h 34"/>
                  <a:gd name="T14" fmla="*/ 2 w 6"/>
                  <a:gd name="T15" fmla="*/ 33 h 34"/>
                  <a:gd name="T16" fmla="*/ 4 w 6"/>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4"/>
                  <a:gd name="T29" fmla="*/ 6 w 6"/>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4">
                    <a:moveTo>
                      <a:pt x="4" y="28"/>
                    </a:moveTo>
                    <a:lnTo>
                      <a:pt x="2" y="33"/>
                    </a:lnTo>
                    <a:lnTo>
                      <a:pt x="0" y="2"/>
                    </a:lnTo>
                    <a:lnTo>
                      <a:pt x="3" y="0"/>
                    </a:lnTo>
                    <a:lnTo>
                      <a:pt x="5" y="31"/>
                    </a:lnTo>
                    <a:lnTo>
                      <a:pt x="2" y="33"/>
                    </a:lnTo>
                    <a:lnTo>
                      <a:pt x="5" y="31"/>
                    </a:lnTo>
                    <a:lnTo>
                      <a:pt x="2" y="33"/>
                    </a:lnTo>
                    <a:lnTo>
                      <a:pt x="4" y="2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6" name="Freeform 35"/>
              <p:cNvSpPr>
                <a:spLocks/>
              </p:cNvSpPr>
              <p:nvPr/>
            </p:nvSpPr>
            <p:spPr bwMode="auto">
              <a:xfrm>
                <a:off x="1062" y="1287"/>
                <a:ext cx="6" cy="34"/>
              </a:xfrm>
              <a:custGeom>
                <a:avLst/>
                <a:gdLst>
                  <a:gd name="T0" fmla="*/ 4 w 6"/>
                  <a:gd name="T1" fmla="*/ 28 h 34"/>
                  <a:gd name="T2" fmla="*/ 2 w 6"/>
                  <a:gd name="T3" fmla="*/ 33 h 34"/>
                  <a:gd name="T4" fmla="*/ 0 w 6"/>
                  <a:gd name="T5" fmla="*/ 2 h 34"/>
                  <a:gd name="T6" fmla="*/ 3 w 6"/>
                  <a:gd name="T7" fmla="*/ 0 h 34"/>
                  <a:gd name="T8" fmla="*/ 5 w 6"/>
                  <a:gd name="T9" fmla="*/ 31 h 34"/>
                  <a:gd name="T10" fmla="*/ 2 w 6"/>
                  <a:gd name="T11" fmla="*/ 33 h 34"/>
                  <a:gd name="T12" fmla="*/ 5 w 6"/>
                  <a:gd name="T13" fmla="*/ 31 h 34"/>
                  <a:gd name="T14" fmla="*/ 2 w 6"/>
                  <a:gd name="T15" fmla="*/ 33 h 34"/>
                  <a:gd name="T16" fmla="*/ 4 w 6"/>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4"/>
                  <a:gd name="T29" fmla="*/ 6 w 6"/>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4">
                    <a:moveTo>
                      <a:pt x="4" y="28"/>
                    </a:moveTo>
                    <a:lnTo>
                      <a:pt x="2" y="33"/>
                    </a:lnTo>
                    <a:lnTo>
                      <a:pt x="0" y="2"/>
                    </a:lnTo>
                    <a:lnTo>
                      <a:pt x="3" y="0"/>
                    </a:lnTo>
                    <a:lnTo>
                      <a:pt x="5" y="31"/>
                    </a:lnTo>
                    <a:lnTo>
                      <a:pt x="2" y="33"/>
                    </a:lnTo>
                    <a:lnTo>
                      <a:pt x="5" y="31"/>
                    </a:lnTo>
                    <a:lnTo>
                      <a:pt x="2" y="33"/>
                    </a:lnTo>
                    <a:lnTo>
                      <a:pt x="4" y="2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7" name="Freeform 36"/>
              <p:cNvSpPr>
                <a:spLocks/>
              </p:cNvSpPr>
              <p:nvPr/>
            </p:nvSpPr>
            <p:spPr bwMode="auto">
              <a:xfrm>
                <a:off x="947" y="1202"/>
                <a:ext cx="108" cy="77"/>
              </a:xfrm>
              <a:custGeom>
                <a:avLst/>
                <a:gdLst>
                  <a:gd name="T0" fmla="*/ 107 w 108"/>
                  <a:gd name="T1" fmla="*/ 76 h 77"/>
                  <a:gd name="T2" fmla="*/ 0 w 108"/>
                  <a:gd name="T3" fmla="*/ 26 h 77"/>
                  <a:gd name="T4" fmla="*/ 4 w 108"/>
                  <a:gd name="T5" fmla="*/ 0 h 77"/>
                  <a:gd name="T6" fmla="*/ 107 w 108"/>
                  <a:gd name="T7" fmla="*/ 51 h 77"/>
                  <a:gd name="T8" fmla="*/ 107 w 108"/>
                  <a:gd name="T9" fmla="*/ 76 h 77"/>
                  <a:gd name="T10" fmla="*/ 0 60000 65536"/>
                  <a:gd name="T11" fmla="*/ 0 60000 65536"/>
                  <a:gd name="T12" fmla="*/ 0 60000 65536"/>
                  <a:gd name="T13" fmla="*/ 0 60000 65536"/>
                  <a:gd name="T14" fmla="*/ 0 60000 65536"/>
                  <a:gd name="T15" fmla="*/ 0 w 108"/>
                  <a:gd name="T16" fmla="*/ 0 h 77"/>
                  <a:gd name="T17" fmla="*/ 108 w 108"/>
                  <a:gd name="T18" fmla="*/ 77 h 77"/>
                </a:gdLst>
                <a:ahLst/>
                <a:cxnLst>
                  <a:cxn ang="T10">
                    <a:pos x="T0" y="T1"/>
                  </a:cxn>
                  <a:cxn ang="T11">
                    <a:pos x="T2" y="T3"/>
                  </a:cxn>
                  <a:cxn ang="T12">
                    <a:pos x="T4" y="T5"/>
                  </a:cxn>
                  <a:cxn ang="T13">
                    <a:pos x="T6" y="T7"/>
                  </a:cxn>
                  <a:cxn ang="T14">
                    <a:pos x="T8" y="T9"/>
                  </a:cxn>
                </a:cxnLst>
                <a:rect l="T15" t="T16" r="T17" b="T18"/>
                <a:pathLst>
                  <a:path w="108" h="77">
                    <a:moveTo>
                      <a:pt x="107" y="76"/>
                    </a:moveTo>
                    <a:lnTo>
                      <a:pt x="0" y="26"/>
                    </a:lnTo>
                    <a:lnTo>
                      <a:pt x="4" y="0"/>
                    </a:lnTo>
                    <a:lnTo>
                      <a:pt x="107" y="51"/>
                    </a:lnTo>
                    <a:lnTo>
                      <a:pt x="107" y="7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8" name="Freeform 37"/>
              <p:cNvSpPr>
                <a:spLocks/>
              </p:cNvSpPr>
              <p:nvPr/>
            </p:nvSpPr>
            <p:spPr bwMode="auto">
              <a:xfrm>
                <a:off x="947" y="1202"/>
                <a:ext cx="108" cy="77"/>
              </a:xfrm>
              <a:custGeom>
                <a:avLst/>
                <a:gdLst>
                  <a:gd name="T0" fmla="*/ 107 w 108"/>
                  <a:gd name="T1" fmla="*/ 76 h 77"/>
                  <a:gd name="T2" fmla="*/ 0 w 108"/>
                  <a:gd name="T3" fmla="*/ 26 h 77"/>
                  <a:gd name="T4" fmla="*/ 4 w 108"/>
                  <a:gd name="T5" fmla="*/ 0 h 77"/>
                  <a:gd name="T6" fmla="*/ 107 w 108"/>
                  <a:gd name="T7" fmla="*/ 51 h 77"/>
                  <a:gd name="T8" fmla="*/ 107 w 108"/>
                  <a:gd name="T9" fmla="*/ 76 h 77"/>
                  <a:gd name="T10" fmla="*/ 0 60000 65536"/>
                  <a:gd name="T11" fmla="*/ 0 60000 65536"/>
                  <a:gd name="T12" fmla="*/ 0 60000 65536"/>
                  <a:gd name="T13" fmla="*/ 0 60000 65536"/>
                  <a:gd name="T14" fmla="*/ 0 60000 65536"/>
                  <a:gd name="T15" fmla="*/ 0 w 108"/>
                  <a:gd name="T16" fmla="*/ 0 h 77"/>
                  <a:gd name="T17" fmla="*/ 108 w 108"/>
                  <a:gd name="T18" fmla="*/ 77 h 77"/>
                </a:gdLst>
                <a:ahLst/>
                <a:cxnLst>
                  <a:cxn ang="T10">
                    <a:pos x="T0" y="T1"/>
                  </a:cxn>
                  <a:cxn ang="T11">
                    <a:pos x="T2" y="T3"/>
                  </a:cxn>
                  <a:cxn ang="T12">
                    <a:pos x="T4" y="T5"/>
                  </a:cxn>
                  <a:cxn ang="T13">
                    <a:pos x="T6" y="T7"/>
                  </a:cxn>
                  <a:cxn ang="T14">
                    <a:pos x="T8" y="T9"/>
                  </a:cxn>
                </a:cxnLst>
                <a:rect l="T15" t="T16" r="T17" b="T18"/>
                <a:pathLst>
                  <a:path w="108" h="77">
                    <a:moveTo>
                      <a:pt x="107" y="76"/>
                    </a:moveTo>
                    <a:lnTo>
                      <a:pt x="0" y="26"/>
                    </a:lnTo>
                    <a:lnTo>
                      <a:pt x="4" y="0"/>
                    </a:lnTo>
                    <a:lnTo>
                      <a:pt x="107" y="51"/>
                    </a:lnTo>
                    <a:lnTo>
                      <a:pt x="107" y="7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9" name="Freeform 38"/>
              <p:cNvSpPr>
                <a:spLocks/>
              </p:cNvSpPr>
              <p:nvPr/>
            </p:nvSpPr>
            <p:spPr bwMode="auto">
              <a:xfrm>
                <a:off x="940" y="1230"/>
                <a:ext cx="115" cy="49"/>
              </a:xfrm>
              <a:custGeom>
                <a:avLst/>
                <a:gdLst>
                  <a:gd name="T0" fmla="*/ 9 w 115"/>
                  <a:gd name="T1" fmla="*/ 5 h 49"/>
                  <a:gd name="T2" fmla="*/ 7 w 115"/>
                  <a:gd name="T3" fmla="*/ 0 h 49"/>
                  <a:gd name="T4" fmla="*/ 114 w 115"/>
                  <a:gd name="T5" fmla="*/ 48 h 49"/>
                  <a:gd name="T6" fmla="*/ 9 w 115"/>
                  <a:gd name="T7" fmla="*/ 5 h 49"/>
                  <a:gd name="T8" fmla="*/ 0 w 115"/>
                  <a:gd name="T9" fmla="*/ 2 h 49"/>
                  <a:gd name="T10" fmla="*/ 9 w 115"/>
                  <a:gd name="T11" fmla="*/ 5 h 49"/>
                  <a:gd name="T12" fmla="*/ 2 w 115"/>
                  <a:gd name="T13" fmla="*/ 7 h 49"/>
                  <a:gd name="T14" fmla="*/ 0 w 115"/>
                  <a:gd name="T15" fmla="*/ 2 h 49"/>
                  <a:gd name="T16" fmla="*/ 9 w 115"/>
                  <a:gd name="T17" fmla="*/ 5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
                  <a:gd name="T28" fmla="*/ 0 h 49"/>
                  <a:gd name="T29" fmla="*/ 115 w 115"/>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 h="49">
                    <a:moveTo>
                      <a:pt x="9" y="5"/>
                    </a:moveTo>
                    <a:lnTo>
                      <a:pt x="7" y="0"/>
                    </a:lnTo>
                    <a:lnTo>
                      <a:pt x="114" y="48"/>
                    </a:lnTo>
                    <a:lnTo>
                      <a:pt x="9" y="5"/>
                    </a:lnTo>
                    <a:lnTo>
                      <a:pt x="0" y="2"/>
                    </a:lnTo>
                    <a:lnTo>
                      <a:pt x="9" y="5"/>
                    </a:lnTo>
                    <a:lnTo>
                      <a:pt x="2" y="7"/>
                    </a:lnTo>
                    <a:lnTo>
                      <a:pt x="0" y="2"/>
                    </a:lnTo>
                    <a:lnTo>
                      <a:pt x="9"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0" name="Freeform 39"/>
              <p:cNvSpPr>
                <a:spLocks/>
              </p:cNvSpPr>
              <p:nvPr/>
            </p:nvSpPr>
            <p:spPr bwMode="auto">
              <a:xfrm>
                <a:off x="940" y="1230"/>
                <a:ext cx="115" cy="49"/>
              </a:xfrm>
              <a:custGeom>
                <a:avLst/>
                <a:gdLst>
                  <a:gd name="T0" fmla="*/ 9 w 115"/>
                  <a:gd name="T1" fmla="*/ 5 h 49"/>
                  <a:gd name="T2" fmla="*/ 7 w 115"/>
                  <a:gd name="T3" fmla="*/ 0 h 49"/>
                  <a:gd name="T4" fmla="*/ 114 w 115"/>
                  <a:gd name="T5" fmla="*/ 48 h 49"/>
                  <a:gd name="T6" fmla="*/ 9 w 115"/>
                  <a:gd name="T7" fmla="*/ 5 h 49"/>
                  <a:gd name="T8" fmla="*/ 0 w 115"/>
                  <a:gd name="T9" fmla="*/ 2 h 49"/>
                  <a:gd name="T10" fmla="*/ 9 w 115"/>
                  <a:gd name="T11" fmla="*/ 5 h 49"/>
                  <a:gd name="T12" fmla="*/ 2 w 115"/>
                  <a:gd name="T13" fmla="*/ 7 h 49"/>
                  <a:gd name="T14" fmla="*/ 0 w 115"/>
                  <a:gd name="T15" fmla="*/ 2 h 49"/>
                  <a:gd name="T16" fmla="*/ 9 w 115"/>
                  <a:gd name="T17" fmla="*/ 5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
                  <a:gd name="T28" fmla="*/ 0 h 49"/>
                  <a:gd name="T29" fmla="*/ 115 w 115"/>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 h="49">
                    <a:moveTo>
                      <a:pt x="9" y="5"/>
                    </a:moveTo>
                    <a:lnTo>
                      <a:pt x="7" y="0"/>
                    </a:lnTo>
                    <a:lnTo>
                      <a:pt x="114" y="48"/>
                    </a:lnTo>
                    <a:lnTo>
                      <a:pt x="9" y="5"/>
                    </a:lnTo>
                    <a:lnTo>
                      <a:pt x="0" y="2"/>
                    </a:lnTo>
                    <a:lnTo>
                      <a:pt x="9" y="5"/>
                    </a:lnTo>
                    <a:lnTo>
                      <a:pt x="2" y="7"/>
                    </a:lnTo>
                    <a:lnTo>
                      <a:pt x="0" y="2"/>
                    </a:lnTo>
                    <a:lnTo>
                      <a:pt x="9"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1" name="Freeform 40"/>
              <p:cNvSpPr>
                <a:spLocks/>
              </p:cNvSpPr>
              <p:nvPr/>
            </p:nvSpPr>
            <p:spPr bwMode="auto">
              <a:xfrm>
                <a:off x="940" y="1197"/>
                <a:ext cx="6" cy="34"/>
              </a:xfrm>
              <a:custGeom>
                <a:avLst/>
                <a:gdLst>
                  <a:gd name="T0" fmla="*/ 2 w 6"/>
                  <a:gd name="T1" fmla="*/ 6 h 34"/>
                  <a:gd name="T2" fmla="*/ 5 w 6"/>
                  <a:gd name="T3" fmla="*/ 4 h 34"/>
                  <a:gd name="T4" fmla="*/ 4 w 6"/>
                  <a:gd name="T5" fmla="*/ 33 h 34"/>
                  <a:gd name="T6" fmla="*/ 0 w 6"/>
                  <a:gd name="T7" fmla="*/ 30 h 34"/>
                  <a:gd name="T8" fmla="*/ 2 w 6"/>
                  <a:gd name="T9" fmla="*/ 6 h 34"/>
                  <a:gd name="T10" fmla="*/ 5 w 6"/>
                  <a:gd name="T11" fmla="*/ 4 h 34"/>
                  <a:gd name="T12" fmla="*/ 2 w 6"/>
                  <a:gd name="T13" fmla="*/ 6 h 34"/>
                  <a:gd name="T14" fmla="*/ 4 w 6"/>
                  <a:gd name="T15" fmla="*/ 0 h 34"/>
                  <a:gd name="T16" fmla="*/ 5 w 6"/>
                  <a:gd name="T17" fmla="*/ 4 h 34"/>
                  <a:gd name="T18" fmla="*/ 2 w 6"/>
                  <a:gd name="T19" fmla="*/ 6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34"/>
                  <a:gd name="T32" fmla="*/ 6 w 6"/>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34">
                    <a:moveTo>
                      <a:pt x="2" y="6"/>
                    </a:moveTo>
                    <a:lnTo>
                      <a:pt x="5" y="4"/>
                    </a:lnTo>
                    <a:lnTo>
                      <a:pt x="4" y="33"/>
                    </a:lnTo>
                    <a:lnTo>
                      <a:pt x="0" y="30"/>
                    </a:lnTo>
                    <a:lnTo>
                      <a:pt x="2" y="6"/>
                    </a:lnTo>
                    <a:lnTo>
                      <a:pt x="5" y="4"/>
                    </a:lnTo>
                    <a:lnTo>
                      <a:pt x="2" y="6"/>
                    </a:lnTo>
                    <a:lnTo>
                      <a:pt x="4" y="0"/>
                    </a:lnTo>
                    <a:lnTo>
                      <a:pt x="5" y="4"/>
                    </a:lnTo>
                    <a:lnTo>
                      <a:pt x="2" y="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2" name="Freeform 41"/>
              <p:cNvSpPr>
                <a:spLocks/>
              </p:cNvSpPr>
              <p:nvPr/>
            </p:nvSpPr>
            <p:spPr bwMode="auto">
              <a:xfrm>
                <a:off x="940" y="1197"/>
                <a:ext cx="6" cy="34"/>
              </a:xfrm>
              <a:custGeom>
                <a:avLst/>
                <a:gdLst>
                  <a:gd name="T0" fmla="*/ 2 w 6"/>
                  <a:gd name="T1" fmla="*/ 6 h 34"/>
                  <a:gd name="T2" fmla="*/ 5 w 6"/>
                  <a:gd name="T3" fmla="*/ 4 h 34"/>
                  <a:gd name="T4" fmla="*/ 4 w 6"/>
                  <a:gd name="T5" fmla="*/ 33 h 34"/>
                  <a:gd name="T6" fmla="*/ 0 w 6"/>
                  <a:gd name="T7" fmla="*/ 30 h 34"/>
                  <a:gd name="T8" fmla="*/ 2 w 6"/>
                  <a:gd name="T9" fmla="*/ 6 h 34"/>
                  <a:gd name="T10" fmla="*/ 5 w 6"/>
                  <a:gd name="T11" fmla="*/ 4 h 34"/>
                  <a:gd name="T12" fmla="*/ 2 w 6"/>
                  <a:gd name="T13" fmla="*/ 6 h 34"/>
                  <a:gd name="T14" fmla="*/ 4 w 6"/>
                  <a:gd name="T15" fmla="*/ 0 h 34"/>
                  <a:gd name="T16" fmla="*/ 5 w 6"/>
                  <a:gd name="T17" fmla="*/ 4 h 34"/>
                  <a:gd name="T18" fmla="*/ 2 w 6"/>
                  <a:gd name="T19" fmla="*/ 6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34"/>
                  <a:gd name="T32" fmla="*/ 6 w 6"/>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34">
                    <a:moveTo>
                      <a:pt x="2" y="6"/>
                    </a:moveTo>
                    <a:lnTo>
                      <a:pt x="5" y="4"/>
                    </a:lnTo>
                    <a:lnTo>
                      <a:pt x="4" y="33"/>
                    </a:lnTo>
                    <a:lnTo>
                      <a:pt x="0" y="30"/>
                    </a:lnTo>
                    <a:lnTo>
                      <a:pt x="2" y="6"/>
                    </a:lnTo>
                    <a:lnTo>
                      <a:pt x="5" y="4"/>
                    </a:lnTo>
                    <a:lnTo>
                      <a:pt x="2" y="6"/>
                    </a:lnTo>
                    <a:lnTo>
                      <a:pt x="4" y="0"/>
                    </a:lnTo>
                    <a:lnTo>
                      <a:pt x="5" y="4"/>
                    </a:lnTo>
                    <a:lnTo>
                      <a:pt x="2" y="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3" name="Freeform 42"/>
              <p:cNvSpPr>
                <a:spLocks/>
              </p:cNvSpPr>
              <p:nvPr/>
            </p:nvSpPr>
            <p:spPr bwMode="auto">
              <a:xfrm>
                <a:off x="945" y="1202"/>
                <a:ext cx="110" cy="50"/>
              </a:xfrm>
              <a:custGeom>
                <a:avLst/>
                <a:gdLst>
                  <a:gd name="T0" fmla="*/ 109 w 110"/>
                  <a:gd name="T1" fmla="*/ 49 h 50"/>
                  <a:gd name="T2" fmla="*/ 109 w 110"/>
                  <a:gd name="T3" fmla="*/ 49 h 50"/>
                  <a:gd name="T4" fmla="*/ 0 w 110"/>
                  <a:gd name="T5" fmla="*/ 2 h 50"/>
                  <a:gd name="T6" fmla="*/ 6 w 110"/>
                  <a:gd name="T7" fmla="*/ 0 h 50"/>
                  <a:gd name="T8" fmla="*/ 107 w 110"/>
                  <a:gd name="T9" fmla="*/ 44 h 50"/>
                  <a:gd name="T10" fmla="*/ 109 w 110"/>
                  <a:gd name="T11" fmla="*/ 49 h 50"/>
                  <a:gd name="T12" fmla="*/ 107 w 110"/>
                  <a:gd name="T13" fmla="*/ 44 h 50"/>
                  <a:gd name="T14" fmla="*/ 109 w 110"/>
                  <a:gd name="T15" fmla="*/ 49 h 50"/>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50"/>
                  <a:gd name="T26" fmla="*/ 110 w 110"/>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50">
                    <a:moveTo>
                      <a:pt x="109" y="49"/>
                    </a:moveTo>
                    <a:lnTo>
                      <a:pt x="109" y="49"/>
                    </a:lnTo>
                    <a:lnTo>
                      <a:pt x="0" y="2"/>
                    </a:lnTo>
                    <a:lnTo>
                      <a:pt x="6" y="0"/>
                    </a:lnTo>
                    <a:lnTo>
                      <a:pt x="107" y="44"/>
                    </a:lnTo>
                    <a:lnTo>
                      <a:pt x="109" y="49"/>
                    </a:lnTo>
                    <a:lnTo>
                      <a:pt x="107" y="44"/>
                    </a:lnTo>
                    <a:lnTo>
                      <a:pt x="109" y="4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4" name="Freeform 43"/>
              <p:cNvSpPr>
                <a:spLocks/>
              </p:cNvSpPr>
              <p:nvPr/>
            </p:nvSpPr>
            <p:spPr bwMode="auto">
              <a:xfrm>
                <a:off x="945" y="1202"/>
                <a:ext cx="110" cy="50"/>
              </a:xfrm>
              <a:custGeom>
                <a:avLst/>
                <a:gdLst>
                  <a:gd name="T0" fmla="*/ 109 w 110"/>
                  <a:gd name="T1" fmla="*/ 49 h 50"/>
                  <a:gd name="T2" fmla="*/ 0 w 110"/>
                  <a:gd name="T3" fmla="*/ 2 h 50"/>
                  <a:gd name="T4" fmla="*/ 6 w 110"/>
                  <a:gd name="T5" fmla="*/ 0 h 50"/>
                  <a:gd name="T6" fmla="*/ 107 w 110"/>
                  <a:gd name="T7" fmla="*/ 44 h 50"/>
                  <a:gd name="T8" fmla="*/ 109 w 110"/>
                  <a:gd name="T9" fmla="*/ 49 h 50"/>
                  <a:gd name="T10" fmla="*/ 107 w 110"/>
                  <a:gd name="T11" fmla="*/ 44 h 50"/>
                  <a:gd name="T12" fmla="*/ 109 w 110"/>
                  <a:gd name="T13" fmla="*/ 49 h 50"/>
                  <a:gd name="T14" fmla="*/ 0 60000 65536"/>
                  <a:gd name="T15" fmla="*/ 0 60000 65536"/>
                  <a:gd name="T16" fmla="*/ 0 60000 65536"/>
                  <a:gd name="T17" fmla="*/ 0 60000 65536"/>
                  <a:gd name="T18" fmla="*/ 0 60000 65536"/>
                  <a:gd name="T19" fmla="*/ 0 60000 65536"/>
                  <a:gd name="T20" fmla="*/ 0 60000 65536"/>
                  <a:gd name="T21" fmla="*/ 0 w 110"/>
                  <a:gd name="T22" fmla="*/ 0 h 50"/>
                  <a:gd name="T23" fmla="*/ 110 w 11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50">
                    <a:moveTo>
                      <a:pt x="109" y="49"/>
                    </a:moveTo>
                    <a:lnTo>
                      <a:pt x="0" y="2"/>
                    </a:lnTo>
                    <a:lnTo>
                      <a:pt x="6" y="0"/>
                    </a:lnTo>
                    <a:lnTo>
                      <a:pt x="107" y="44"/>
                    </a:lnTo>
                    <a:lnTo>
                      <a:pt x="109" y="49"/>
                    </a:lnTo>
                    <a:lnTo>
                      <a:pt x="107" y="44"/>
                    </a:lnTo>
                    <a:lnTo>
                      <a:pt x="109" y="4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5" name="Freeform 44"/>
              <p:cNvSpPr>
                <a:spLocks/>
              </p:cNvSpPr>
              <p:nvPr/>
            </p:nvSpPr>
            <p:spPr bwMode="auto">
              <a:xfrm>
                <a:off x="1060" y="1257"/>
                <a:ext cx="4" cy="25"/>
              </a:xfrm>
              <a:custGeom>
                <a:avLst/>
                <a:gdLst>
                  <a:gd name="T0" fmla="*/ 0 w 4"/>
                  <a:gd name="T1" fmla="*/ 22 h 25"/>
                  <a:gd name="T2" fmla="*/ 0 w 4"/>
                  <a:gd name="T3" fmla="*/ 22 h 25"/>
                  <a:gd name="T4" fmla="*/ 0 w 4"/>
                  <a:gd name="T5" fmla="*/ 0 h 25"/>
                  <a:gd name="T6" fmla="*/ 2 w 4"/>
                  <a:gd name="T7" fmla="*/ 20 h 25"/>
                  <a:gd name="T8" fmla="*/ 0 w 4"/>
                  <a:gd name="T9" fmla="*/ 22 h 25"/>
                  <a:gd name="T10" fmla="*/ 2 w 4"/>
                  <a:gd name="T11" fmla="*/ 20 h 25"/>
                  <a:gd name="T12" fmla="*/ 3 w 4"/>
                  <a:gd name="T13" fmla="*/ 24 h 25"/>
                  <a:gd name="T14" fmla="*/ 0 w 4"/>
                  <a:gd name="T15" fmla="*/ 22 h 25"/>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5"/>
                  <a:gd name="T26" fmla="*/ 4 w 4"/>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5">
                    <a:moveTo>
                      <a:pt x="0" y="22"/>
                    </a:moveTo>
                    <a:lnTo>
                      <a:pt x="0" y="22"/>
                    </a:lnTo>
                    <a:lnTo>
                      <a:pt x="0" y="0"/>
                    </a:lnTo>
                    <a:lnTo>
                      <a:pt x="2" y="20"/>
                    </a:lnTo>
                    <a:lnTo>
                      <a:pt x="0" y="22"/>
                    </a:lnTo>
                    <a:lnTo>
                      <a:pt x="2" y="20"/>
                    </a:lnTo>
                    <a:lnTo>
                      <a:pt x="3" y="24"/>
                    </a:lnTo>
                    <a:lnTo>
                      <a:pt x="0" y="2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6" name="Freeform 45"/>
              <p:cNvSpPr>
                <a:spLocks/>
              </p:cNvSpPr>
              <p:nvPr/>
            </p:nvSpPr>
            <p:spPr bwMode="auto">
              <a:xfrm>
                <a:off x="1060" y="1257"/>
                <a:ext cx="4" cy="25"/>
              </a:xfrm>
              <a:custGeom>
                <a:avLst/>
                <a:gdLst>
                  <a:gd name="T0" fmla="*/ 0 w 4"/>
                  <a:gd name="T1" fmla="*/ 22 h 25"/>
                  <a:gd name="T2" fmla="*/ 0 w 4"/>
                  <a:gd name="T3" fmla="*/ 0 h 25"/>
                  <a:gd name="T4" fmla="*/ 2 w 4"/>
                  <a:gd name="T5" fmla="*/ 20 h 25"/>
                  <a:gd name="T6" fmla="*/ 0 w 4"/>
                  <a:gd name="T7" fmla="*/ 22 h 25"/>
                  <a:gd name="T8" fmla="*/ 2 w 4"/>
                  <a:gd name="T9" fmla="*/ 20 h 25"/>
                  <a:gd name="T10" fmla="*/ 3 w 4"/>
                  <a:gd name="T11" fmla="*/ 24 h 25"/>
                  <a:gd name="T12" fmla="*/ 0 w 4"/>
                  <a:gd name="T13" fmla="*/ 22 h 25"/>
                  <a:gd name="T14" fmla="*/ 0 60000 65536"/>
                  <a:gd name="T15" fmla="*/ 0 60000 65536"/>
                  <a:gd name="T16" fmla="*/ 0 60000 65536"/>
                  <a:gd name="T17" fmla="*/ 0 60000 65536"/>
                  <a:gd name="T18" fmla="*/ 0 60000 65536"/>
                  <a:gd name="T19" fmla="*/ 0 60000 65536"/>
                  <a:gd name="T20" fmla="*/ 0 60000 65536"/>
                  <a:gd name="T21" fmla="*/ 0 w 4"/>
                  <a:gd name="T22" fmla="*/ 0 h 25"/>
                  <a:gd name="T23" fmla="*/ 4 w 4"/>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5">
                    <a:moveTo>
                      <a:pt x="0" y="22"/>
                    </a:moveTo>
                    <a:lnTo>
                      <a:pt x="0" y="0"/>
                    </a:lnTo>
                    <a:lnTo>
                      <a:pt x="2" y="20"/>
                    </a:lnTo>
                    <a:lnTo>
                      <a:pt x="0" y="22"/>
                    </a:lnTo>
                    <a:lnTo>
                      <a:pt x="2" y="20"/>
                    </a:lnTo>
                    <a:lnTo>
                      <a:pt x="3" y="24"/>
                    </a:lnTo>
                    <a:lnTo>
                      <a:pt x="0" y="2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7" name="Freeform 46"/>
              <p:cNvSpPr>
                <a:spLocks/>
              </p:cNvSpPr>
              <p:nvPr/>
            </p:nvSpPr>
            <p:spPr bwMode="auto">
              <a:xfrm>
                <a:off x="930" y="1311"/>
                <a:ext cx="144" cy="51"/>
              </a:xfrm>
              <a:custGeom>
                <a:avLst/>
                <a:gdLst>
                  <a:gd name="T0" fmla="*/ 4 w 144"/>
                  <a:gd name="T1" fmla="*/ 0 h 51"/>
                  <a:gd name="T2" fmla="*/ 4 w 144"/>
                  <a:gd name="T3" fmla="*/ 0 h 51"/>
                  <a:gd name="T4" fmla="*/ 141 w 144"/>
                  <a:gd name="T5" fmla="*/ 46 h 51"/>
                  <a:gd name="T6" fmla="*/ 143 w 144"/>
                  <a:gd name="T7" fmla="*/ 50 h 51"/>
                  <a:gd name="T8" fmla="*/ 0 w 144"/>
                  <a:gd name="T9" fmla="*/ 5 h 51"/>
                  <a:gd name="T10" fmla="*/ 4 w 144"/>
                  <a:gd name="T11" fmla="*/ 0 h 51"/>
                  <a:gd name="T12" fmla="*/ 0 60000 65536"/>
                  <a:gd name="T13" fmla="*/ 0 60000 65536"/>
                  <a:gd name="T14" fmla="*/ 0 60000 65536"/>
                  <a:gd name="T15" fmla="*/ 0 60000 65536"/>
                  <a:gd name="T16" fmla="*/ 0 60000 65536"/>
                  <a:gd name="T17" fmla="*/ 0 60000 65536"/>
                  <a:gd name="T18" fmla="*/ 0 w 144"/>
                  <a:gd name="T19" fmla="*/ 0 h 51"/>
                  <a:gd name="T20" fmla="*/ 144 w 1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4" h="51">
                    <a:moveTo>
                      <a:pt x="4" y="0"/>
                    </a:moveTo>
                    <a:lnTo>
                      <a:pt x="4" y="0"/>
                    </a:lnTo>
                    <a:lnTo>
                      <a:pt x="141" y="46"/>
                    </a:lnTo>
                    <a:lnTo>
                      <a:pt x="143" y="50"/>
                    </a:lnTo>
                    <a:lnTo>
                      <a:pt x="0" y="5"/>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8" name="Freeform 47"/>
              <p:cNvSpPr>
                <a:spLocks/>
              </p:cNvSpPr>
              <p:nvPr/>
            </p:nvSpPr>
            <p:spPr bwMode="auto">
              <a:xfrm>
                <a:off x="930" y="1311"/>
                <a:ext cx="144" cy="51"/>
              </a:xfrm>
              <a:custGeom>
                <a:avLst/>
                <a:gdLst>
                  <a:gd name="T0" fmla="*/ 4 w 144"/>
                  <a:gd name="T1" fmla="*/ 0 h 51"/>
                  <a:gd name="T2" fmla="*/ 141 w 144"/>
                  <a:gd name="T3" fmla="*/ 46 h 51"/>
                  <a:gd name="T4" fmla="*/ 143 w 144"/>
                  <a:gd name="T5" fmla="*/ 50 h 51"/>
                  <a:gd name="T6" fmla="*/ 0 w 144"/>
                  <a:gd name="T7" fmla="*/ 5 h 51"/>
                  <a:gd name="T8" fmla="*/ 4 w 144"/>
                  <a:gd name="T9" fmla="*/ 0 h 51"/>
                  <a:gd name="T10" fmla="*/ 0 60000 65536"/>
                  <a:gd name="T11" fmla="*/ 0 60000 65536"/>
                  <a:gd name="T12" fmla="*/ 0 60000 65536"/>
                  <a:gd name="T13" fmla="*/ 0 60000 65536"/>
                  <a:gd name="T14" fmla="*/ 0 60000 65536"/>
                  <a:gd name="T15" fmla="*/ 0 w 144"/>
                  <a:gd name="T16" fmla="*/ 0 h 51"/>
                  <a:gd name="T17" fmla="*/ 144 w 144"/>
                  <a:gd name="T18" fmla="*/ 51 h 51"/>
                </a:gdLst>
                <a:ahLst/>
                <a:cxnLst>
                  <a:cxn ang="T10">
                    <a:pos x="T0" y="T1"/>
                  </a:cxn>
                  <a:cxn ang="T11">
                    <a:pos x="T2" y="T3"/>
                  </a:cxn>
                  <a:cxn ang="T12">
                    <a:pos x="T4" y="T5"/>
                  </a:cxn>
                  <a:cxn ang="T13">
                    <a:pos x="T6" y="T7"/>
                  </a:cxn>
                  <a:cxn ang="T14">
                    <a:pos x="T8" y="T9"/>
                  </a:cxn>
                </a:cxnLst>
                <a:rect l="T15" t="T16" r="T17" b="T18"/>
                <a:pathLst>
                  <a:path w="144" h="51">
                    <a:moveTo>
                      <a:pt x="4" y="0"/>
                    </a:moveTo>
                    <a:lnTo>
                      <a:pt x="141" y="46"/>
                    </a:lnTo>
                    <a:lnTo>
                      <a:pt x="143" y="50"/>
                    </a:lnTo>
                    <a:lnTo>
                      <a:pt x="0" y="5"/>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9" name="Freeform 48"/>
              <p:cNvSpPr>
                <a:spLocks/>
              </p:cNvSpPr>
              <p:nvPr/>
            </p:nvSpPr>
            <p:spPr bwMode="auto">
              <a:xfrm>
                <a:off x="1200" y="1379"/>
                <a:ext cx="134" cy="77"/>
              </a:xfrm>
              <a:custGeom>
                <a:avLst/>
                <a:gdLst>
                  <a:gd name="T0" fmla="*/ 101 w 134"/>
                  <a:gd name="T1" fmla="*/ 32 h 77"/>
                  <a:gd name="T2" fmla="*/ 133 w 134"/>
                  <a:gd name="T3" fmla="*/ 70 h 77"/>
                  <a:gd name="T4" fmla="*/ 129 w 134"/>
                  <a:gd name="T5" fmla="*/ 76 h 77"/>
                  <a:gd name="T6" fmla="*/ 17 w 134"/>
                  <a:gd name="T7" fmla="*/ 42 h 77"/>
                  <a:gd name="T8" fmla="*/ 2 w 134"/>
                  <a:gd name="T9" fmla="*/ 6 h 77"/>
                  <a:gd name="T10" fmla="*/ 0 w 134"/>
                  <a:gd name="T11" fmla="*/ 0 h 77"/>
                  <a:gd name="T12" fmla="*/ 101 w 134"/>
                  <a:gd name="T13" fmla="*/ 32 h 77"/>
                  <a:gd name="T14" fmla="*/ 0 60000 65536"/>
                  <a:gd name="T15" fmla="*/ 0 60000 65536"/>
                  <a:gd name="T16" fmla="*/ 0 60000 65536"/>
                  <a:gd name="T17" fmla="*/ 0 60000 65536"/>
                  <a:gd name="T18" fmla="*/ 0 60000 65536"/>
                  <a:gd name="T19" fmla="*/ 0 60000 65536"/>
                  <a:gd name="T20" fmla="*/ 0 60000 65536"/>
                  <a:gd name="T21" fmla="*/ 0 w 134"/>
                  <a:gd name="T22" fmla="*/ 0 h 77"/>
                  <a:gd name="T23" fmla="*/ 134 w 134"/>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 h="77">
                    <a:moveTo>
                      <a:pt x="101" y="32"/>
                    </a:moveTo>
                    <a:lnTo>
                      <a:pt x="133" y="70"/>
                    </a:lnTo>
                    <a:lnTo>
                      <a:pt x="129" y="76"/>
                    </a:lnTo>
                    <a:lnTo>
                      <a:pt x="17" y="42"/>
                    </a:lnTo>
                    <a:lnTo>
                      <a:pt x="2" y="6"/>
                    </a:lnTo>
                    <a:lnTo>
                      <a:pt x="0" y="0"/>
                    </a:lnTo>
                    <a:lnTo>
                      <a:pt x="101" y="3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0" name="Freeform 49"/>
              <p:cNvSpPr>
                <a:spLocks/>
              </p:cNvSpPr>
              <p:nvPr/>
            </p:nvSpPr>
            <p:spPr bwMode="auto">
              <a:xfrm>
                <a:off x="1200" y="1379"/>
                <a:ext cx="134" cy="77"/>
              </a:xfrm>
              <a:custGeom>
                <a:avLst/>
                <a:gdLst>
                  <a:gd name="T0" fmla="*/ 101 w 134"/>
                  <a:gd name="T1" fmla="*/ 32 h 77"/>
                  <a:gd name="T2" fmla="*/ 133 w 134"/>
                  <a:gd name="T3" fmla="*/ 70 h 77"/>
                  <a:gd name="T4" fmla="*/ 129 w 134"/>
                  <a:gd name="T5" fmla="*/ 76 h 77"/>
                  <a:gd name="T6" fmla="*/ 17 w 134"/>
                  <a:gd name="T7" fmla="*/ 42 h 77"/>
                  <a:gd name="T8" fmla="*/ 2 w 134"/>
                  <a:gd name="T9" fmla="*/ 6 h 77"/>
                  <a:gd name="T10" fmla="*/ 0 w 134"/>
                  <a:gd name="T11" fmla="*/ 0 h 77"/>
                  <a:gd name="T12" fmla="*/ 101 w 134"/>
                  <a:gd name="T13" fmla="*/ 32 h 77"/>
                  <a:gd name="T14" fmla="*/ 0 60000 65536"/>
                  <a:gd name="T15" fmla="*/ 0 60000 65536"/>
                  <a:gd name="T16" fmla="*/ 0 60000 65536"/>
                  <a:gd name="T17" fmla="*/ 0 60000 65536"/>
                  <a:gd name="T18" fmla="*/ 0 60000 65536"/>
                  <a:gd name="T19" fmla="*/ 0 60000 65536"/>
                  <a:gd name="T20" fmla="*/ 0 60000 65536"/>
                  <a:gd name="T21" fmla="*/ 0 w 134"/>
                  <a:gd name="T22" fmla="*/ 0 h 77"/>
                  <a:gd name="T23" fmla="*/ 134 w 134"/>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 h="77">
                    <a:moveTo>
                      <a:pt x="101" y="32"/>
                    </a:moveTo>
                    <a:lnTo>
                      <a:pt x="133" y="70"/>
                    </a:lnTo>
                    <a:lnTo>
                      <a:pt x="129" y="76"/>
                    </a:lnTo>
                    <a:lnTo>
                      <a:pt x="17" y="42"/>
                    </a:lnTo>
                    <a:lnTo>
                      <a:pt x="2" y="6"/>
                    </a:lnTo>
                    <a:lnTo>
                      <a:pt x="0" y="0"/>
                    </a:lnTo>
                    <a:lnTo>
                      <a:pt x="101" y="3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1" name="Freeform 50"/>
              <p:cNvSpPr>
                <a:spLocks/>
              </p:cNvSpPr>
              <p:nvPr/>
            </p:nvSpPr>
            <p:spPr bwMode="auto">
              <a:xfrm>
                <a:off x="1306" y="1412"/>
                <a:ext cx="28" cy="38"/>
              </a:xfrm>
              <a:custGeom>
                <a:avLst/>
                <a:gdLst>
                  <a:gd name="T0" fmla="*/ 27 w 28"/>
                  <a:gd name="T1" fmla="*/ 37 h 38"/>
                  <a:gd name="T2" fmla="*/ 27 w 28"/>
                  <a:gd name="T3" fmla="*/ 37 h 38"/>
                  <a:gd name="T4" fmla="*/ 0 w 28"/>
                  <a:gd name="T5" fmla="*/ 5 h 38"/>
                  <a:gd name="T6" fmla="*/ 3 w 28"/>
                  <a:gd name="T7" fmla="*/ 0 h 38"/>
                  <a:gd name="T8" fmla="*/ 27 w 28"/>
                  <a:gd name="T9" fmla="*/ 37 h 38"/>
                  <a:gd name="T10" fmla="*/ 0 60000 65536"/>
                  <a:gd name="T11" fmla="*/ 0 60000 65536"/>
                  <a:gd name="T12" fmla="*/ 0 60000 65536"/>
                  <a:gd name="T13" fmla="*/ 0 60000 65536"/>
                  <a:gd name="T14" fmla="*/ 0 60000 65536"/>
                  <a:gd name="T15" fmla="*/ 0 w 28"/>
                  <a:gd name="T16" fmla="*/ 0 h 38"/>
                  <a:gd name="T17" fmla="*/ 28 w 28"/>
                  <a:gd name="T18" fmla="*/ 38 h 38"/>
                </a:gdLst>
                <a:ahLst/>
                <a:cxnLst>
                  <a:cxn ang="T10">
                    <a:pos x="T0" y="T1"/>
                  </a:cxn>
                  <a:cxn ang="T11">
                    <a:pos x="T2" y="T3"/>
                  </a:cxn>
                  <a:cxn ang="T12">
                    <a:pos x="T4" y="T5"/>
                  </a:cxn>
                  <a:cxn ang="T13">
                    <a:pos x="T6" y="T7"/>
                  </a:cxn>
                  <a:cxn ang="T14">
                    <a:pos x="T8" y="T9"/>
                  </a:cxn>
                </a:cxnLst>
                <a:rect l="T15" t="T16" r="T17" b="T18"/>
                <a:pathLst>
                  <a:path w="28" h="38">
                    <a:moveTo>
                      <a:pt x="27" y="37"/>
                    </a:moveTo>
                    <a:lnTo>
                      <a:pt x="27" y="37"/>
                    </a:lnTo>
                    <a:lnTo>
                      <a:pt x="0" y="5"/>
                    </a:lnTo>
                    <a:lnTo>
                      <a:pt x="3" y="0"/>
                    </a:lnTo>
                    <a:lnTo>
                      <a:pt x="27" y="3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2" name="Freeform 51"/>
              <p:cNvSpPr>
                <a:spLocks/>
              </p:cNvSpPr>
              <p:nvPr/>
            </p:nvSpPr>
            <p:spPr bwMode="auto">
              <a:xfrm>
                <a:off x="1306" y="1412"/>
                <a:ext cx="28" cy="38"/>
              </a:xfrm>
              <a:custGeom>
                <a:avLst/>
                <a:gdLst>
                  <a:gd name="T0" fmla="*/ 27 w 28"/>
                  <a:gd name="T1" fmla="*/ 37 h 38"/>
                  <a:gd name="T2" fmla="*/ 0 w 28"/>
                  <a:gd name="T3" fmla="*/ 5 h 38"/>
                  <a:gd name="T4" fmla="*/ 3 w 28"/>
                  <a:gd name="T5" fmla="*/ 0 h 38"/>
                  <a:gd name="T6" fmla="*/ 27 w 28"/>
                  <a:gd name="T7" fmla="*/ 37 h 38"/>
                  <a:gd name="T8" fmla="*/ 0 60000 65536"/>
                  <a:gd name="T9" fmla="*/ 0 60000 65536"/>
                  <a:gd name="T10" fmla="*/ 0 60000 65536"/>
                  <a:gd name="T11" fmla="*/ 0 60000 65536"/>
                  <a:gd name="T12" fmla="*/ 0 w 28"/>
                  <a:gd name="T13" fmla="*/ 0 h 38"/>
                  <a:gd name="T14" fmla="*/ 28 w 28"/>
                  <a:gd name="T15" fmla="*/ 38 h 38"/>
                </a:gdLst>
                <a:ahLst/>
                <a:cxnLst>
                  <a:cxn ang="T8">
                    <a:pos x="T0" y="T1"/>
                  </a:cxn>
                  <a:cxn ang="T9">
                    <a:pos x="T2" y="T3"/>
                  </a:cxn>
                  <a:cxn ang="T10">
                    <a:pos x="T4" y="T5"/>
                  </a:cxn>
                  <a:cxn ang="T11">
                    <a:pos x="T6" y="T7"/>
                  </a:cxn>
                </a:cxnLst>
                <a:rect l="T12" t="T13" r="T14" b="T15"/>
                <a:pathLst>
                  <a:path w="28" h="38">
                    <a:moveTo>
                      <a:pt x="27" y="37"/>
                    </a:moveTo>
                    <a:lnTo>
                      <a:pt x="0" y="5"/>
                    </a:lnTo>
                    <a:lnTo>
                      <a:pt x="3" y="0"/>
                    </a:lnTo>
                    <a:lnTo>
                      <a:pt x="27" y="3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3" name="Freeform 52"/>
              <p:cNvSpPr>
                <a:spLocks/>
              </p:cNvSpPr>
              <p:nvPr/>
            </p:nvSpPr>
            <p:spPr bwMode="auto">
              <a:xfrm>
                <a:off x="1335" y="145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4" name="Freeform 53"/>
              <p:cNvSpPr>
                <a:spLocks/>
              </p:cNvSpPr>
              <p:nvPr/>
            </p:nvSpPr>
            <p:spPr bwMode="auto">
              <a:xfrm>
                <a:off x="1335" y="145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5" name="Freeform 54"/>
              <p:cNvSpPr>
                <a:spLocks/>
              </p:cNvSpPr>
              <p:nvPr/>
            </p:nvSpPr>
            <p:spPr bwMode="auto">
              <a:xfrm>
                <a:off x="1216" y="1420"/>
                <a:ext cx="114" cy="36"/>
              </a:xfrm>
              <a:custGeom>
                <a:avLst/>
                <a:gdLst>
                  <a:gd name="T0" fmla="*/ 2 w 114"/>
                  <a:gd name="T1" fmla="*/ 3 h 36"/>
                  <a:gd name="T2" fmla="*/ 0 w 114"/>
                  <a:gd name="T3" fmla="*/ 0 h 36"/>
                  <a:gd name="T4" fmla="*/ 113 w 114"/>
                  <a:gd name="T5" fmla="*/ 35 h 36"/>
                  <a:gd name="T6" fmla="*/ 2 w 114"/>
                  <a:gd name="T7" fmla="*/ 3 h 36"/>
                  <a:gd name="T8" fmla="*/ 0 60000 65536"/>
                  <a:gd name="T9" fmla="*/ 0 60000 65536"/>
                  <a:gd name="T10" fmla="*/ 0 60000 65536"/>
                  <a:gd name="T11" fmla="*/ 0 60000 65536"/>
                  <a:gd name="T12" fmla="*/ 0 w 114"/>
                  <a:gd name="T13" fmla="*/ 0 h 36"/>
                  <a:gd name="T14" fmla="*/ 114 w 114"/>
                  <a:gd name="T15" fmla="*/ 36 h 36"/>
                </a:gdLst>
                <a:ahLst/>
                <a:cxnLst>
                  <a:cxn ang="T8">
                    <a:pos x="T0" y="T1"/>
                  </a:cxn>
                  <a:cxn ang="T9">
                    <a:pos x="T2" y="T3"/>
                  </a:cxn>
                  <a:cxn ang="T10">
                    <a:pos x="T4" y="T5"/>
                  </a:cxn>
                  <a:cxn ang="T11">
                    <a:pos x="T6" y="T7"/>
                  </a:cxn>
                </a:cxnLst>
                <a:rect l="T12" t="T13" r="T14" b="T15"/>
                <a:pathLst>
                  <a:path w="114" h="36">
                    <a:moveTo>
                      <a:pt x="2" y="3"/>
                    </a:moveTo>
                    <a:lnTo>
                      <a:pt x="0" y="0"/>
                    </a:lnTo>
                    <a:lnTo>
                      <a:pt x="113" y="35"/>
                    </a:lnTo>
                    <a:lnTo>
                      <a:pt x="2"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6" name="Freeform 55"/>
              <p:cNvSpPr>
                <a:spLocks/>
              </p:cNvSpPr>
              <p:nvPr/>
            </p:nvSpPr>
            <p:spPr bwMode="auto">
              <a:xfrm>
                <a:off x="1216" y="1420"/>
                <a:ext cx="114" cy="36"/>
              </a:xfrm>
              <a:custGeom>
                <a:avLst/>
                <a:gdLst>
                  <a:gd name="T0" fmla="*/ 2 w 114"/>
                  <a:gd name="T1" fmla="*/ 3 h 36"/>
                  <a:gd name="T2" fmla="*/ 0 w 114"/>
                  <a:gd name="T3" fmla="*/ 0 h 36"/>
                  <a:gd name="T4" fmla="*/ 113 w 114"/>
                  <a:gd name="T5" fmla="*/ 35 h 36"/>
                  <a:gd name="T6" fmla="*/ 2 w 114"/>
                  <a:gd name="T7" fmla="*/ 3 h 36"/>
                  <a:gd name="T8" fmla="*/ 0 60000 65536"/>
                  <a:gd name="T9" fmla="*/ 0 60000 65536"/>
                  <a:gd name="T10" fmla="*/ 0 60000 65536"/>
                  <a:gd name="T11" fmla="*/ 0 60000 65536"/>
                  <a:gd name="T12" fmla="*/ 0 w 114"/>
                  <a:gd name="T13" fmla="*/ 0 h 36"/>
                  <a:gd name="T14" fmla="*/ 114 w 114"/>
                  <a:gd name="T15" fmla="*/ 36 h 36"/>
                </a:gdLst>
                <a:ahLst/>
                <a:cxnLst>
                  <a:cxn ang="T8">
                    <a:pos x="T0" y="T1"/>
                  </a:cxn>
                  <a:cxn ang="T9">
                    <a:pos x="T2" y="T3"/>
                  </a:cxn>
                  <a:cxn ang="T10">
                    <a:pos x="T4" y="T5"/>
                  </a:cxn>
                  <a:cxn ang="T11">
                    <a:pos x="T6" y="T7"/>
                  </a:cxn>
                </a:cxnLst>
                <a:rect l="T12" t="T13" r="T14" b="T15"/>
                <a:pathLst>
                  <a:path w="114" h="36">
                    <a:moveTo>
                      <a:pt x="2" y="3"/>
                    </a:moveTo>
                    <a:lnTo>
                      <a:pt x="0" y="0"/>
                    </a:lnTo>
                    <a:lnTo>
                      <a:pt x="113" y="35"/>
                    </a:lnTo>
                    <a:lnTo>
                      <a:pt x="2"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7" name="Freeform 56"/>
              <p:cNvSpPr>
                <a:spLocks/>
              </p:cNvSpPr>
              <p:nvPr/>
            </p:nvSpPr>
            <p:spPr bwMode="auto">
              <a:xfrm>
                <a:off x="1202" y="1385"/>
                <a:ext cx="11" cy="34"/>
              </a:xfrm>
              <a:custGeom>
                <a:avLst/>
                <a:gdLst>
                  <a:gd name="T0" fmla="*/ 0 w 11"/>
                  <a:gd name="T1" fmla="*/ 0 h 34"/>
                  <a:gd name="T2" fmla="*/ 0 w 11"/>
                  <a:gd name="T3" fmla="*/ 0 h 34"/>
                  <a:gd name="T4" fmla="*/ 10 w 11"/>
                  <a:gd name="T5" fmla="*/ 33 h 34"/>
                  <a:gd name="T6" fmla="*/ 0 w 11"/>
                  <a:gd name="T7" fmla="*/ 0 h 34"/>
                  <a:gd name="T8" fmla="*/ 0 60000 65536"/>
                  <a:gd name="T9" fmla="*/ 0 60000 65536"/>
                  <a:gd name="T10" fmla="*/ 0 60000 65536"/>
                  <a:gd name="T11" fmla="*/ 0 60000 65536"/>
                  <a:gd name="T12" fmla="*/ 0 w 11"/>
                  <a:gd name="T13" fmla="*/ 0 h 34"/>
                  <a:gd name="T14" fmla="*/ 11 w 11"/>
                  <a:gd name="T15" fmla="*/ 34 h 34"/>
                </a:gdLst>
                <a:ahLst/>
                <a:cxnLst>
                  <a:cxn ang="T8">
                    <a:pos x="T0" y="T1"/>
                  </a:cxn>
                  <a:cxn ang="T9">
                    <a:pos x="T2" y="T3"/>
                  </a:cxn>
                  <a:cxn ang="T10">
                    <a:pos x="T4" y="T5"/>
                  </a:cxn>
                  <a:cxn ang="T11">
                    <a:pos x="T6" y="T7"/>
                  </a:cxn>
                </a:cxnLst>
                <a:rect l="T12" t="T13" r="T14" b="T15"/>
                <a:pathLst>
                  <a:path w="11" h="34">
                    <a:moveTo>
                      <a:pt x="0" y="0"/>
                    </a:moveTo>
                    <a:lnTo>
                      <a:pt x="0" y="0"/>
                    </a:lnTo>
                    <a:lnTo>
                      <a:pt x="10" y="33"/>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8" name="Line 57"/>
              <p:cNvSpPr>
                <a:spLocks noChangeShapeType="1"/>
              </p:cNvSpPr>
              <p:nvPr/>
            </p:nvSpPr>
            <p:spPr bwMode="auto">
              <a:xfrm>
                <a:off x="1202" y="1385"/>
                <a:ext cx="16" cy="39"/>
              </a:xfrm>
              <a:prstGeom prst="line">
                <a:avLst/>
              </a:prstGeom>
              <a:noFill/>
              <a:ln w="12700">
                <a:solidFill>
                  <a:schemeClr val="tx1"/>
                </a:solidFill>
                <a:round/>
                <a:headEnd/>
                <a:tailEnd/>
              </a:ln>
            </p:spPr>
            <p:txBody>
              <a:bodyPr wrap="none" anchor="ctr"/>
              <a:lstStyle/>
              <a:p>
                <a:endParaRPr lang="en-US"/>
              </a:p>
            </p:txBody>
          </p:sp>
          <p:sp>
            <p:nvSpPr>
              <p:cNvPr id="8479" name="Freeform 58"/>
              <p:cNvSpPr>
                <a:spLocks/>
              </p:cNvSpPr>
              <p:nvPr/>
            </p:nvSpPr>
            <p:spPr bwMode="auto">
              <a:xfrm>
                <a:off x="1196" y="1379"/>
                <a:ext cx="5" cy="1"/>
              </a:xfrm>
              <a:custGeom>
                <a:avLst/>
                <a:gdLst>
                  <a:gd name="T0" fmla="*/ 0 w 5"/>
                  <a:gd name="T1" fmla="*/ 0 h 1"/>
                  <a:gd name="T2" fmla="*/ 4 w 5"/>
                  <a:gd name="T3" fmla="*/ 0 h 1"/>
                  <a:gd name="T4" fmla="*/ 0 w 5"/>
                  <a:gd name="T5" fmla="*/ 0 h 1"/>
                  <a:gd name="T6" fmla="*/ 4 w 5"/>
                  <a:gd name="T7" fmla="*/ 0 h 1"/>
                  <a:gd name="T8" fmla="*/ 0 w 5"/>
                  <a:gd name="T9" fmla="*/ 0 h 1"/>
                  <a:gd name="T10" fmla="*/ 0 60000 65536"/>
                  <a:gd name="T11" fmla="*/ 0 60000 65536"/>
                  <a:gd name="T12" fmla="*/ 0 60000 65536"/>
                  <a:gd name="T13" fmla="*/ 0 60000 65536"/>
                  <a:gd name="T14" fmla="*/ 0 60000 65536"/>
                  <a:gd name="T15" fmla="*/ 0 w 5"/>
                  <a:gd name="T16" fmla="*/ 0 h 1"/>
                  <a:gd name="T17" fmla="*/ 5 w 5"/>
                  <a:gd name="T18" fmla="*/ 1 h 1"/>
                </a:gdLst>
                <a:ahLst/>
                <a:cxnLst>
                  <a:cxn ang="T10">
                    <a:pos x="T0" y="T1"/>
                  </a:cxn>
                  <a:cxn ang="T11">
                    <a:pos x="T2" y="T3"/>
                  </a:cxn>
                  <a:cxn ang="T12">
                    <a:pos x="T4" y="T5"/>
                  </a:cxn>
                  <a:cxn ang="T13">
                    <a:pos x="T6" y="T7"/>
                  </a:cxn>
                  <a:cxn ang="T14">
                    <a:pos x="T8" y="T9"/>
                  </a:cxn>
                </a:cxnLst>
                <a:rect l="T15" t="T16" r="T17" b="T18"/>
                <a:pathLst>
                  <a:path w="5" h="1">
                    <a:moveTo>
                      <a:pt x="0" y="0"/>
                    </a:moveTo>
                    <a:lnTo>
                      <a:pt x="4" y="0"/>
                    </a:lnTo>
                    <a:lnTo>
                      <a:pt x="0" y="0"/>
                    </a:lnTo>
                    <a:lnTo>
                      <a:pt x="4" y="0"/>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0" name="Freeform 59"/>
              <p:cNvSpPr>
                <a:spLocks/>
              </p:cNvSpPr>
              <p:nvPr/>
            </p:nvSpPr>
            <p:spPr bwMode="auto">
              <a:xfrm>
                <a:off x="1196" y="1379"/>
                <a:ext cx="5" cy="1"/>
              </a:xfrm>
              <a:custGeom>
                <a:avLst/>
                <a:gdLst>
                  <a:gd name="T0" fmla="*/ 0 w 5"/>
                  <a:gd name="T1" fmla="*/ 0 h 1"/>
                  <a:gd name="T2" fmla="*/ 4 w 5"/>
                  <a:gd name="T3" fmla="*/ 0 h 1"/>
                  <a:gd name="T4" fmla="*/ 0 w 5"/>
                  <a:gd name="T5" fmla="*/ 0 h 1"/>
                  <a:gd name="T6" fmla="*/ 4 w 5"/>
                  <a:gd name="T7" fmla="*/ 0 h 1"/>
                  <a:gd name="T8" fmla="*/ 0 w 5"/>
                  <a:gd name="T9" fmla="*/ 0 h 1"/>
                  <a:gd name="T10" fmla="*/ 0 60000 65536"/>
                  <a:gd name="T11" fmla="*/ 0 60000 65536"/>
                  <a:gd name="T12" fmla="*/ 0 60000 65536"/>
                  <a:gd name="T13" fmla="*/ 0 60000 65536"/>
                  <a:gd name="T14" fmla="*/ 0 60000 65536"/>
                  <a:gd name="T15" fmla="*/ 0 w 5"/>
                  <a:gd name="T16" fmla="*/ 0 h 1"/>
                  <a:gd name="T17" fmla="*/ 5 w 5"/>
                  <a:gd name="T18" fmla="*/ 1 h 1"/>
                </a:gdLst>
                <a:ahLst/>
                <a:cxnLst>
                  <a:cxn ang="T10">
                    <a:pos x="T0" y="T1"/>
                  </a:cxn>
                  <a:cxn ang="T11">
                    <a:pos x="T2" y="T3"/>
                  </a:cxn>
                  <a:cxn ang="T12">
                    <a:pos x="T4" y="T5"/>
                  </a:cxn>
                  <a:cxn ang="T13">
                    <a:pos x="T6" y="T7"/>
                  </a:cxn>
                  <a:cxn ang="T14">
                    <a:pos x="T8" y="T9"/>
                  </a:cxn>
                </a:cxnLst>
                <a:rect l="T15" t="T16" r="T17" b="T18"/>
                <a:pathLst>
                  <a:path w="5" h="1">
                    <a:moveTo>
                      <a:pt x="0" y="0"/>
                    </a:moveTo>
                    <a:lnTo>
                      <a:pt x="4" y="0"/>
                    </a:lnTo>
                    <a:lnTo>
                      <a:pt x="0" y="0"/>
                    </a:lnTo>
                    <a:lnTo>
                      <a:pt x="4" y="0"/>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1" name="Freeform 60"/>
              <p:cNvSpPr>
                <a:spLocks/>
              </p:cNvSpPr>
              <p:nvPr/>
            </p:nvSpPr>
            <p:spPr bwMode="auto">
              <a:xfrm>
                <a:off x="1200" y="1379"/>
                <a:ext cx="105" cy="34"/>
              </a:xfrm>
              <a:custGeom>
                <a:avLst/>
                <a:gdLst>
                  <a:gd name="T0" fmla="*/ 100 w 105"/>
                  <a:gd name="T1" fmla="*/ 33 h 34"/>
                  <a:gd name="T2" fmla="*/ 100 w 105"/>
                  <a:gd name="T3" fmla="*/ 33 h 34"/>
                  <a:gd name="T4" fmla="*/ 2 w 105"/>
                  <a:gd name="T5" fmla="*/ 5 h 34"/>
                  <a:gd name="T6" fmla="*/ 0 w 105"/>
                  <a:gd name="T7" fmla="*/ 0 h 34"/>
                  <a:gd name="T8" fmla="*/ 104 w 105"/>
                  <a:gd name="T9" fmla="*/ 28 h 34"/>
                  <a:gd name="T10" fmla="*/ 100 w 105"/>
                  <a:gd name="T11" fmla="*/ 33 h 34"/>
                  <a:gd name="T12" fmla="*/ 0 60000 65536"/>
                  <a:gd name="T13" fmla="*/ 0 60000 65536"/>
                  <a:gd name="T14" fmla="*/ 0 60000 65536"/>
                  <a:gd name="T15" fmla="*/ 0 60000 65536"/>
                  <a:gd name="T16" fmla="*/ 0 60000 65536"/>
                  <a:gd name="T17" fmla="*/ 0 60000 65536"/>
                  <a:gd name="T18" fmla="*/ 0 w 105"/>
                  <a:gd name="T19" fmla="*/ 0 h 34"/>
                  <a:gd name="T20" fmla="*/ 105 w 10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05" h="34">
                    <a:moveTo>
                      <a:pt x="100" y="33"/>
                    </a:moveTo>
                    <a:lnTo>
                      <a:pt x="100" y="33"/>
                    </a:lnTo>
                    <a:lnTo>
                      <a:pt x="2" y="5"/>
                    </a:lnTo>
                    <a:lnTo>
                      <a:pt x="0" y="0"/>
                    </a:lnTo>
                    <a:lnTo>
                      <a:pt x="104" y="28"/>
                    </a:lnTo>
                    <a:lnTo>
                      <a:pt x="100" y="3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2" name="Freeform 61"/>
              <p:cNvSpPr>
                <a:spLocks/>
              </p:cNvSpPr>
              <p:nvPr/>
            </p:nvSpPr>
            <p:spPr bwMode="auto">
              <a:xfrm>
                <a:off x="1200" y="1379"/>
                <a:ext cx="105" cy="34"/>
              </a:xfrm>
              <a:custGeom>
                <a:avLst/>
                <a:gdLst>
                  <a:gd name="T0" fmla="*/ 100 w 105"/>
                  <a:gd name="T1" fmla="*/ 33 h 34"/>
                  <a:gd name="T2" fmla="*/ 2 w 105"/>
                  <a:gd name="T3" fmla="*/ 5 h 34"/>
                  <a:gd name="T4" fmla="*/ 0 w 105"/>
                  <a:gd name="T5" fmla="*/ 0 h 34"/>
                  <a:gd name="T6" fmla="*/ 104 w 105"/>
                  <a:gd name="T7" fmla="*/ 28 h 34"/>
                  <a:gd name="T8" fmla="*/ 100 w 105"/>
                  <a:gd name="T9" fmla="*/ 33 h 34"/>
                  <a:gd name="T10" fmla="*/ 0 60000 65536"/>
                  <a:gd name="T11" fmla="*/ 0 60000 65536"/>
                  <a:gd name="T12" fmla="*/ 0 60000 65536"/>
                  <a:gd name="T13" fmla="*/ 0 60000 65536"/>
                  <a:gd name="T14" fmla="*/ 0 60000 65536"/>
                  <a:gd name="T15" fmla="*/ 0 w 105"/>
                  <a:gd name="T16" fmla="*/ 0 h 34"/>
                  <a:gd name="T17" fmla="*/ 105 w 105"/>
                  <a:gd name="T18" fmla="*/ 34 h 34"/>
                </a:gdLst>
                <a:ahLst/>
                <a:cxnLst>
                  <a:cxn ang="T10">
                    <a:pos x="T0" y="T1"/>
                  </a:cxn>
                  <a:cxn ang="T11">
                    <a:pos x="T2" y="T3"/>
                  </a:cxn>
                  <a:cxn ang="T12">
                    <a:pos x="T4" y="T5"/>
                  </a:cxn>
                  <a:cxn ang="T13">
                    <a:pos x="T6" y="T7"/>
                  </a:cxn>
                  <a:cxn ang="T14">
                    <a:pos x="T8" y="T9"/>
                  </a:cxn>
                </a:cxnLst>
                <a:rect l="T15" t="T16" r="T17" b="T18"/>
                <a:pathLst>
                  <a:path w="105" h="34">
                    <a:moveTo>
                      <a:pt x="100" y="33"/>
                    </a:moveTo>
                    <a:lnTo>
                      <a:pt x="2" y="5"/>
                    </a:lnTo>
                    <a:lnTo>
                      <a:pt x="0" y="0"/>
                    </a:lnTo>
                    <a:lnTo>
                      <a:pt x="104" y="28"/>
                    </a:lnTo>
                    <a:lnTo>
                      <a:pt x="100" y="3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3" name="Freeform 62"/>
              <p:cNvSpPr>
                <a:spLocks/>
              </p:cNvSpPr>
              <p:nvPr/>
            </p:nvSpPr>
            <p:spPr bwMode="auto">
              <a:xfrm>
                <a:off x="1179" y="1346"/>
                <a:ext cx="122" cy="63"/>
              </a:xfrm>
              <a:custGeom>
                <a:avLst/>
                <a:gdLst>
                  <a:gd name="T0" fmla="*/ 121 w 122"/>
                  <a:gd name="T1" fmla="*/ 62 h 63"/>
                  <a:gd name="T2" fmla="*/ 20 w 122"/>
                  <a:gd name="T3" fmla="*/ 30 h 63"/>
                  <a:gd name="T4" fmla="*/ 0 w 122"/>
                  <a:gd name="T5" fmla="*/ 0 h 63"/>
                  <a:gd name="T6" fmla="*/ 94 w 122"/>
                  <a:gd name="T7" fmla="*/ 26 h 63"/>
                  <a:gd name="T8" fmla="*/ 121 w 122"/>
                  <a:gd name="T9" fmla="*/ 62 h 63"/>
                  <a:gd name="T10" fmla="*/ 0 60000 65536"/>
                  <a:gd name="T11" fmla="*/ 0 60000 65536"/>
                  <a:gd name="T12" fmla="*/ 0 60000 65536"/>
                  <a:gd name="T13" fmla="*/ 0 60000 65536"/>
                  <a:gd name="T14" fmla="*/ 0 60000 65536"/>
                  <a:gd name="T15" fmla="*/ 0 w 122"/>
                  <a:gd name="T16" fmla="*/ 0 h 63"/>
                  <a:gd name="T17" fmla="*/ 122 w 122"/>
                  <a:gd name="T18" fmla="*/ 63 h 63"/>
                </a:gdLst>
                <a:ahLst/>
                <a:cxnLst>
                  <a:cxn ang="T10">
                    <a:pos x="T0" y="T1"/>
                  </a:cxn>
                  <a:cxn ang="T11">
                    <a:pos x="T2" y="T3"/>
                  </a:cxn>
                  <a:cxn ang="T12">
                    <a:pos x="T4" y="T5"/>
                  </a:cxn>
                  <a:cxn ang="T13">
                    <a:pos x="T6" y="T7"/>
                  </a:cxn>
                  <a:cxn ang="T14">
                    <a:pos x="T8" y="T9"/>
                  </a:cxn>
                </a:cxnLst>
                <a:rect l="T15" t="T16" r="T17" b="T18"/>
                <a:pathLst>
                  <a:path w="122" h="63">
                    <a:moveTo>
                      <a:pt x="121" y="62"/>
                    </a:moveTo>
                    <a:lnTo>
                      <a:pt x="20" y="30"/>
                    </a:lnTo>
                    <a:lnTo>
                      <a:pt x="0" y="0"/>
                    </a:lnTo>
                    <a:lnTo>
                      <a:pt x="94" y="26"/>
                    </a:lnTo>
                    <a:lnTo>
                      <a:pt x="121" y="6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4" name="Freeform 63"/>
              <p:cNvSpPr>
                <a:spLocks/>
              </p:cNvSpPr>
              <p:nvPr/>
            </p:nvSpPr>
            <p:spPr bwMode="auto">
              <a:xfrm>
                <a:off x="1179" y="1346"/>
                <a:ext cx="122" cy="63"/>
              </a:xfrm>
              <a:custGeom>
                <a:avLst/>
                <a:gdLst>
                  <a:gd name="T0" fmla="*/ 121 w 122"/>
                  <a:gd name="T1" fmla="*/ 62 h 63"/>
                  <a:gd name="T2" fmla="*/ 20 w 122"/>
                  <a:gd name="T3" fmla="*/ 30 h 63"/>
                  <a:gd name="T4" fmla="*/ 0 w 122"/>
                  <a:gd name="T5" fmla="*/ 0 h 63"/>
                  <a:gd name="T6" fmla="*/ 94 w 122"/>
                  <a:gd name="T7" fmla="*/ 26 h 63"/>
                  <a:gd name="T8" fmla="*/ 121 w 122"/>
                  <a:gd name="T9" fmla="*/ 62 h 63"/>
                  <a:gd name="T10" fmla="*/ 0 60000 65536"/>
                  <a:gd name="T11" fmla="*/ 0 60000 65536"/>
                  <a:gd name="T12" fmla="*/ 0 60000 65536"/>
                  <a:gd name="T13" fmla="*/ 0 60000 65536"/>
                  <a:gd name="T14" fmla="*/ 0 60000 65536"/>
                  <a:gd name="T15" fmla="*/ 0 w 122"/>
                  <a:gd name="T16" fmla="*/ 0 h 63"/>
                  <a:gd name="T17" fmla="*/ 122 w 122"/>
                  <a:gd name="T18" fmla="*/ 63 h 63"/>
                </a:gdLst>
                <a:ahLst/>
                <a:cxnLst>
                  <a:cxn ang="T10">
                    <a:pos x="T0" y="T1"/>
                  </a:cxn>
                  <a:cxn ang="T11">
                    <a:pos x="T2" y="T3"/>
                  </a:cxn>
                  <a:cxn ang="T12">
                    <a:pos x="T4" y="T5"/>
                  </a:cxn>
                  <a:cxn ang="T13">
                    <a:pos x="T6" y="T7"/>
                  </a:cxn>
                  <a:cxn ang="T14">
                    <a:pos x="T8" y="T9"/>
                  </a:cxn>
                </a:cxnLst>
                <a:rect l="T15" t="T16" r="T17" b="T18"/>
                <a:pathLst>
                  <a:path w="122" h="63">
                    <a:moveTo>
                      <a:pt x="121" y="62"/>
                    </a:moveTo>
                    <a:lnTo>
                      <a:pt x="20" y="30"/>
                    </a:lnTo>
                    <a:lnTo>
                      <a:pt x="0" y="0"/>
                    </a:lnTo>
                    <a:lnTo>
                      <a:pt x="94" y="26"/>
                    </a:lnTo>
                    <a:lnTo>
                      <a:pt x="121" y="6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5" name="Freeform 64"/>
              <p:cNvSpPr>
                <a:spLocks/>
              </p:cNvSpPr>
              <p:nvPr/>
            </p:nvSpPr>
            <p:spPr bwMode="auto">
              <a:xfrm>
                <a:off x="1196" y="1379"/>
                <a:ext cx="105" cy="30"/>
              </a:xfrm>
              <a:custGeom>
                <a:avLst/>
                <a:gdLst>
                  <a:gd name="T0" fmla="*/ 4 w 105"/>
                  <a:gd name="T1" fmla="*/ 0 h 30"/>
                  <a:gd name="T2" fmla="*/ 4 w 105"/>
                  <a:gd name="T3" fmla="*/ 0 h 30"/>
                  <a:gd name="T4" fmla="*/ 102 w 105"/>
                  <a:gd name="T5" fmla="*/ 24 h 30"/>
                  <a:gd name="T6" fmla="*/ 104 w 105"/>
                  <a:gd name="T7" fmla="*/ 29 h 30"/>
                  <a:gd name="T8" fmla="*/ 4 w 105"/>
                  <a:gd name="T9" fmla="*/ 0 h 30"/>
                  <a:gd name="T10" fmla="*/ 0 w 105"/>
                  <a:gd name="T11" fmla="*/ 2 h 30"/>
                  <a:gd name="T12" fmla="*/ 4 w 105"/>
                  <a:gd name="T13" fmla="*/ 0 h 30"/>
                  <a:gd name="T14" fmla="*/ 0 w 105"/>
                  <a:gd name="T15" fmla="*/ 2 h 30"/>
                  <a:gd name="T16" fmla="*/ 4 w 105"/>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30"/>
                  <a:gd name="T29" fmla="*/ 105 w 105"/>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30">
                    <a:moveTo>
                      <a:pt x="4" y="0"/>
                    </a:moveTo>
                    <a:lnTo>
                      <a:pt x="4" y="0"/>
                    </a:lnTo>
                    <a:lnTo>
                      <a:pt x="102" y="24"/>
                    </a:lnTo>
                    <a:lnTo>
                      <a:pt x="104" y="29"/>
                    </a:lnTo>
                    <a:lnTo>
                      <a:pt x="4" y="0"/>
                    </a:lnTo>
                    <a:lnTo>
                      <a:pt x="0" y="2"/>
                    </a:lnTo>
                    <a:lnTo>
                      <a:pt x="4" y="0"/>
                    </a:lnTo>
                    <a:lnTo>
                      <a:pt x="0" y="2"/>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6" name="Freeform 65"/>
              <p:cNvSpPr>
                <a:spLocks/>
              </p:cNvSpPr>
              <p:nvPr/>
            </p:nvSpPr>
            <p:spPr bwMode="auto">
              <a:xfrm>
                <a:off x="1196" y="1379"/>
                <a:ext cx="105" cy="30"/>
              </a:xfrm>
              <a:custGeom>
                <a:avLst/>
                <a:gdLst>
                  <a:gd name="T0" fmla="*/ 4 w 105"/>
                  <a:gd name="T1" fmla="*/ 0 h 30"/>
                  <a:gd name="T2" fmla="*/ 102 w 105"/>
                  <a:gd name="T3" fmla="*/ 24 h 30"/>
                  <a:gd name="T4" fmla="*/ 104 w 105"/>
                  <a:gd name="T5" fmla="*/ 29 h 30"/>
                  <a:gd name="T6" fmla="*/ 4 w 105"/>
                  <a:gd name="T7" fmla="*/ 0 h 30"/>
                  <a:gd name="T8" fmla="*/ 0 w 105"/>
                  <a:gd name="T9" fmla="*/ 2 h 30"/>
                  <a:gd name="T10" fmla="*/ 4 w 105"/>
                  <a:gd name="T11" fmla="*/ 0 h 30"/>
                  <a:gd name="T12" fmla="*/ 0 w 105"/>
                  <a:gd name="T13" fmla="*/ 2 h 30"/>
                  <a:gd name="T14" fmla="*/ 4 w 105"/>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105"/>
                  <a:gd name="T25" fmla="*/ 0 h 30"/>
                  <a:gd name="T26" fmla="*/ 105 w 105"/>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 h="30">
                    <a:moveTo>
                      <a:pt x="4" y="0"/>
                    </a:moveTo>
                    <a:lnTo>
                      <a:pt x="102" y="24"/>
                    </a:lnTo>
                    <a:lnTo>
                      <a:pt x="104" y="29"/>
                    </a:lnTo>
                    <a:lnTo>
                      <a:pt x="4" y="0"/>
                    </a:lnTo>
                    <a:lnTo>
                      <a:pt x="0" y="2"/>
                    </a:lnTo>
                    <a:lnTo>
                      <a:pt x="4" y="0"/>
                    </a:lnTo>
                    <a:lnTo>
                      <a:pt x="0" y="2"/>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7" name="Freeform 66"/>
              <p:cNvSpPr>
                <a:spLocks/>
              </p:cNvSpPr>
              <p:nvPr/>
            </p:nvSpPr>
            <p:spPr bwMode="auto">
              <a:xfrm>
                <a:off x="1179" y="1344"/>
                <a:ext cx="16" cy="32"/>
              </a:xfrm>
              <a:custGeom>
                <a:avLst/>
                <a:gdLst>
                  <a:gd name="T0" fmla="*/ 1 w 16"/>
                  <a:gd name="T1" fmla="*/ 5 h 32"/>
                  <a:gd name="T2" fmla="*/ 4 w 16"/>
                  <a:gd name="T3" fmla="*/ 0 h 32"/>
                  <a:gd name="T4" fmla="*/ 15 w 16"/>
                  <a:gd name="T5" fmla="*/ 29 h 32"/>
                  <a:gd name="T6" fmla="*/ 12 w 16"/>
                  <a:gd name="T7" fmla="*/ 31 h 32"/>
                  <a:gd name="T8" fmla="*/ 0 w 16"/>
                  <a:gd name="T9" fmla="*/ 2 h 32"/>
                  <a:gd name="T10" fmla="*/ 4 w 16"/>
                  <a:gd name="T11" fmla="*/ 0 h 32"/>
                  <a:gd name="T12" fmla="*/ 0 w 16"/>
                  <a:gd name="T13" fmla="*/ 2 h 32"/>
                  <a:gd name="T14" fmla="*/ 4 w 16"/>
                  <a:gd name="T15" fmla="*/ 0 h 32"/>
                  <a:gd name="T16" fmla="*/ 1 w 16"/>
                  <a:gd name="T17" fmla="*/ 5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32"/>
                  <a:gd name="T29" fmla="*/ 16 w 1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32">
                    <a:moveTo>
                      <a:pt x="1" y="5"/>
                    </a:moveTo>
                    <a:lnTo>
                      <a:pt x="4" y="0"/>
                    </a:lnTo>
                    <a:lnTo>
                      <a:pt x="15" y="29"/>
                    </a:lnTo>
                    <a:lnTo>
                      <a:pt x="12" y="31"/>
                    </a:lnTo>
                    <a:lnTo>
                      <a:pt x="0" y="2"/>
                    </a:lnTo>
                    <a:lnTo>
                      <a:pt x="4" y="0"/>
                    </a:lnTo>
                    <a:lnTo>
                      <a:pt x="0" y="2"/>
                    </a:lnTo>
                    <a:lnTo>
                      <a:pt x="4" y="0"/>
                    </a:lnTo>
                    <a:lnTo>
                      <a:pt x="1"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8" name="Freeform 67"/>
              <p:cNvSpPr>
                <a:spLocks/>
              </p:cNvSpPr>
              <p:nvPr/>
            </p:nvSpPr>
            <p:spPr bwMode="auto">
              <a:xfrm>
                <a:off x="1179" y="1344"/>
                <a:ext cx="16" cy="32"/>
              </a:xfrm>
              <a:custGeom>
                <a:avLst/>
                <a:gdLst>
                  <a:gd name="T0" fmla="*/ 1 w 16"/>
                  <a:gd name="T1" fmla="*/ 5 h 32"/>
                  <a:gd name="T2" fmla="*/ 4 w 16"/>
                  <a:gd name="T3" fmla="*/ 0 h 32"/>
                  <a:gd name="T4" fmla="*/ 15 w 16"/>
                  <a:gd name="T5" fmla="*/ 29 h 32"/>
                  <a:gd name="T6" fmla="*/ 12 w 16"/>
                  <a:gd name="T7" fmla="*/ 31 h 32"/>
                  <a:gd name="T8" fmla="*/ 0 w 16"/>
                  <a:gd name="T9" fmla="*/ 2 h 32"/>
                  <a:gd name="T10" fmla="*/ 4 w 16"/>
                  <a:gd name="T11" fmla="*/ 0 h 32"/>
                  <a:gd name="T12" fmla="*/ 0 w 16"/>
                  <a:gd name="T13" fmla="*/ 2 h 32"/>
                  <a:gd name="T14" fmla="*/ 4 w 16"/>
                  <a:gd name="T15" fmla="*/ 0 h 32"/>
                  <a:gd name="T16" fmla="*/ 1 w 16"/>
                  <a:gd name="T17" fmla="*/ 5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32"/>
                  <a:gd name="T29" fmla="*/ 16 w 1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32">
                    <a:moveTo>
                      <a:pt x="1" y="5"/>
                    </a:moveTo>
                    <a:lnTo>
                      <a:pt x="4" y="0"/>
                    </a:lnTo>
                    <a:lnTo>
                      <a:pt x="15" y="29"/>
                    </a:lnTo>
                    <a:lnTo>
                      <a:pt x="12" y="31"/>
                    </a:lnTo>
                    <a:lnTo>
                      <a:pt x="0" y="2"/>
                    </a:lnTo>
                    <a:lnTo>
                      <a:pt x="4" y="0"/>
                    </a:lnTo>
                    <a:lnTo>
                      <a:pt x="0" y="2"/>
                    </a:lnTo>
                    <a:lnTo>
                      <a:pt x="4" y="0"/>
                    </a:lnTo>
                    <a:lnTo>
                      <a:pt x="1"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9" name="Freeform 68"/>
              <p:cNvSpPr>
                <a:spLocks/>
              </p:cNvSpPr>
              <p:nvPr/>
            </p:nvSpPr>
            <p:spPr bwMode="auto">
              <a:xfrm>
                <a:off x="1181" y="1344"/>
                <a:ext cx="98" cy="26"/>
              </a:xfrm>
              <a:custGeom>
                <a:avLst/>
                <a:gdLst>
                  <a:gd name="T0" fmla="*/ 91 w 98"/>
                  <a:gd name="T1" fmla="*/ 25 h 26"/>
                  <a:gd name="T2" fmla="*/ 91 w 98"/>
                  <a:gd name="T3" fmla="*/ 25 h 26"/>
                  <a:gd name="T4" fmla="*/ 0 w 98"/>
                  <a:gd name="T5" fmla="*/ 5 h 26"/>
                  <a:gd name="T6" fmla="*/ 4 w 98"/>
                  <a:gd name="T7" fmla="*/ 0 h 26"/>
                  <a:gd name="T8" fmla="*/ 91 w 98"/>
                  <a:gd name="T9" fmla="*/ 25 h 26"/>
                  <a:gd name="T10" fmla="*/ 97 w 98"/>
                  <a:gd name="T11" fmla="*/ 25 h 26"/>
                  <a:gd name="T12" fmla="*/ 91 w 98"/>
                  <a:gd name="T13" fmla="*/ 25 h 26"/>
                  <a:gd name="T14" fmla="*/ 97 w 98"/>
                  <a:gd name="T15" fmla="*/ 25 h 26"/>
                  <a:gd name="T16" fmla="*/ 91 w 98"/>
                  <a:gd name="T17" fmla="*/ 25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6"/>
                  <a:gd name="T29" fmla="*/ 98 w 98"/>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6">
                    <a:moveTo>
                      <a:pt x="91" y="25"/>
                    </a:moveTo>
                    <a:lnTo>
                      <a:pt x="91" y="25"/>
                    </a:lnTo>
                    <a:lnTo>
                      <a:pt x="0" y="5"/>
                    </a:lnTo>
                    <a:lnTo>
                      <a:pt x="4" y="0"/>
                    </a:lnTo>
                    <a:lnTo>
                      <a:pt x="91" y="25"/>
                    </a:lnTo>
                    <a:lnTo>
                      <a:pt x="97" y="25"/>
                    </a:lnTo>
                    <a:lnTo>
                      <a:pt x="91" y="25"/>
                    </a:lnTo>
                    <a:lnTo>
                      <a:pt x="97" y="25"/>
                    </a:lnTo>
                    <a:lnTo>
                      <a:pt x="91" y="2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0" name="Freeform 69"/>
              <p:cNvSpPr>
                <a:spLocks/>
              </p:cNvSpPr>
              <p:nvPr/>
            </p:nvSpPr>
            <p:spPr bwMode="auto">
              <a:xfrm>
                <a:off x="1181" y="1344"/>
                <a:ext cx="98" cy="26"/>
              </a:xfrm>
              <a:custGeom>
                <a:avLst/>
                <a:gdLst>
                  <a:gd name="T0" fmla="*/ 91 w 98"/>
                  <a:gd name="T1" fmla="*/ 25 h 26"/>
                  <a:gd name="T2" fmla="*/ 0 w 98"/>
                  <a:gd name="T3" fmla="*/ 5 h 26"/>
                  <a:gd name="T4" fmla="*/ 4 w 98"/>
                  <a:gd name="T5" fmla="*/ 0 h 26"/>
                  <a:gd name="T6" fmla="*/ 91 w 98"/>
                  <a:gd name="T7" fmla="*/ 25 h 26"/>
                  <a:gd name="T8" fmla="*/ 97 w 98"/>
                  <a:gd name="T9" fmla="*/ 25 h 26"/>
                  <a:gd name="T10" fmla="*/ 91 w 98"/>
                  <a:gd name="T11" fmla="*/ 25 h 26"/>
                  <a:gd name="T12" fmla="*/ 97 w 98"/>
                  <a:gd name="T13" fmla="*/ 25 h 26"/>
                  <a:gd name="T14" fmla="*/ 91 w 98"/>
                  <a:gd name="T15" fmla="*/ 25 h 26"/>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26"/>
                  <a:gd name="T26" fmla="*/ 98 w 98"/>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26">
                    <a:moveTo>
                      <a:pt x="91" y="25"/>
                    </a:moveTo>
                    <a:lnTo>
                      <a:pt x="0" y="5"/>
                    </a:lnTo>
                    <a:lnTo>
                      <a:pt x="4" y="0"/>
                    </a:lnTo>
                    <a:lnTo>
                      <a:pt x="91" y="25"/>
                    </a:lnTo>
                    <a:lnTo>
                      <a:pt x="97" y="25"/>
                    </a:lnTo>
                    <a:lnTo>
                      <a:pt x="91" y="25"/>
                    </a:lnTo>
                    <a:lnTo>
                      <a:pt x="97" y="25"/>
                    </a:lnTo>
                    <a:lnTo>
                      <a:pt x="91" y="2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1" name="Freeform 70"/>
              <p:cNvSpPr>
                <a:spLocks/>
              </p:cNvSpPr>
              <p:nvPr/>
            </p:nvSpPr>
            <p:spPr bwMode="auto">
              <a:xfrm>
                <a:off x="1278" y="1375"/>
                <a:ext cx="27" cy="34"/>
              </a:xfrm>
              <a:custGeom>
                <a:avLst/>
                <a:gdLst>
                  <a:gd name="T0" fmla="*/ 21 w 27"/>
                  <a:gd name="T1" fmla="*/ 28 h 34"/>
                  <a:gd name="T2" fmla="*/ 23 w 27"/>
                  <a:gd name="T3" fmla="*/ 33 h 34"/>
                  <a:gd name="T4" fmla="*/ 0 w 27"/>
                  <a:gd name="T5" fmla="*/ 0 h 34"/>
                  <a:gd name="T6" fmla="*/ 5 w 27"/>
                  <a:gd name="T7" fmla="*/ 0 h 34"/>
                  <a:gd name="T8" fmla="*/ 23 w 27"/>
                  <a:gd name="T9" fmla="*/ 33 h 34"/>
                  <a:gd name="T10" fmla="*/ 26 w 27"/>
                  <a:gd name="T11" fmla="*/ 31 h 34"/>
                  <a:gd name="T12" fmla="*/ 23 w 27"/>
                  <a:gd name="T13" fmla="*/ 33 h 34"/>
                  <a:gd name="T14" fmla="*/ 21 w 27"/>
                  <a:gd name="T15" fmla="*/ 28 h 34"/>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34"/>
                  <a:gd name="T26" fmla="*/ 27 w 27"/>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34">
                    <a:moveTo>
                      <a:pt x="21" y="28"/>
                    </a:moveTo>
                    <a:lnTo>
                      <a:pt x="23" y="33"/>
                    </a:lnTo>
                    <a:lnTo>
                      <a:pt x="0" y="0"/>
                    </a:lnTo>
                    <a:lnTo>
                      <a:pt x="5" y="0"/>
                    </a:lnTo>
                    <a:lnTo>
                      <a:pt x="23" y="33"/>
                    </a:lnTo>
                    <a:lnTo>
                      <a:pt x="26" y="31"/>
                    </a:lnTo>
                    <a:lnTo>
                      <a:pt x="23" y="33"/>
                    </a:lnTo>
                    <a:lnTo>
                      <a:pt x="21" y="2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2" name="Freeform 71"/>
              <p:cNvSpPr>
                <a:spLocks/>
              </p:cNvSpPr>
              <p:nvPr/>
            </p:nvSpPr>
            <p:spPr bwMode="auto">
              <a:xfrm>
                <a:off x="1278" y="1375"/>
                <a:ext cx="27" cy="34"/>
              </a:xfrm>
              <a:custGeom>
                <a:avLst/>
                <a:gdLst>
                  <a:gd name="T0" fmla="*/ 21 w 27"/>
                  <a:gd name="T1" fmla="*/ 28 h 34"/>
                  <a:gd name="T2" fmla="*/ 23 w 27"/>
                  <a:gd name="T3" fmla="*/ 33 h 34"/>
                  <a:gd name="T4" fmla="*/ 0 w 27"/>
                  <a:gd name="T5" fmla="*/ 0 h 34"/>
                  <a:gd name="T6" fmla="*/ 5 w 27"/>
                  <a:gd name="T7" fmla="*/ 0 h 34"/>
                  <a:gd name="T8" fmla="*/ 23 w 27"/>
                  <a:gd name="T9" fmla="*/ 33 h 34"/>
                  <a:gd name="T10" fmla="*/ 26 w 27"/>
                  <a:gd name="T11" fmla="*/ 31 h 34"/>
                  <a:gd name="T12" fmla="*/ 23 w 27"/>
                  <a:gd name="T13" fmla="*/ 33 h 34"/>
                  <a:gd name="T14" fmla="*/ 21 w 27"/>
                  <a:gd name="T15" fmla="*/ 28 h 34"/>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34"/>
                  <a:gd name="T26" fmla="*/ 27 w 27"/>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34">
                    <a:moveTo>
                      <a:pt x="21" y="28"/>
                    </a:moveTo>
                    <a:lnTo>
                      <a:pt x="23" y="33"/>
                    </a:lnTo>
                    <a:lnTo>
                      <a:pt x="0" y="0"/>
                    </a:lnTo>
                    <a:lnTo>
                      <a:pt x="5" y="0"/>
                    </a:lnTo>
                    <a:lnTo>
                      <a:pt x="23" y="33"/>
                    </a:lnTo>
                    <a:lnTo>
                      <a:pt x="26" y="31"/>
                    </a:lnTo>
                    <a:lnTo>
                      <a:pt x="23" y="33"/>
                    </a:lnTo>
                    <a:lnTo>
                      <a:pt x="21" y="2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3" name="Freeform 72"/>
              <p:cNvSpPr>
                <a:spLocks/>
              </p:cNvSpPr>
              <p:nvPr/>
            </p:nvSpPr>
            <p:spPr bwMode="auto">
              <a:xfrm>
                <a:off x="1167" y="1315"/>
                <a:ext cx="106" cy="51"/>
              </a:xfrm>
              <a:custGeom>
                <a:avLst/>
                <a:gdLst>
                  <a:gd name="T0" fmla="*/ 105 w 106"/>
                  <a:gd name="T1" fmla="*/ 50 h 51"/>
                  <a:gd name="T2" fmla="*/ 11 w 106"/>
                  <a:gd name="T3" fmla="*/ 28 h 51"/>
                  <a:gd name="T4" fmla="*/ 0 w 106"/>
                  <a:gd name="T5" fmla="*/ 0 h 51"/>
                  <a:gd name="T6" fmla="*/ 85 w 106"/>
                  <a:gd name="T7" fmla="*/ 19 h 51"/>
                  <a:gd name="T8" fmla="*/ 105 w 106"/>
                  <a:gd name="T9" fmla="*/ 50 h 51"/>
                  <a:gd name="T10" fmla="*/ 0 60000 65536"/>
                  <a:gd name="T11" fmla="*/ 0 60000 65536"/>
                  <a:gd name="T12" fmla="*/ 0 60000 65536"/>
                  <a:gd name="T13" fmla="*/ 0 60000 65536"/>
                  <a:gd name="T14" fmla="*/ 0 60000 65536"/>
                  <a:gd name="T15" fmla="*/ 0 w 106"/>
                  <a:gd name="T16" fmla="*/ 0 h 51"/>
                  <a:gd name="T17" fmla="*/ 106 w 106"/>
                  <a:gd name="T18" fmla="*/ 51 h 51"/>
                </a:gdLst>
                <a:ahLst/>
                <a:cxnLst>
                  <a:cxn ang="T10">
                    <a:pos x="T0" y="T1"/>
                  </a:cxn>
                  <a:cxn ang="T11">
                    <a:pos x="T2" y="T3"/>
                  </a:cxn>
                  <a:cxn ang="T12">
                    <a:pos x="T4" y="T5"/>
                  </a:cxn>
                  <a:cxn ang="T13">
                    <a:pos x="T6" y="T7"/>
                  </a:cxn>
                  <a:cxn ang="T14">
                    <a:pos x="T8" y="T9"/>
                  </a:cxn>
                </a:cxnLst>
                <a:rect l="T15" t="T16" r="T17" b="T18"/>
                <a:pathLst>
                  <a:path w="106" h="51">
                    <a:moveTo>
                      <a:pt x="105" y="50"/>
                    </a:moveTo>
                    <a:lnTo>
                      <a:pt x="11" y="28"/>
                    </a:lnTo>
                    <a:lnTo>
                      <a:pt x="0" y="0"/>
                    </a:lnTo>
                    <a:lnTo>
                      <a:pt x="85" y="19"/>
                    </a:lnTo>
                    <a:lnTo>
                      <a:pt x="105" y="5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4" name="Freeform 73"/>
              <p:cNvSpPr>
                <a:spLocks/>
              </p:cNvSpPr>
              <p:nvPr/>
            </p:nvSpPr>
            <p:spPr bwMode="auto">
              <a:xfrm>
                <a:off x="1167" y="1315"/>
                <a:ext cx="106" cy="51"/>
              </a:xfrm>
              <a:custGeom>
                <a:avLst/>
                <a:gdLst>
                  <a:gd name="T0" fmla="*/ 105 w 106"/>
                  <a:gd name="T1" fmla="*/ 50 h 51"/>
                  <a:gd name="T2" fmla="*/ 11 w 106"/>
                  <a:gd name="T3" fmla="*/ 28 h 51"/>
                  <a:gd name="T4" fmla="*/ 0 w 106"/>
                  <a:gd name="T5" fmla="*/ 0 h 51"/>
                  <a:gd name="T6" fmla="*/ 85 w 106"/>
                  <a:gd name="T7" fmla="*/ 19 h 51"/>
                  <a:gd name="T8" fmla="*/ 105 w 106"/>
                  <a:gd name="T9" fmla="*/ 50 h 51"/>
                  <a:gd name="T10" fmla="*/ 0 60000 65536"/>
                  <a:gd name="T11" fmla="*/ 0 60000 65536"/>
                  <a:gd name="T12" fmla="*/ 0 60000 65536"/>
                  <a:gd name="T13" fmla="*/ 0 60000 65536"/>
                  <a:gd name="T14" fmla="*/ 0 60000 65536"/>
                  <a:gd name="T15" fmla="*/ 0 w 106"/>
                  <a:gd name="T16" fmla="*/ 0 h 51"/>
                  <a:gd name="T17" fmla="*/ 106 w 106"/>
                  <a:gd name="T18" fmla="*/ 51 h 51"/>
                </a:gdLst>
                <a:ahLst/>
                <a:cxnLst>
                  <a:cxn ang="T10">
                    <a:pos x="T0" y="T1"/>
                  </a:cxn>
                  <a:cxn ang="T11">
                    <a:pos x="T2" y="T3"/>
                  </a:cxn>
                  <a:cxn ang="T12">
                    <a:pos x="T4" y="T5"/>
                  </a:cxn>
                  <a:cxn ang="T13">
                    <a:pos x="T6" y="T7"/>
                  </a:cxn>
                  <a:cxn ang="T14">
                    <a:pos x="T8" y="T9"/>
                  </a:cxn>
                </a:cxnLst>
                <a:rect l="T15" t="T16" r="T17" b="T18"/>
                <a:pathLst>
                  <a:path w="106" h="51">
                    <a:moveTo>
                      <a:pt x="105" y="50"/>
                    </a:moveTo>
                    <a:lnTo>
                      <a:pt x="11" y="28"/>
                    </a:lnTo>
                    <a:lnTo>
                      <a:pt x="0" y="0"/>
                    </a:lnTo>
                    <a:lnTo>
                      <a:pt x="85" y="19"/>
                    </a:lnTo>
                    <a:lnTo>
                      <a:pt x="105" y="5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5" name="Freeform 74"/>
              <p:cNvSpPr>
                <a:spLocks/>
              </p:cNvSpPr>
              <p:nvPr/>
            </p:nvSpPr>
            <p:spPr bwMode="auto">
              <a:xfrm>
                <a:off x="1179" y="1344"/>
                <a:ext cx="94" cy="26"/>
              </a:xfrm>
              <a:custGeom>
                <a:avLst/>
                <a:gdLst>
                  <a:gd name="T0" fmla="*/ 6 w 94"/>
                  <a:gd name="T1" fmla="*/ 0 h 26"/>
                  <a:gd name="T2" fmla="*/ 0 w 94"/>
                  <a:gd name="T3" fmla="*/ 2 h 26"/>
                  <a:gd name="T4" fmla="*/ 93 w 94"/>
                  <a:gd name="T5" fmla="*/ 22 h 26"/>
                  <a:gd name="T6" fmla="*/ 93 w 94"/>
                  <a:gd name="T7" fmla="*/ 25 h 26"/>
                  <a:gd name="T8" fmla="*/ 0 w 94"/>
                  <a:gd name="T9" fmla="*/ 2 h 26"/>
                  <a:gd name="T10" fmla="*/ 6 w 94"/>
                  <a:gd name="T11" fmla="*/ 0 h 26"/>
                  <a:gd name="T12" fmla="*/ 0 60000 65536"/>
                  <a:gd name="T13" fmla="*/ 0 60000 65536"/>
                  <a:gd name="T14" fmla="*/ 0 60000 65536"/>
                  <a:gd name="T15" fmla="*/ 0 60000 65536"/>
                  <a:gd name="T16" fmla="*/ 0 60000 65536"/>
                  <a:gd name="T17" fmla="*/ 0 60000 65536"/>
                  <a:gd name="T18" fmla="*/ 0 w 94"/>
                  <a:gd name="T19" fmla="*/ 0 h 26"/>
                  <a:gd name="T20" fmla="*/ 94 w 9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94" h="26">
                    <a:moveTo>
                      <a:pt x="6" y="0"/>
                    </a:moveTo>
                    <a:lnTo>
                      <a:pt x="0" y="2"/>
                    </a:lnTo>
                    <a:lnTo>
                      <a:pt x="93" y="22"/>
                    </a:lnTo>
                    <a:lnTo>
                      <a:pt x="93" y="25"/>
                    </a:lnTo>
                    <a:lnTo>
                      <a:pt x="0" y="2"/>
                    </a:lnTo>
                    <a:lnTo>
                      <a:pt x="6"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6" name="Freeform 75"/>
              <p:cNvSpPr>
                <a:spLocks/>
              </p:cNvSpPr>
              <p:nvPr/>
            </p:nvSpPr>
            <p:spPr bwMode="auto">
              <a:xfrm>
                <a:off x="1179" y="1344"/>
                <a:ext cx="94" cy="26"/>
              </a:xfrm>
              <a:custGeom>
                <a:avLst/>
                <a:gdLst>
                  <a:gd name="T0" fmla="*/ 6 w 94"/>
                  <a:gd name="T1" fmla="*/ 0 h 26"/>
                  <a:gd name="T2" fmla="*/ 0 w 94"/>
                  <a:gd name="T3" fmla="*/ 2 h 26"/>
                  <a:gd name="T4" fmla="*/ 93 w 94"/>
                  <a:gd name="T5" fmla="*/ 22 h 26"/>
                  <a:gd name="T6" fmla="*/ 93 w 94"/>
                  <a:gd name="T7" fmla="*/ 25 h 26"/>
                  <a:gd name="T8" fmla="*/ 0 w 94"/>
                  <a:gd name="T9" fmla="*/ 2 h 26"/>
                  <a:gd name="T10" fmla="*/ 6 w 94"/>
                  <a:gd name="T11" fmla="*/ 0 h 26"/>
                  <a:gd name="T12" fmla="*/ 0 60000 65536"/>
                  <a:gd name="T13" fmla="*/ 0 60000 65536"/>
                  <a:gd name="T14" fmla="*/ 0 60000 65536"/>
                  <a:gd name="T15" fmla="*/ 0 60000 65536"/>
                  <a:gd name="T16" fmla="*/ 0 60000 65536"/>
                  <a:gd name="T17" fmla="*/ 0 60000 65536"/>
                  <a:gd name="T18" fmla="*/ 0 w 94"/>
                  <a:gd name="T19" fmla="*/ 0 h 26"/>
                  <a:gd name="T20" fmla="*/ 94 w 9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94" h="26">
                    <a:moveTo>
                      <a:pt x="6" y="0"/>
                    </a:moveTo>
                    <a:lnTo>
                      <a:pt x="0" y="2"/>
                    </a:lnTo>
                    <a:lnTo>
                      <a:pt x="93" y="22"/>
                    </a:lnTo>
                    <a:lnTo>
                      <a:pt x="93" y="25"/>
                    </a:lnTo>
                    <a:lnTo>
                      <a:pt x="0" y="2"/>
                    </a:lnTo>
                    <a:lnTo>
                      <a:pt x="6"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7" name="Freeform 76"/>
              <p:cNvSpPr>
                <a:spLocks/>
              </p:cNvSpPr>
              <p:nvPr/>
            </p:nvSpPr>
            <p:spPr bwMode="auto">
              <a:xfrm>
                <a:off x="1165" y="1311"/>
                <a:ext cx="15" cy="30"/>
              </a:xfrm>
              <a:custGeom>
                <a:avLst/>
                <a:gdLst>
                  <a:gd name="T0" fmla="*/ 1 w 15"/>
                  <a:gd name="T1" fmla="*/ 3 h 30"/>
                  <a:gd name="T2" fmla="*/ 4 w 15"/>
                  <a:gd name="T3" fmla="*/ 3 h 30"/>
                  <a:gd name="T4" fmla="*/ 14 w 15"/>
                  <a:gd name="T5" fmla="*/ 27 h 30"/>
                  <a:gd name="T6" fmla="*/ 10 w 15"/>
                  <a:gd name="T7" fmla="*/ 29 h 30"/>
                  <a:gd name="T8" fmla="*/ 1 w 15"/>
                  <a:gd name="T9" fmla="*/ 3 h 30"/>
                  <a:gd name="T10" fmla="*/ 0 w 15"/>
                  <a:gd name="T11" fmla="*/ 0 h 30"/>
                  <a:gd name="T12" fmla="*/ 1 w 15"/>
                  <a:gd name="T13" fmla="*/ 3 h 30"/>
                  <a:gd name="T14" fmla="*/ 0 w 15"/>
                  <a:gd name="T15" fmla="*/ 0 h 30"/>
                  <a:gd name="T16" fmla="*/ 1 w 15"/>
                  <a:gd name="T17" fmla="*/ 3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30"/>
                  <a:gd name="T29" fmla="*/ 15 w 15"/>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30">
                    <a:moveTo>
                      <a:pt x="1" y="3"/>
                    </a:moveTo>
                    <a:lnTo>
                      <a:pt x="4" y="3"/>
                    </a:lnTo>
                    <a:lnTo>
                      <a:pt x="14" y="27"/>
                    </a:lnTo>
                    <a:lnTo>
                      <a:pt x="10" y="29"/>
                    </a:lnTo>
                    <a:lnTo>
                      <a:pt x="1" y="3"/>
                    </a:lnTo>
                    <a:lnTo>
                      <a:pt x="0" y="0"/>
                    </a:lnTo>
                    <a:lnTo>
                      <a:pt x="1" y="3"/>
                    </a:lnTo>
                    <a:lnTo>
                      <a:pt x="0" y="0"/>
                    </a:lnTo>
                    <a:lnTo>
                      <a:pt x="1"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8" name="Freeform 77"/>
              <p:cNvSpPr>
                <a:spLocks/>
              </p:cNvSpPr>
              <p:nvPr/>
            </p:nvSpPr>
            <p:spPr bwMode="auto">
              <a:xfrm>
                <a:off x="1165" y="1311"/>
                <a:ext cx="15" cy="30"/>
              </a:xfrm>
              <a:custGeom>
                <a:avLst/>
                <a:gdLst>
                  <a:gd name="T0" fmla="*/ 1 w 15"/>
                  <a:gd name="T1" fmla="*/ 3 h 30"/>
                  <a:gd name="T2" fmla="*/ 4 w 15"/>
                  <a:gd name="T3" fmla="*/ 3 h 30"/>
                  <a:gd name="T4" fmla="*/ 14 w 15"/>
                  <a:gd name="T5" fmla="*/ 27 h 30"/>
                  <a:gd name="T6" fmla="*/ 10 w 15"/>
                  <a:gd name="T7" fmla="*/ 29 h 30"/>
                  <a:gd name="T8" fmla="*/ 1 w 15"/>
                  <a:gd name="T9" fmla="*/ 3 h 30"/>
                  <a:gd name="T10" fmla="*/ 0 w 15"/>
                  <a:gd name="T11" fmla="*/ 0 h 30"/>
                  <a:gd name="T12" fmla="*/ 1 w 15"/>
                  <a:gd name="T13" fmla="*/ 3 h 30"/>
                  <a:gd name="T14" fmla="*/ 0 w 15"/>
                  <a:gd name="T15" fmla="*/ 0 h 30"/>
                  <a:gd name="T16" fmla="*/ 1 w 15"/>
                  <a:gd name="T17" fmla="*/ 3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30"/>
                  <a:gd name="T29" fmla="*/ 15 w 15"/>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30">
                    <a:moveTo>
                      <a:pt x="1" y="3"/>
                    </a:moveTo>
                    <a:lnTo>
                      <a:pt x="4" y="3"/>
                    </a:lnTo>
                    <a:lnTo>
                      <a:pt x="14" y="27"/>
                    </a:lnTo>
                    <a:lnTo>
                      <a:pt x="10" y="29"/>
                    </a:lnTo>
                    <a:lnTo>
                      <a:pt x="1" y="3"/>
                    </a:lnTo>
                    <a:lnTo>
                      <a:pt x="0" y="0"/>
                    </a:lnTo>
                    <a:lnTo>
                      <a:pt x="1" y="3"/>
                    </a:lnTo>
                    <a:lnTo>
                      <a:pt x="0" y="0"/>
                    </a:lnTo>
                    <a:lnTo>
                      <a:pt x="1"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9" name="Freeform 78"/>
              <p:cNvSpPr>
                <a:spLocks/>
              </p:cNvSpPr>
              <p:nvPr/>
            </p:nvSpPr>
            <p:spPr bwMode="auto">
              <a:xfrm>
                <a:off x="1165" y="1311"/>
                <a:ext cx="87" cy="26"/>
              </a:xfrm>
              <a:custGeom>
                <a:avLst/>
                <a:gdLst>
                  <a:gd name="T0" fmla="*/ 86 w 87"/>
                  <a:gd name="T1" fmla="*/ 20 h 26"/>
                  <a:gd name="T2" fmla="*/ 86 w 87"/>
                  <a:gd name="T3" fmla="*/ 25 h 26"/>
                  <a:gd name="T4" fmla="*/ 2 w 87"/>
                  <a:gd name="T5" fmla="*/ 3 h 26"/>
                  <a:gd name="T6" fmla="*/ 0 w 87"/>
                  <a:gd name="T7" fmla="*/ 0 h 26"/>
                  <a:gd name="T8" fmla="*/ 86 w 87"/>
                  <a:gd name="T9" fmla="*/ 20 h 26"/>
                  <a:gd name="T10" fmla="*/ 0 60000 65536"/>
                  <a:gd name="T11" fmla="*/ 0 60000 65536"/>
                  <a:gd name="T12" fmla="*/ 0 60000 65536"/>
                  <a:gd name="T13" fmla="*/ 0 60000 65536"/>
                  <a:gd name="T14" fmla="*/ 0 60000 65536"/>
                  <a:gd name="T15" fmla="*/ 0 w 87"/>
                  <a:gd name="T16" fmla="*/ 0 h 26"/>
                  <a:gd name="T17" fmla="*/ 87 w 87"/>
                  <a:gd name="T18" fmla="*/ 26 h 26"/>
                </a:gdLst>
                <a:ahLst/>
                <a:cxnLst>
                  <a:cxn ang="T10">
                    <a:pos x="T0" y="T1"/>
                  </a:cxn>
                  <a:cxn ang="T11">
                    <a:pos x="T2" y="T3"/>
                  </a:cxn>
                  <a:cxn ang="T12">
                    <a:pos x="T4" y="T5"/>
                  </a:cxn>
                  <a:cxn ang="T13">
                    <a:pos x="T6" y="T7"/>
                  </a:cxn>
                  <a:cxn ang="T14">
                    <a:pos x="T8" y="T9"/>
                  </a:cxn>
                </a:cxnLst>
                <a:rect l="T15" t="T16" r="T17" b="T18"/>
                <a:pathLst>
                  <a:path w="87" h="26">
                    <a:moveTo>
                      <a:pt x="86" y="20"/>
                    </a:moveTo>
                    <a:lnTo>
                      <a:pt x="86" y="25"/>
                    </a:lnTo>
                    <a:lnTo>
                      <a:pt x="2" y="3"/>
                    </a:lnTo>
                    <a:lnTo>
                      <a:pt x="0" y="0"/>
                    </a:lnTo>
                    <a:lnTo>
                      <a:pt x="86" y="2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0" name="Freeform 79"/>
              <p:cNvSpPr>
                <a:spLocks/>
              </p:cNvSpPr>
              <p:nvPr/>
            </p:nvSpPr>
            <p:spPr bwMode="auto">
              <a:xfrm>
                <a:off x="1165" y="1311"/>
                <a:ext cx="87" cy="26"/>
              </a:xfrm>
              <a:custGeom>
                <a:avLst/>
                <a:gdLst>
                  <a:gd name="T0" fmla="*/ 86 w 87"/>
                  <a:gd name="T1" fmla="*/ 20 h 26"/>
                  <a:gd name="T2" fmla="*/ 86 w 87"/>
                  <a:gd name="T3" fmla="*/ 25 h 26"/>
                  <a:gd name="T4" fmla="*/ 2 w 87"/>
                  <a:gd name="T5" fmla="*/ 3 h 26"/>
                  <a:gd name="T6" fmla="*/ 0 w 87"/>
                  <a:gd name="T7" fmla="*/ 0 h 26"/>
                  <a:gd name="T8" fmla="*/ 86 w 87"/>
                  <a:gd name="T9" fmla="*/ 20 h 26"/>
                  <a:gd name="T10" fmla="*/ 0 60000 65536"/>
                  <a:gd name="T11" fmla="*/ 0 60000 65536"/>
                  <a:gd name="T12" fmla="*/ 0 60000 65536"/>
                  <a:gd name="T13" fmla="*/ 0 60000 65536"/>
                  <a:gd name="T14" fmla="*/ 0 60000 65536"/>
                  <a:gd name="T15" fmla="*/ 0 w 87"/>
                  <a:gd name="T16" fmla="*/ 0 h 26"/>
                  <a:gd name="T17" fmla="*/ 87 w 87"/>
                  <a:gd name="T18" fmla="*/ 26 h 26"/>
                </a:gdLst>
                <a:ahLst/>
                <a:cxnLst>
                  <a:cxn ang="T10">
                    <a:pos x="T0" y="T1"/>
                  </a:cxn>
                  <a:cxn ang="T11">
                    <a:pos x="T2" y="T3"/>
                  </a:cxn>
                  <a:cxn ang="T12">
                    <a:pos x="T4" y="T5"/>
                  </a:cxn>
                  <a:cxn ang="T13">
                    <a:pos x="T6" y="T7"/>
                  </a:cxn>
                  <a:cxn ang="T14">
                    <a:pos x="T8" y="T9"/>
                  </a:cxn>
                </a:cxnLst>
                <a:rect l="T15" t="T16" r="T17" b="T18"/>
                <a:pathLst>
                  <a:path w="87" h="26">
                    <a:moveTo>
                      <a:pt x="86" y="20"/>
                    </a:moveTo>
                    <a:lnTo>
                      <a:pt x="86" y="25"/>
                    </a:lnTo>
                    <a:lnTo>
                      <a:pt x="2" y="3"/>
                    </a:lnTo>
                    <a:lnTo>
                      <a:pt x="0" y="0"/>
                    </a:lnTo>
                    <a:lnTo>
                      <a:pt x="86" y="2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1" name="Freeform 80"/>
              <p:cNvSpPr>
                <a:spLocks/>
              </p:cNvSpPr>
              <p:nvPr/>
            </p:nvSpPr>
            <p:spPr bwMode="auto">
              <a:xfrm>
                <a:off x="1257" y="1336"/>
                <a:ext cx="22" cy="34"/>
              </a:xfrm>
              <a:custGeom>
                <a:avLst/>
                <a:gdLst>
                  <a:gd name="T0" fmla="*/ 16 w 22"/>
                  <a:gd name="T1" fmla="*/ 30 h 34"/>
                  <a:gd name="T2" fmla="*/ 16 w 22"/>
                  <a:gd name="T3" fmla="*/ 30 h 34"/>
                  <a:gd name="T4" fmla="*/ 0 w 22"/>
                  <a:gd name="T5" fmla="*/ 0 h 34"/>
                  <a:gd name="T6" fmla="*/ 16 w 22"/>
                  <a:gd name="T7" fmla="*/ 30 h 34"/>
                  <a:gd name="T8" fmla="*/ 16 w 22"/>
                  <a:gd name="T9" fmla="*/ 33 h 34"/>
                  <a:gd name="T10" fmla="*/ 16 w 22"/>
                  <a:gd name="T11" fmla="*/ 30 h 34"/>
                  <a:gd name="T12" fmla="*/ 21 w 22"/>
                  <a:gd name="T13" fmla="*/ 33 h 34"/>
                  <a:gd name="T14" fmla="*/ 16 w 22"/>
                  <a:gd name="T15" fmla="*/ 33 h 34"/>
                  <a:gd name="T16" fmla="*/ 16 w 22"/>
                  <a:gd name="T17" fmla="*/ 3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4"/>
                  <a:gd name="T29" fmla="*/ 22 w 22"/>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4">
                    <a:moveTo>
                      <a:pt x="16" y="30"/>
                    </a:moveTo>
                    <a:lnTo>
                      <a:pt x="16" y="30"/>
                    </a:lnTo>
                    <a:lnTo>
                      <a:pt x="0" y="0"/>
                    </a:lnTo>
                    <a:lnTo>
                      <a:pt x="16" y="30"/>
                    </a:lnTo>
                    <a:lnTo>
                      <a:pt x="16" y="33"/>
                    </a:lnTo>
                    <a:lnTo>
                      <a:pt x="16" y="30"/>
                    </a:lnTo>
                    <a:lnTo>
                      <a:pt x="21" y="33"/>
                    </a:lnTo>
                    <a:lnTo>
                      <a:pt x="16" y="33"/>
                    </a:lnTo>
                    <a:lnTo>
                      <a:pt x="16" y="3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2" name="Freeform 81"/>
              <p:cNvSpPr>
                <a:spLocks/>
              </p:cNvSpPr>
              <p:nvPr/>
            </p:nvSpPr>
            <p:spPr bwMode="auto">
              <a:xfrm>
                <a:off x="1257" y="1336"/>
                <a:ext cx="22" cy="34"/>
              </a:xfrm>
              <a:custGeom>
                <a:avLst/>
                <a:gdLst>
                  <a:gd name="T0" fmla="*/ 16 w 22"/>
                  <a:gd name="T1" fmla="*/ 30 h 34"/>
                  <a:gd name="T2" fmla="*/ 0 w 22"/>
                  <a:gd name="T3" fmla="*/ 0 h 34"/>
                  <a:gd name="T4" fmla="*/ 16 w 22"/>
                  <a:gd name="T5" fmla="*/ 30 h 34"/>
                  <a:gd name="T6" fmla="*/ 16 w 22"/>
                  <a:gd name="T7" fmla="*/ 33 h 34"/>
                  <a:gd name="T8" fmla="*/ 16 w 22"/>
                  <a:gd name="T9" fmla="*/ 30 h 34"/>
                  <a:gd name="T10" fmla="*/ 21 w 22"/>
                  <a:gd name="T11" fmla="*/ 33 h 34"/>
                  <a:gd name="T12" fmla="*/ 16 w 22"/>
                  <a:gd name="T13" fmla="*/ 33 h 34"/>
                  <a:gd name="T14" fmla="*/ 16 w 22"/>
                  <a:gd name="T15" fmla="*/ 30 h 34"/>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34"/>
                  <a:gd name="T26" fmla="*/ 22 w 2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34">
                    <a:moveTo>
                      <a:pt x="16" y="30"/>
                    </a:moveTo>
                    <a:lnTo>
                      <a:pt x="0" y="0"/>
                    </a:lnTo>
                    <a:lnTo>
                      <a:pt x="16" y="30"/>
                    </a:lnTo>
                    <a:lnTo>
                      <a:pt x="16" y="33"/>
                    </a:lnTo>
                    <a:lnTo>
                      <a:pt x="16" y="30"/>
                    </a:lnTo>
                    <a:lnTo>
                      <a:pt x="21" y="33"/>
                    </a:lnTo>
                    <a:lnTo>
                      <a:pt x="16" y="33"/>
                    </a:lnTo>
                    <a:lnTo>
                      <a:pt x="16" y="3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3" name="Freeform 82"/>
              <p:cNvSpPr>
                <a:spLocks/>
              </p:cNvSpPr>
              <p:nvPr/>
            </p:nvSpPr>
            <p:spPr bwMode="auto">
              <a:xfrm>
                <a:off x="1028" y="1412"/>
                <a:ext cx="42" cy="46"/>
              </a:xfrm>
              <a:custGeom>
                <a:avLst/>
                <a:gdLst>
                  <a:gd name="T0" fmla="*/ 10 w 42"/>
                  <a:gd name="T1" fmla="*/ 0 h 46"/>
                  <a:gd name="T2" fmla="*/ 0 w 42"/>
                  <a:gd name="T3" fmla="*/ 18 h 46"/>
                  <a:gd name="T4" fmla="*/ 3 w 42"/>
                  <a:gd name="T5" fmla="*/ 31 h 46"/>
                  <a:gd name="T6" fmla="*/ 26 w 42"/>
                  <a:gd name="T7" fmla="*/ 45 h 46"/>
                  <a:gd name="T8" fmla="*/ 41 w 42"/>
                  <a:gd name="T9" fmla="*/ 26 h 46"/>
                  <a:gd name="T10" fmla="*/ 14 w 42"/>
                  <a:gd name="T11" fmla="*/ 14 h 46"/>
                  <a:gd name="T12" fmla="*/ 10 w 42"/>
                  <a:gd name="T13" fmla="*/ 0 h 46"/>
                  <a:gd name="T14" fmla="*/ 0 60000 65536"/>
                  <a:gd name="T15" fmla="*/ 0 60000 65536"/>
                  <a:gd name="T16" fmla="*/ 0 60000 65536"/>
                  <a:gd name="T17" fmla="*/ 0 60000 65536"/>
                  <a:gd name="T18" fmla="*/ 0 60000 65536"/>
                  <a:gd name="T19" fmla="*/ 0 60000 65536"/>
                  <a:gd name="T20" fmla="*/ 0 60000 65536"/>
                  <a:gd name="T21" fmla="*/ 0 w 42"/>
                  <a:gd name="T22" fmla="*/ 0 h 46"/>
                  <a:gd name="T23" fmla="*/ 42 w 42"/>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6">
                    <a:moveTo>
                      <a:pt x="10" y="0"/>
                    </a:moveTo>
                    <a:lnTo>
                      <a:pt x="0" y="18"/>
                    </a:lnTo>
                    <a:lnTo>
                      <a:pt x="3" y="31"/>
                    </a:lnTo>
                    <a:lnTo>
                      <a:pt x="26" y="45"/>
                    </a:lnTo>
                    <a:lnTo>
                      <a:pt x="41" y="26"/>
                    </a:lnTo>
                    <a:lnTo>
                      <a:pt x="14" y="14"/>
                    </a:lnTo>
                    <a:lnTo>
                      <a:pt x="1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4" name="Freeform 83"/>
              <p:cNvSpPr>
                <a:spLocks/>
              </p:cNvSpPr>
              <p:nvPr/>
            </p:nvSpPr>
            <p:spPr bwMode="auto">
              <a:xfrm>
                <a:off x="1028" y="1412"/>
                <a:ext cx="42" cy="46"/>
              </a:xfrm>
              <a:custGeom>
                <a:avLst/>
                <a:gdLst>
                  <a:gd name="T0" fmla="*/ 10 w 42"/>
                  <a:gd name="T1" fmla="*/ 0 h 46"/>
                  <a:gd name="T2" fmla="*/ 0 w 42"/>
                  <a:gd name="T3" fmla="*/ 18 h 46"/>
                  <a:gd name="T4" fmla="*/ 3 w 42"/>
                  <a:gd name="T5" fmla="*/ 31 h 46"/>
                  <a:gd name="T6" fmla="*/ 26 w 42"/>
                  <a:gd name="T7" fmla="*/ 45 h 46"/>
                  <a:gd name="T8" fmla="*/ 41 w 42"/>
                  <a:gd name="T9" fmla="*/ 26 h 46"/>
                  <a:gd name="T10" fmla="*/ 14 w 42"/>
                  <a:gd name="T11" fmla="*/ 14 h 46"/>
                  <a:gd name="T12" fmla="*/ 10 w 42"/>
                  <a:gd name="T13" fmla="*/ 0 h 46"/>
                  <a:gd name="T14" fmla="*/ 0 60000 65536"/>
                  <a:gd name="T15" fmla="*/ 0 60000 65536"/>
                  <a:gd name="T16" fmla="*/ 0 60000 65536"/>
                  <a:gd name="T17" fmla="*/ 0 60000 65536"/>
                  <a:gd name="T18" fmla="*/ 0 60000 65536"/>
                  <a:gd name="T19" fmla="*/ 0 60000 65536"/>
                  <a:gd name="T20" fmla="*/ 0 60000 65536"/>
                  <a:gd name="T21" fmla="*/ 0 w 42"/>
                  <a:gd name="T22" fmla="*/ 0 h 46"/>
                  <a:gd name="T23" fmla="*/ 42 w 42"/>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6">
                    <a:moveTo>
                      <a:pt x="10" y="0"/>
                    </a:moveTo>
                    <a:lnTo>
                      <a:pt x="0" y="18"/>
                    </a:lnTo>
                    <a:lnTo>
                      <a:pt x="3" y="31"/>
                    </a:lnTo>
                    <a:lnTo>
                      <a:pt x="26" y="45"/>
                    </a:lnTo>
                    <a:lnTo>
                      <a:pt x="41" y="26"/>
                    </a:lnTo>
                    <a:lnTo>
                      <a:pt x="14" y="14"/>
                    </a:lnTo>
                    <a:lnTo>
                      <a:pt x="1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5" name="Freeform 84"/>
              <p:cNvSpPr>
                <a:spLocks/>
              </p:cNvSpPr>
              <p:nvPr/>
            </p:nvSpPr>
            <p:spPr bwMode="auto">
              <a:xfrm>
                <a:off x="1028" y="1412"/>
                <a:ext cx="7" cy="15"/>
              </a:xfrm>
              <a:custGeom>
                <a:avLst/>
                <a:gdLst>
                  <a:gd name="T0" fmla="*/ 0 w 7"/>
                  <a:gd name="T1" fmla="*/ 14 h 15"/>
                  <a:gd name="T2" fmla="*/ 0 w 7"/>
                  <a:gd name="T3" fmla="*/ 14 h 15"/>
                  <a:gd name="T4" fmla="*/ 6 w 7"/>
                  <a:gd name="T5" fmla="*/ 0 h 15"/>
                  <a:gd name="T6" fmla="*/ 0 w 7"/>
                  <a:gd name="T7" fmla="*/ 14 h 15"/>
                  <a:gd name="T8" fmla="*/ 0 60000 65536"/>
                  <a:gd name="T9" fmla="*/ 0 60000 65536"/>
                  <a:gd name="T10" fmla="*/ 0 60000 65536"/>
                  <a:gd name="T11" fmla="*/ 0 60000 65536"/>
                  <a:gd name="T12" fmla="*/ 0 w 7"/>
                  <a:gd name="T13" fmla="*/ 0 h 15"/>
                  <a:gd name="T14" fmla="*/ 7 w 7"/>
                  <a:gd name="T15" fmla="*/ 15 h 15"/>
                </a:gdLst>
                <a:ahLst/>
                <a:cxnLst>
                  <a:cxn ang="T8">
                    <a:pos x="T0" y="T1"/>
                  </a:cxn>
                  <a:cxn ang="T9">
                    <a:pos x="T2" y="T3"/>
                  </a:cxn>
                  <a:cxn ang="T10">
                    <a:pos x="T4" y="T5"/>
                  </a:cxn>
                  <a:cxn ang="T11">
                    <a:pos x="T6" y="T7"/>
                  </a:cxn>
                </a:cxnLst>
                <a:rect l="T12" t="T13" r="T14" b="T15"/>
                <a:pathLst>
                  <a:path w="7" h="15">
                    <a:moveTo>
                      <a:pt x="0" y="14"/>
                    </a:moveTo>
                    <a:lnTo>
                      <a:pt x="0" y="14"/>
                    </a:lnTo>
                    <a:lnTo>
                      <a:pt x="6" y="0"/>
                    </a:lnTo>
                    <a:lnTo>
                      <a:pt x="0" y="1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6" name="Line 85"/>
              <p:cNvSpPr>
                <a:spLocks noChangeShapeType="1"/>
              </p:cNvSpPr>
              <p:nvPr/>
            </p:nvSpPr>
            <p:spPr bwMode="auto">
              <a:xfrm flipV="1">
                <a:off x="1028" y="1412"/>
                <a:ext cx="12" cy="20"/>
              </a:xfrm>
              <a:prstGeom prst="line">
                <a:avLst/>
              </a:prstGeom>
              <a:noFill/>
              <a:ln w="12700">
                <a:solidFill>
                  <a:schemeClr val="tx1"/>
                </a:solidFill>
                <a:round/>
                <a:headEnd/>
                <a:tailEnd/>
              </a:ln>
            </p:spPr>
            <p:txBody>
              <a:bodyPr wrap="none" anchor="ctr"/>
              <a:lstStyle/>
              <a:p>
                <a:endParaRPr lang="en-US"/>
              </a:p>
            </p:txBody>
          </p:sp>
          <p:sp>
            <p:nvSpPr>
              <p:cNvPr id="8507" name="Freeform 86"/>
              <p:cNvSpPr>
                <a:spLocks/>
              </p:cNvSpPr>
              <p:nvPr/>
            </p:nvSpPr>
            <p:spPr bwMode="auto">
              <a:xfrm>
                <a:off x="1028" y="1432"/>
                <a:ext cx="1" cy="16"/>
              </a:xfrm>
              <a:custGeom>
                <a:avLst/>
                <a:gdLst>
                  <a:gd name="T0" fmla="*/ 0 w 1"/>
                  <a:gd name="T1" fmla="*/ 15 h 16"/>
                  <a:gd name="T2" fmla="*/ 0 w 1"/>
                  <a:gd name="T3" fmla="*/ 11 h 16"/>
                  <a:gd name="T4" fmla="*/ 0 w 1"/>
                  <a:gd name="T5" fmla="*/ 0 h 16"/>
                  <a:gd name="T6" fmla="*/ 0 w 1"/>
                  <a:gd name="T7" fmla="*/ 11 h 16"/>
                  <a:gd name="T8" fmla="*/ 0 w 1"/>
                  <a:gd name="T9" fmla="*/ 15 h 16"/>
                  <a:gd name="T10" fmla="*/ 0 w 1"/>
                  <a:gd name="T11" fmla="*/ 11 h 16"/>
                  <a:gd name="T12" fmla="*/ 0 w 1"/>
                  <a:gd name="T13" fmla="*/ 15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5"/>
                    </a:moveTo>
                    <a:lnTo>
                      <a:pt x="0" y="11"/>
                    </a:lnTo>
                    <a:lnTo>
                      <a:pt x="0" y="0"/>
                    </a:lnTo>
                    <a:lnTo>
                      <a:pt x="0" y="11"/>
                    </a:lnTo>
                    <a:lnTo>
                      <a:pt x="0" y="15"/>
                    </a:lnTo>
                    <a:lnTo>
                      <a:pt x="0" y="11"/>
                    </a:lnTo>
                    <a:lnTo>
                      <a:pt x="0" y="1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8" name="Freeform 87"/>
              <p:cNvSpPr>
                <a:spLocks/>
              </p:cNvSpPr>
              <p:nvPr/>
            </p:nvSpPr>
            <p:spPr bwMode="auto">
              <a:xfrm>
                <a:off x="1028" y="1432"/>
                <a:ext cx="1" cy="16"/>
              </a:xfrm>
              <a:custGeom>
                <a:avLst/>
                <a:gdLst>
                  <a:gd name="T0" fmla="*/ 0 w 1"/>
                  <a:gd name="T1" fmla="*/ 15 h 16"/>
                  <a:gd name="T2" fmla="*/ 0 w 1"/>
                  <a:gd name="T3" fmla="*/ 11 h 16"/>
                  <a:gd name="T4" fmla="*/ 0 w 1"/>
                  <a:gd name="T5" fmla="*/ 0 h 16"/>
                  <a:gd name="T6" fmla="*/ 0 w 1"/>
                  <a:gd name="T7" fmla="*/ 11 h 16"/>
                  <a:gd name="T8" fmla="*/ 0 w 1"/>
                  <a:gd name="T9" fmla="*/ 15 h 16"/>
                  <a:gd name="T10" fmla="*/ 0 w 1"/>
                  <a:gd name="T11" fmla="*/ 11 h 16"/>
                  <a:gd name="T12" fmla="*/ 0 w 1"/>
                  <a:gd name="T13" fmla="*/ 15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5"/>
                    </a:moveTo>
                    <a:lnTo>
                      <a:pt x="0" y="11"/>
                    </a:lnTo>
                    <a:lnTo>
                      <a:pt x="0" y="0"/>
                    </a:lnTo>
                    <a:lnTo>
                      <a:pt x="0" y="11"/>
                    </a:lnTo>
                    <a:lnTo>
                      <a:pt x="0" y="15"/>
                    </a:lnTo>
                    <a:lnTo>
                      <a:pt x="0" y="11"/>
                    </a:lnTo>
                    <a:lnTo>
                      <a:pt x="0" y="1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9" name="Freeform 88"/>
              <p:cNvSpPr>
                <a:spLocks/>
              </p:cNvSpPr>
              <p:nvPr/>
            </p:nvSpPr>
            <p:spPr bwMode="auto">
              <a:xfrm>
                <a:off x="1032" y="1447"/>
                <a:ext cx="23" cy="15"/>
              </a:xfrm>
              <a:custGeom>
                <a:avLst/>
                <a:gdLst>
                  <a:gd name="T0" fmla="*/ 22 w 23"/>
                  <a:gd name="T1" fmla="*/ 14 h 15"/>
                  <a:gd name="T2" fmla="*/ 22 w 23"/>
                  <a:gd name="T3" fmla="*/ 14 h 15"/>
                  <a:gd name="T4" fmla="*/ 2 w 23"/>
                  <a:gd name="T5" fmla="*/ 4 h 15"/>
                  <a:gd name="T6" fmla="*/ 0 w 23"/>
                  <a:gd name="T7" fmla="*/ 0 h 15"/>
                  <a:gd name="T8" fmla="*/ 20 w 23"/>
                  <a:gd name="T9" fmla="*/ 11 h 15"/>
                  <a:gd name="T10" fmla="*/ 22 w 23"/>
                  <a:gd name="T11" fmla="*/ 14 h 15"/>
                  <a:gd name="T12" fmla="*/ 0 60000 65536"/>
                  <a:gd name="T13" fmla="*/ 0 60000 65536"/>
                  <a:gd name="T14" fmla="*/ 0 60000 65536"/>
                  <a:gd name="T15" fmla="*/ 0 60000 65536"/>
                  <a:gd name="T16" fmla="*/ 0 60000 65536"/>
                  <a:gd name="T17" fmla="*/ 0 60000 65536"/>
                  <a:gd name="T18" fmla="*/ 0 w 23"/>
                  <a:gd name="T19" fmla="*/ 0 h 15"/>
                  <a:gd name="T20" fmla="*/ 23 w 2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3" h="15">
                    <a:moveTo>
                      <a:pt x="22" y="14"/>
                    </a:moveTo>
                    <a:lnTo>
                      <a:pt x="22" y="14"/>
                    </a:lnTo>
                    <a:lnTo>
                      <a:pt x="2" y="4"/>
                    </a:lnTo>
                    <a:lnTo>
                      <a:pt x="0" y="0"/>
                    </a:lnTo>
                    <a:lnTo>
                      <a:pt x="20" y="11"/>
                    </a:lnTo>
                    <a:lnTo>
                      <a:pt x="22" y="1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0" name="Freeform 89"/>
              <p:cNvSpPr>
                <a:spLocks/>
              </p:cNvSpPr>
              <p:nvPr/>
            </p:nvSpPr>
            <p:spPr bwMode="auto">
              <a:xfrm>
                <a:off x="1032" y="1447"/>
                <a:ext cx="23" cy="15"/>
              </a:xfrm>
              <a:custGeom>
                <a:avLst/>
                <a:gdLst>
                  <a:gd name="T0" fmla="*/ 22 w 23"/>
                  <a:gd name="T1" fmla="*/ 14 h 15"/>
                  <a:gd name="T2" fmla="*/ 2 w 23"/>
                  <a:gd name="T3" fmla="*/ 4 h 15"/>
                  <a:gd name="T4" fmla="*/ 0 w 23"/>
                  <a:gd name="T5" fmla="*/ 0 h 15"/>
                  <a:gd name="T6" fmla="*/ 20 w 23"/>
                  <a:gd name="T7" fmla="*/ 11 h 15"/>
                  <a:gd name="T8" fmla="*/ 22 w 23"/>
                  <a:gd name="T9" fmla="*/ 14 h 15"/>
                  <a:gd name="T10" fmla="*/ 0 60000 65536"/>
                  <a:gd name="T11" fmla="*/ 0 60000 65536"/>
                  <a:gd name="T12" fmla="*/ 0 60000 65536"/>
                  <a:gd name="T13" fmla="*/ 0 60000 65536"/>
                  <a:gd name="T14" fmla="*/ 0 60000 65536"/>
                  <a:gd name="T15" fmla="*/ 0 w 23"/>
                  <a:gd name="T16" fmla="*/ 0 h 15"/>
                  <a:gd name="T17" fmla="*/ 23 w 23"/>
                  <a:gd name="T18" fmla="*/ 15 h 15"/>
                </a:gdLst>
                <a:ahLst/>
                <a:cxnLst>
                  <a:cxn ang="T10">
                    <a:pos x="T0" y="T1"/>
                  </a:cxn>
                  <a:cxn ang="T11">
                    <a:pos x="T2" y="T3"/>
                  </a:cxn>
                  <a:cxn ang="T12">
                    <a:pos x="T4" y="T5"/>
                  </a:cxn>
                  <a:cxn ang="T13">
                    <a:pos x="T6" y="T7"/>
                  </a:cxn>
                  <a:cxn ang="T14">
                    <a:pos x="T8" y="T9"/>
                  </a:cxn>
                </a:cxnLst>
                <a:rect l="T15" t="T16" r="T17" b="T18"/>
                <a:pathLst>
                  <a:path w="23" h="15">
                    <a:moveTo>
                      <a:pt x="22" y="14"/>
                    </a:moveTo>
                    <a:lnTo>
                      <a:pt x="2" y="4"/>
                    </a:lnTo>
                    <a:lnTo>
                      <a:pt x="0" y="0"/>
                    </a:lnTo>
                    <a:lnTo>
                      <a:pt x="20" y="11"/>
                    </a:lnTo>
                    <a:lnTo>
                      <a:pt x="22" y="1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1" name="Freeform 90"/>
              <p:cNvSpPr>
                <a:spLocks/>
              </p:cNvSpPr>
              <p:nvPr/>
            </p:nvSpPr>
            <p:spPr bwMode="auto">
              <a:xfrm>
                <a:off x="1058" y="1441"/>
                <a:ext cx="12" cy="21"/>
              </a:xfrm>
              <a:custGeom>
                <a:avLst/>
                <a:gdLst>
                  <a:gd name="T0" fmla="*/ 11 w 12"/>
                  <a:gd name="T1" fmla="*/ 0 h 21"/>
                  <a:gd name="T2" fmla="*/ 11 w 12"/>
                  <a:gd name="T3" fmla="*/ 0 h 21"/>
                  <a:gd name="T4" fmla="*/ 1 w 12"/>
                  <a:gd name="T5" fmla="*/ 20 h 21"/>
                  <a:gd name="T6" fmla="*/ 0 w 12"/>
                  <a:gd name="T7" fmla="*/ 17 h 21"/>
                  <a:gd name="T8" fmla="*/ 8 w 12"/>
                  <a:gd name="T9" fmla="*/ 2 h 21"/>
                  <a:gd name="T10" fmla="*/ 11 w 12"/>
                  <a:gd name="T11" fmla="*/ 0 h 21"/>
                  <a:gd name="T12" fmla="*/ 0 60000 65536"/>
                  <a:gd name="T13" fmla="*/ 0 60000 65536"/>
                  <a:gd name="T14" fmla="*/ 0 60000 65536"/>
                  <a:gd name="T15" fmla="*/ 0 60000 65536"/>
                  <a:gd name="T16" fmla="*/ 0 60000 65536"/>
                  <a:gd name="T17" fmla="*/ 0 60000 65536"/>
                  <a:gd name="T18" fmla="*/ 0 w 12"/>
                  <a:gd name="T19" fmla="*/ 0 h 21"/>
                  <a:gd name="T20" fmla="*/ 12 w 12"/>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2" h="21">
                    <a:moveTo>
                      <a:pt x="11" y="0"/>
                    </a:moveTo>
                    <a:lnTo>
                      <a:pt x="11" y="0"/>
                    </a:lnTo>
                    <a:lnTo>
                      <a:pt x="1" y="20"/>
                    </a:lnTo>
                    <a:lnTo>
                      <a:pt x="0" y="17"/>
                    </a:lnTo>
                    <a:lnTo>
                      <a:pt x="8" y="2"/>
                    </a:lnTo>
                    <a:lnTo>
                      <a:pt x="1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2" name="Freeform 91"/>
              <p:cNvSpPr>
                <a:spLocks/>
              </p:cNvSpPr>
              <p:nvPr/>
            </p:nvSpPr>
            <p:spPr bwMode="auto">
              <a:xfrm>
                <a:off x="1058" y="1441"/>
                <a:ext cx="12" cy="21"/>
              </a:xfrm>
              <a:custGeom>
                <a:avLst/>
                <a:gdLst>
                  <a:gd name="T0" fmla="*/ 11 w 12"/>
                  <a:gd name="T1" fmla="*/ 0 h 21"/>
                  <a:gd name="T2" fmla="*/ 1 w 12"/>
                  <a:gd name="T3" fmla="*/ 20 h 21"/>
                  <a:gd name="T4" fmla="*/ 0 w 12"/>
                  <a:gd name="T5" fmla="*/ 17 h 21"/>
                  <a:gd name="T6" fmla="*/ 8 w 12"/>
                  <a:gd name="T7" fmla="*/ 2 h 21"/>
                  <a:gd name="T8" fmla="*/ 11 w 12"/>
                  <a:gd name="T9" fmla="*/ 0 h 21"/>
                  <a:gd name="T10" fmla="*/ 0 60000 65536"/>
                  <a:gd name="T11" fmla="*/ 0 60000 65536"/>
                  <a:gd name="T12" fmla="*/ 0 60000 65536"/>
                  <a:gd name="T13" fmla="*/ 0 60000 65536"/>
                  <a:gd name="T14" fmla="*/ 0 60000 65536"/>
                  <a:gd name="T15" fmla="*/ 0 w 12"/>
                  <a:gd name="T16" fmla="*/ 0 h 21"/>
                  <a:gd name="T17" fmla="*/ 12 w 12"/>
                  <a:gd name="T18" fmla="*/ 21 h 21"/>
                </a:gdLst>
                <a:ahLst/>
                <a:cxnLst>
                  <a:cxn ang="T10">
                    <a:pos x="T0" y="T1"/>
                  </a:cxn>
                  <a:cxn ang="T11">
                    <a:pos x="T2" y="T3"/>
                  </a:cxn>
                  <a:cxn ang="T12">
                    <a:pos x="T4" y="T5"/>
                  </a:cxn>
                  <a:cxn ang="T13">
                    <a:pos x="T6" y="T7"/>
                  </a:cxn>
                  <a:cxn ang="T14">
                    <a:pos x="T8" y="T9"/>
                  </a:cxn>
                </a:cxnLst>
                <a:rect l="T15" t="T16" r="T17" b="T18"/>
                <a:pathLst>
                  <a:path w="12" h="21">
                    <a:moveTo>
                      <a:pt x="11" y="0"/>
                    </a:moveTo>
                    <a:lnTo>
                      <a:pt x="1" y="20"/>
                    </a:lnTo>
                    <a:lnTo>
                      <a:pt x="0" y="17"/>
                    </a:lnTo>
                    <a:lnTo>
                      <a:pt x="8" y="2"/>
                    </a:lnTo>
                    <a:lnTo>
                      <a:pt x="1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3" name="Freeform 92"/>
              <p:cNvSpPr>
                <a:spLocks/>
              </p:cNvSpPr>
              <p:nvPr/>
            </p:nvSpPr>
            <p:spPr bwMode="auto">
              <a:xfrm>
                <a:off x="1042" y="1422"/>
                <a:ext cx="28" cy="16"/>
              </a:xfrm>
              <a:custGeom>
                <a:avLst/>
                <a:gdLst>
                  <a:gd name="T0" fmla="*/ 2 w 28"/>
                  <a:gd name="T1" fmla="*/ 4 h 16"/>
                  <a:gd name="T2" fmla="*/ 0 w 28"/>
                  <a:gd name="T3" fmla="*/ 0 h 16"/>
                  <a:gd name="T4" fmla="*/ 27 w 28"/>
                  <a:gd name="T5" fmla="*/ 14 h 16"/>
                  <a:gd name="T6" fmla="*/ 24 w 28"/>
                  <a:gd name="T7" fmla="*/ 15 h 16"/>
                  <a:gd name="T8" fmla="*/ 2 w 28"/>
                  <a:gd name="T9" fmla="*/ 4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2" y="4"/>
                    </a:moveTo>
                    <a:lnTo>
                      <a:pt x="0" y="0"/>
                    </a:lnTo>
                    <a:lnTo>
                      <a:pt x="27" y="14"/>
                    </a:lnTo>
                    <a:lnTo>
                      <a:pt x="24" y="15"/>
                    </a:lnTo>
                    <a:lnTo>
                      <a:pt x="2"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4" name="Freeform 93"/>
              <p:cNvSpPr>
                <a:spLocks/>
              </p:cNvSpPr>
              <p:nvPr/>
            </p:nvSpPr>
            <p:spPr bwMode="auto">
              <a:xfrm>
                <a:off x="1042" y="1422"/>
                <a:ext cx="28" cy="16"/>
              </a:xfrm>
              <a:custGeom>
                <a:avLst/>
                <a:gdLst>
                  <a:gd name="T0" fmla="*/ 2 w 28"/>
                  <a:gd name="T1" fmla="*/ 4 h 16"/>
                  <a:gd name="T2" fmla="*/ 0 w 28"/>
                  <a:gd name="T3" fmla="*/ 0 h 16"/>
                  <a:gd name="T4" fmla="*/ 27 w 28"/>
                  <a:gd name="T5" fmla="*/ 14 h 16"/>
                  <a:gd name="T6" fmla="*/ 24 w 28"/>
                  <a:gd name="T7" fmla="*/ 15 h 16"/>
                  <a:gd name="T8" fmla="*/ 2 w 28"/>
                  <a:gd name="T9" fmla="*/ 4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2" y="4"/>
                    </a:moveTo>
                    <a:lnTo>
                      <a:pt x="0" y="0"/>
                    </a:lnTo>
                    <a:lnTo>
                      <a:pt x="27" y="14"/>
                    </a:lnTo>
                    <a:lnTo>
                      <a:pt x="24" y="15"/>
                    </a:lnTo>
                    <a:lnTo>
                      <a:pt x="2"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5" name="Freeform 94"/>
              <p:cNvSpPr>
                <a:spLocks/>
              </p:cNvSpPr>
              <p:nvPr/>
            </p:nvSpPr>
            <p:spPr bwMode="auto">
              <a:xfrm>
                <a:off x="1038" y="1406"/>
                <a:ext cx="1" cy="17"/>
              </a:xfrm>
              <a:custGeom>
                <a:avLst/>
                <a:gdLst>
                  <a:gd name="T0" fmla="*/ 0 w 1"/>
                  <a:gd name="T1" fmla="*/ 4 h 17"/>
                  <a:gd name="T2" fmla="*/ 0 w 1"/>
                  <a:gd name="T3" fmla="*/ 4 h 17"/>
                  <a:gd name="T4" fmla="*/ 0 w 1"/>
                  <a:gd name="T5" fmla="*/ 16 h 17"/>
                  <a:gd name="T6" fmla="*/ 0 w 1"/>
                  <a:gd name="T7" fmla="*/ 4 h 17"/>
                  <a:gd name="T8" fmla="*/ 0 w 1"/>
                  <a:gd name="T9" fmla="*/ 0 h 17"/>
                  <a:gd name="T10" fmla="*/ 0 w 1"/>
                  <a:gd name="T11" fmla="*/ 4 h 17"/>
                  <a:gd name="T12" fmla="*/ 0 60000 65536"/>
                  <a:gd name="T13" fmla="*/ 0 60000 65536"/>
                  <a:gd name="T14" fmla="*/ 0 60000 65536"/>
                  <a:gd name="T15" fmla="*/ 0 60000 65536"/>
                  <a:gd name="T16" fmla="*/ 0 60000 65536"/>
                  <a:gd name="T17" fmla="*/ 0 60000 65536"/>
                  <a:gd name="T18" fmla="*/ 0 w 1"/>
                  <a:gd name="T19" fmla="*/ 0 h 17"/>
                  <a:gd name="T20" fmla="*/ 1 w 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 h="17">
                    <a:moveTo>
                      <a:pt x="0" y="4"/>
                    </a:moveTo>
                    <a:lnTo>
                      <a:pt x="0" y="4"/>
                    </a:lnTo>
                    <a:lnTo>
                      <a:pt x="0" y="16"/>
                    </a:lnTo>
                    <a:lnTo>
                      <a:pt x="0" y="4"/>
                    </a:lnTo>
                    <a:lnTo>
                      <a:pt x="0" y="0"/>
                    </a:lnTo>
                    <a:lnTo>
                      <a:pt x="0"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6" name="Freeform 95"/>
              <p:cNvSpPr>
                <a:spLocks/>
              </p:cNvSpPr>
              <p:nvPr/>
            </p:nvSpPr>
            <p:spPr bwMode="auto">
              <a:xfrm>
                <a:off x="1038" y="1406"/>
                <a:ext cx="1" cy="17"/>
              </a:xfrm>
              <a:custGeom>
                <a:avLst/>
                <a:gdLst>
                  <a:gd name="T0" fmla="*/ 0 w 1"/>
                  <a:gd name="T1" fmla="*/ 4 h 17"/>
                  <a:gd name="T2" fmla="*/ 0 w 1"/>
                  <a:gd name="T3" fmla="*/ 16 h 17"/>
                  <a:gd name="T4" fmla="*/ 0 w 1"/>
                  <a:gd name="T5" fmla="*/ 4 h 17"/>
                  <a:gd name="T6" fmla="*/ 0 w 1"/>
                  <a:gd name="T7" fmla="*/ 0 h 17"/>
                  <a:gd name="T8" fmla="*/ 0 w 1"/>
                  <a:gd name="T9" fmla="*/ 4 h 17"/>
                  <a:gd name="T10" fmla="*/ 0 60000 65536"/>
                  <a:gd name="T11" fmla="*/ 0 60000 65536"/>
                  <a:gd name="T12" fmla="*/ 0 60000 65536"/>
                  <a:gd name="T13" fmla="*/ 0 60000 65536"/>
                  <a:gd name="T14" fmla="*/ 0 60000 65536"/>
                  <a:gd name="T15" fmla="*/ 0 w 1"/>
                  <a:gd name="T16" fmla="*/ 0 h 17"/>
                  <a:gd name="T17" fmla="*/ 1 w 1"/>
                  <a:gd name="T18" fmla="*/ 17 h 17"/>
                </a:gdLst>
                <a:ahLst/>
                <a:cxnLst>
                  <a:cxn ang="T10">
                    <a:pos x="T0" y="T1"/>
                  </a:cxn>
                  <a:cxn ang="T11">
                    <a:pos x="T2" y="T3"/>
                  </a:cxn>
                  <a:cxn ang="T12">
                    <a:pos x="T4" y="T5"/>
                  </a:cxn>
                  <a:cxn ang="T13">
                    <a:pos x="T6" y="T7"/>
                  </a:cxn>
                  <a:cxn ang="T14">
                    <a:pos x="T8" y="T9"/>
                  </a:cxn>
                </a:cxnLst>
                <a:rect l="T15" t="T16" r="T17" b="T18"/>
                <a:pathLst>
                  <a:path w="1" h="17">
                    <a:moveTo>
                      <a:pt x="0" y="4"/>
                    </a:moveTo>
                    <a:lnTo>
                      <a:pt x="0" y="16"/>
                    </a:lnTo>
                    <a:lnTo>
                      <a:pt x="0" y="4"/>
                    </a:lnTo>
                    <a:lnTo>
                      <a:pt x="0" y="0"/>
                    </a:lnTo>
                    <a:lnTo>
                      <a:pt x="0"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7" name="Freeform 96"/>
              <p:cNvSpPr>
                <a:spLocks/>
              </p:cNvSpPr>
              <p:nvPr/>
            </p:nvSpPr>
            <p:spPr bwMode="auto">
              <a:xfrm>
                <a:off x="1032" y="1426"/>
                <a:ext cx="11" cy="22"/>
              </a:xfrm>
              <a:custGeom>
                <a:avLst/>
                <a:gdLst>
                  <a:gd name="T0" fmla="*/ 8 w 11"/>
                  <a:gd name="T1" fmla="*/ 2 h 22"/>
                  <a:gd name="T2" fmla="*/ 10 w 11"/>
                  <a:gd name="T3" fmla="*/ 0 h 22"/>
                  <a:gd name="T4" fmla="*/ 1 w 11"/>
                  <a:gd name="T5" fmla="*/ 21 h 22"/>
                  <a:gd name="T6" fmla="*/ 0 w 11"/>
                  <a:gd name="T7" fmla="*/ 16 h 22"/>
                  <a:gd name="T8" fmla="*/ 8 w 11"/>
                  <a:gd name="T9" fmla="*/ 2 h 22"/>
                  <a:gd name="T10" fmla="*/ 0 60000 65536"/>
                  <a:gd name="T11" fmla="*/ 0 60000 65536"/>
                  <a:gd name="T12" fmla="*/ 0 60000 65536"/>
                  <a:gd name="T13" fmla="*/ 0 60000 65536"/>
                  <a:gd name="T14" fmla="*/ 0 60000 65536"/>
                  <a:gd name="T15" fmla="*/ 0 w 11"/>
                  <a:gd name="T16" fmla="*/ 0 h 22"/>
                  <a:gd name="T17" fmla="*/ 11 w 11"/>
                  <a:gd name="T18" fmla="*/ 22 h 22"/>
                </a:gdLst>
                <a:ahLst/>
                <a:cxnLst>
                  <a:cxn ang="T10">
                    <a:pos x="T0" y="T1"/>
                  </a:cxn>
                  <a:cxn ang="T11">
                    <a:pos x="T2" y="T3"/>
                  </a:cxn>
                  <a:cxn ang="T12">
                    <a:pos x="T4" y="T5"/>
                  </a:cxn>
                  <a:cxn ang="T13">
                    <a:pos x="T6" y="T7"/>
                  </a:cxn>
                  <a:cxn ang="T14">
                    <a:pos x="T8" y="T9"/>
                  </a:cxn>
                </a:cxnLst>
                <a:rect l="T15" t="T16" r="T17" b="T18"/>
                <a:pathLst>
                  <a:path w="11" h="22">
                    <a:moveTo>
                      <a:pt x="8" y="2"/>
                    </a:moveTo>
                    <a:lnTo>
                      <a:pt x="10" y="0"/>
                    </a:lnTo>
                    <a:lnTo>
                      <a:pt x="1" y="21"/>
                    </a:lnTo>
                    <a:lnTo>
                      <a:pt x="0" y="16"/>
                    </a:lnTo>
                    <a:lnTo>
                      <a:pt x="8"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8" name="Freeform 97"/>
              <p:cNvSpPr>
                <a:spLocks/>
              </p:cNvSpPr>
              <p:nvPr/>
            </p:nvSpPr>
            <p:spPr bwMode="auto">
              <a:xfrm>
                <a:off x="1032" y="1426"/>
                <a:ext cx="11" cy="22"/>
              </a:xfrm>
              <a:custGeom>
                <a:avLst/>
                <a:gdLst>
                  <a:gd name="T0" fmla="*/ 8 w 11"/>
                  <a:gd name="T1" fmla="*/ 2 h 22"/>
                  <a:gd name="T2" fmla="*/ 10 w 11"/>
                  <a:gd name="T3" fmla="*/ 0 h 22"/>
                  <a:gd name="T4" fmla="*/ 1 w 11"/>
                  <a:gd name="T5" fmla="*/ 21 h 22"/>
                  <a:gd name="T6" fmla="*/ 0 w 11"/>
                  <a:gd name="T7" fmla="*/ 16 h 22"/>
                  <a:gd name="T8" fmla="*/ 8 w 11"/>
                  <a:gd name="T9" fmla="*/ 2 h 22"/>
                  <a:gd name="T10" fmla="*/ 0 60000 65536"/>
                  <a:gd name="T11" fmla="*/ 0 60000 65536"/>
                  <a:gd name="T12" fmla="*/ 0 60000 65536"/>
                  <a:gd name="T13" fmla="*/ 0 60000 65536"/>
                  <a:gd name="T14" fmla="*/ 0 60000 65536"/>
                  <a:gd name="T15" fmla="*/ 0 w 11"/>
                  <a:gd name="T16" fmla="*/ 0 h 22"/>
                  <a:gd name="T17" fmla="*/ 11 w 11"/>
                  <a:gd name="T18" fmla="*/ 22 h 22"/>
                </a:gdLst>
                <a:ahLst/>
                <a:cxnLst>
                  <a:cxn ang="T10">
                    <a:pos x="T0" y="T1"/>
                  </a:cxn>
                  <a:cxn ang="T11">
                    <a:pos x="T2" y="T3"/>
                  </a:cxn>
                  <a:cxn ang="T12">
                    <a:pos x="T4" y="T5"/>
                  </a:cxn>
                  <a:cxn ang="T13">
                    <a:pos x="T6" y="T7"/>
                  </a:cxn>
                  <a:cxn ang="T14">
                    <a:pos x="T8" y="T9"/>
                  </a:cxn>
                </a:cxnLst>
                <a:rect l="T15" t="T16" r="T17" b="T18"/>
                <a:pathLst>
                  <a:path w="11" h="22">
                    <a:moveTo>
                      <a:pt x="8" y="2"/>
                    </a:moveTo>
                    <a:lnTo>
                      <a:pt x="10" y="0"/>
                    </a:lnTo>
                    <a:lnTo>
                      <a:pt x="1" y="21"/>
                    </a:lnTo>
                    <a:lnTo>
                      <a:pt x="0" y="16"/>
                    </a:lnTo>
                    <a:lnTo>
                      <a:pt x="8"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9" name="Freeform 98"/>
              <p:cNvSpPr>
                <a:spLocks/>
              </p:cNvSpPr>
              <p:nvPr/>
            </p:nvSpPr>
            <p:spPr bwMode="auto">
              <a:xfrm>
                <a:off x="1003" y="1453"/>
                <a:ext cx="38" cy="54"/>
              </a:xfrm>
              <a:custGeom>
                <a:avLst/>
                <a:gdLst>
                  <a:gd name="T0" fmla="*/ 10 w 38"/>
                  <a:gd name="T1" fmla="*/ 53 h 54"/>
                  <a:gd name="T2" fmla="*/ 10 w 38"/>
                  <a:gd name="T3" fmla="*/ 53 h 54"/>
                  <a:gd name="T4" fmla="*/ 5 w 38"/>
                  <a:gd name="T5" fmla="*/ 49 h 54"/>
                  <a:gd name="T6" fmla="*/ 0 w 38"/>
                  <a:gd name="T7" fmla="*/ 51 h 54"/>
                  <a:gd name="T8" fmla="*/ 0 w 38"/>
                  <a:gd name="T9" fmla="*/ 48 h 54"/>
                  <a:gd name="T10" fmla="*/ 27 w 38"/>
                  <a:gd name="T11" fmla="*/ 0 h 54"/>
                  <a:gd name="T12" fmla="*/ 37 w 38"/>
                  <a:gd name="T13" fmla="*/ 5 h 54"/>
                  <a:gd name="T14" fmla="*/ 10 w 38"/>
                  <a:gd name="T15" fmla="*/ 53 h 5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54"/>
                  <a:gd name="T26" fmla="*/ 38 w 38"/>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54">
                    <a:moveTo>
                      <a:pt x="10" y="53"/>
                    </a:moveTo>
                    <a:lnTo>
                      <a:pt x="10" y="53"/>
                    </a:lnTo>
                    <a:lnTo>
                      <a:pt x="5" y="49"/>
                    </a:lnTo>
                    <a:lnTo>
                      <a:pt x="0" y="51"/>
                    </a:lnTo>
                    <a:lnTo>
                      <a:pt x="0" y="48"/>
                    </a:lnTo>
                    <a:lnTo>
                      <a:pt x="27" y="0"/>
                    </a:lnTo>
                    <a:lnTo>
                      <a:pt x="37" y="5"/>
                    </a:lnTo>
                    <a:lnTo>
                      <a:pt x="10" y="5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0" name="Freeform 99"/>
              <p:cNvSpPr>
                <a:spLocks/>
              </p:cNvSpPr>
              <p:nvPr/>
            </p:nvSpPr>
            <p:spPr bwMode="auto">
              <a:xfrm>
                <a:off x="1003" y="1453"/>
                <a:ext cx="38" cy="54"/>
              </a:xfrm>
              <a:custGeom>
                <a:avLst/>
                <a:gdLst>
                  <a:gd name="T0" fmla="*/ 10 w 38"/>
                  <a:gd name="T1" fmla="*/ 53 h 54"/>
                  <a:gd name="T2" fmla="*/ 5 w 38"/>
                  <a:gd name="T3" fmla="*/ 49 h 54"/>
                  <a:gd name="T4" fmla="*/ 0 w 38"/>
                  <a:gd name="T5" fmla="*/ 51 h 54"/>
                  <a:gd name="T6" fmla="*/ 0 w 38"/>
                  <a:gd name="T7" fmla="*/ 48 h 54"/>
                  <a:gd name="T8" fmla="*/ 27 w 38"/>
                  <a:gd name="T9" fmla="*/ 0 h 54"/>
                  <a:gd name="T10" fmla="*/ 37 w 38"/>
                  <a:gd name="T11" fmla="*/ 5 h 54"/>
                  <a:gd name="T12" fmla="*/ 10 w 38"/>
                  <a:gd name="T13" fmla="*/ 53 h 54"/>
                  <a:gd name="T14" fmla="*/ 0 60000 65536"/>
                  <a:gd name="T15" fmla="*/ 0 60000 65536"/>
                  <a:gd name="T16" fmla="*/ 0 60000 65536"/>
                  <a:gd name="T17" fmla="*/ 0 60000 65536"/>
                  <a:gd name="T18" fmla="*/ 0 60000 65536"/>
                  <a:gd name="T19" fmla="*/ 0 60000 65536"/>
                  <a:gd name="T20" fmla="*/ 0 60000 65536"/>
                  <a:gd name="T21" fmla="*/ 0 w 38"/>
                  <a:gd name="T22" fmla="*/ 0 h 54"/>
                  <a:gd name="T23" fmla="*/ 38 w 38"/>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54">
                    <a:moveTo>
                      <a:pt x="10" y="53"/>
                    </a:moveTo>
                    <a:lnTo>
                      <a:pt x="5" y="49"/>
                    </a:lnTo>
                    <a:lnTo>
                      <a:pt x="0" y="51"/>
                    </a:lnTo>
                    <a:lnTo>
                      <a:pt x="0" y="48"/>
                    </a:lnTo>
                    <a:lnTo>
                      <a:pt x="27" y="0"/>
                    </a:lnTo>
                    <a:lnTo>
                      <a:pt x="37" y="5"/>
                    </a:lnTo>
                    <a:lnTo>
                      <a:pt x="10" y="5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1" name="Freeform 100"/>
              <p:cNvSpPr>
                <a:spLocks/>
              </p:cNvSpPr>
              <p:nvPr/>
            </p:nvSpPr>
            <p:spPr bwMode="auto">
              <a:xfrm>
                <a:off x="1001" y="1500"/>
                <a:ext cx="9" cy="9"/>
              </a:xfrm>
              <a:custGeom>
                <a:avLst/>
                <a:gdLst>
                  <a:gd name="T0" fmla="*/ 3 w 9"/>
                  <a:gd name="T1" fmla="*/ 2 h 9"/>
                  <a:gd name="T2" fmla="*/ 3 w 9"/>
                  <a:gd name="T3" fmla="*/ 2 h 9"/>
                  <a:gd name="T4" fmla="*/ 5 w 9"/>
                  <a:gd name="T5" fmla="*/ 5 h 9"/>
                  <a:gd name="T6" fmla="*/ 8 w 9"/>
                  <a:gd name="T7" fmla="*/ 7 h 9"/>
                  <a:gd name="T8" fmla="*/ 5 w 9"/>
                  <a:gd name="T9" fmla="*/ 8 h 9"/>
                  <a:gd name="T10" fmla="*/ 1 w 9"/>
                  <a:gd name="T11" fmla="*/ 6 h 9"/>
                  <a:gd name="T12" fmla="*/ 0 w 9"/>
                  <a:gd name="T13" fmla="*/ 0 h 9"/>
                  <a:gd name="T14" fmla="*/ 3 w 9"/>
                  <a:gd name="T15" fmla="*/ 2 h 9"/>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9"/>
                  <a:gd name="T26" fmla="*/ 9 w 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9">
                    <a:moveTo>
                      <a:pt x="3" y="2"/>
                    </a:moveTo>
                    <a:lnTo>
                      <a:pt x="3" y="2"/>
                    </a:lnTo>
                    <a:lnTo>
                      <a:pt x="5" y="5"/>
                    </a:lnTo>
                    <a:lnTo>
                      <a:pt x="8" y="7"/>
                    </a:lnTo>
                    <a:lnTo>
                      <a:pt x="5" y="8"/>
                    </a:lnTo>
                    <a:lnTo>
                      <a:pt x="1" y="6"/>
                    </a:lnTo>
                    <a:lnTo>
                      <a:pt x="0" y="0"/>
                    </a:lnTo>
                    <a:lnTo>
                      <a:pt x="3"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2" name="Freeform 101"/>
              <p:cNvSpPr>
                <a:spLocks/>
              </p:cNvSpPr>
              <p:nvPr/>
            </p:nvSpPr>
            <p:spPr bwMode="auto">
              <a:xfrm>
                <a:off x="1001" y="1500"/>
                <a:ext cx="9" cy="9"/>
              </a:xfrm>
              <a:custGeom>
                <a:avLst/>
                <a:gdLst>
                  <a:gd name="T0" fmla="*/ 3 w 9"/>
                  <a:gd name="T1" fmla="*/ 2 h 9"/>
                  <a:gd name="T2" fmla="*/ 5 w 9"/>
                  <a:gd name="T3" fmla="*/ 5 h 9"/>
                  <a:gd name="T4" fmla="*/ 8 w 9"/>
                  <a:gd name="T5" fmla="*/ 7 h 9"/>
                  <a:gd name="T6" fmla="*/ 5 w 9"/>
                  <a:gd name="T7" fmla="*/ 8 h 9"/>
                  <a:gd name="T8" fmla="*/ 1 w 9"/>
                  <a:gd name="T9" fmla="*/ 6 h 9"/>
                  <a:gd name="T10" fmla="*/ 0 w 9"/>
                  <a:gd name="T11" fmla="*/ 0 h 9"/>
                  <a:gd name="T12" fmla="*/ 3 w 9"/>
                  <a:gd name="T13" fmla="*/ 2 h 9"/>
                  <a:gd name="T14" fmla="*/ 0 60000 65536"/>
                  <a:gd name="T15" fmla="*/ 0 60000 65536"/>
                  <a:gd name="T16" fmla="*/ 0 60000 65536"/>
                  <a:gd name="T17" fmla="*/ 0 60000 65536"/>
                  <a:gd name="T18" fmla="*/ 0 60000 65536"/>
                  <a:gd name="T19" fmla="*/ 0 60000 65536"/>
                  <a:gd name="T20" fmla="*/ 0 60000 65536"/>
                  <a:gd name="T21" fmla="*/ 0 w 9"/>
                  <a:gd name="T22" fmla="*/ 0 h 9"/>
                  <a:gd name="T23" fmla="*/ 9 w 9"/>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9">
                    <a:moveTo>
                      <a:pt x="3" y="2"/>
                    </a:moveTo>
                    <a:lnTo>
                      <a:pt x="5" y="5"/>
                    </a:lnTo>
                    <a:lnTo>
                      <a:pt x="8" y="7"/>
                    </a:lnTo>
                    <a:lnTo>
                      <a:pt x="5" y="8"/>
                    </a:lnTo>
                    <a:lnTo>
                      <a:pt x="1" y="6"/>
                    </a:lnTo>
                    <a:lnTo>
                      <a:pt x="0" y="0"/>
                    </a:lnTo>
                    <a:lnTo>
                      <a:pt x="3"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3" name="Freeform 102"/>
              <p:cNvSpPr>
                <a:spLocks/>
              </p:cNvSpPr>
              <p:nvPr/>
            </p:nvSpPr>
            <p:spPr bwMode="auto">
              <a:xfrm>
                <a:off x="1001" y="1447"/>
                <a:ext cx="28" cy="52"/>
              </a:xfrm>
              <a:custGeom>
                <a:avLst/>
                <a:gdLst>
                  <a:gd name="T0" fmla="*/ 27 w 28"/>
                  <a:gd name="T1" fmla="*/ 5 h 52"/>
                  <a:gd name="T2" fmla="*/ 27 w 28"/>
                  <a:gd name="T3" fmla="*/ 5 h 52"/>
                  <a:gd name="T4" fmla="*/ 5 w 28"/>
                  <a:gd name="T5" fmla="*/ 51 h 52"/>
                  <a:gd name="T6" fmla="*/ 0 w 28"/>
                  <a:gd name="T7" fmla="*/ 47 h 52"/>
                  <a:gd name="T8" fmla="*/ 25 w 28"/>
                  <a:gd name="T9" fmla="*/ 0 h 52"/>
                  <a:gd name="T10" fmla="*/ 27 w 28"/>
                  <a:gd name="T11" fmla="*/ 5 h 52"/>
                  <a:gd name="T12" fmla="*/ 0 60000 65536"/>
                  <a:gd name="T13" fmla="*/ 0 60000 65536"/>
                  <a:gd name="T14" fmla="*/ 0 60000 65536"/>
                  <a:gd name="T15" fmla="*/ 0 60000 65536"/>
                  <a:gd name="T16" fmla="*/ 0 60000 65536"/>
                  <a:gd name="T17" fmla="*/ 0 60000 65536"/>
                  <a:gd name="T18" fmla="*/ 0 w 28"/>
                  <a:gd name="T19" fmla="*/ 0 h 52"/>
                  <a:gd name="T20" fmla="*/ 28 w 28"/>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8" h="52">
                    <a:moveTo>
                      <a:pt x="27" y="5"/>
                    </a:moveTo>
                    <a:lnTo>
                      <a:pt x="27" y="5"/>
                    </a:lnTo>
                    <a:lnTo>
                      <a:pt x="5" y="51"/>
                    </a:lnTo>
                    <a:lnTo>
                      <a:pt x="0" y="47"/>
                    </a:lnTo>
                    <a:lnTo>
                      <a:pt x="25" y="0"/>
                    </a:lnTo>
                    <a:lnTo>
                      <a:pt x="27"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4" name="Freeform 103"/>
              <p:cNvSpPr>
                <a:spLocks/>
              </p:cNvSpPr>
              <p:nvPr/>
            </p:nvSpPr>
            <p:spPr bwMode="auto">
              <a:xfrm>
                <a:off x="1001" y="1447"/>
                <a:ext cx="28" cy="52"/>
              </a:xfrm>
              <a:custGeom>
                <a:avLst/>
                <a:gdLst>
                  <a:gd name="T0" fmla="*/ 27 w 28"/>
                  <a:gd name="T1" fmla="*/ 5 h 52"/>
                  <a:gd name="T2" fmla="*/ 5 w 28"/>
                  <a:gd name="T3" fmla="*/ 51 h 52"/>
                  <a:gd name="T4" fmla="*/ 0 w 28"/>
                  <a:gd name="T5" fmla="*/ 47 h 52"/>
                  <a:gd name="T6" fmla="*/ 25 w 28"/>
                  <a:gd name="T7" fmla="*/ 0 h 52"/>
                  <a:gd name="T8" fmla="*/ 27 w 28"/>
                  <a:gd name="T9" fmla="*/ 5 h 52"/>
                  <a:gd name="T10" fmla="*/ 0 60000 65536"/>
                  <a:gd name="T11" fmla="*/ 0 60000 65536"/>
                  <a:gd name="T12" fmla="*/ 0 60000 65536"/>
                  <a:gd name="T13" fmla="*/ 0 60000 65536"/>
                  <a:gd name="T14" fmla="*/ 0 60000 65536"/>
                  <a:gd name="T15" fmla="*/ 0 w 28"/>
                  <a:gd name="T16" fmla="*/ 0 h 52"/>
                  <a:gd name="T17" fmla="*/ 28 w 28"/>
                  <a:gd name="T18" fmla="*/ 52 h 52"/>
                </a:gdLst>
                <a:ahLst/>
                <a:cxnLst>
                  <a:cxn ang="T10">
                    <a:pos x="T0" y="T1"/>
                  </a:cxn>
                  <a:cxn ang="T11">
                    <a:pos x="T2" y="T3"/>
                  </a:cxn>
                  <a:cxn ang="T12">
                    <a:pos x="T4" y="T5"/>
                  </a:cxn>
                  <a:cxn ang="T13">
                    <a:pos x="T6" y="T7"/>
                  </a:cxn>
                  <a:cxn ang="T14">
                    <a:pos x="T8" y="T9"/>
                  </a:cxn>
                </a:cxnLst>
                <a:rect l="T15" t="T16" r="T17" b="T18"/>
                <a:pathLst>
                  <a:path w="28" h="52">
                    <a:moveTo>
                      <a:pt x="27" y="5"/>
                    </a:moveTo>
                    <a:lnTo>
                      <a:pt x="5" y="51"/>
                    </a:lnTo>
                    <a:lnTo>
                      <a:pt x="0" y="47"/>
                    </a:lnTo>
                    <a:lnTo>
                      <a:pt x="25" y="0"/>
                    </a:lnTo>
                    <a:lnTo>
                      <a:pt x="27"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5" name="Freeform 104"/>
              <p:cNvSpPr>
                <a:spLocks/>
              </p:cNvSpPr>
              <p:nvPr/>
            </p:nvSpPr>
            <p:spPr bwMode="auto">
              <a:xfrm>
                <a:off x="1032" y="1447"/>
                <a:ext cx="15" cy="7"/>
              </a:xfrm>
              <a:custGeom>
                <a:avLst/>
                <a:gdLst>
                  <a:gd name="T0" fmla="*/ 10 w 15"/>
                  <a:gd name="T1" fmla="*/ 6 h 7"/>
                  <a:gd name="T2" fmla="*/ 10 w 15"/>
                  <a:gd name="T3" fmla="*/ 6 h 7"/>
                  <a:gd name="T4" fmla="*/ 1 w 15"/>
                  <a:gd name="T5" fmla="*/ 3 h 7"/>
                  <a:gd name="T6" fmla="*/ 0 w 15"/>
                  <a:gd name="T7" fmla="*/ 0 h 7"/>
                  <a:gd name="T8" fmla="*/ 14 w 15"/>
                  <a:gd name="T9" fmla="*/ 6 h 7"/>
                  <a:gd name="T10" fmla="*/ 10 w 15"/>
                  <a:gd name="T11" fmla="*/ 6 h 7"/>
                  <a:gd name="T12" fmla="*/ 0 60000 65536"/>
                  <a:gd name="T13" fmla="*/ 0 60000 65536"/>
                  <a:gd name="T14" fmla="*/ 0 60000 65536"/>
                  <a:gd name="T15" fmla="*/ 0 60000 65536"/>
                  <a:gd name="T16" fmla="*/ 0 60000 65536"/>
                  <a:gd name="T17" fmla="*/ 0 60000 65536"/>
                  <a:gd name="T18" fmla="*/ 0 w 15"/>
                  <a:gd name="T19" fmla="*/ 0 h 7"/>
                  <a:gd name="T20" fmla="*/ 15 w 15"/>
                  <a:gd name="T21" fmla="*/ 7 h 7"/>
                </a:gdLst>
                <a:ahLst/>
                <a:cxnLst>
                  <a:cxn ang="T12">
                    <a:pos x="T0" y="T1"/>
                  </a:cxn>
                  <a:cxn ang="T13">
                    <a:pos x="T2" y="T3"/>
                  </a:cxn>
                  <a:cxn ang="T14">
                    <a:pos x="T4" y="T5"/>
                  </a:cxn>
                  <a:cxn ang="T15">
                    <a:pos x="T6" y="T7"/>
                  </a:cxn>
                  <a:cxn ang="T16">
                    <a:pos x="T8" y="T9"/>
                  </a:cxn>
                  <a:cxn ang="T17">
                    <a:pos x="T10" y="T11"/>
                  </a:cxn>
                </a:cxnLst>
                <a:rect l="T18" t="T19" r="T20" b="T21"/>
                <a:pathLst>
                  <a:path w="15" h="7">
                    <a:moveTo>
                      <a:pt x="10" y="6"/>
                    </a:moveTo>
                    <a:lnTo>
                      <a:pt x="10" y="6"/>
                    </a:lnTo>
                    <a:lnTo>
                      <a:pt x="1" y="3"/>
                    </a:lnTo>
                    <a:lnTo>
                      <a:pt x="0" y="0"/>
                    </a:lnTo>
                    <a:lnTo>
                      <a:pt x="14" y="6"/>
                    </a:lnTo>
                    <a:lnTo>
                      <a:pt x="10" y="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6" name="Freeform 105"/>
              <p:cNvSpPr>
                <a:spLocks/>
              </p:cNvSpPr>
              <p:nvPr/>
            </p:nvSpPr>
            <p:spPr bwMode="auto">
              <a:xfrm>
                <a:off x="1032" y="1447"/>
                <a:ext cx="15" cy="7"/>
              </a:xfrm>
              <a:custGeom>
                <a:avLst/>
                <a:gdLst>
                  <a:gd name="T0" fmla="*/ 10 w 15"/>
                  <a:gd name="T1" fmla="*/ 6 h 7"/>
                  <a:gd name="T2" fmla="*/ 1 w 15"/>
                  <a:gd name="T3" fmla="*/ 3 h 7"/>
                  <a:gd name="T4" fmla="*/ 0 w 15"/>
                  <a:gd name="T5" fmla="*/ 0 h 7"/>
                  <a:gd name="T6" fmla="*/ 14 w 15"/>
                  <a:gd name="T7" fmla="*/ 6 h 7"/>
                  <a:gd name="T8" fmla="*/ 10 w 15"/>
                  <a:gd name="T9" fmla="*/ 6 h 7"/>
                  <a:gd name="T10" fmla="*/ 0 60000 65536"/>
                  <a:gd name="T11" fmla="*/ 0 60000 65536"/>
                  <a:gd name="T12" fmla="*/ 0 60000 65536"/>
                  <a:gd name="T13" fmla="*/ 0 60000 65536"/>
                  <a:gd name="T14" fmla="*/ 0 60000 65536"/>
                  <a:gd name="T15" fmla="*/ 0 w 15"/>
                  <a:gd name="T16" fmla="*/ 0 h 7"/>
                  <a:gd name="T17" fmla="*/ 15 w 15"/>
                  <a:gd name="T18" fmla="*/ 7 h 7"/>
                </a:gdLst>
                <a:ahLst/>
                <a:cxnLst>
                  <a:cxn ang="T10">
                    <a:pos x="T0" y="T1"/>
                  </a:cxn>
                  <a:cxn ang="T11">
                    <a:pos x="T2" y="T3"/>
                  </a:cxn>
                  <a:cxn ang="T12">
                    <a:pos x="T4" y="T5"/>
                  </a:cxn>
                  <a:cxn ang="T13">
                    <a:pos x="T6" y="T7"/>
                  </a:cxn>
                  <a:cxn ang="T14">
                    <a:pos x="T8" y="T9"/>
                  </a:cxn>
                </a:cxnLst>
                <a:rect l="T15" t="T16" r="T17" b="T18"/>
                <a:pathLst>
                  <a:path w="15" h="7">
                    <a:moveTo>
                      <a:pt x="10" y="6"/>
                    </a:moveTo>
                    <a:lnTo>
                      <a:pt x="1" y="3"/>
                    </a:lnTo>
                    <a:lnTo>
                      <a:pt x="0" y="0"/>
                    </a:lnTo>
                    <a:lnTo>
                      <a:pt x="14" y="6"/>
                    </a:lnTo>
                    <a:lnTo>
                      <a:pt x="10" y="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7" name="Freeform 106"/>
              <p:cNvSpPr>
                <a:spLocks/>
              </p:cNvSpPr>
              <p:nvPr/>
            </p:nvSpPr>
            <p:spPr bwMode="auto">
              <a:xfrm>
                <a:off x="1015" y="1459"/>
                <a:ext cx="32" cy="48"/>
              </a:xfrm>
              <a:custGeom>
                <a:avLst/>
                <a:gdLst>
                  <a:gd name="T0" fmla="*/ 0 w 32"/>
                  <a:gd name="T1" fmla="*/ 47 h 48"/>
                  <a:gd name="T2" fmla="*/ 0 w 32"/>
                  <a:gd name="T3" fmla="*/ 47 h 48"/>
                  <a:gd name="T4" fmla="*/ 26 w 32"/>
                  <a:gd name="T5" fmla="*/ 0 h 48"/>
                  <a:gd name="T6" fmla="*/ 31 w 32"/>
                  <a:gd name="T7" fmla="*/ 0 h 48"/>
                  <a:gd name="T8" fmla="*/ 0 w 32"/>
                  <a:gd name="T9" fmla="*/ 47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0" y="47"/>
                    </a:moveTo>
                    <a:lnTo>
                      <a:pt x="0" y="47"/>
                    </a:lnTo>
                    <a:lnTo>
                      <a:pt x="26" y="0"/>
                    </a:lnTo>
                    <a:lnTo>
                      <a:pt x="31" y="0"/>
                    </a:lnTo>
                    <a:lnTo>
                      <a:pt x="0" y="4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8" name="Freeform 107"/>
              <p:cNvSpPr>
                <a:spLocks/>
              </p:cNvSpPr>
              <p:nvPr/>
            </p:nvSpPr>
            <p:spPr bwMode="auto">
              <a:xfrm>
                <a:off x="1015" y="1459"/>
                <a:ext cx="32" cy="48"/>
              </a:xfrm>
              <a:custGeom>
                <a:avLst/>
                <a:gdLst>
                  <a:gd name="T0" fmla="*/ 0 w 32"/>
                  <a:gd name="T1" fmla="*/ 47 h 48"/>
                  <a:gd name="T2" fmla="*/ 26 w 32"/>
                  <a:gd name="T3" fmla="*/ 0 h 48"/>
                  <a:gd name="T4" fmla="*/ 31 w 32"/>
                  <a:gd name="T5" fmla="*/ 0 h 48"/>
                  <a:gd name="T6" fmla="*/ 0 w 32"/>
                  <a:gd name="T7" fmla="*/ 47 h 48"/>
                  <a:gd name="T8" fmla="*/ 0 60000 65536"/>
                  <a:gd name="T9" fmla="*/ 0 60000 65536"/>
                  <a:gd name="T10" fmla="*/ 0 60000 65536"/>
                  <a:gd name="T11" fmla="*/ 0 60000 65536"/>
                  <a:gd name="T12" fmla="*/ 0 w 32"/>
                  <a:gd name="T13" fmla="*/ 0 h 48"/>
                  <a:gd name="T14" fmla="*/ 32 w 32"/>
                  <a:gd name="T15" fmla="*/ 48 h 48"/>
                </a:gdLst>
                <a:ahLst/>
                <a:cxnLst>
                  <a:cxn ang="T8">
                    <a:pos x="T0" y="T1"/>
                  </a:cxn>
                  <a:cxn ang="T9">
                    <a:pos x="T2" y="T3"/>
                  </a:cxn>
                  <a:cxn ang="T10">
                    <a:pos x="T4" y="T5"/>
                  </a:cxn>
                  <a:cxn ang="T11">
                    <a:pos x="T6" y="T7"/>
                  </a:cxn>
                </a:cxnLst>
                <a:rect l="T12" t="T13" r="T14" b="T15"/>
                <a:pathLst>
                  <a:path w="32" h="48">
                    <a:moveTo>
                      <a:pt x="0" y="47"/>
                    </a:moveTo>
                    <a:lnTo>
                      <a:pt x="26" y="0"/>
                    </a:lnTo>
                    <a:lnTo>
                      <a:pt x="31" y="0"/>
                    </a:lnTo>
                    <a:lnTo>
                      <a:pt x="0" y="4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9" name="Freeform 108"/>
              <p:cNvSpPr>
                <a:spLocks/>
              </p:cNvSpPr>
              <p:nvPr/>
            </p:nvSpPr>
            <p:spPr bwMode="auto">
              <a:xfrm>
                <a:off x="999" y="1502"/>
                <a:ext cx="11" cy="14"/>
              </a:xfrm>
              <a:custGeom>
                <a:avLst/>
                <a:gdLst>
                  <a:gd name="T0" fmla="*/ 5 w 11"/>
                  <a:gd name="T1" fmla="*/ 13 h 14"/>
                  <a:gd name="T2" fmla="*/ 5 w 11"/>
                  <a:gd name="T3" fmla="*/ 13 h 14"/>
                  <a:gd name="T4" fmla="*/ 4 w 11"/>
                  <a:gd name="T5" fmla="*/ 10 h 14"/>
                  <a:gd name="T6" fmla="*/ 0 w 11"/>
                  <a:gd name="T7" fmla="*/ 10 h 14"/>
                  <a:gd name="T8" fmla="*/ 0 w 11"/>
                  <a:gd name="T9" fmla="*/ 7 h 14"/>
                  <a:gd name="T10" fmla="*/ 3 w 11"/>
                  <a:gd name="T11" fmla="*/ 3 h 14"/>
                  <a:gd name="T12" fmla="*/ 5 w 11"/>
                  <a:gd name="T13" fmla="*/ 1 h 14"/>
                  <a:gd name="T14" fmla="*/ 9 w 11"/>
                  <a:gd name="T15" fmla="*/ 0 h 14"/>
                  <a:gd name="T16" fmla="*/ 9 w 11"/>
                  <a:gd name="T17" fmla="*/ 4 h 14"/>
                  <a:gd name="T18" fmla="*/ 10 w 11"/>
                  <a:gd name="T19" fmla="*/ 7 h 14"/>
                  <a:gd name="T20" fmla="*/ 5 w 11"/>
                  <a:gd name="T21" fmla="*/ 13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4"/>
                  <a:gd name="T35" fmla="*/ 11 w 1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4">
                    <a:moveTo>
                      <a:pt x="5" y="13"/>
                    </a:moveTo>
                    <a:lnTo>
                      <a:pt x="5" y="13"/>
                    </a:lnTo>
                    <a:lnTo>
                      <a:pt x="4" y="10"/>
                    </a:lnTo>
                    <a:lnTo>
                      <a:pt x="0" y="10"/>
                    </a:lnTo>
                    <a:lnTo>
                      <a:pt x="0" y="7"/>
                    </a:lnTo>
                    <a:lnTo>
                      <a:pt x="3" y="3"/>
                    </a:lnTo>
                    <a:lnTo>
                      <a:pt x="5" y="1"/>
                    </a:lnTo>
                    <a:lnTo>
                      <a:pt x="9" y="0"/>
                    </a:lnTo>
                    <a:lnTo>
                      <a:pt x="9" y="4"/>
                    </a:lnTo>
                    <a:lnTo>
                      <a:pt x="10" y="7"/>
                    </a:lnTo>
                    <a:lnTo>
                      <a:pt x="5"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0" name="Freeform 109"/>
              <p:cNvSpPr>
                <a:spLocks/>
              </p:cNvSpPr>
              <p:nvPr/>
            </p:nvSpPr>
            <p:spPr bwMode="auto">
              <a:xfrm>
                <a:off x="999" y="1502"/>
                <a:ext cx="11" cy="14"/>
              </a:xfrm>
              <a:custGeom>
                <a:avLst/>
                <a:gdLst>
                  <a:gd name="T0" fmla="*/ 5 w 11"/>
                  <a:gd name="T1" fmla="*/ 13 h 14"/>
                  <a:gd name="T2" fmla="*/ 4 w 11"/>
                  <a:gd name="T3" fmla="*/ 10 h 14"/>
                  <a:gd name="T4" fmla="*/ 0 w 11"/>
                  <a:gd name="T5" fmla="*/ 10 h 14"/>
                  <a:gd name="T6" fmla="*/ 0 w 11"/>
                  <a:gd name="T7" fmla="*/ 7 h 14"/>
                  <a:gd name="T8" fmla="*/ 3 w 11"/>
                  <a:gd name="T9" fmla="*/ 3 h 14"/>
                  <a:gd name="T10" fmla="*/ 5 w 11"/>
                  <a:gd name="T11" fmla="*/ 1 h 14"/>
                  <a:gd name="T12" fmla="*/ 9 w 11"/>
                  <a:gd name="T13" fmla="*/ 0 h 14"/>
                  <a:gd name="T14" fmla="*/ 9 w 11"/>
                  <a:gd name="T15" fmla="*/ 4 h 14"/>
                  <a:gd name="T16" fmla="*/ 10 w 11"/>
                  <a:gd name="T17" fmla="*/ 7 h 14"/>
                  <a:gd name="T18" fmla="*/ 5 w 11"/>
                  <a:gd name="T19" fmla="*/ 13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4"/>
                  <a:gd name="T32" fmla="*/ 11 w 11"/>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4">
                    <a:moveTo>
                      <a:pt x="5" y="13"/>
                    </a:moveTo>
                    <a:lnTo>
                      <a:pt x="4" y="10"/>
                    </a:lnTo>
                    <a:lnTo>
                      <a:pt x="0" y="10"/>
                    </a:lnTo>
                    <a:lnTo>
                      <a:pt x="0" y="7"/>
                    </a:lnTo>
                    <a:lnTo>
                      <a:pt x="3" y="3"/>
                    </a:lnTo>
                    <a:lnTo>
                      <a:pt x="5" y="1"/>
                    </a:lnTo>
                    <a:lnTo>
                      <a:pt x="9" y="0"/>
                    </a:lnTo>
                    <a:lnTo>
                      <a:pt x="9" y="4"/>
                    </a:lnTo>
                    <a:lnTo>
                      <a:pt x="10" y="7"/>
                    </a:lnTo>
                    <a:lnTo>
                      <a:pt x="5"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1" name="Freeform 110"/>
              <p:cNvSpPr>
                <a:spLocks/>
              </p:cNvSpPr>
              <p:nvPr/>
            </p:nvSpPr>
            <p:spPr bwMode="auto">
              <a:xfrm>
                <a:off x="999" y="1512"/>
                <a:ext cx="3" cy="4"/>
              </a:xfrm>
              <a:custGeom>
                <a:avLst/>
                <a:gdLst>
                  <a:gd name="T0" fmla="*/ 0 w 3"/>
                  <a:gd name="T1" fmla="*/ 0 h 4"/>
                  <a:gd name="T2" fmla="*/ 0 w 3"/>
                  <a:gd name="T3" fmla="*/ 0 h 4"/>
                  <a:gd name="T4" fmla="*/ 2 w 3"/>
                  <a:gd name="T5" fmla="*/ 2 h 4"/>
                  <a:gd name="T6" fmla="*/ 2 w 3"/>
                  <a:gd name="T7" fmla="*/ 3 h 4"/>
                  <a:gd name="T8" fmla="*/ 0 w 3"/>
                  <a:gd name="T9" fmla="*/ 2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lnTo>
                      <a:pt x="0" y="0"/>
                    </a:lnTo>
                    <a:lnTo>
                      <a:pt x="2" y="2"/>
                    </a:lnTo>
                    <a:lnTo>
                      <a:pt x="2" y="3"/>
                    </a:lnTo>
                    <a:lnTo>
                      <a:pt x="0" y="2"/>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2" name="Freeform 111"/>
              <p:cNvSpPr>
                <a:spLocks/>
              </p:cNvSpPr>
              <p:nvPr/>
            </p:nvSpPr>
            <p:spPr bwMode="auto">
              <a:xfrm>
                <a:off x="999" y="1512"/>
                <a:ext cx="3" cy="4"/>
              </a:xfrm>
              <a:custGeom>
                <a:avLst/>
                <a:gdLst>
                  <a:gd name="T0" fmla="*/ 0 w 3"/>
                  <a:gd name="T1" fmla="*/ 0 h 4"/>
                  <a:gd name="T2" fmla="*/ 2 w 3"/>
                  <a:gd name="T3" fmla="*/ 2 h 4"/>
                  <a:gd name="T4" fmla="*/ 2 w 3"/>
                  <a:gd name="T5" fmla="*/ 3 h 4"/>
                  <a:gd name="T6" fmla="*/ 0 w 3"/>
                  <a:gd name="T7" fmla="*/ 2 h 4"/>
                  <a:gd name="T8" fmla="*/ 0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0"/>
                    </a:moveTo>
                    <a:lnTo>
                      <a:pt x="2" y="2"/>
                    </a:lnTo>
                    <a:lnTo>
                      <a:pt x="2" y="3"/>
                    </a:lnTo>
                    <a:lnTo>
                      <a:pt x="0" y="2"/>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3" name="Freeform 112"/>
              <p:cNvSpPr>
                <a:spLocks/>
              </p:cNvSpPr>
              <p:nvPr/>
            </p:nvSpPr>
            <p:spPr bwMode="auto">
              <a:xfrm>
                <a:off x="997" y="1504"/>
                <a:ext cx="5" cy="3"/>
              </a:xfrm>
              <a:custGeom>
                <a:avLst/>
                <a:gdLst>
                  <a:gd name="T0" fmla="*/ 4 w 5"/>
                  <a:gd name="T1" fmla="*/ 0 h 3"/>
                  <a:gd name="T2" fmla="*/ 4 w 5"/>
                  <a:gd name="T3" fmla="*/ 0 h 3"/>
                  <a:gd name="T4" fmla="*/ 2 w 5"/>
                  <a:gd name="T5" fmla="*/ 1 h 3"/>
                  <a:gd name="T6" fmla="*/ 2 w 5"/>
                  <a:gd name="T7" fmla="*/ 2 h 3"/>
                  <a:gd name="T8" fmla="*/ 1 w 5"/>
                  <a:gd name="T9" fmla="*/ 2 h 3"/>
                  <a:gd name="T10" fmla="*/ 0 w 5"/>
                  <a:gd name="T11" fmla="*/ 1 h 3"/>
                  <a:gd name="T12" fmla="*/ 2 w 5"/>
                  <a:gd name="T13" fmla="*/ 1 h 3"/>
                  <a:gd name="T14" fmla="*/ 4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4" y="0"/>
                    </a:moveTo>
                    <a:lnTo>
                      <a:pt x="4" y="0"/>
                    </a:lnTo>
                    <a:lnTo>
                      <a:pt x="2" y="1"/>
                    </a:lnTo>
                    <a:lnTo>
                      <a:pt x="2" y="2"/>
                    </a:lnTo>
                    <a:lnTo>
                      <a:pt x="1" y="2"/>
                    </a:lnTo>
                    <a:lnTo>
                      <a:pt x="0" y="1"/>
                    </a:lnTo>
                    <a:lnTo>
                      <a:pt x="2" y="1"/>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4" name="Freeform 113"/>
              <p:cNvSpPr>
                <a:spLocks/>
              </p:cNvSpPr>
              <p:nvPr/>
            </p:nvSpPr>
            <p:spPr bwMode="auto">
              <a:xfrm>
                <a:off x="997" y="1504"/>
                <a:ext cx="5" cy="3"/>
              </a:xfrm>
              <a:custGeom>
                <a:avLst/>
                <a:gdLst>
                  <a:gd name="T0" fmla="*/ 4 w 5"/>
                  <a:gd name="T1" fmla="*/ 0 h 3"/>
                  <a:gd name="T2" fmla="*/ 2 w 5"/>
                  <a:gd name="T3" fmla="*/ 1 h 3"/>
                  <a:gd name="T4" fmla="*/ 2 w 5"/>
                  <a:gd name="T5" fmla="*/ 2 h 3"/>
                  <a:gd name="T6" fmla="*/ 1 w 5"/>
                  <a:gd name="T7" fmla="*/ 2 h 3"/>
                  <a:gd name="T8" fmla="*/ 0 w 5"/>
                  <a:gd name="T9" fmla="*/ 1 h 3"/>
                  <a:gd name="T10" fmla="*/ 2 w 5"/>
                  <a:gd name="T11" fmla="*/ 1 h 3"/>
                  <a:gd name="T12" fmla="*/ 4 w 5"/>
                  <a:gd name="T13" fmla="*/ 0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4" y="0"/>
                    </a:moveTo>
                    <a:lnTo>
                      <a:pt x="2" y="1"/>
                    </a:lnTo>
                    <a:lnTo>
                      <a:pt x="2" y="2"/>
                    </a:lnTo>
                    <a:lnTo>
                      <a:pt x="1" y="2"/>
                    </a:lnTo>
                    <a:lnTo>
                      <a:pt x="0" y="1"/>
                    </a:lnTo>
                    <a:lnTo>
                      <a:pt x="2" y="1"/>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5" name="Freeform 114"/>
              <p:cNvSpPr>
                <a:spLocks/>
              </p:cNvSpPr>
              <p:nvPr/>
            </p:nvSpPr>
            <p:spPr bwMode="auto">
              <a:xfrm>
                <a:off x="1007" y="1502"/>
                <a:ext cx="9" cy="5"/>
              </a:xfrm>
              <a:custGeom>
                <a:avLst/>
                <a:gdLst>
                  <a:gd name="T0" fmla="*/ 5 w 9"/>
                  <a:gd name="T1" fmla="*/ 4 h 5"/>
                  <a:gd name="T2" fmla="*/ 3 w 9"/>
                  <a:gd name="T3" fmla="*/ 2 h 5"/>
                  <a:gd name="T4" fmla="*/ 0 w 9"/>
                  <a:gd name="T5" fmla="*/ 1 h 5"/>
                  <a:gd name="T6" fmla="*/ 3 w 9"/>
                  <a:gd name="T7" fmla="*/ 0 h 5"/>
                  <a:gd name="T8" fmla="*/ 7 w 9"/>
                  <a:gd name="T9" fmla="*/ 2 h 5"/>
                  <a:gd name="T10" fmla="*/ 8 w 9"/>
                  <a:gd name="T11" fmla="*/ 4 h 5"/>
                  <a:gd name="T12" fmla="*/ 5 w 9"/>
                  <a:gd name="T13" fmla="*/ 4 h 5"/>
                  <a:gd name="T14" fmla="*/ 0 60000 65536"/>
                  <a:gd name="T15" fmla="*/ 0 60000 65536"/>
                  <a:gd name="T16" fmla="*/ 0 60000 65536"/>
                  <a:gd name="T17" fmla="*/ 0 60000 65536"/>
                  <a:gd name="T18" fmla="*/ 0 60000 65536"/>
                  <a:gd name="T19" fmla="*/ 0 60000 65536"/>
                  <a:gd name="T20" fmla="*/ 0 60000 65536"/>
                  <a:gd name="T21" fmla="*/ 0 w 9"/>
                  <a:gd name="T22" fmla="*/ 0 h 5"/>
                  <a:gd name="T23" fmla="*/ 9 w 9"/>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5">
                    <a:moveTo>
                      <a:pt x="5" y="4"/>
                    </a:moveTo>
                    <a:lnTo>
                      <a:pt x="3" y="2"/>
                    </a:lnTo>
                    <a:lnTo>
                      <a:pt x="0" y="1"/>
                    </a:lnTo>
                    <a:lnTo>
                      <a:pt x="3" y="0"/>
                    </a:lnTo>
                    <a:lnTo>
                      <a:pt x="7" y="2"/>
                    </a:lnTo>
                    <a:lnTo>
                      <a:pt x="8" y="4"/>
                    </a:lnTo>
                    <a:lnTo>
                      <a:pt x="5"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6" name="Freeform 115"/>
              <p:cNvSpPr>
                <a:spLocks/>
              </p:cNvSpPr>
              <p:nvPr/>
            </p:nvSpPr>
            <p:spPr bwMode="auto">
              <a:xfrm>
                <a:off x="1007" y="1502"/>
                <a:ext cx="9" cy="5"/>
              </a:xfrm>
              <a:custGeom>
                <a:avLst/>
                <a:gdLst>
                  <a:gd name="T0" fmla="*/ 5 w 9"/>
                  <a:gd name="T1" fmla="*/ 4 h 5"/>
                  <a:gd name="T2" fmla="*/ 3 w 9"/>
                  <a:gd name="T3" fmla="*/ 2 h 5"/>
                  <a:gd name="T4" fmla="*/ 0 w 9"/>
                  <a:gd name="T5" fmla="*/ 1 h 5"/>
                  <a:gd name="T6" fmla="*/ 3 w 9"/>
                  <a:gd name="T7" fmla="*/ 0 h 5"/>
                  <a:gd name="T8" fmla="*/ 7 w 9"/>
                  <a:gd name="T9" fmla="*/ 2 h 5"/>
                  <a:gd name="T10" fmla="*/ 8 w 9"/>
                  <a:gd name="T11" fmla="*/ 4 h 5"/>
                  <a:gd name="T12" fmla="*/ 5 w 9"/>
                  <a:gd name="T13" fmla="*/ 4 h 5"/>
                  <a:gd name="T14" fmla="*/ 0 60000 65536"/>
                  <a:gd name="T15" fmla="*/ 0 60000 65536"/>
                  <a:gd name="T16" fmla="*/ 0 60000 65536"/>
                  <a:gd name="T17" fmla="*/ 0 60000 65536"/>
                  <a:gd name="T18" fmla="*/ 0 60000 65536"/>
                  <a:gd name="T19" fmla="*/ 0 60000 65536"/>
                  <a:gd name="T20" fmla="*/ 0 60000 65536"/>
                  <a:gd name="T21" fmla="*/ 0 w 9"/>
                  <a:gd name="T22" fmla="*/ 0 h 5"/>
                  <a:gd name="T23" fmla="*/ 9 w 9"/>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5">
                    <a:moveTo>
                      <a:pt x="5" y="4"/>
                    </a:moveTo>
                    <a:lnTo>
                      <a:pt x="3" y="2"/>
                    </a:lnTo>
                    <a:lnTo>
                      <a:pt x="0" y="1"/>
                    </a:lnTo>
                    <a:lnTo>
                      <a:pt x="3" y="0"/>
                    </a:lnTo>
                    <a:lnTo>
                      <a:pt x="7" y="2"/>
                    </a:lnTo>
                    <a:lnTo>
                      <a:pt x="8" y="4"/>
                    </a:lnTo>
                    <a:lnTo>
                      <a:pt x="5"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7" name="Freeform 116"/>
              <p:cNvSpPr>
                <a:spLocks/>
              </p:cNvSpPr>
              <p:nvPr/>
            </p:nvSpPr>
            <p:spPr bwMode="auto">
              <a:xfrm>
                <a:off x="1001" y="1502"/>
                <a:ext cx="79" cy="78"/>
              </a:xfrm>
              <a:custGeom>
                <a:avLst/>
                <a:gdLst>
                  <a:gd name="T0" fmla="*/ 11 w 79"/>
                  <a:gd name="T1" fmla="*/ 77 h 78"/>
                  <a:gd name="T2" fmla="*/ 11 w 79"/>
                  <a:gd name="T3" fmla="*/ 77 h 78"/>
                  <a:gd name="T4" fmla="*/ 4 w 79"/>
                  <a:gd name="T5" fmla="*/ 73 h 78"/>
                  <a:gd name="T6" fmla="*/ 4 w 79"/>
                  <a:gd name="T7" fmla="*/ 70 h 78"/>
                  <a:gd name="T8" fmla="*/ 2 w 79"/>
                  <a:gd name="T9" fmla="*/ 64 h 78"/>
                  <a:gd name="T10" fmla="*/ 0 w 79"/>
                  <a:gd name="T11" fmla="*/ 60 h 78"/>
                  <a:gd name="T12" fmla="*/ 4 w 79"/>
                  <a:gd name="T13" fmla="*/ 53 h 78"/>
                  <a:gd name="T14" fmla="*/ 2 w 79"/>
                  <a:gd name="T15" fmla="*/ 48 h 78"/>
                  <a:gd name="T16" fmla="*/ 6 w 79"/>
                  <a:gd name="T17" fmla="*/ 37 h 78"/>
                  <a:gd name="T18" fmla="*/ 4 w 79"/>
                  <a:gd name="T19" fmla="*/ 33 h 78"/>
                  <a:gd name="T20" fmla="*/ 6 w 79"/>
                  <a:gd name="T21" fmla="*/ 22 h 78"/>
                  <a:gd name="T22" fmla="*/ 6 w 79"/>
                  <a:gd name="T23" fmla="*/ 18 h 78"/>
                  <a:gd name="T24" fmla="*/ 7 w 79"/>
                  <a:gd name="T25" fmla="*/ 11 h 78"/>
                  <a:gd name="T26" fmla="*/ 13 w 79"/>
                  <a:gd name="T27" fmla="*/ 9 h 78"/>
                  <a:gd name="T28" fmla="*/ 23 w 79"/>
                  <a:gd name="T29" fmla="*/ 7 h 78"/>
                  <a:gd name="T30" fmla="*/ 29 w 79"/>
                  <a:gd name="T31" fmla="*/ 6 h 78"/>
                  <a:gd name="T32" fmla="*/ 38 w 79"/>
                  <a:gd name="T33" fmla="*/ 4 h 78"/>
                  <a:gd name="T34" fmla="*/ 47 w 79"/>
                  <a:gd name="T35" fmla="*/ 2 h 78"/>
                  <a:gd name="T36" fmla="*/ 53 w 79"/>
                  <a:gd name="T37" fmla="*/ 4 h 78"/>
                  <a:gd name="T38" fmla="*/ 63 w 79"/>
                  <a:gd name="T39" fmla="*/ 2 h 78"/>
                  <a:gd name="T40" fmla="*/ 69 w 79"/>
                  <a:gd name="T41" fmla="*/ 0 h 78"/>
                  <a:gd name="T42" fmla="*/ 74 w 79"/>
                  <a:gd name="T43" fmla="*/ 0 h 78"/>
                  <a:gd name="T44" fmla="*/ 74 w 79"/>
                  <a:gd name="T45" fmla="*/ 4 h 78"/>
                  <a:gd name="T46" fmla="*/ 76 w 79"/>
                  <a:gd name="T47" fmla="*/ 9 h 78"/>
                  <a:gd name="T48" fmla="*/ 78 w 79"/>
                  <a:gd name="T49" fmla="*/ 14 h 78"/>
                  <a:gd name="T50" fmla="*/ 74 w 79"/>
                  <a:gd name="T51" fmla="*/ 19 h 78"/>
                  <a:gd name="T52" fmla="*/ 69 w 79"/>
                  <a:gd name="T53" fmla="*/ 20 h 78"/>
                  <a:gd name="T54" fmla="*/ 65 w 79"/>
                  <a:gd name="T55" fmla="*/ 26 h 78"/>
                  <a:gd name="T56" fmla="*/ 61 w 79"/>
                  <a:gd name="T57" fmla="*/ 33 h 78"/>
                  <a:gd name="T58" fmla="*/ 57 w 79"/>
                  <a:gd name="T59" fmla="*/ 33 h 78"/>
                  <a:gd name="T60" fmla="*/ 53 w 79"/>
                  <a:gd name="T61" fmla="*/ 41 h 78"/>
                  <a:gd name="T62" fmla="*/ 49 w 79"/>
                  <a:gd name="T63" fmla="*/ 46 h 78"/>
                  <a:gd name="T64" fmla="*/ 46 w 79"/>
                  <a:gd name="T65" fmla="*/ 53 h 78"/>
                  <a:gd name="T66" fmla="*/ 38 w 79"/>
                  <a:gd name="T67" fmla="*/ 60 h 78"/>
                  <a:gd name="T68" fmla="*/ 33 w 79"/>
                  <a:gd name="T69" fmla="*/ 62 h 78"/>
                  <a:gd name="T70" fmla="*/ 29 w 79"/>
                  <a:gd name="T71" fmla="*/ 68 h 78"/>
                  <a:gd name="T72" fmla="*/ 25 w 79"/>
                  <a:gd name="T73" fmla="*/ 70 h 78"/>
                  <a:gd name="T74" fmla="*/ 15 w 79"/>
                  <a:gd name="T75" fmla="*/ 75 h 78"/>
                  <a:gd name="T76" fmla="*/ 11 w 79"/>
                  <a:gd name="T77" fmla="*/ 77 h 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9"/>
                  <a:gd name="T118" fmla="*/ 0 h 78"/>
                  <a:gd name="T119" fmla="*/ 79 w 79"/>
                  <a:gd name="T120" fmla="*/ 78 h 7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9" h="78">
                    <a:moveTo>
                      <a:pt x="11" y="77"/>
                    </a:moveTo>
                    <a:lnTo>
                      <a:pt x="11" y="77"/>
                    </a:lnTo>
                    <a:lnTo>
                      <a:pt x="4" y="73"/>
                    </a:lnTo>
                    <a:lnTo>
                      <a:pt x="4" y="70"/>
                    </a:lnTo>
                    <a:lnTo>
                      <a:pt x="2" y="64"/>
                    </a:lnTo>
                    <a:lnTo>
                      <a:pt x="0" y="60"/>
                    </a:lnTo>
                    <a:lnTo>
                      <a:pt x="4" y="53"/>
                    </a:lnTo>
                    <a:lnTo>
                      <a:pt x="2" y="48"/>
                    </a:lnTo>
                    <a:lnTo>
                      <a:pt x="6" y="37"/>
                    </a:lnTo>
                    <a:lnTo>
                      <a:pt x="4" y="33"/>
                    </a:lnTo>
                    <a:lnTo>
                      <a:pt x="6" y="22"/>
                    </a:lnTo>
                    <a:lnTo>
                      <a:pt x="6" y="18"/>
                    </a:lnTo>
                    <a:lnTo>
                      <a:pt x="7" y="11"/>
                    </a:lnTo>
                    <a:lnTo>
                      <a:pt x="13" y="9"/>
                    </a:lnTo>
                    <a:lnTo>
                      <a:pt x="23" y="7"/>
                    </a:lnTo>
                    <a:lnTo>
                      <a:pt x="29" y="6"/>
                    </a:lnTo>
                    <a:lnTo>
                      <a:pt x="38" y="4"/>
                    </a:lnTo>
                    <a:lnTo>
                      <a:pt x="47" y="2"/>
                    </a:lnTo>
                    <a:lnTo>
                      <a:pt x="53" y="4"/>
                    </a:lnTo>
                    <a:lnTo>
                      <a:pt x="63" y="2"/>
                    </a:lnTo>
                    <a:lnTo>
                      <a:pt x="69" y="0"/>
                    </a:lnTo>
                    <a:lnTo>
                      <a:pt x="74" y="0"/>
                    </a:lnTo>
                    <a:lnTo>
                      <a:pt x="74" y="4"/>
                    </a:lnTo>
                    <a:lnTo>
                      <a:pt x="76" y="9"/>
                    </a:lnTo>
                    <a:lnTo>
                      <a:pt x="78" y="14"/>
                    </a:lnTo>
                    <a:lnTo>
                      <a:pt x="74" y="19"/>
                    </a:lnTo>
                    <a:lnTo>
                      <a:pt x="69" y="20"/>
                    </a:lnTo>
                    <a:lnTo>
                      <a:pt x="65" y="26"/>
                    </a:lnTo>
                    <a:lnTo>
                      <a:pt x="61" y="33"/>
                    </a:lnTo>
                    <a:lnTo>
                      <a:pt x="57" y="33"/>
                    </a:lnTo>
                    <a:lnTo>
                      <a:pt x="53" y="41"/>
                    </a:lnTo>
                    <a:lnTo>
                      <a:pt x="49" y="46"/>
                    </a:lnTo>
                    <a:lnTo>
                      <a:pt x="46" y="53"/>
                    </a:lnTo>
                    <a:lnTo>
                      <a:pt x="38" y="60"/>
                    </a:lnTo>
                    <a:lnTo>
                      <a:pt x="33" y="62"/>
                    </a:lnTo>
                    <a:lnTo>
                      <a:pt x="29" y="68"/>
                    </a:lnTo>
                    <a:lnTo>
                      <a:pt x="25" y="70"/>
                    </a:lnTo>
                    <a:lnTo>
                      <a:pt x="15" y="75"/>
                    </a:lnTo>
                    <a:lnTo>
                      <a:pt x="11" y="7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8" name="Freeform 117"/>
              <p:cNvSpPr>
                <a:spLocks/>
              </p:cNvSpPr>
              <p:nvPr/>
            </p:nvSpPr>
            <p:spPr bwMode="auto">
              <a:xfrm>
                <a:off x="1001" y="1502"/>
                <a:ext cx="79" cy="78"/>
              </a:xfrm>
              <a:custGeom>
                <a:avLst/>
                <a:gdLst>
                  <a:gd name="T0" fmla="*/ 11 w 79"/>
                  <a:gd name="T1" fmla="*/ 77 h 78"/>
                  <a:gd name="T2" fmla="*/ 4 w 79"/>
                  <a:gd name="T3" fmla="*/ 73 h 78"/>
                  <a:gd name="T4" fmla="*/ 4 w 79"/>
                  <a:gd name="T5" fmla="*/ 70 h 78"/>
                  <a:gd name="T6" fmla="*/ 2 w 79"/>
                  <a:gd name="T7" fmla="*/ 64 h 78"/>
                  <a:gd name="T8" fmla="*/ 0 w 79"/>
                  <a:gd name="T9" fmla="*/ 60 h 78"/>
                  <a:gd name="T10" fmla="*/ 4 w 79"/>
                  <a:gd name="T11" fmla="*/ 53 h 78"/>
                  <a:gd name="T12" fmla="*/ 2 w 79"/>
                  <a:gd name="T13" fmla="*/ 48 h 78"/>
                  <a:gd name="T14" fmla="*/ 6 w 79"/>
                  <a:gd name="T15" fmla="*/ 37 h 78"/>
                  <a:gd name="T16" fmla="*/ 4 w 79"/>
                  <a:gd name="T17" fmla="*/ 33 h 78"/>
                  <a:gd name="T18" fmla="*/ 6 w 79"/>
                  <a:gd name="T19" fmla="*/ 22 h 78"/>
                  <a:gd name="T20" fmla="*/ 6 w 79"/>
                  <a:gd name="T21" fmla="*/ 18 h 78"/>
                  <a:gd name="T22" fmla="*/ 7 w 79"/>
                  <a:gd name="T23" fmla="*/ 11 h 78"/>
                  <a:gd name="T24" fmla="*/ 13 w 79"/>
                  <a:gd name="T25" fmla="*/ 9 h 78"/>
                  <a:gd name="T26" fmla="*/ 23 w 79"/>
                  <a:gd name="T27" fmla="*/ 7 h 78"/>
                  <a:gd name="T28" fmla="*/ 29 w 79"/>
                  <a:gd name="T29" fmla="*/ 6 h 78"/>
                  <a:gd name="T30" fmla="*/ 38 w 79"/>
                  <a:gd name="T31" fmla="*/ 4 h 78"/>
                  <a:gd name="T32" fmla="*/ 47 w 79"/>
                  <a:gd name="T33" fmla="*/ 2 h 78"/>
                  <a:gd name="T34" fmla="*/ 53 w 79"/>
                  <a:gd name="T35" fmla="*/ 4 h 78"/>
                  <a:gd name="T36" fmla="*/ 63 w 79"/>
                  <a:gd name="T37" fmla="*/ 2 h 78"/>
                  <a:gd name="T38" fmla="*/ 69 w 79"/>
                  <a:gd name="T39" fmla="*/ 0 h 78"/>
                  <a:gd name="T40" fmla="*/ 74 w 79"/>
                  <a:gd name="T41" fmla="*/ 0 h 78"/>
                  <a:gd name="T42" fmla="*/ 74 w 79"/>
                  <a:gd name="T43" fmla="*/ 4 h 78"/>
                  <a:gd name="T44" fmla="*/ 76 w 79"/>
                  <a:gd name="T45" fmla="*/ 9 h 78"/>
                  <a:gd name="T46" fmla="*/ 78 w 79"/>
                  <a:gd name="T47" fmla="*/ 14 h 78"/>
                  <a:gd name="T48" fmla="*/ 74 w 79"/>
                  <a:gd name="T49" fmla="*/ 19 h 78"/>
                  <a:gd name="T50" fmla="*/ 69 w 79"/>
                  <a:gd name="T51" fmla="*/ 20 h 78"/>
                  <a:gd name="T52" fmla="*/ 65 w 79"/>
                  <a:gd name="T53" fmla="*/ 26 h 78"/>
                  <a:gd name="T54" fmla="*/ 61 w 79"/>
                  <a:gd name="T55" fmla="*/ 33 h 78"/>
                  <a:gd name="T56" fmla="*/ 57 w 79"/>
                  <a:gd name="T57" fmla="*/ 33 h 78"/>
                  <a:gd name="T58" fmla="*/ 53 w 79"/>
                  <a:gd name="T59" fmla="*/ 41 h 78"/>
                  <a:gd name="T60" fmla="*/ 49 w 79"/>
                  <a:gd name="T61" fmla="*/ 46 h 78"/>
                  <a:gd name="T62" fmla="*/ 46 w 79"/>
                  <a:gd name="T63" fmla="*/ 53 h 78"/>
                  <a:gd name="T64" fmla="*/ 38 w 79"/>
                  <a:gd name="T65" fmla="*/ 60 h 78"/>
                  <a:gd name="T66" fmla="*/ 33 w 79"/>
                  <a:gd name="T67" fmla="*/ 62 h 78"/>
                  <a:gd name="T68" fmla="*/ 29 w 79"/>
                  <a:gd name="T69" fmla="*/ 68 h 78"/>
                  <a:gd name="T70" fmla="*/ 25 w 79"/>
                  <a:gd name="T71" fmla="*/ 70 h 78"/>
                  <a:gd name="T72" fmla="*/ 15 w 79"/>
                  <a:gd name="T73" fmla="*/ 75 h 78"/>
                  <a:gd name="T74" fmla="*/ 11 w 79"/>
                  <a:gd name="T75" fmla="*/ 7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
                  <a:gd name="T115" fmla="*/ 0 h 78"/>
                  <a:gd name="T116" fmla="*/ 79 w 79"/>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 h="78">
                    <a:moveTo>
                      <a:pt x="11" y="77"/>
                    </a:moveTo>
                    <a:lnTo>
                      <a:pt x="4" y="73"/>
                    </a:lnTo>
                    <a:lnTo>
                      <a:pt x="4" y="70"/>
                    </a:lnTo>
                    <a:lnTo>
                      <a:pt x="2" y="64"/>
                    </a:lnTo>
                    <a:lnTo>
                      <a:pt x="0" y="60"/>
                    </a:lnTo>
                    <a:lnTo>
                      <a:pt x="4" y="53"/>
                    </a:lnTo>
                    <a:lnTo>
                      <a:pt x="2" y="48"/>
                    </a:lnTo>
                    <a:lnTo>
                      <a:pt x="6" y="37"/>
                    </a:lnTo>
                    <a:lnTo>
                      <a:pt x="4" y="33"/>
                    </a:lnTo>
                    <a:lnTo>
                      <a:pt x="6" y="22"/>
                    </a:lnTo>
                    <a:lnTo>
                      <a:pt x="6" y="18"/>
                    </a:lnTo>
                    <a:lnTo>
                      <a:pt x="7" y="11"/>
                    </a:lnTo>
                    <a:lnTo>
                      <a:pt x="13" y="9"/>
                    </a:lnTo>
                    <a:lnTo>
                      <a:pt x="23" y="7"/>
                    </a:lnTo>
                    <a:lnTo>
                      <a:pt x="29" y="6"/>
                    </a:lnTo>
                    <a:lnTo>
                      <a:pt x="38" y="4"/>
                    </a:lnTo>
                    <a:lnTo>
                      <a:pt x="47" y="2"/>
                    </a:lnTo>
                    <a:lnTo>
                      <a:pt x="53" y="4"/>
                    </a:lnTo>
                    <a:lnTo>
                      <a:pt x="63" y="2"/>
                    </a:lnTo>
                    <a:lnTo>
                      <a:pt x="69" y="0"/>
                    </a:lnTo>
                    <a:lnTo>
                      <a:pt x="74" y="0"/>
                    </a:lnTo>
                    <a:lnTo>
                      <a:pt x="74" y="4"/>
                    </a:lnTo>
                    <a:lnTo>
                      <a:pt x="76" y="9"/>
                    </a:lnTo>
                    <a:lnTo>
                      <a:pt x="78" y="14"/>
                    </a:lnTo>
                    <a:lnTo>
                      <a:pt x="74" y="19"/>
                    </a:lnTo>
                    <a:lnTo>
                      <a:pt x="69" y="20"/>
                    </a:lnTo>
                    <a:lnTo>
                      <a:pt x="65" y="26"/>
                    </a:lnTo>
                    <a:lnTo>
                      <a:pt x="61" y="33"/>
                    </a:lnTo>
                    <a:lnTo>
                      <a:pt x="57" y="33"/>
                    </a:lnTo>
                    <a:lnTo>
                      <a:pt x="53" y="41"/>
                    </a:lnTo>
                    <a:lnTo>
                      <a:pt x="49" y="46"/>
                    </a:lnTo>
                    <a:lnTo>
                      <a:pt x="46" y="53"/>
                    </a:lnTo>
                    <a:lnTo>
                      <a:pt x="38" y="60"/>
                    </a:lnTo>
                    <a:lnTo>
                      <a:pt x="33" y="62"/>
                    </a:lnTo>
                    <a:lnTo>
                      <a:pt x="29" y="68"/>
                    </a:lnTo>
                    <a:lnTo>
                      <a:pt x="25" y="70"/>
                    </a:lnTo>
                    <a:lnTo>
                      <a:pt x="15" y="75"/>
                    </a:lnTo>
                    <a:lnTo>
                      <a:pt x="11" y="7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9" name="Freeform 118"/>
              <p:cNvSpPr>
                <a:spLocks/>
              </p:cNvSpPr>
              <p:nvPr/>
            </p:nvSpPr>
            <p:spPr bwMode="auto">
              <a:xfrm>
                <a:off x="1003" y="1571"/>
                <a:ext cx="5" cy="11"/>
              </a:xfrm>
              <a:custGeom>
                <a:avLst/>
                <a:gdLst>
                  <a:gd name="T0" fmla="*/ 0 w 5"/>
                  <a:gd name="T1" fmla="*/ 0 h 11"/>
                  <a:gd name="T2" fmla="*/ 0 w 5"/>
                  <a:gd name="T3" fmla="*/ 0 h 11"/>
                  <a:gd name="T4" fmla="*/ 1 w 5"/>
                  <a:gd name="T5" fmla="*/ 4 h 11"/>
                  <a:gd name="T6" fmla="*/ 1 w 5"/>
                  <a:gd name="T7" fmla="*/ 6 h 11"/>
                  <a:gd name="T8" fmla="*/ 4 w 5"/>
                  <a:gd name="T9" fmla="*/ 9 h 11"/>
                  <a:gd name="T10" fmla="*/ 2 w 5"/>
                  <a:gd name="T11" fmla="*/ 10 h 11"/>
                  <a:gd name="T12" fmla="*/ 1 w 5"/>
                  <a:gd name="T13" fmla="*/ 6 h 11"/>
                  <a:gd name="T14" fmla="*/ 1 w 5"/>
                  <a:gd name="T15" fmla="*/ 4 h 11"/>
                  <a:gd name="T16" fmla="*/ 0 w 5"/>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1"/>
                  <a:gd name="T29" fmla="*/ 5 w 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1">
                    <a:moveTo>
                      <a:pt x="0" y="0"/>
                    </a:moveTo>
                    <a:lnTo>
                      <a:pt x="0" y="0"/>
                    </a:lnTo>
                    <a:lnTo>
                      <a:pt x="1" y="4"/>
                    </a:lnTo>
                    <a:lnTo>
                      <a:pt x="1" y="6"/>
                    </a:lnTo>
                    <a:lnTo>
                      <a:pt x="4" y="9"/>
                    </a:lnTo>
                    <a:lnTo>
                      <a:pt x="2" y="10"/>
                    </a:lnTo>
                    <a:lnTo>
                      <a:pt x="1" y="6"/>
                    </a:lnTo>
                    <a:lnTo>
                      <a:pt x="1"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0" name="Freeform 119"/>
              <p:cNvSpPr>
                <a:spLocks/>
              </p:cNvSpPr>
              <p:nvPr/>
            </p:nvSpPr>
            <p:spPr bwMode="auto">
              <a:xfrm>
                <a:off x="1003" y="1571"/>
                <a:ext cx="5" cy="11"/>
              </a:xfrm>
              <a:custGeom>
                <a:avLst/>
                <a:gdLst>
                  <a:gd name="T0" fmla="*/ 0 w 5"/>
                  <a:gd name="T1" fmla="*/ 0 h 11"/>
                  <a:gd name="T2" fmla="*/ 1 w 5"/>
                  <a:gd name="T3" fmla="*/ 4 h 11"/>
                  <a:gd name="T4" fmla="*/ 1 w 5"/>
                  <a:gd name="T5" fmla="*/ 6 h 11"/>
                  <a:gd name="T6" fmla="*/ 4 w 5"/>
                  <a:gd name="T7" fmla="*/ 9 h 11"/>
                  <a:gd name="T8" fmla="*/ 2 w 5"/>
                  <a:gd name="T9" fmla="*/ 10 h 11"/>
                  <a:gd name="T10" fmla="*/ 1 w 5"/>
                  <a:gd name="T11" fmla="*/ 6 h 11"/>
                  <a:gd name="T12" fmla="*/ 1 w 5"/>
                  <a:gd name="T13" fmla="*/ 4 h 11"/>
                  <a:gd name="T14" fmla="*/ 0 w 5"/>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1"/>
                  <a:gd name="T26" fmla="*/ 5 w 5"/>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1">
                    <a:moveTo>
                      <a:pt x="0" y="0"/>
                    </a:moveTo>
                    <a:lnTo>
                      <a:pt x="1" y="4"/>
                    </a:lnTo>
                    <a:lnTo>
                      <a:pt x="1" y="6"/>
                    </a:lnTo>
                    <a:lnTo>
                      <a:pt x="4" y="9"/>
                    </a:lnTo>
                    <a:lnTo>
                      <a:pt x="2" y="10"/>
                    </a:lnTo>
                    <a:lnTo>
                      <a:pt x="1" y="6"/>
                    </a:lnTo>
                    <a:lnTo>
                      <a:pt x="1"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1" name="Freeform 120"/>
              <p:cNvSpPr>
                <a:spLocks/>
              </p:cNvSpPr>
              <p:nvPr/>
            </p:nvSpPr>
            <p:spPr bwMode="auto">
              <a:xfrm>
                <a:off x="1001" y="1514"/>
                <a:ext cx="5" cy="52"/>
              </a:xfrm>
              <a:custGeom>
                <a:avLst/>
                <a:gdLst>
                  <a:gd name="T0" fmla="*/ 4 w 5"/>
                  <a:gd name="T1" fmla="*/ 6 h 52"/>
                  <a:gd name="T2" fmla="*/ 4 w 5"/>
                  <a:gd name="T3" fmla="*/ 6 h 52"/>
                  <a:gd name="T4" fmla="*/ 2 w 5"/>
                  <a:gd name="T5" fmla="*/ 11 h 52"/>
                  <a:gd name="T6" fmla="*/ 2 w 5"/>
                  <a:gd name="T7" fmla="*/ 21 h 52"/>
                  <a:gd name="T8" fmla="*/ 2 w 5"/>
                  <a:gd name="T9" fmla="*/ 25 h 52"/>
                  <a:gd name="T10" fmla="*/ 1 w 5"/>
                  <a:gd name="T11" fmla="*/ 36 h 52"/>
                  <a:gd name="T12" fmla="*/ 2 w 5"/>
                  <a:gd name="T13" fmla="*/ 40 h 52"/>
                  <a:gd name="T14" fmla="*/ 3 w 5"/>
                  <a:gd name="T15" fmla="*/ 51 h 52"/>
                  <a:gd name="T16" fmla="*/ 1 w 5"/>
                  <a:gd name="T17" fmla="*/ 51 h 52"/>
                  <a:gd name="T18" fmla="*/ 0 w 5"/>
                  <a:gd name="T19" fmla="*/ 47 h 52"/>
                  <a:gd name="T20" fmla="*/ 2 w 5"/>
                  <a:gd name="T21" fmla="*/ 40 h 52"/>
                  <a:gd name="T22" fmla="*/ 1 w 5"/>
                  <a:gd name="T23" fmla="*/ 36 h 52"/>
                  <a:gd name="T24" fmla="*/ 0 w 5"/>
                  <a:gd name="T25" fmla="*/ 27 h 52"/>
                  <a:gd name="T26" fmla="*/ 2 w 5"/>
                  <a:gd name="T27" fmla="*/ 21 h 52"/>
                  <a:gd name="T28" fmla="*/ 2 w 5"/>
                  <a:gd name="T29" fmla="*/ 11 h 52"/>
                  <a:gd name="T30" fmla="*/ 2 w 5"/>
                  <a:gd name="T31" fmla="*/ 6 h 52"/>
                  <a:gd name="T32" fmla="*/ 3 w 5"/>
                  <a:gd name="T33" fmla="*/ 0 h 52"/>
                  <a:gd name="T34" fmla="*/ 4 w 5"/>
                  <a:gd name="T35" fmla="*/ 6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52"/>
                  <a:gd name="T56" fmla="*/ 5 w 5"/>
                  <a:gd name="T57" fmla="*/ 52 h 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52">
                    <a:moveTo>
                      <a:pt x="4" y="6"/>
                    </a:moveTo>
                    <a:lnTo>
                      <a:pt x="4" y="6"/>
                    </a:lnTo>
                    <a:lnTo>
                      <a:pt x="2" y="11"/>
                    </a:lnTo>
                    <a:lnTo>
                      <a:pt x="2" y="21"/>
                    </a:lnTo>
                    <a:lnTo>
                      <a:pt x="2" y="25"/>
                    </a:lnTo>
                    <a:lnTo>
                      <a:pt x="1" y="36"/>
                    </a:lnTo>
                    <a:lnTo>
                      <a:pt x="2" y="40"/>
                    </a:lnTo>
                    <a:lnTo>
                      <a:pt x="3" y="51"/>
                    </a:lnTo>
                    <a:lnTo>
                      <a:pt x="1" y="51"/>
                    </a:lnTo>
                    <a:lnTo>
                      <a:pt x="0" y="47"/>
                    </a:lnTo>
                    <a:lnTo>
                      <a:pt x="2" y="40"/>
                    </a:lnTo>
                    <a:lnTo>
                      <a:pt x="1" y="36"/>
                    </a:lnTo>
                    <a:lnTo>
                      <a:pt x="0" y="27"/>
                    </a:lnTo>
                    <a:lnTo>
                      <a:pt x="2" y="21"/>
                    </a:lnTo>
                    <a:lnTo>
                      <a:pt x="2" y="11"/>
                    </a:lnTo>
                    <a:lnTo>
                      <a:pt x="2" y="6"/>
                    </a:lnTo>
                    <a:lnTo>
                      <a:pt x="3" y="0"/>
                    </a:lnTo>
                    <a:lnTo>
                      <a:pt x="4" y="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2" name="Freeform 121"/>
              <p:cNvSpPr>
                <a:spLocks/>
              </p:cNvSpPr>
              <p:nvPr/>
            </p:nvSpPr>
            <p:spPr bwMode="auto">
              <a:xfrm>
                <a:off x="1001" y="1514"/>
                <a:ext cx="5" cy="52"/>
              </a:xfrm>
              <a:custGeom>
                <a:avLst/>
                <a:gdLst>
                  <a:gd name="T0" fmla="*/ 4 w 5"/>
                  <a:gd name="T1" fmla="*/ 6 h 52"/>
                  <a:gd name="T2" fmla="*/ 2 w 5"/>
                  <a:gd name="T3" fmla="*/ 11 h 52"/>
                  <a:gd name="T4" fmla="*/ 2 w 5"/>
                  <a:gd name="T5" fmla="*/ 21 h 52"/>
                  <a:gd name="T6" fmla="*/ 2 w 5"/>
                  <a:gd name="T7" fmla="*/ 25 h 52"/>
                  <a:gd name="T8" fmla="*/ 1 w 5"/>
                  <a:gd name="T9" fmla="*/ 36 h 52"/>
                  <a:gd name="T10" fmla="*/ 2 w 5"/>
                  <a:gd name="T11" fmla="*/ 40 h 52"/>
                  <a:gd name="T12" fmla="*/ 3 w 5"/>
                  <a:gd name="T13" fmla="*/ 51 h 52"/>
                  <a:gd name="T14" fmla="*/ 1 w 5"/>
                  <a:gd name="T15" fmla="*/ 51 h 52"/>
                  <a:gd name="T16" fmla="*/ 0 w 5"/>
                  <a:gd name="T17" fmla="*/ 47 h 52"/>
                  <a:gd name="T18" fmla="*/ 2 w 5"/>
                  <a:gd name="T19" fmla="*/ 40 h 52"/>
                  <a:gd name="T20" fmla="*/ 1 w 5"/>
                  <a:gd name="T21" fmla="*/ 36 h 52"/>
                  <a:gd name="T22" fmla="*/ 0 w 5"/>
                  <a:gd name="T23" fmla="*/ 27 h 52"/>
                  <a:gd name="T24" fmla="*/ 2 w 5"/>
                  <a:gd name="T25" fmla="*/ 21 h 52"/>
                  <a:gd name="T26" fmla="*/ 2 w 5"/>
                  <a:gd name="T27" fmla="*/ 11 h 52"/>
                  <a:gd name="T28" fmla="*/ 2 w 5"/>
                  <a:gd name="T29" fmla="*/ 6 h 52"/>
                  <a:gd name="T30" fmla="*/ 3 w 5"/>
                  <a:gd name="T31" fmla="*/ 0 h 52"/>
                  <a:gd name="T32" fmla="*/ 4 w 5"/>
                  <a:gd name="T33" fmla="*/ 6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52"/>
                  <a:gd name="T53" fmla="*/ 5 w 5"/>
                  <a:gd name="T54" fmla="*/ 52 h 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52">
                    <a:moveTo>
                      <a:pt x="4" y="6"/>
                    </a:moveTo>
                    <a:lnTo>
                      <a:pt x="2" y="11"/>
                    </a:lnTo>
                    <a:lnTo>
                      <a:pt x="2" y="21"/>
                    </a:lnTo>
                    <a:lnTo>
                      <a:pt x="2" y="25"/>
                    </a:lnTo>
                    <a:lnTo>
                      <a:pt x="1" y="36"/>
                    </a:lnTo>
                    <a:lnTo>
                      <a:pt x="2" y="40"/>
                    </a:lnTo>
                    <a:lnTo>
                      <a:pt x="3" y="51"/>
                    </a:lnTo>
                    <a:lnTo>
                      <a:pt x="1" y="51"/>
                    </a:lnTo>
                    <a:lnTo>
                      <a:pt x="0" y="47"/>
                    </a:lnTo>
                    <a:lnTo>
                      <a:pt x="2" y="40"/>
                    </a:lnTo>
                    <a:lnTo>
                      <a:pt x="1" y="36"/>
                    </a:lnTo>
                    <a:lnTo>
                      <a:pt x="0" y="27"/>
                    </a:lnTo>
                    <a:lnTo>
                      <a:pt x="2" y="21"/>
                    </a:lnTo>
                    <a:lnTo>
                      <a:pt x="2" y="11"/>
                    </a:lnTo>
                    <a:lnTo>
                      <a:pt x="2" y="6"/>
                    </a:lnTo>
                    <a:lnTo>
                      <a:pt x="3" y="0"/>
                    </a:lnTo>
                    <a:lnTo>
                      <a:pt x="4" y="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3" name="Freeform 122"/>
              <p:cNvSpPr>
                <a:spLocks/>
              </p:cNvSpPr>
              <p:nvPr/>
            </p:nvSpPr>
            <p:spPr bwMode="auto">
              <a:xfrm>
                <a:off x="1009" y="1512"/>
                <a:ext cx="1" cy="4"/>
              </a:xfrm>
              <a:custGeom>
                <a:avLst/>
                <a:gdLst>
                  <a:gd name="T0" fmla="*/ 0 w 1"/>
                  <a:gd name="T1" fmla="*/ 0 h 4"/>
                  <a:gd name="T2" fmla="*/ 0 w 1"/>
                  <a:gd name="T3" fmla="*/ 0 h 4"/>
                  <a:gd name="T4" fmla="*/ 0 w 1"/>
                  <a:gd name="T5" fmla="*/ 3 h 4"/>
                  <a:gd name="T6" fmla="*/ 0 w 1"/>
                  <a:gd name="T7" fmla="*/ 1 h 4"/>
                  <a:gd name="T8" fmla="*/ 0 w 1"/>
                  <a:gd name="T9" fmla="*/ 0 h 4"/>
                  <a:gd name="T10" fmla="*/ 0 60000 65536"/>
                  <a:gd name="T11" fmla="*/ 0 60000 65536"/>
                  <a:gd name="T12" fmla="*/ 0 60000 65536"/>
                  <a:gd name="T13" fmla="*/ 0 60000 65536"/>
                  <a:gd name="T14" fmla="*/ 0 60000 65536"/>
                  <a:gd name="T15" fmla="*/ 0 w 1"/>
                  <a:gd name="T16" fmla="*/ 0 h 4"/>
                  <a:gd name="T17" fmla="*/ 1 w 1"/>
                  <a:gd name="T18" fmla="*/ 4 h 4"/>
                </a:gdLst>
                <a:ahLst/>
                <a:cxnLst>
                  <a:cxn ang="T10">
                    <a:pos x="T0" y="T1"/>
                  </a:cxn>
                  <a:cxn ang="T11">
                    <a:pos x="T2" y="T3"/>
                  </a:cxn>
                  <a:cxn ang="T12">
                    <a:pos x="T4" y="T5"/>
                  </a:cxn>
                  <a:cxn ang="T13">
                    <a:pos x="T6" y="T7"/>
                  </a:cxn>
                  <a:cxn ang="T14">
                    <a:pos x="T8" y="T9"/>
                  </a:cxn>
                </a:cxnLst>
                <a:rect l="T15" t="T16" r="T17" b="T18"/>
                <a:pathLst>
                  <a:path w="1" h="4">
                    <a:moveTo>
                      <a:pt x="0" y="0"/>
                    </a:moveTo>
                    <a:lnTo>
                      <a:pt x="0" y="0"/>
                    </a:lnTo>
                    <a:lnTo>
                      <a:pt x="0" y="3"/>
                    </a:lnTo>
                    <a:lnTo>
                      <a:pt x="0" y="1"/>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4" name="Freeform 123"/>
              <p:cNvSpPr>
                <a:spLocks/>
              </p:cNvSpPr>
              <p:nvPr/>
            </p:nvSpPr>
            <p:spPr bwMode="auto">
              <a:xfrm>
                <a:off x="1009" y="1512"/>
                <a:ext cx="1" cy="4"/>
              </a:xfrm>
              <a:custGeom>
                <a:avLst/>
                <a:gdLst>
                  <a:gd name="T0" fmla="*/ 0 w 1"/>
                  <a:gd name="T1" fmla="*/ 0 h 4"/>
                  <a:gd name="T2" fmla="*/ 0 w 1"/>
                  <a:gd name="T3" fmla="*/ 3 h 4"/>
                  <a:gd name="T4" fmla="*/ 0 w 1"/>
                  <a:gd name="T5" fmla="*/ 1 h 4"/>
                  <a:gd name="T6" fmla="*/ 0 w 1"/>
                  <a:gd name="T7" fmla="*/ 0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0"/>
                    </a:moveTo>
                    <a:lnTo>
                      <a:pt x="0" y="3"/>
                    </a:lnTo>
                    <a:lnTo>
                      <a:pt x="0" y="1"/>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5" name="Freeform 124"/>
              <p:cNvSpPr>
                <a:spLocks/>
              </p:cNvSpPr>
              <p:nvPr/>
            </p:nvSpPr>
            <p:spPr bwMode="auto">
              <a:xfrm>
                <a:off x="1009" y="1502"/>
                <a:ext cx="55" cy="7"/>
              </a:xfrm>
              <a:custGeom>
                <a:avLst/>
                <a:gdLst>
                  <a:gd name="T0" fmla="*/ 54 w 55"/>
                  <a:gd name="T1" fmla="*/ 1 h 7"/>
                  <a:gd name="T2" fmla="*/ 54 w 55"/>
                  <a:gd name="T3" fmla="*/ 1 h 7"/>
                  <a:gd name="T4" fmla="*/ 44 w 55"/>
                  <a:gd name="T5" fmla="*/ 2 h 7"/>
                  <a:gd name="T6" fmla="*/ 41 w 55"/>
                  <a:gd name="T7" fmla="*/ 3 h 7"/>
                  <a:gd name="T8" fmla="*/ 30 w 55"/>
                  <a:gd name="T9" fmla="*/ 2 h 7"/>
                  <a:gd name="T10" fmla="*/ 21 w 55"/>
                  <a:gd name="T11" fmla="*/ 3 h 7"/>
                  <a:gd name="T12" fmla="*/ 15 w 55"/>
                  <a:gd name="T13" fmla="*/ 4 h 7"/>
                  <a:gd name="T14" fmla="*/ 5 w 55"/>
                  <a:gd name="T15" fmla="*/ 5 h 7"/>
                  <a:gd name="T16" fmla="*/ 0 w 55"/>
                  <a:gd name="T17" fmla="*/ 6 h 7"/>
                  <a:gd name="T18" fmla="*/ 5 w 55"/>
                  <a:gd name="T19" fmla="*/ 5 h 7"/>
                  <a:gd name="T20" fmla="*/ 13 w 55"/>
                  <a:gd name="T21" fmla="*/ 1 h 7"/>
                  <a:gd name="T22" fmla="*/ 21 w 55"/>
                  <a:gd name="T23" fmla="*/ 3 h 7"/>
                  <a:gd name="T24" fmla="*/ 30 w 55"/>
                  <a:gd name="T25" fmla="*/ 2 h 7"/>
                  <a:gd name="T26" fmla="*/ 39 w 55"/>
                  <a:gd name="T27" fmla="*/ 1 h 7"/>
                  <a:gd name="T28" fmla="*/ 44 w 55"/>
                  <a:gd name="T29" fmla="*/ 0 h 7"/>
                  <a:gd name="T30" fmla="*/ 54 w 55"/>
                  <a:gd name="T31" fmla="*/ 1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5"/>
                  <a:gd name="T49" fmla="*/ 0 h 7"/>
                  <a:gd name="T50" fmla="*/ 55 w 55"/>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5" h="7">
                    <a:moveTo>
                      <a:pt x="54" y="1"/>
                    </a:moveTo>
                    <a:lnTo>
                      <a:pt x="54" y="1"/>
                    </a:lnTo>
                    <a:lnTo>
                      <a:pt x="44" y="2"/>
                    </a:lnTo>
                    <a:lnTo>
                      <a:pt x="41" y="3"/>
                    </a:lnTo>
                    <a:lnTo>
                      <a:pt x="30" y="2"/>
                    </a:lnTo>
                    <a:lnTo>
                      <a:pt x="21" y="3"/>
                    </a:lnTo>
                    <a:lnTo>
                      <a:pt x="15" y="4"/>
                    </a:lnTo>
                    <a:lnTo>
                      <a:pt x="5" y="5"/>
                    </a:lnTo>
                    <a:lnTo>
                      <a:pt x="0" y="6"/>
                    </a:lnTo>
                    <a:lnTo>
                      <a:pt x="5" y="5"/>
                    </a:lnTo>
                    <a:lnTo>
                      <a:pt x="13" y="1"/>
                    </a:lnTo>
                    <a:lnTo>
                      <a:pt x="21" y="3"/>
                    </a:lnTo>
                    <a:lnTo>
                      <a:pt x="30" y="2"/>
                    </a:lnTo>
                    <a:lnTo>
                      <a:pt x="39" y="1"/>
                    </a:lnTo>
                    <a:lnTo>
                      <a:pt x="44" y="0"/>
                    </a:lnTo>
                    <a:lnTo>
                      <a:pt x="54"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6" name="Freeform 125"/>
              <p:cNvSpPr>
                <a:spLocks/>
              </p:cNvSpPr>
              <p:nvPr/>
            </p:nvSpPr>
            <p:spPr bwMode="auto">
              <a:xfrm>
                <a:off x="1009" y="1502"/>
                <a:ext cx="55" cy="7"/>
              </a:xfrm>
              <a:custGeom>
                <a:avLst/>
                <a:gdLst>
                  <a:gd name="T0" fmla="*/ 54 w 55"/>
                  <a:gd name="T1" fmla="*/ 1 h 7"/>
                  <a:gd name="T2" fmla="*/ 44 w 55"/>
                  <a:gd name="T3" fmla="*/ 2 h 7"/>
                  <a:gd name="T4" fmla="*/ 41 w 55"/>
                  <a:gd name="T5" fmla="*/ 3 h 7"/>
                  <a:gd name="T6" fmla="*/ 30 w 55"/>
                  <a:gd name="T7" fmla="*/ 2 h 7"/>
                  <a:gd name="T8" fmla="*/ 21 w 55"/>
                  <a:gd name="T9" fmla="*/ 3 h 7"/>
                  <a:gd name="T10" fmla="*/ 15 w 55"/>
                  <a:gd name="T11" fmla="*/ 4 h 7"/>
                  <a:gd name="T12" fmla="*/ 5 w 55"/>
                  <a:gd name="T13" fmla="*/ 5 h 7"/>
                  <a:gd name="T14" fmla="*/ 0 w 55"/>
                  <a:gd name="T15" fmla="*/ 6 h 7"/>
                  <a:gd name="T16" fmla="*/ 5 w 55"/>
                  <a:gd name="T17" fmla="*/ 5 h 7"/>
                  <a:gd name="T18" fmla="*/ 13 w 55"/>
                  <a:gd name="T19" fmla="*/ 1 h 7"/>
                  <a:gd name="T20" fmla="*/ 21 w 55"/>
                  <a:gd name="T21" fmla="*/ 3 h 7"/>
                  <a:gd name="T22" fmla="*/ 30 w 55"/>
                  <a:gd name="T23" fmla="*/ 2 h 7"/>
                  <a:gd name="T24" fmla="*/ 39 w 55"/>
                  <a:gd name="T25" fmla="*/ 1 h 7"/>
                  <a:gd name="T26" fmla="*/ 44 w 55"/>
                  <a:gd name="T27" fmla="*/ 0 h 7"/>
                  <a:gd name="T28" fmla="*/ 54 w 55"/>
                  <a:gd name="T29" fmla="*/ 1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7"/>
                  <a:gd name="T47" fmla="*/ 55 w 55"/>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7">
                    <a:moveTo>
                      <a:pt x="54" y="1"/>
                    </a:moveTo>
                    <a:lnTo>
                      <a:pt x="44" y="2"/>
                    </a:lnTo>
                    <a:lnTo>
                      <a:pt x="41" y="3"/>
                    </a:lnTo>
                    <a:lnTo>
                      <a:pt x="30" y="2"/>
                    </a:lnTo>
                    <a:lnTo>
                      <a:pt x="21" y="3"/>
                    </a:lnTo>
                    <a:lnTo>
                      <a:pt x="15" y="4"/>
                    </a:lnTo>
                    <a:lnTo>
                      <a:pt x="5" y="5"/>
                    </a:lnTo>
                    <a:lnTo>
                      <a:pt x="0" y="6"/>
                    </a:lnTo>
                    <a:lnTo>
                      <a:pt x="5" y="5"/>
                    </a:lnTo>
                    <a:lnTo>
                      <a:pt x="13" y="1"/>
                    </a:lnTo>
                    <a:lnTo>
                      <a:pt x="21" y="3"/>
                    </a:lnTo>
                    <a:lnTo>
                      <a:pt x="30" y="2"/>
                    </a:lnTo>
                    <a:lnTo>
                      <a:pt x="39" y="1"/>
                    </a:lnTo>
                    <a:lnTo>
                      <a:pt x="44" y="0"/>
                    </a:lnTo>
                    <a:lnTo>
                      <a:pt x="54"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7" name="Freeform 126"/>
              <p:cNvSpPr>
                <a:spLocks/>
              </p:cNvSpPr>
              <p:nvPr/>
            </p:nvSpPr>
            <p:spPr bwMode="auto">
              <a:xfrm>
                <a:off x="1069" y="1502"/>
                <a:ext cx="15" cy="5"/>
              </a:xfrm>
              <a:custGeom>
                <a:avLst/>
                <a:gdLst>
                  <a:gd name="T0" fmla="*/ 10 w 15"/>
                  <a:gd name="T1" fmla="*/ 4 h 5"/>
                  <a:gd name="T2" fmla="*/ 10 w 15"/>
                  <a:gd name="T3" fmla="*/ 4 h 5"/>
                  <a:gd name="T4" fmla="*/ 8 w 15"/>
                  <a:gd name="T5" fmla="*/ 2 h 5"/>
                  <a:gd name="T6" fmla="*/ 6 w 15"/>
                  <a:gd name="T7" fmla="*/ 2 h 5"/>
                  <a:gd name="T8" fmla="*/ 4 w 15"/>
                  <a:gd name="T9" fmla="*/ 0 h 5"/>
                  <a:gd name="T10" fmla="*/ 0 w 15"/>
                  <a:gd name="T11" fmla="*/ 1 h 5"/>
                  <a:gd name="T12" fmla="*/ 4 w 15"/>
                  <a:gd name="T13" fmla="*/ 0 h 5"/>
                  <a:gd name="T14" fmla="*/ 8 w 15"/>
                  <a:gd name="T15" fmla="*/ 0 h 5"/>
                  <a:gd name="T16" fmla="*/ 8 w 15"/>
                  <a:gd name="T17" fmla="*/ 2 h 5"/>
                  <a:gd name="T18" fmla="*/ 13 w 15"/>
                  <a:gd name="T19" fmla="*/ 1 h 5"/>
                  <a:gd name="T20" fmla="*/ 14 w 15"/>
                  <a:gd name="T21" fmla="*/ 3 h 5"/>
                  <a:gd name="T22" fmla="*/ 10 w 15"/>
                  <a:gd name="T23" fmla="*/ 4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5"/>
                  <a:gd name="T38" fmla="*/ 15 w 15"/>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5">
                    <a:moveTo>
                      <a:pt x="10" y="4"/>
                    </a:moveTo>
                    <a:lnTo>
                      <a:pt x="10" y="4"/>
                    </a:lnTo>
                    <a:lnTo>
                      <a:pt x="8" y="2"/>
                    </a:lnTo>
                    <a:lnTo>
                      <a:pt x="6" y="2"/>
                    </a:lnTo>
                    <a:lnTo>
                      <a:pt x="4" y="0"/>
                    </a:lnTo>
                    <a:lnTo>
                      <a:pt x="0" y="1"/>
                    </a:lnTo>
                    <a:lnTo>
                      <a:pt x="4" y="0"/>
                    </a:lnTo>
                    <a:lnTo>
                      <a:pt x="8" y="0"/>
                    </a:lnTo>
                    <a:lnTo>
                      <a:pt x="8" y="2"/>
                    </a:lnTo>
                    <a:lnTo>
                      <a:pt x="13" y="1"/>
                    </a:lnTo>
                    <a:lnTo>
                      <a:pt x="14" y="3"/>
                    </a:lnTo>
                    <a:lnTo>
                      <a:pt x="10"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8" name="Freeform 127"/>
              <p:cNvSpPr>
                <a:spLocks/>
              </p:cNvSpPr>
              <p:nvPr/>
            </p:nvSpPr>
            <p:spPr bwMode="auto">
              <a:xfrm>
                <a:off x="1069" y="1502"/>
                <a:ext cx="15" cy="5"/>
              </a:xfrm>
              <a:custGeom>
                <a:avLst/>
                <a:gdLst>
                  <a:gd name="T0" fmla="*/ 10 w 15"/>
                  <a:gd name="T1" fmla="*/ 4 h 5"/>
                  <a:gd name="T2" fmla="*/ 8 w 15"/>
                  <a:gd name="T3" fmla="*/ 2 h 5"/>
                  <a:gd name="T4" fmla="*/ 6 w 15"/>
                  <a:gd name="T5" fmla="*/ 2 h 5"/>
                  <a:gd name="T6" fmla="*/ 4 w 15"/>
                  <a:gd name="T7" fmla="*/ 0 h 5"/>
                  <a:gd name="T8" fmla="*/ 0 w 15"/>
                  <a:gd name="T9" fmla="*/ 1 h 5"/>
                  <a:gd name="T10" fmla="*/ 4 w 15"/>
                  <a:gd name="T11" fmla="*/ 0 h 5"/>
                  <a:gd name="T12" fmla="*/ 8 w 15"/>
                  <a:gd name="T13" fmla="*/ 0 h 5"/>
                  <a:gd name="T14" fmla="*/ 8 w 15"/>
                  <a:gd name="T15" fmla="*/ 2 h 5"/>
                  <a:gd name="T16" fmla="*/ 13 w 15"/>
                  <a:gd name="T17" fmla="*/ 1 h 5"/>
                  <a:gd name="T18" fmla="*/ 14 w 15"/>
                  <a:gd name="T19" fmla="*/ 3 h 5"/>
                  <a:gd name="T20" fmla="*/ 10 w 15"/>
                  <a:gd name="T21" fmla="*/ 4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5"/>
                  <a:gd name="T35" fmla="*/ 15 w 1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5">
                    <a:moveTo>
                      <a:pt x="10" y="4"/>
                    </a:moveTo>
                    <a:lnTo>
                      <a:pt x="8" y="2"/>
                    </a:lnTo>
                    <a:lnTo>
                      <a:pt x="6" y="2"/>
                    </a:lnTo>
                    <a:lnTo>
                      <a:pt x="4" y="0"/>
                    </a:lnTo>
                    <a:lnTo>
                      <a:pt x="0" y="1"/>
                    </a:lnTo>
                    <a:lnTo>
                      <a:pt x="4" y="0"/>
                    </a:lnTo>
                    <a:lnTo>
                      <a:pt x="8" y="0"/>
                    </a:lnTo>
                    <a:lnTo>
                      <a:pt x="8" y="2"/>
                    </a:lnTo>
                    <a:lnTo>
                      <a:pt x="13" y="1"/>
                    </a:lnTo>
                    <a:lnTo>
                      <a:pt x="14" y="3"/>
                    </a:lnTo>
                    <a:lnTo>
                      <a:pt x="10"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9" name="Freeform 128"/>
              <p:cNvSpPr>
                <a:spLocks/>
              </p:cNvSpPr>
              <p:nvPr/>
            </p:nvSpPr>
            <p:spPr bwMode="auto">
              <a:xfrm>
                <a:off x="1013" y="1510"/>
                <a:ext cx="71" cy="70"/>
              </a:xfrm>
              <a:custGeom>
                <a:avLst/>
                <a:gdLst>
                  <a:gd name="T0" fmla="*/ 0 w 71"/>
                  <a:gd name="T1" fmla="*/ 69 h 70"/>
                  <a:gd name="T2" fmla="*/ 0 w 71"/>
                  <a:gd name="T3" fmla="*/ 69 h 70"/>
                  <a:gd name="T4" fmla="*/ 2 w 71"/>
                  <a:gd name="T5" fmla="*/ 63 h 70"/>
                  <a:gd name="T6" fmla="*/ 14 w 71"/>
                  <a:gd name="T7" fmla="*/ 62 h 70"/>
                  <a:gd name="T8" fmla="*/ 18 w 71"/>
                  <a:gd name="T9" fmla="*/ 60 h 70"/>
                  <a:gd name="T10" fmla="*/ 21 w 71"/>
                  <a:gd name="T11" fmla="*/ 54 h 70"/>
                  <a:gd name="T12" fmla="*/ 25 w 71"/>
                  <a:gd name="T13" fmla="*/ 47 h 70"/>
                  <a:gd name="T14" fmla="*/ 34 w 71"/>
                  <a:gd name="T15" fmla="*/ 45 h 70"/>
                  <a:gd name="T16" fmla="*/ 38 w 71"/>
                  <a:gd name="T17" fmla="*/ 39 h 70"/>
                  <a:gd name="T18" fmla="*/ 41 w 71"/>
                  <a:gd name="T19" fmla="*/ 33 h 70"/>
                  <a:gd name="T20" fmla="*/ 45 w 71"/>
                  <a:gd name="T21" fmla="*/ 26 h 70"/>
                  <a:gd name="T22" fmla="*/ 50 w 71"/>
                  <a:gd name="T23" fmla="*/ 20 h 70"/>
                  <a:gd name="T24" fmla="*/ 53 w 71"/>
                  <a:gd name="T25" fmla="*/ 18 h 70"/>
                  <a:gd name="T26" fmla="*/ 57 w 71"/>
                  <a:gd name="T27" fmla="*/ 13 h 70"/>
                  <a:gd name="T28" fmla="*/ 61 w 71"/>
                  <a:gd name="T29" fmla="*/ 8 h 70"/>
                  <a:gd name="T30" fmla="*/ 64 w 71"/>
                  <a:gd name="T31" fmla="*/ 2 h 70"/>
                  <a:gd name="T32" fmla="*/ 70 w 71"/>
                  <a:gd name="T33" fmla="*/ 0 h 70"/>
                  <a:gd name="T34" fmla="*/ 66 w 71"/>
                  <a:gd name="T35" fmla="*/ 6 h 70"/>
                  <a:gd name="T36" fmla="*/ 63 w 71"/>
                  <a:gd name="T37" fmla="*/ 11 h 70"/>
                  <a:gd name="T38" fmla="*/ 57 w 71"/>
                  <a:gd name="T39" fmla="*/ 13 h 70"/>
                  <a:gd name="T40" fmla="*/ 59 w 71"/>
                  <a:gd name="T41" fmla="*/ 18 h 70"/>
                  <a:gd name="T42" fmla="*/ 55 w 71"/>
                  <a:gd name="T43" fmla="*/ 24 h 70"/>
                  <a:gd name="T44" fmla="*/ 45 w 71"/>
                  <a:gd name="T45" fmla="*/ 31 h 70"/>
                  <a:gd name="T46" fmla="*/ 43 w 71"/>
                  <a:gd name="T47" fmla="*/ 37 h 70"/>
                  <a:gd name="T48" fmla="*/ 38 w 71"/>
                  <a:gd name="T49" fmla="*/ 39 h 70"/>
                  <a:gd name="T50" fmla="*/ 34 w 71"/>
                  <a:gd name="T51" fmla="*/ 45 h 70"/>
                  <a:gd name="T52" fmla="*/ 30 w 71"/>
                  <a:gd name="T53" fmla="*/ 51 h 70"/>
                  <a:gd name="T54" fmla="*/ 21 w 71"/>
                  <a:gd name="T55" fmla="*/ 54 h 70"/>
                  <a:gd name="T56" fmla="*/ 18 w 71"/>
                  <a:gd name="T57" fmla="*/ 60 h 70"/>
                  <a:gd name="T58" fmla="*/ 14 w 71"/>
                  <a:gd name="T59" fmla="*/ 65 h 70"/>
                  <a:gd name="T60" fmla="*/ 4 w 71"/>
                  <a:gd name="T61" fmla="*/ 67 h 70"/>
                  <a:gd name="T62" fmla="*/ 0 w 71"/>
                  <a:gd name="T63" fmla="*/ 69 h 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70"/>
                  <a:gd name="T98" fmla="*/ 71 w 71"/>
                  <a:gd name="T99" fmla="*/ 70 h 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70">
                    <a:moveTo>
                      <a:pt x="0" y="69"/>
                    </a:moveTo>
                    <a:lnTo>
                      <a:pt x="0" y="69"/>
                    </a:lnTo>
                    <a:lnTo>
                      <a:pt x="2" y="63"/>
                    </a:lnTo>
                    <a:lnTo>
                      <a:pt x="14" y="62"/>
                    </a:lnTo>
                    <a:lnTo>
                      <a:pt x="18" y="60"/>
                    </a:lnTo>
                    <a:lnTo>
                      <a:pt x="21" y="54"/>
                    </a:lnTo>
                    <a:lnTo>
                      <a:pt x="25" y="47"/>
                    </a:lnTo>
                    <a:lnTo>
                      <a:pt x="34" y="45"/>
                    </a:lnTo>
                    <a:lnTo>
                      <a:pt x="38" y="39"/>
                    </a:lnTo>
                    <a:lnTo>
                      <a:pt x="41" y="33"/>
                    </a:lnTo>
                    <a:lnTo>
                      <a:pt x="45" y="26"/>
                    </a:lnTo>
                    <a:lnTo>
                      <a:pt x="50" y="20"/>
                    </a:lnTo>
                    <a:lnTo>
                      <a:pt x="53" y="18"/>
                    </a:lnTo>
                    <a:lnTo>
                      <a:pt x="57" y="13"/>
                    </a:lnTo>
                    <a:lnTo>
                      <a:pt x="61" y="8"/>
                    </a:lnTo>
                    <a:lnTo>
                      <a:pt x="64" y="2"/>
                    </a:lnTo>
                    <a:lnTo>
                      <a:pt x="70" y="0"/>
                    </a:lnTo>
                    <a:lnTo>
                      <a:pt x="66" y="6"/>
                    </a:lnTo>
                    <a:lnTo>
                      <a:pt x="63" y="11"/>
                    </a:lnTo>
                    <a:lnTo>
                      <a:pt x="57" y="13"/>
                    </a:lnTo>
                    <a:lnTo>
                      <a:pt x="59" y="18"/>
                    </a:lnTo>
                    <a:lnTo>
                      <a:pt x="55" y="24"/>
                    </a:lnTo>
                    <a:lnTo>
                      <a:pt x="45" y="31"/>
                    </a:lnTo>
                    <a:lnTo>
                      <a:pt x="43" y="37"/>
                    </a:lnTo>
                    <a:lnTo>
                      <a:pt x="38" y="39"/>
                    </a:lnTo>
                    <a:lnTo>
                      <a:pt x="34" y="45"/>
                    </a:lnTo>
                    <a:lnTo>
                      <a:pt x="30" y="51"/>
                    </a:lnTo>
                    <a:lnTo>
                      <a:pt x="21" y="54"/>
                    </a:lnTo>
                    <a:lnTo>
                      <a:pt x="18" y="60"/>
                    </a:lnTo>
                    <a:lnTo>
                      <a:pt x="14" y="65"/>
                    </a:lnTo>
                    <a:lnTo>
                      <a:pt x="4" y="67"/>
                    </a:lnTo>
                    <a:lnTo>
                      <a:pt x="0" y="6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0" name="Freeform 129"/>
              <p:cNvSpPr>
                <a:spLocks/>
              </p:cNvSpPr>
              <p:nvPr/>
            </p:nvSpPr>
            <p:spPr bwMode="auto">
              <a:xfrm>
                <a:off x="1013" y="1510"/>
                <a:ext cx="71" cy="70"/>
              </a:xfrm>
              <a:custGeom>
                <a:avLst/>
                <a:gdLst>
                  <a:gd name="T0" fmla="*/ 0 w 71"/>
                  <a:gd name="T1" fmla="*/ 69 h 70"/>
                  <a:gd name="T2" fmla="*/ 2 w 71"/>
                  <a:gd name="T3" fmla="*/ 63 h 70"/>
                  <a:gd name="T4" fmla="*/ 14 w 71"/>
                  <a:gd name="T5" fmla="*/ 62 h 70"/>
                  <a:gd name="T6" fmla="*/ 18 w 71"/>
                  <a:gd name="T7" fmla="*/ 60 h 70"/>
                  <a:gd name="T8" fmla="*/ 21 w 71"/>
                  <a:gd name="T9" fmla="*/ 54 h 70"/>
                  <a:gd name="T10" fmla="*/ 25 w 71"/>
                  <a:gd name="T11" fmla="*/ 47 h 70"/>
                  <a:gd name="T12" fmla="*/ 34 w 71"/>
                  <a:gd name="T13" fmla="*/ 45 h 70"/>
                  <a:gd name="T14" fmla="*/ 38 w 71"/>
                  <a:gd name="T15" fmla="*/ 39 h 70"/>
                  <a:gd name="T16" fmla="*/ 41 w 71"/>
                  <a:gd name="T17" fmla="*/ 33 h 70"/>
                  <a:gd name="T18" fmla="*/ 45 w 71"/>
                  <a:gd name="T19" fmla="*/ 26 h 70"/>
                  <a:gd name="T20" fmla="*/ 50 w 71"/>
                  <a:gd name="T21" fmla="*/ 20 h 70"/>
                  <a:gd name="T22" fmla="*/ 53 w 71"/>
                  <a:gd name="T23" fmla="*/ 18 h 70"/>
                  <a:gd name="T24" fmla="*/ 57 w 71"/>
                  <a:gd name="T25" fmla="*/ 13 h 70"/>
                  <a:gd name="T26" fmla="*/ 61 w 71"/>
                  <a:gd name="T27" fmla="*/ 8 h 70"/>
                  <a:gd name="T28" fmla="*/ 64 w 71"/>
                  <a:gd name="T29" fmla="*/ 2 h 70"/>
                  <a:gd name="T30" fmla="*/ 70 w 71"/>
                  <a:gd name="T31" fmla="*/ 0 h 70"/>
                  <a:gd name="T32" fmla="*/ 66 w 71"/>
                  <a:gd name="T33" fmla="*/ 6 h 70"/>
                  <a:gd name="T34" fmla="*/ 63 w 71"/>
                  <a:gd name="T35" fmla="*/ 11 h 70"/>
                  <a:gd name="T36" fmla="*/ 57 w 71"/>
                  <a:gd name="T37" fmla="*/ 13 h 70"/>
                  <a:gd name="T38" fmla="*/ 59 w 71"/>
                  <a:gd name="T39" fmla="*/ 18 h 70"/>
                  <a:gd name="T40" fmla="*/ 55 w 71"/>
                  <a:gd name="T41" fmla="*/ 24 h 70"/>
                  <a:gd name="T42" fmla="*/ 45 w 71"/>
                  <a:gd name="T43" fmla="*/ 31 h 70"/>
                  <a:gd name="T44" fmla="*/ 43 w 71"/>
                  <a:gd name="T45" fmla="*/ 37 h 70"/>
                  <a:gd name="T46" fmla="*/ 38 w 71"/>
                  <a:gd name="T47" fmla="*/ 39 h 70"/>
                  <a:gd name="T48" fmla="*/ 34 w 71"/>
                  <a:gd name="T49" fmla="*/ 45 h 70"/>
                  <a:gd name="T50" fmla="*/ 30 w 71"/>
                  <a:gd name="T51" fmla="*/ 51 h 70"/>
                  <a:gd name="T52" fmla="*/ 21 w 71"/>
                  <a:gd name="T53" fmla="*/ 54 h 70"/>
                  <a:gd name="T54" fmla="*/ 18 w 71"/>
                  <a:gd name="T55" fmla="*/ 60 h 70"/>
                  <a:gd name="T56" fmla="*/ 14 w 71"/>
                  <a:gd name="T57" fmla="*/ 65 h 70"/>
                  <a:gd name="T58" fmla="*/ 4 w 71"/>
                  <a:gd name="T59" fmla="*/ 67 h 70"/>
                  <a:gd name="T60" fmla="*/ 0 w 71"/>
                  <a:gd name="T61" fmla="*/ 69 h 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1"/>
                  <a:gd name="T94" fmla="*/ 0 h 70"/>
                  <a:gd name="T95" fmla="*/ 71 w 71"/>
                  <a:gd name="T96" fmla="*/ 70 h 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1" h="70">
                    <a:moveTo>
                      <a:pt x="0" y="69"/>
                    </a:moveTo>
                    <a:lnTo>
                      <a:pt x="2" y="63"/>
                    </a:lnTo>
                    <a:lnTo>
                      <a:pt x="14" y="62"/>
                    </a:lnTo>
                    <a:lnTo>
                      <a:pt x="18" y="60"/>
                    </a:lnTo>
                    <a:lnTo>
                      <a:pt x="21" y="54"/>
                    </a:lnTo>
                    <a:lnTo>
                      <a:pt x="25" y="47"/>
                    </a:lnTo>
                    <a:lnTo>
                      <a:pt x="34" y="45"/>
                    </a:lnTo>
                    <a:lnTo>
                      <a:pt x="38" y="39"/>
                    </a:lnTo>
                    <a:lnTo>
                      <a:pt x="41" y="33"/>
                    </a:lnTo>
                    <a:lnTo>
                      <a:pt x="45" y="26"/>
                    </a:lnTo>
                    <a:lnTo>
                      <a:pt x="50" y="20"/>
                    </a:lnTo>
                    <a:lnTo>
                      <a:pt x="53" y="18"/>
                    </a:lnTo>
                    <a:lnTo>
                      <a:pt x="57" y="13"/>
                    </a:lnTo>
                    <a:lnTo>
                      <a:pt x="61" y="8"/>
                    </a:lnTo>
                    <a:lnTo>
                      <a:pt x="64" y="2"/>
                    </a:lnTo>
                    <a:lnTo>
                      <a:pt x="70" y="0"/>
                    </a:lnTo>
                    <a:lnTo>
                      <a:pt x="66" y="6"/>
                    </a:lnTo>
                    <a:lnTo>
                      <a:pt x="63" y="11"/>
                    </a:lnTo>
                    <a:lnTo>
                      <a:pt x="57" y="13"/>
                    </a:lnTo>
                    <a:lnTo>
                      <a:pt x="59" y="18"/>
                    </a:lnTo>
                    <a:lnTo>
                      <a:pt x="55" y="24"/>
                    </a:lnTo>
                    <a:lnTo>
                      <a:pt x="45" y="31"/>
                    </a:lnTo>
                    <a:lnTo>
                      <a:pt x="43" y="37"/>
                    </a:lnTo>
                    <a:lnTo>
                      <a:pt x="38" y="39"/>
                    </a:lnTo>
                    <a:lnTo>
                      <a:pt x="34" y="45"/>
                    </a:lnTo>
                    <a:lnTo>
                      <a:pt x="30" y="51"/>
                    </a:lnTo>
                    <a:lnTo>
                      <a:pt x="21" y="54"/>
                    </a:lnTo>
                    <a:lnTo>
                      <a:pt x="18" y="60"/>
                    </a:lnTo>
                    <a:lnTo>
                      <a:pt x="14" y="65"/>
                    </a:lnTo>
                    <a:lnTo>
                      <a:pt x="4" y="67"/>
                    </a:lnTo>
                    <a:lnTo>
                      <a:pt x="0" y="6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1" name="Freeform 130"/>
              <p:cNvSpPr>
                <a:spLocks/>
              </p:cNvSpPr>
              <p:nvPr/>
            </p:nvSpPr>
            <p:spPr bwMode="auto">
              <a:xfrm>
                <a:off x="1011" y="1512"/>
                <a:ext cx="67" cy="68"/>
              </a:xfrm>
              <a:custGeom>
                <a:avLst/>
                <a:gdLst>
                  <a:gd name="T0" fmla="*/ 39 w 67"/>
                  <a:gd name="T1" fmla="*/ 37 h 68"/>
                  <a:gd name="T2" fmla="*/ 32 w 67"/>
                  <a:gd name="T3" fmla="*/ 45 h 68"/>
                  <a:gd name="T4" fmla="*/ 21 w 67"/>
                  <a:gd name="T5" fmla="*/ 47 h 68"/>
                  <a:gd name="T6" fmla="*/ 19 w 67"/>
                  <a:gd name="T7" fmla="*/ 52 h 68"/>
                  <a:gd name="T8" fmla="*/ 16 w 67"/>
                  <a:gd name="T9" fmla="*/ 60 h 68"/>
                  <a:gd name="T10" fmla="*/ 9 w 67"/>
                  <a:gd name="T11" fmla="*/ 60 h 68"/>
                  <a:gd name="T12" fmla="*/ 6 w 67"/>
                  <a:gd name="T13" fmla="*/ 65 h 68"/>
                  <a:gd name="T14" fmla="*/ 2 w 67"/>
                  <a:gd name="T15" fmla="*/ 67 h 68"/>
                  <a:gd name="T16" fmla="*/ 0 w 67"/>
                  <a:gd name="T17" fmla="*/ 63 h 68"/>
                  <a:gd name="T18" fmla="*/ 4 w 67"/>
                  <a:gd name="T19" fmla="*/ 61 h 68"/>
                  <a:gd name="T20" fmla="*/ 7 w 67"/>
                  <a:gd name="T21" fmla="*/ 56 h 68"/>
                  <a:gd name="T22" fmla="*/ 11 w 67"/>
                  <a:gd name="T23" fmla="*/ 49 h 68"/>
                  <a:gd name="T24" fmla="*/ 21 w 67"/>
                  <a:gd name="T25" fmla="*/ 43 h 68"/>
                  <a:gd name="T26" fmla="*/ 25 w 67"/>
                  <a:gd name="T27" fmla="*/ 35 h 68"/>
                  <a:gd name="T28" fmla="*/ 32 w 67"/>
                  <a:gd name="T29" fmla="*/ 28 h 68"/>
                  <a:gd name="T30" fmla="*/ 36 w 67"/>
                  <a:gd name="T31" fmla="*/ 22 h 68"/>
                  <a:gd name="T32" fmla="*/ 43 w 67"/>
                  <a:gd name="T33" fmla="*/ 15 h 68"/>
                  <a:gd name="T34" fmla="*/ 49 w 67"/>
                  <a:gd name="T35" fmla="*/ 15 h 68"/>
                  <a:gd name="T36" fmla="*/ 59 w 67"/>
                  <a:gd name="T37" fmla="*/ 8 h 68"/>
                  <a:gd name="T38" fmla="*/ 61 w 67"/>
                  <a:gd name="T39" fmla="*/ 0 h 68"/>
                  <a:gd name="T40" fmla="*/ 66 w 67"/>
                  <a:gd name="T41" fmla="*/ 0 h 68"/>
                  <a:gd name="T42" fmla="*/ 62 w 67"/>
                  <a:gd name="T43" fmla="*/ 6 h 68"/>
                  <a:gd name="T44" fmla="*/ 59 w 67"/>
                  <a:gd name="T45" fmla="*/ 11 h 68"/>
                  <a:gd name="T46" fmla="*/ 55 w 67"/>
                  <a:gd name="T47" fmla="*/ 17 h 68"/>
                  <a:gd name="T48" fmla="*/ 51 w 67"/>
                  <a:gd name="T49" fmla="*/ 24 h 68"/>
                  <a:gd name="T50" fmla="*/ 43 w 67"/>
                  <a:gd name="T51" fmla="*/ 31 h 68"/>
                  <a:gd name="T52" fmla="*/ 39 w 67"/>
                  <a:gd name="T53" fmla="*/ 37 h 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7"/>
                  <a:gd name="T82" fmla="*/ 0 h 68"/>
                  <a:gd name="T83" fmla="*/ 67 w 67"/>
                  <a:gd name="T84" fmla="*/ 68 h 6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7" h="68">
                    <a:moveTo>
                      <a:pt x="39" y="37"/>
                    </a:moveTo>
                    <a:lnTo>
                      <a:pt x="32" y="45"/>
                    </a:lnTo>
                    <a:lnTo>
                      <a:pt x="21" y="47"/>
                    </a:lnTo>
                    <a:lnTo>
                      <a:pt x="19" y="52"/>
                    </a:lnTo>
                    <a:lnTo>
                      <a:pt x="16" y="60"/>
                    </a:lnTo>
                    <a:lnTo>
                      <a:pt x="9" y="60"/>
                    </a:lnTo>
                    <a:lnTo>
                      <a:pt x="6" y="65"/>
                    </a:lnTo>
                    <a:lnTo>
                      <a:pt x="2" y="67"/>
                    </a:lnTo>
                    <a:lnTo>
                      <a:pt x="0" y="63"/>
                    </a:lnTo>
                    <a:lnTo>
                      <a:pt x="4" y="61"/>
                    </a:lnTo>
                    <a:lnTo>
                      <a:pt x="7" y="56"/>
                    </a:lnTo>
                    <a:lnTo>
                      <a:pt x="11" y="49"/>
                    </a:lnTo>
                    <a:lnTo>
                      <a:pt x="21" y="43"/>
                    </a:lnTo>
                    <a:lnTo>
                      <a:pt x="25" y="35"/>
                    </a:lnTo>
                    <a:lnTo>
                      <a:pt x="32" y="28"/>
                    </a:lnTo>
                    <a:lnTo>
                      <a:pt x="36" y="22"/>
                    </a:lnTo>
                    <a:lnTo>
                      <a:pt x="43" y="15"/>
                    </a:lnTo>
                    <a:lnTo>
                      <a:pt x="49" y="15"/>
                    </a:lnTo>
                    <a:lnTo>
                      <a:pt x="59" y="8"/>
                    </a:lnTo>
                    <a:lnTo>
                      <a:pt x="61" y="0"/>
                    </a:lnTo>
                    <a:lnTo>
                      <a:pt x="66" y="0"/>
                    </a:lnTo>
                    <a:lnTo>
                      <a:pt x="62" y="6"/>
                    </a:lnTo>
                    <a:lnTo>
                      <a:pt x="59" y="11"/>
                    </a:lnTo>
                    <a:lnTo>
                      <a:pt x="55" y="17"/>
                    </a:lnTo>
                    <a:lnTo>
                      <a:pt x="51" y="24"/>
                    </a:lnTo>
                    <a:lnTo>
                      <a:pt x="43" y="31"/>
                    </a:lnTo>
                    <a:lnTo>
                      <a:pt x="39" y="3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2" name="Freeform 131"/>
              <p:cNvSpPr>
                <a:spLocks/>
              </p:cNvSpPr>
              <p:nvPr/>
            </p:nvSpPr>
            <p:spPr bwMode="auto">
              <a:xfrm>
                <a:off x="1011" y="1512"/>
                <a:ext cx="67" cy="68"/>
              </a:xfrm>
              <a:custGeom>
                <a:avLst/>
                <a:gdLst>
                  <a:gd name="T0" fmla="*/ 39 w 67"/>
                  <a:gd name="T1" fmla="*/ 37 h 68"/>
                  <a:gd name="T2" fmla="*/ 32 w 67"/>
                  <a:gd name="T3" fmla="*/ 45 h 68"/>
                  <a:gd name="T4" fmla="*/ 21 w 67"/>
                  <a:gd name="T5" fmla="*/ 47 h 68"/>
                  <a:gd name="T6" fmla="*/ 19 w 67"/>
                  <a:gd name="T7" fmla="*/ 52 h 68"/>
                  <a:gd name="T8" fmla="*/ 16 w 67"/>
                  <a:gd name="T9" fmla="*/ 60 h 68"/>
                  <a:gd name="T10" fmla="*/ 9 w 67"/>
                  <a:gd name="T11" fmla="*/ 60 h 68"/>
                  <a:gd name="T12" fmla="*/ 6 w 67"/>
                  <a:gd name="T13" fmla="*/ 65 h 68"/>
                  <a:gd name="T14" fmla="*/ 2 w 67"/>
                  <a:gd name="T15" fmla="*/ 67 h 68"/>
                  <a:gd name="T16" fmla="*/ 0 w 67"/>
                  <a:gd name="T17" fmla="*/ 63 h 68"/>
                  <a:gd name="T18" fmla="*/ 4 w 67"/>
                  <a:gd name="T19" fmla="*/ 61 h 68"/>
                  <a:gd name="T20" fmla="*/ 7 w 67"/>
                  <a:gd name="T21" fmla="*/ 56 h 68"/>
                  <a:gd name="T22" fmla="*/ 11 w 67"/>
                  <a:gd name="T23" fmla="*/ 49 h 68"/>
                  <a:gd name="T24" fmla="*/ 21 w 67"/>
                  <a:gd name="T25" fmla="*/ 43 h 68"/>
                  <a:gd name="T26" fmla="*/ 25 w 67"/>
                  <a:gd name="T27" fmla="*/ 35 h 68"/>
                  <a:gd name="T28" fmla="*/ 32 w 67"/>
                  <a:gd name="T29" fmla="*/ 28 h 68"/>
                  <a:gd name="T30" fmla="*/ 36 w 67"/>
                  <a:gd name="T31" fmla="*/ 22 h 68"/>
                  <a:gd name="T32" fmla="*/ 43 w 67"/>
                  <a:gd name="T33" fmla="*/ 15 h 68"/>
                  <a:gd name="T34" fmla="*/ 49 w 67"/>
                  <a:gd name="T35" fmla="*/ 15 h 68"/>
                  <a:gd name="T36" fmla="*/ 59 w 67"/>
                  <a:gd name="T37" fmla="*/ 8 h 68"/>
                  <a:gd name="T38" fmla="*/ 61 w 67"/>
                  <a:gd name="T39" fmla="*/ 0 h 68"/>
                  <a:gd name="T40" fmla="*/ 66 w 67"/>
                  <a:gd name="T41" fmla="*/ 0 h 68"/>
                  <a:gd name="T42" fmla="*/ 62 w 67"/>
                  <a:gd name="T43" fmla="*/ 6 h 68"/>
                  <a:gd name="T44" fmla="*/ 59 w 67"/>
                  <a:gd name="T45" fmla="*/ 11 h 68"/>
                  <a:gd name="T46" fmla="*/ 55 w 67"/>
                  <a:gd name="T47" fmla="*/ 17 h 68"/>
                  <a:gd name="T48" fmla="*/ 51 w 67"/>
                  <a:gd name="T49" fmla="*/ 24 h 68"/>
                  <a:gd name="T50" fmla="*/ 43 w 67"/>
                  <a:gd name="T51" fmla="*/ 31 h 68"/>
                  <a:gd name="T52" fmla="*/ 39 w 67"/>
                  <a:gd name="T53" fmla="*/ 37 h 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7"/>
                  <a:gd name="T82" fmla="*/ 0 h 68"/>
                  <a:gd name="T83" fmla="*/ 67 w 67"/>
                  <a:gd name="T84" fmla="*/ 68 h 6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7" h="68">
                    <a:moveTo>
                      <a:pt x="39" y="37"/>
                    </a:moveTo>
                    <a:lnTo>
                      <a:pt x="32" y="45"/>
                    </a:lnTo>
                    <a:lnTo>
                      <a:pt x="21" y="47"/>
                    </a:lnTo>
                    <a:lnTo>
                      <a:pt x="19" y="52"/>
                    </a:lnTo>
                    <a:lnTo>
                      <a:pt x="16" y="60"/>
                    </a:lnTo>
                    <a:lnTo>
                      <a:pt x="9" y="60"/>
                    </a:lnTo>
                    <a:lnTo>
                      <a:pt x="6" y="65"/>
                    </a:lnTo>
                    <a:lnTo>
                      <a:pt x="2" y="67"/>
                    </a:lnTo>
                    <a:lnTo>
                      <a:pt x="0" y="63"/>
                    </a:lnTo>
                    <a:lnTo>
                      <a:pt x="4" y="61"/>
                    </a:lnTo>
                    <a:lnTo>
                      <a:pt x="7" y="56"/>
                    </a:lnTo>
                    <a:lnTo>
                      <a:pt x="11" y="49"/>
                    </a:lnTo>
                    <a:lnTo>
                      <a:pt x="21" y="43"/>
                    </a:lnTo>
                    <a:lnTo>
                      <a:pt x="25" y="35"/>
                    </a:lnTo>
                    <a:lnTo>
                      <a:pt x="32" y="28"/>
                    </a:lnTo>
                    <a:lnTo>
                      <a:pt x="36" y="22"/>
                    </a:lnTo>
                    <a:lnTo>
                      <a:pt x="43" y="15"/>
                    </a:lnTo>
                    <a:lnTo>
                      <a:pt x="49" y="15"/>
                    </a:lnTo>
                    <a:lnTo>
                      <a:pt x="59" y="8"/>
                    </a:lnTo>
                    <a:lnTo>
                      <a:pt x="61" y="0"/>
                    </a:lnTo>
                    <a:lnTo>
                      <a:pt x="66" y="0"/>
                    </a:lnTo>
                    <a:lnTo>
                      <a:pt x="62" y="6"/>
                    </a:lnTo>
                    <a:lnTo>
                      <a:pt x="59" y="11"/>
                    </a:lnTo>
                    <a:lnTo>
                      <a:pt x="55" y="17"/>
                    </a:lnTo>
                    <a:lnTo>
                      <a:pt x="51" y="24"/>
                    </a:lnTo>
                    <a:lnTo>
                      <a:pt x="43" y="31"/>
                    </a:lnTo>
                    <a:lnTo>
                      <a:pt x="39" y="3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3" name="Freeform 132"/>
              <p:cNvSpPr>
                <a:spLocks/>
              </p:cNvSpPr>
              <p:nvPr/>
            </p:nvSpPr>
            <p:spPr bwMode="auto">
              <a:xfrm>
                <a:off x="1011" y="1548"/>
                <a:ext cx="38" cy="32"/>
              </a:xfrm>
              <a:custGeom>
                <a:avLst/>
                <a:gdLst>
                  <a:gd name="T0" fmla="*/ 0 w 38"/>
                  <a:gd name="T1" fmla="*/ 28 h 32"/>
                  <a:gd name="T2" fmla="*/ 2 w 38"/>
                  <a:gd name="T3" fmla="*/ 31 h 32"/>
                  <a:gd name="T4" fmla="*/ 0 w 38"/>
                  <a:gd name="T5" fmla="*/ 28 h 32"/>
                  <a:gd name="T6" fmla="*/ 3 w 38"/>
                  <a:gd name="T7" fmla="*/ 26 h 32"/>
                  <a:gd name="T8" fmla="*/ 9 w 38"/>
                  <a:gd name="T9" fmla="*/ 24 h 32"/>
                  <a:gd name="T10" fmla="*/ 15 w 38"/>
                  <a:gd name="T11" fmla="*/ 24 h 32"/>
                  <a:gd name="T12" fmla="*/ 18 w 38"/>
                  <a:gd name="T13" fmla="*/ 18 h 32"/>
                  <a:gd name="T14" fmla="*/ 20 w 38"/>
                  <a:gd name="T15" fmla="*/ 13 h 32"/>
                  <a:gd name="T16" fmla="*/ 28 w 38"/>
                  <a:gd name="T17" fmla="*/ 5 h 32"/>
                  <a:gd name="T18" fmla="*/ 32 w 38"/>
                  <a:gd name="T19" fmla="*/ 0 h 32"/>
                  <a:gd name="T20" fmla="*/ 37 w 38"/>
                  <a:gd name="T21" fmla="*/ 3 h 32"/>
                  <a:gd name="T22" fmla="*/ 30 w 38"/>
                  <a:gd name="T23" fmla="*/ 11 h 32"/>
                  <a:gd name="T24" fmla="*/ 27 w 38"/>
                  <a:gd name="T25" fmla="*/ 16 h 32"/>
                  <a:gd name="T26" fmla="*/ 18 w 38"/>
                  <a:gd name="T27" fmla="*/ 18 h 32"/>
                  <a:gd name="T28" fmla="*/ 15 w 38"/>
                  <a:gd name="T29" fmla="*/ 24 h 32"/>
                  <a:gd name="T30" fmla="*/ 9 w 38"/>
                  <a:gd name="T31" fmla="*/ 24 h 32"/>
                  <a:gd name="T32" fmla="*/ 5 w 38"/>
                  <a:gd name="T33" fmla="*/ 29 h 32"/>
                  <a:gd name="T34" fmla="*/ 2 w 38"/>
                  <a:gd name="T35" fmla="*/ 31 h 32"/>
                  <a:gd name="T36" fmla="*/ 0 w 38"/>
                  <a:gd name="T37" fmla="*/ 28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32"/>
                  <a:gd name="T59" fmla="*/ 38 w 38"/>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32">
                    <a:moveTo>
                      <a:pt x="0" y="28"/>
                    </a:moveTo>
                    <a:lnTo>
                      <a:pt x="2" y="31"/>
                    </a:lnTo>
                    <a:lnTo>
                      <a:pt x="0" y="28"/>
                    </a:lnTo>
                    <a:lnTo>
                      <a:pt x="3" y="26"/>
                    </a:lnTo>
                    <a:lnTo>
                      <a:pt x="9" y="24"/>
                    </a:lnTo>
                    <a:lnTo>
                      <a:pt x="15" y="24"/>
                    </a:lnTo>
                    <a:lnTo>
                      <a:pt x="18" y="18"/>
                    </a:lnTo>
                    <a:lnTo>
                      <a:pt x="20" y="13"/>
                    </a:lnTo>
                    <a:lnTo>
                      <a:pt x="28" y="5"/>
                    </a:lnTo>
                    <a:lnTo>
                      <a:pt x="32" y="0"/>
                    </a:lnTo>
                    <a:lnTo>
                      <a:pt x="37" y="3"/>
                    </a:lnTo>
                    <a:lnTo>
                      <a:pt x="30" y="11"/>
                    </a:lnTo>
                    <a:lnTo>
                      <a:pt x="27" y="16"/>
                    </a:lnTo>
                    <a:lnTo>
                      <a:pt x="18" y="18"/>
                    </a:lnTo>
                    <a:lnTo>
                      <a:pt x="15" y="24"/>
                    </a:lnTo>
                    <a:lnTo>
                      <a:pt x="9" y="24"/>
                    </a:lnTo>
                    <a:lnTo>
                      <a:pt x="5" y="29"/>
                    </a:lnTo>
                    <a:lnTo>
                      <a:pt x="2" y="31"/>
                    </a:lnTo>
                    <a:lnTo>
                      <a:pt x="0" y="2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4" name="Freeform 133"/>
              <p:cNvSpPr>
                <a:spLocks/>
              </p:cNvSpPr>
              <p:nvPr/>
            </p:nvSpPr>
            <p:spPr bwMode="auto">
              <a:xfrm>
                <a:off x="1011" y="1548"/>
                <a:ext cx="38" cy="32"/>
              </a:xfrm>
              <a:custGeom>
                <a:avLst/>
                <a:gdLst>
                  <a:gd name="T0" fmla="*/ 0 w 38"/>
                  <a:gd name="T1" fmla="*/ 28 h 32"/>
                  <a:gd name="T2" fmla="*/ 2 w 38"/>
                  <a:gd name="T3" fmla="*/ 31 h 32"/>
                  <a:gd name="T4" fmla="*/ 0 w 38"/>
                  <a:gd name="T5" fmla="*/ 28 h 32"/>
                  <a:gd name="T6" fmla="*/ 3 w 38"/>
                  <a:gd name="T7" fmla="*/ 26 h 32"/>
                  <a:gd name="T8" fmla="*/ 9 w 38"/>
                  <a:gd name="T9" fmla="*/ 24 h 32"/>
                  <a:gd name="T10" fmla="*/ 15 w 38"/>
                  <a:gd name="T11" fmla="*/ 24 h 32"/>
                  <a:gd name="T12" fmla="*/ 18 w 38"/>
                  <a:gd name="T13" fmla="*/ 18 h 32"/>
                  <a:gd name="T14" fmla="*/ 20 w 38"/>
                  <a:gd name="T15" fmla="*/ 13 h 32"/>
                  <a:gd name="T16" fmla="*/ 28 w 38"/>
                  <a:gd name="T17" fmla="*/ 5 h 32"/>
                  <a:gd name="T18" fmla="*/ 32 w 38"/>
                  <a:gd name="T19" fmla="*/ 0 h 32"/>
                  <a:gd name="T20" fmla="*/ 37 w 38"/>
                  <a:gd name="T21" fmla="*/ 3 h 32"/>
                  <a:gd name="T22" fmla="*/ 30 w 38"/>
                  <a:gd name="T23" fmla="*/ 11 h 32"/>
                  <a:gd name="T24" fmla="*/ 27 w 38"/>
                  <a:gd name="T25" fmla="*/ 16 h 32"/>
                  <a:gd name="T26" fmla="*/ 18 w 38"/>
                  <a:gd name="T27" fmla="*/ 18 h 32"/>
                  <a:gd name="T28" fmla="*/ 15 w 38"/>
                  <a:gd name="T29" fmla="*/ 24 h 32"/>
                  <a:gd name="T30" fmla="*/ 9 w 38"/>
                  <a:gd name="T31" fmla="*/ 24 h 32"/>
                  <a:gd name="T32" fmla="*/ 5 w 38"/>
                  <a:gd name="T33" fmla="*/ 29 h 32"/>
                  <a:gd name="T34" fmla="*/ 2 w 38"/>
                  <a:gd name="T35" fmla="*/ 31 h 32"/>
                  <a:gd name="T36" fmla="*/ 0 w 38"/>
                  <a:gd name="T37" fmla="*/ 28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32"/>
                  <a:gd name="T59" fmla="*/ 38 w 38"/>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32">
                    <a:moveTo>
                      <a:pt x="0" y="28"/>
                    </a:moveTo>
                    <a:lnTo>
                      <a:pt x="2" y="31"/>
                    </a:lnTo>
                    <a:lnTo>
                      <a:pt x="0" y="28"/>
                    </a:lnTo>
                    <a:lnTo>
                      <a:pt x="3" y="26"/>
                    </a:lnTo>
                    <a:lnTo>
                      <a:pt x="9" y="24"/>
                    </a:lnTo>
                    <a:lnTo>
                      <a:pt x="15" y="24"/>
                    </a:lnTo>
                    <a:lnTo>
                      <a:pt x="18" y="18"/>
                    </a:lnTo>
                    <a:lnTo>
                      <a:pt x="20" y="13"/>
                    </a:lnTo>
                    <a:lnTo>
                      <a:pt x="28" y="5"/>
                    </a:lnTo>
                    <a:lnTo>
                      <a:pt x="32" y="0"/>
                    </a:lnTo>
                    <a:lnTo>
                      <a:pt x="37" y="3"/>
                    </a:lnTo>
                    <a:lnTo>
                      <a:pt x="30" y="11"/>
                    </a:lnTo>
                    <a:lnTo>
                      <a:pt x="27" y="16"/>
                    </a:lnTo>
                    <a:lnTo>
                      <a:pt x="18" y="18"/>
                    </a:lnTo>
                    <a:lnTo>
                      <a:pt x="15" y="24"/>
                    </a:lnTo>
                    <a:lnTo>
                      <a:pt x="9" y="24"/>
                    </a:lnTo>
                    <a:lnTo>
                      <a:pt x="5" y="29"/>
                    </a:lnTo>
                    <a:lnTo>
                      <a:pt x="2" y="31"/>
                    </a:lnTo>
                    <a:lnTo>
                      <a:pt x="0" y="2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5" name="Freeform 134"/>
              <p:cNvSpPr>
                <a:spLocks/>
              </p:cNvSpPr>
              <p:nvPr/>
            </p:nvSpPr>
            <p:spPr bwMode="auto">
              <a:xfrm>
                <a:off x="1011" y="1542"/>
                <a:ext cx="30" cy="38"/>
              </a:xfrm>
              <a:custGeom>
                <a:avLst/>
                <a:gdLst>
                  <a:gd name="T0" fmla="*/ 29 w 30"/>
                  <a:gd name="T1" fmla="*/ 0 h 38"/>
                  <a:gd name="T2" fmla="*/ 29 w 30"/>
                  <a:gd name="T3" fmla="*/ 0 h 38"/>
                  <a:gd name="T4" fmla="*/ 22 w 30"/>
                  <a:gd name="T5" fmla="*/ 13 h 38"/>
                  <a:gd name="T6" fmla="*/ 19 w 30"/>
                  <a:gd name="T7" fmla="*/ 15 h 38"/>
                  <a:gd name="T8" fmla="*/ 10 w 30"/>
                  <a:gd name="T9" fmla="*/ 20 h 38"/>
                  <a:gd name="T10" fmla="*/ 7 w 30"/>
                  <a:gd name="T11" fmla="*/ 27 h 38"/>
                  <a:gd name="T12" fmla="*/ 3 w 30"/>
                  <a:gd name="T13" fmla="*/ 32 h 38"/>
                  <a:gd name="T14" fmla="*/ 2 w 30"/>
                  <a:gd name="T15" fmla="*/ 37 h 38"/>
                  <a:gd name="T16" fmla="*/ 0 w 30"/>
                  <a:gd name="T17" fmla="*/ 34 h 38"/>
                  <a:gd name="T18" fmla="*/ 2 w 30"/>
                  <a:gd name="T19" fmla="*/ 37 h 38"/>
                  <a:gd name="T20" fmla="*/ 0 w 30"/>
                  <a:gd name="T21" fmla="*/ 34 h 38"/>
                  <a:gd name="T22" fmla="*/ 3 w 30"/>
                  <a:gd name="T23" fmla="*/ 27 h 38"/>
                  <a:gd name="T24" fmla="*/ 7 w 30"/>
                  <a:gd name="T25" fmla="*/ 27 h 38"/>
                  <a:gd name="T26" fmla="*/ 10 w 30"/>
                  <a:gd name="T27" fmla="*/ 20 h 38"/>
                  <a:gd name="T28" fmla="*/ 19 w 30"/>
                  <a:gd name="T29" fmla="*/ 15 h 38"/>
                  <a:gd name="T30" fmla="*/ 22 w 30"/>
                  <a:gd name="T31" fmla="*/ 7 h 38"/>
                  <a:gd name="T32" fmla="*/ 29 w 30"/>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38"/>
                  <a:gd name="T53" fmla="*/ 30 w 30"/>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38">
                    <a:moveTo>
                      <a:pt x="29" y="0"/>
                    </a:moveTo>
                    <a:lnTo>
                      <a:pt x="29" y="0"/>
                    </a:lnTo>
                    <a:lnTo>
                      <a:pt x="22" y="13"/>
                    </a:lnTo>
                    <a:lnTo>
                      <a:pt x="19" y="15"/>
                    </a:lnTo>
                    <a:lnTo>
                      <a:pt x="10" y="20"/>
                    </a:lnTo>
                    <a:lnTo>
                      <a:pt x="7" y="27"/>
                    </a:lnTo>
                    <a:lnTo>
                      <a:pt x="3" y="32"/>
                    </a:lnTo>
                    <a:lnTo>
                      <a:pt x="2" y="37"/>
                    </a:lnTo>
                    <a:lnTo>
                      <a:pt x="0" y="34"/>
                    </a:lnTo>
                    <a:lnTo>
                      <a:pt x="2" y="37"/>
                    </a:lnTo>
                    <a:lnTo>
                      <a:pt x="0" y="34"/>
                    </a:lnTo>
                    <a:lnTo>
                      <a:pt x="3" y="27"/>
                    </a:lnTo>
                    <a:lnTo>
                      <a:pt x="7" y="27"/>
                    </a:lnTo>
                    <a:lnTo>
                      <a:pt x="10" y="20"/>
                    </a:lnTo>
                    <a:lnTo>
                      <a:pt x="19" y="15"/>
                    </a:lnTo>
                    <a:lnTo>
                      <a:pt x="22" y="7"/>
                    </a:lnTo>
                    <a:lnTo>
                      <a:pt x="29"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6" name="Freeform 135"/>
              <p:cNvSpPr>
                <a:spLocks/>
              </p:cNvSpPr>
              <p:nvPr/>
            </p:nvSpPr>
            <p:spPr bwMode="auto">
              <a:xfrm>
                <a:off x="1011" y="1542"/>
                <a:ext cx="30" cy="38"/>
              </a:xfrm>
              <a:custGeom>
                <a:avLst/>
                <a:gdLst>
                  <a:gd name="T0" fmla="*/ 29 w 30"/>
                  <a:gd name="T1" fmla="*/ 0 h 38"/>
                  <a:gd name="T2" fmla="*/ 22 w 30"/>
                  <a:gd name="T3" fmla="*/ 13 h 38"/>
                  <a:gd name="T4" fmla="*/ 19 w 30"/>
                  <a:gd name="T5" fmla="*/ 15 h 38"/>
                  <a:gd name="T6" fmla="*/ 10 w 30"/>
                  <a:gd name="T7" fmla="*/ 20 h 38"/>
                  <a:gd name="T8" fmla="*/ 7 w 30"/>
                  <a:gd name="T9" fmla="*/ 27 h 38"/>
                  <a:gd name="T10" fmla="*/ 3 w 30"/>
                  <a:gd name="T11" fmla="*/ 32 h 38"/>
                  <a:gd name="T12" fmla="*/ 2 w 30"/>
                  <a:gd name="T13" fmla="*/ 37 h 38"/>
                  <a:gd name="T14" fmla="*/ 0 w 30"/>
                  <a:gd name="T15" fmla="*/ 34 h 38"/>
                  <a:gd name="T16" fmla="*/ 2 w 30"/>
                  <a:gd name="T17" fmla="*/ 37 h 38"/>
                  <a:gd name="T18" fmla="*/ 0 w 30"/>
                  <a:gd name="T19" fmla="*/ 34 h 38"/>
                  <a:gd name="T20" fmla="*/ 3 w 30"/>
                  <a:gd name="T21" fmla="*/ 27 h 38"/>
                  <a:gd name="T22" fmla="*/ 7 w 30"/>
                  <a:gd name="T23" fmla="*/ 27 h 38"/>
                  <a:gd name="T24" fmla="*/ 10 w 30"/>
                  <a:gd name="T25" fmla="*/ 20 h 38"/>
                  <a:gd name="T26" fmla="*/ 19 w 30"/>
                  <a:gd name="T27" fmla="*/ 15 h 38"/>
                  <a:gd name="T28" fmla="*/ 22 w 30"/>
                  <a:gd name="T29" fmla="*/ 7 h 38"/>
                  <a:gd name="T30" fmla="*/ 29 w 30"/>
                  <a:gd name="T31" fmla="*/ 0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
                  <a:gd name="T49" fmla="*/ 0 h 38"/>
                  <a:gd name="T50" fmla="*/ 30 w 30"/>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 h="38">
                    <a:moveTo>
                      <a:pt x="29" y="0"/>
                    </a:moveTo>
                    <a:lnTo>
                      <a:pt x="22" y="13"/>
                    </a:lnTo>
                    <a:lnTo>
                      <a:pt x="19" y="15"/>
                    </a:lnTo>
                    <a:lnTo>
                      <a:pt x="10" y="20"/>
                    </a:lnTo>
                    <a:lnTo>
                      <a:pt x="7" y="27"/>
                    </a:lnTo>
                    <a:lnTo>
                      <a:pt x="3" y="32"/>
                    </a:lnTo>
                    <a:lnTo>
                      <a:pt x="2" y="37"/>
                    </a:lnTo>
                    <a:lnTo>
                      <a:pt x="0" y="34"/>
                    </a:lnTo>
                    <a:lnTo>
                      <a:pt x="2" y="37"/>
                    </a:lnTo>
                    <a:lnTo>
                      <a:pt x="0" y="34"/>
                    </a:lnTo>
                    <a:lnTo>
                      <a:pt x="3" y="27"/>
                    </a:lnTo>
                    <a:lnTo>
                      <a:pt x="7" y="27"/>
                    </a:lnTo>
                    <a:lnTo>
                      <a:pt x="10" y="20"/>
                    </a:lnTo>
                    <a:lnTo>
                      <a:pt x="19" y="15"/>
                    </a:lnTo>
                    <a:lnTo>
                      <a:pt x="22" y="7"/>
                    </a:lnTo>
                    <a:lnTo>
                      <a:pt x="29"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7" name="Freeform 136"/>
              <p:cNvSpPr>
                <a:spLocks/>
              </p:cNvSpPr>
              <p:nvPr/>
            </p:nvSpPr>
            <p:spPr bwMode="auto">
              <a:xfrm>
                <a:off x="1046" y="1512"/>
                <a:ext cx="32" cy="25"/>
              </a:xfrm>
              <a:custGeom>
                <a:avLst/>
                <a:gdLst>
                  <a:gd name="T0" fmla="*/ 31 w 32"/>
                  <a:gd name="T1" fmla="*/ 0 h 25"/>
                  <a:gd name="T2" fmla="*/ 31 w 32"/>
                  <a:gd name="T3" fmla="*/ 0 h 25"/>
                  <a:gd name="T4" fmla="*/ 26 w 32"/>
                  <a:gd name="T5" fmla="*/ 0 h 25"/>
                  <a:gd name="T6" fmla="*/ 28 w 32"/>
                  <a:gd name="T7" fmla="*/ 6 h 25"/>
                  <a:gd name="T8" fmla="*/ 24 w 32"/>
                  <a:gd name="T9" fmla="*/ 7 h 25"/>
                  <a:gd name="T10" fmla="*/ 21 w 32"/>
                  <a:gd name="T11" fmla="*/ 11 h 25"/>
                  <a:gd name="T12" fmla="*/ 12 w 32"/>
                  <a:gd name="T13" fmla="*/ 18 h 25"/>
                  <a:gd name="T14" fmla="*/ 8 w 32"/>
                  <a:gd name="T15" fmla="*/ 18 h 25"/>
                  <a:gd name="T16" fmla="*/ 0 w 32"/>
                  <a:gd name="T17" fmla="*/ 24 h 25"/>
                  <a:gd name="T18" fmla="*/ 3 w 32"/>
                  <a:gd name="T19" fmla="*/ 19 h 25"/>
                  <a:gd name="T20" fmla="*/ 10 w 32"/>
                  <a:gd name="T21" fmla="*/ 13 h 25"/>
                  <a:gd name="T22" fmla="*/ 13 w 32"/>
                  <a:gd name="T23" fmla="*/ 8 h 25"/>
                  <a:gd name="T24" fmla="*/ 24 w 32"/>
                  <a:gd name="T25" fmla="*/ 7 h 25"/>
                  <a:gd name="T26" fmla="*/ 26 w 32"/>
                  <a:gd name="T27" fmla="*/ 0 h 25"/>
                  <a:gd name="T28" fmla="*/ 31 w 32"/>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25"/>
                  <a:gd name="T47" fmla="*/ 32 w 32"/>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25">
                    <a:moveTo>
                      <a:pt x="31" y="0"/>
                    </a:moveTo>
                    <a:lnTo>
                      <a:pt x="31" y="0"/>
                    </a:lnTo>
                    <a:lnTo>
                      <a:pt x="26" y="0"/>
                    </a:lnTo>
                    <a:lnTo>
                      <a:pt x="28" y="6"/>
                    </a:lnTo>
                    <a:lnTo>
                      <a:pt x="24" y="7"/>
                    </a:lnTo>
                    <a:lnTo>
                      <a:pt x="21" y="11"/>
                    </a:lnTo>
                    <a:lnTo>
                      <a:pt x="12" y="18"/>
                    </a:lnTo>
                    <a:lnTo>
                      <a:pt x="8" y="18"/>
                    </a:lnTo>
                    <a:lnTo>
                      <a:pt x="0" y="24"/>
                    </a:lnTo>
                    <a:lnTo>
                      <a:pt x="3" y="19"/>
                    </a:lnTo>
                    <a:lnTo>
                      <a:pt x="10" y="13"/>
                    </a:lnTo>
                    <a:lnTo>
                      <a:pt x="13" y="8"/>
                    </a:lnTo>
                    <a:lnTo>
                      <a:pt x="24" y="7"/>
                    </a:lnTo>
                    <a:lnTo>
                      <a:pt x="26" y="0"/>
                    </a:lnTo>
                    <a:lnTo>
                      <a:pt x="3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8" name="Freeform 137"/>
              <p:cNvSpPr>
                <a:spLocks/>
              </p:cNvSpPr>
              <p:nvPr/>
            </p:nvSpPr>
            <p:spPr bwMode="auto">
              <a:xfrm>
                <a:off x="1046" y="1512"/>
                <a:ext cx="32" cy="25"/>
              </a:xfrm>
              <a:custGeom>
                <a:avLst/>
                <a:gdLst>
                  <a:gd name="T0" fmla="*/ 31 w 32"/>
                  <a:gd name="T1" fmla="*/ 0 h 25"/>
                  <a:gd name="T2" fmla="*/ 26 w 32"/>
                  <a:gd name="T3" fmla="*/ 0 h 25"/>
                  <a:gd name="T4" fmla="*/ 28 w 32"/>
                  <a:gd name="T5" fmla="*/ 6 h 25"/>
                  <a:gd name="T6" fmla="*/ 24 w 32"/>
                  <a:gd name="T7" fmla="*/ 7 h 25"/>
                  <a:gd name="T8" fmla="*/ 21 w 32"/>
                  <a:gd name="T9" fmla="*/ 11 h 25"/>
                  <a:gd name="T10" fmla="*/ 12 w 32"/>
                  <a:gd name="T11" fmla="*/ 18 h 25"/>
                  <a:gd name="T12" fmla="*/ 8 w 32"/>
                  <a:gd name="T13" fmla="*/ 18 h 25"/>
                  <a:gd name="T14" fmla="*/ 0 w 32"/>
                  <a:gd name="T15" fmla="*/ 24 h 25"/>
                  <a:gd name="T16" fmla="*/ 3 w 32"/>
                  <a:gd name="T17" fmla="*/ 19 h 25"/>
                  <a:gd name="T18" fmla="*/ 10 w 32"/>
                  <a:gd name="T19" fmla="*/ 13 h 25"/>
                  <a:gd name="T20" fmla="*/ 13 w 32"/>
                  <a:gd name="T21" fmla="*/ 8 h 25"/>
                  <a:gd name="T22" fmla="*/ 24 w 32"/>
                  <a:gd name="T23" fmla="*/ 7 h 25"/>
                  <a:gd name="T24" fmla="*/ 26 w 32"/>
                  <a:gd name="T25" fmla="*/ 0 h 25"/>
                  <a:gd name="T26" fmla="*/ 31 w 32"/>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25"/>
                  <a:gd name="T44" fmla="*/ 32 w 32"/>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25">
                    <a:moveTo>
                      <a:pt x="31" y="0"/>
                    </a:moveTo>
                    <a:lnTo>
                      <a:pt x="26" y="0"/>
                    </a:lnTo>
                    <a:lnTo>
                      <a:pt x="28" y="6"/>
                    </a:lnTo>
                    <a:lnTo>
                      <a:pt x="24" y="7"/>
                    </a:lnTo>
                    <a:lnTo>
                      <a:pt x="21" y="11"/>
                    </a:lnTo>
                    <a:lnTo>
                      <a:pt x="12" y="18"/>
                    </a:lnTo>
                    <a:lnTo>
                      <a:pt x="8" y="18"/>
                    </a:lnTo>
                    <a:lnTo>
                      <a:pt x="0" y="24"/>
                    </a:lnTo>
                    <a:lnTo>
                      <a:pt x="3" y="19"/>
                    </a:lnTo>
                    <a:lnTo>
                      <a:pt x="10" y="13"/>
                    </a:lnTo>
                    <a:lnTo>
                      <a:pt x="13" y="8"/>
                    </a:lnTo>
                    <a:lnTo>
                      <a:pt x="24" y="7"/>
                    </a:lnTo>
                    <a:lnTo>
                      <a:pt x="26" y="0"/>
                    </a:lnTo>
                    <a:lnTo>
                      <a:pt x="3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9" name="Freeform 138"/>
              <p:cNvSpPr>
                <a:spLocks/>
              </p:cNvSpPr>
              <p:nvPr/>
            </p:nvSpPr>
            <p:spPr bwMode="auto">
              <a:xfrm>
                <a:off x="1048" y="1512"/>
                <a:ext cx="32" cy="35"/>
              </a:xfrm>
              <a:custGeom>
                <a:avLst/>
                <a:gdLst>
                  <a:gd name="T0" fmla="*/ 0 w 32"/>
                  <a:gd name="T1" fmla="*/ 31 h 35"/>
                  <a:gd name="T2" fmla="*/ 0 w 32"/>
                  <a:gd name="T3" fmla="*/ 31 h 35"/>
                  <a:gd name="T4" fmla="*/ 7 w 32"/>
                  <a:gd name="T5" fmla="*/ 24 h 35"/>
                  <a:gd name="T6" fmla="*/ 10 w 32"/>
                  <a:gd name="T7" fmla="*/ 19 h 35"/>
                  <a:gd name="T8" fmla="*/ 19 w 32"/>
                  <a:gd name="T9" fmla="*/ 15 h 35"/>
                  <a:gd name="T10" fmla="*/ 23 w 32"/>
                  <a:gd name="T11" fmla="*/ 10 h 35"/>
                  <a:gd name="T12" fmla="*/ 26 w 32"/>
                  <a:gd name="T13" fmla="*/ 6 h 35"/>
                  <a:gd name="T14" fmla="*/ 24 w 32"/>
                  <a:gd name="T15" fmla="*/ 0 h 35"/>
                  <a:gd name="T16" fmla="*/ 29 w 32"/>
                  <a:gd name="T17" fmla="*/ 0 h 35"/>
                  <a:gd name="T18" fmla="*/ 31 w 32"/>
                  <a:gd name="T19" fmla="*/ 4 h 35"/>
                  <a:gd name="T20" fmla="*/ 26 w 32"/>
                  <a:gd name="T21" fmla="*/ 6 h 35"/>
                  <a:gd name="T22" fmla="*/ 23 w 32"/>
                  <a:gd name="T23" fmla="*/ 10 h 35"/>
                  <a:gd name="T24" fmla="*/ 19 w 32"/>
                  <a:gd name="T25" fmla="*/ 15 h 35"/>
                  <a:gd name="T26" fmla="*/ 16 w 32"/>
                  <a:gd name="T27" fmla="*/ 22 h 35"/>
                  <a:gd name="T28" fmla="*/ 8 w 32"/>
                  <a:gd name="T29" fmla="*/ 29 h 35"/>
                  <a:gd name="T30" fmla="*/ 5 w 32"/>
                  <a:gd name="T31" fmla="*/ 34 h 35"/>
                  <a:gd name="T32" fmla="*/ 0 w 32"/>
                  <a:gd name="T33" fmla="*/ 3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35"/>
                  <a:gd name="T53" fmla="*/ 32 w 32"/>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35">
                    <a:moveTo>
                      <a:pt x="0" y="31"/>
                    </a:moveTo>
                    <a:lnTo>
                      <a:pt x="0" y="31"/>
                    </a:lnTo>
                    <a:lnTo>
                      <a:pt x="7" y="24"/>
                    </a:lnTo>
                    <a:lnTo>
                      <a:pt x="10" y="19"/>
                    </a:lnTo>
                    <a:lnTo>
                      <a:pt x="19" y="15"/>
                    </a:lnTo>
                    <a:lnTo>
                      <a:pt x="23" y="10"/>
                    </a:lnTo>
                    <a:lnTo>
                      <a:pt x="26" y="6"/>
                    </a:lnTo>
                    <a:lnTo>
                      <a:pt x="24" y="0"/>
                    </a:lnTo>
                    <a:lnTo>
                      <a:pt x="29" y="0"/>
                    </a:lnTo>
                    <a:lnTo>
                      <a:pt x="31" y="4"/>
                    </a:lnTo>
                    <a:lnTo>
                      <a:pt x="26" y="6"/>
                    </a:lnTo>
                    <a:lnTo>
                      <a:pt x="23" y="10"/>
                    </a:lnTo>
                    <a:lnTo>
                      <a:pt x="19" y="15"/>
                    </a:lnTo>
                    <a:lnTo>
                      <a:pt x="16" y="22"/>
                    </a:lnTo>
                    <a:lnTo>
                      <a:pt x="8" y="29"/>
                    </a:lnTo>
                    <a:lnTo>
                      <a:pt x="5" y="34"/>
                    </a:lnTo>
                    <a:lnTo>
                      <a:pt x="0" y="3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60" name="Freeform 139"/>
              <p:cNvSpPr>
                <a:spLocks/>
              </p:cNvSpPr>
              <p:nvPr/>
            </p:nvSpPr>
            <p:spPr bwMode="auto">
              <a:xfrm>
                <a:off x="1048" y="1512"/>
                <a:ext cx="32" cy="35"/>
              </a:xfrm>
              <a:custGeom>
                <a:avLst/>
                <a:gdLst>
                  <a:gd name="T0" fmla="*/ 0 w 32"/>
                  <a:gd name="T1" fmla="*/ 31 h 35"/>
                  <a:gd name="T2" fmla="*/ 7 w 32"/>
                  <a:gd name="T3" fmla="*/ 24 h 35"/>
                  <a:gd name="T4" fmla="*/ 10 w 32"/>
                  <a:gd name="T5" fmla="*/ 19 h 35"/>
                  <a:gd name="T6" fmla="*/ 19 w 32"/>
                  <a:gd name="T7" fmla="*/ 15 h 35"/>
                  <a:gd name="T8" fmla="*/ 23 w 32"/>
                  <a:gd name="T9" fmla="*/ 10 h 35"/>
                  <a:gd name="T10" fmla="*/ 26 w 32"/>
                  <a:gd name="T11" fmla="*/ 6 h 35"/>
                  <a:gd name="T12" fmla="*/ 24 w 32"/>
                  <a:gd name="T13" fmla="*/ 0 h 35"/>
                  <a:gd name="T14" fmla="*/ 29 w 32"/>
                  <a:gd name="T15" fmla="*/ 0 h 35"/>
                  <a:gd name="T16" fmla="*/ 31 w 32"/>
                  <a:gd name="T17" fmla="*/ 4 h 35"/>
                  <a:gd name="T18" fmla="*/ 26 w 32"/>
                  <a:gd name="T19" fmla="*/ 6 h 35"/>
                  <a:gd name="T20" fmla="*/ 23 w 32"/>
                  <a:gd name="T21" fmla="*/ 10 h 35"/>
                  <a:gd name="T22" fmla="*/ 19 w 32"/>
                  <a:gd name="T23" fmla="*/ 15 h 35"/>
                  <a:gd name="T24" fmla="*/ 16 w 32"/>
                  <a:gd name="T25" fmla="*/ 22 h 35"/>
                  <a:gd name="T26" fmla="*/ 8 w 32"/>
                  <a:gd name="T27" fmla="*/ 29 h 35"/>
                  <a:gd name="T28" fmla="*/ 5 w 32"/>
                  <a:gd name="T29" fmla="*/ 34 h 35"/>
                  <a:gd name="T30" fmla="*/ 0 w 32"/>
                  <a:gd name="T31" fmla="*/ 31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35"/>
                  <a:gd name="T50" fmla="*/ 32 w 32"/>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35">
                    <a:moveTo>
                      <a:pt x="0" y="31"/>
                    </a:moveTo>
                    <a:lnTo>
                      <a:pt x="7" y="24"/>
                    </a:lnTo>
                    <a:lnTo>
                      <a:pt x="10" y="19"/>
                    </a:lnTo>
                    <a:lnTo>
                      <a:pt x="19" y="15"/>
                    </a:lnTo>
                    <a:lnTo>
                      <a:pt x="23" y="10"/>
                    </a:lnTo>
                    <a:lnTo>
                      <a:pt x="26" y="6"/>
                    </a:lnTo>
                    <a:lnTo>
                      <a:pt x="24" y="0"/>
                    </a:lnTo>
                    <a:lnTo>
                      <a:pt x="29" y="0"/>
                    </a:lnTo>
                    <a:lnTo>
                      <a:pt x="31" y="4"/>
                    </a:lnTo>
                    <a:lnTo>
                      <a:pt x="26" y="6"/>
                    </a:lnTo>
                    <a:lnTo>
                      <a:pt x="23" y="10"/>
                    </a:lnTo>
                    <a:lnTo>
                      <a:pt x="19" y="15"/>
                    </a:lnTo>
                    <a:lnTo>
                      <a:pt x="16" y="22"/>
                    </a:lnTo>
                    <a:lnTo>
                      <a:pt x="8" y="29"/>
                    </a:lnTo>
                    <a:lnTo>
                      <a:pt x="5" y="34"/>
                    </a:lnTo>
                    <a:lnTo>
                      <a:pt x="0" y="3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61" name="Freeform 140"/>
              <p:cNvSpPr>
                <a:spLocks/>
              </p:cNvSpPr>
              <p:nvPr/>
            </p:nvSpPr>
            <p:spPr bwMode="auto">
              <a:xfrm>
                <a:off x="1042" y="1542"/>
                <a:ext cx="22" cy="20"/>
              </a:xfrm>
              <a:custGeom>
                <a:avLst/>
                <a:gdLst>
                  <a:gd name="T0" fmla="*/ 21 w 22"/>
                  <a:gd name="T1" fmla="*/ 13 h 20"/>
                  <a:gd name="T2" fmla="*/ 21 w 22"/>
                  <a:gd name="T3" fmla="*/ 13 h 20"/>
                  <a:gd name="T4" fmla="*/ 21 w 22"/>
                  <a:gd name="T5" fmla="*/ 17 h 20"/>
                  <a:gd name="T6" fmla="*/ 17 w 22"/>
                  <a:gd name="T7" fmla="*/ 19 h 20"/>
                  <a:gd name="T8" fmla="*/ 0 w 22"/>
                  <a:gd name="T9" fmla="*/ 6 h 20"/>
                  <a:gd name="T10" fmla="*/ 3 w 22"/>
                  <a:gd name="T11" fmla="*/ 0 h 20"/>
                  <a:gd name="T12" fmla="*/ 16 w 22"/>
                  <a:gd name="T13" fmla="*/ 14 h 20"/>
                  <a:gd name="T14" fmla="*/ 21 w 22"/>
                  <a:gd name="T15" fmla="*/ 13 h 20"/>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0"/>
                  <a:gd name="T26" fmla="*/ 22 w 2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0">
                    <a:moveTo>
                      <a:pt x="21" y="13"/>
                    </a:moveTo>
                    <a:lnTo>
                      <a:pt x="21" y="13"/>
                    </a:lnTo>
                    <a:lnTo>
                      <a:pt x="21" y="17"/>
                    </a:lnTo>
                    <a:lnTo>
                      <a:pt x="17" y="19"/>
                    </a:lnTo>
                    <a:lnTo>
                      <a:pt x="0" y="6"/>
                    </a:lnTo>
                    <a:lnTo>
                      <a:pt x="3" y="0"/>
                    </a:lnTo>
                    <a:lnTo>
                      <a:pt x="16" y="14"/>
                    </a:lnTo>
                    <a:lnTo>
                      <a:pt x="21"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62" name="Freeform 141"/>
              <p:cNvSpPr>
                <a:spLocks/>
              </p:cNvSpPr>
              <p:nvPr/>
            </p:nvSpPr>
            <p:spPr bwMode="auto">
              <a:xfrm>
                <a:off x="1042" y="1542"/>
                <a:ext cx="22" cy="20"/>
              </a:xfrm>
              <a:custGeom>
                <a:avLst/>
                <a:gdLst>
                  <a:gd name="T0" fmla="*/ 21 w 22"/>
                  <a:gd name="T1" fmla="*/ 13 h 20"/>
                  <a:gd name="T2" fmla="*/ 21 w 22"/>
                  <a:gd name="T3" fmla="*/ 17 h 20"/>
                  <a:gd name="T4" fmla="*/ 17 w 22"/>
                  <a:gd name="T5" fmla="*/ 19 h 20"/>
                  <a:gd name="T6" fmla="*/ 0 w 22"/>
                  <a:gd name="T7" fmla="*/ 6 h 20"/>
                  <a:gd name="T8" fmla="*/ 3 w 22"/>
                  <a:gd name="T9" fmla="*/ 0 h 20"/>
                  <a:gd name="T10" fmla="*/ 16 w 22"/>
                  <a:gd name="T11" fmla="*/ 14 h 20"/>
                  <a:gd name="T12" fmla="*/ 21 w 22"/>
                  <a:gd name="T13" fmla="*/ 13 h 20"/>
                  <a:gd name="T14" fmla="*/ 0 60000 65536"/>
                  <a:gd name="T15" fmla="*/ 0 60000 65536"/>
                  <a:gd name="T16" fmla="*/ 0 60000 65536"/>
                  <a:gd name="T17" fmla="*/ 0 60000 65536"/>
                  <a:gd name="T18" fmla="*/ 0 60000 65536"/>
                  <a:gd name="T19" fmla="*/ 0 60000 65536"/>
                  <a:gd name="T20" fmla="*/ 0 60000 65536"/>
                  <a:gd name="T21" fmla="*/ 0 w 22"/>
                  <a:gd name="T22" fmla="*/ 0 h 20"/>
                  <a:gd name="T23" fmla="*/ 22 w 22"/>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0">
                    <a:moveTo>
                      <a:pt x="21" y="13"/>
                    </a:moveTo>
                    <a:lnTo>
                      <a:pt x="21" y="17"/>
                    </a:lnTo>
                    <a:lnTo>
                      <a:pt x="17" y="19"/>
                    </a:lnTo>
                    <a:lnTo>
                      <a:pt x="0" y="6"/>
                    </a:lnTo>
                    <a:lnTo>
                      <a:pt x="3" y="0"/>
                    </a:lnTo>
                    <a:lnTo>
                      <a:pt x="16" y="14"/>
                    </a:lnTo>
                    <a:lnTo>
                      <a:pt x="21"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63" name="Freeform 142"/>
              <p:cNvSpPr>
                <a:spLocks/>
              </p:cNvSpPr>
              <p:nvPr/>
            </p:nvSpPr>
            <p:spPr bwMode="auto">
              <a:xfrm>
                <a:off x="1062" y="1559"/>
                <a:ext cx="2" cy="3"/>
              </a:xfrm>
              <a:custGeom>
                <a:avLst/>
                <a:gdLst>
                  <a:gd name="T0" fmla="*/ 0 w 2"/>
                  <a:gd name="T1" fmla="*/ 2 h 3"/>
                  <a:gd name="T2" fmla="*/ 0 w 2"/>
                  <a:gd name="T3" fmla="*/ 2 h 3"/>
                  <a:gd name="T4" fmla="*/ 0 w 2"/>
                  <a:gd name="T5" fmla="*/ 1 h 3"/>
                  <a:gd name="T6" fmla="*/ 1 w 2"/>
                  <a:gd name="T7" fmla="*/ 0 h 3"/>
                  <a:gd name="T8" fmla="*/ 1 w 2"/>
                  <a:gd name="T9" fmla="*/ 2 h 3"/>
                  <a:gd name="T10" fmla="*/ 0 w 2"/>
                  <a:gd name="T11" fmla="*/ 2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2"/>
                    </a:moveTo>
                    <a:lnTo>
                      <a:pt x="0" y="2"/>
                    </a:lnTo>
                    <a:lnTo>
                      <a:pt x="0" y="1"/>
                    </a:lnTo>
                    <a:lnTo>
                      <a:pt x="1" y="0"/>
                    </a:lnTo>
                    <a:lnTo>
                      <a:pt x="1" y="2"/>
                    </a:lnTo>
                    <a:lnTo>
                      <a:pt x="0"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64" name="Freeform 143"/>
              <p:cNvSpPr>
                <a:spLocks/>
              </p:cNvSpPr>
              <p:nvPr/>
            </p:nvSpPr>
            <p:spPr bwMode="auto">
              <a:xfrm>
                <a:off x="1062" y="1559"/>
                <a:ext cx="2" cy="3"/>
              </a:xfrm>
              <a:custGeom>
                <a:avLst/>
                <a:gdLst>
                  <a:gd name="T0" fmla="*/ 0 w 2"/>
                  <a:gd name="T1" fmla="*/ 2 h 3"/>
                  <a:gd name="T2" fmla="*/ 0 w 2"/>
                  <a:gd name="T3" fmla="*/ 1 h 3"/>
                  <a:gd name="T4" fmla="*/ 1 w 2"/>
                  <a:gd name="T5" fmla="*/ 0 h 3"/>
                  <a:gd name="T6" fmla="*/ 1 w 2"/>
                  <a:gd name="T7" fmla="*/ 2 h 3"/>
                  <a:gd name="T8" fmla="*/ 0 w 2"/>
                  <a:gd name="T9" fmla="*/ 2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2"/>
                    </a:moveTo>
                    <a:lnTo>
                      <a:pt x="0" y="1"/>
                    </a:lnTo>
                    <a:lnTo>
                      <a:pt x="1" y="0"/>
                    </a:lnTo>
                    <a:lnTo>
                      <a:pt x="1" y="2"/>
                    </a:lnTo>
                    <a:lnTo>
                      <a:pt x="0"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65" name="Freeform 144"/>
              <p:cNvSpPr>
                <a:spLocks/>
              </p:cNvSpPr>
              <p:nvPr/>
            </p:nvSpPr>
            <p:spPr bwMode="auto">
              <a:xfrm>
                <a:off x="1063" y="1561"/>
                <a:ext cx="2" cy="5"/>
              </a:xfrm>
              <a:custGeom>
                <a:avLst/>
                <a:gdLst>
                  <a:gd name="T0" fmla="*/ 1 w 2"/>
                  <a:gd name="T1" fmla="*/ 0 h 5"/>
                  <a:gd name="T2" fmla="*/ 1 w 2"/>
                  <a:gd name="T3" fmla="*/ 0 h 5"/>
                  <a:gd name="T4" fmla="*/ 0 w 2"/>
                  <a:gd name="T5" fmla="*/ 4 h 5"/>
                  <a:gd name="T6" fmla="*/ 1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1" y="0"/>
                    </a:moveTo>
                    <a:lnTo>
                      <a:pt x="1" y="0"/>
                    </a:lnTo>
                    <a:lnTo>
                      <a:pt x="0" y="4"/>
                    </a:lnTo>
                    <a:lnTo>
                      <a:pt x="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66" name="Line 145"/>
              <p:cNvSpPr>
                <a:spLocks noChangeShapeType="1"/>
              </p:cNvSpPr>
              <p:nvPr/>
            </p:nvSpPr>
            <p:spPr bwMode="auto">
              <a:xfrm flipV="1">
                <a:off x="1064" y="1565"/>
                <a:ext cx="5" cy="2"/>
              </a:xfrm>
              <a:prstGeom prst="line">
                <a:avLst/>
              </a:prstGeom>
              <a:noFill/>
              <a:ln w="12700">
                <a:solidFill>
                  <a:schemeClr val="tx1"/>
                </a:solidFill>
                <a:round/>
                <a:headEnd/>
                <a:tailEnd/>
              </a:ln>
            </p:spPr>
            <p:txBody>
              <a:bodyPr wrap="none" anchor="ctr"/>
              <a:lstStyle/>
              <a:p>
                <a:endParaRPr lang="en-US"/>
              </a:p>
            </p:txBody>
          </p:sp>
          <p:sp>
            <p:nvSpPr>
              <p:cNvPr id="8567" name="Freeform 146"/>
              <p:cNvSpPr>
                <a:spLocks/>
              </p:cNvSpPr>
              <p:nvPr/>
            </p:nvSpPr>
            <p:spPr bwMode="auto">
              <a:xfrm>
                <a:off x="1058" y="1567"/>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68" name="Line 147"/>
              <p:cNvSpPr>
                <a:spLocks noChangeShapeType="1"/>
              </p:cNvSpPr>
              <p:nvPr/>
            </p:nvSpPr>
            <p:spPr bwMode="auto">
              <a:xfrm flipH="1">
                <a:off x="1058" y="1567"/>
                <a:ext cx="6" cy="0"/>
              </a:xfrm>
              <a:prstGeom prst="line">
                <a:avLst/>
              </a:prstGeom>
              <a:noFill/>
              <a:ln w="12700">
                <a:solidFill>
                  <a:schemeClr val="tx1"/>
                </a:solidFill>
                <a:round/>
                <a:headEnd/>
                <a:tailEnd/>
              </a:ln>
            </p:spPr>
            <p:txBody>
              <a:bodyPr wrap="none" anchor="ctr"/>
              <a:lstStyle/>
              <a:p>
                <a:endParaRPr lang="en-US"/>
              </a:p>
            </p:txBody>
          </p:sp>
          <p:sp>
            <p:nvSpPr>
              <p:cNvPr id="8569" name="Freeform 148"/>
              <p:cNvSpPr>
                <a:spLocks/>
              </p:cNvSpPr>
              <p:nvPr/>
            </p:nvSpPr>
            <p:spPr bwMode="auto">
              <a:xfrm>
                <a:off x="1058" y="1567"/>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70" name="Line 149"/>
              <p:cNvSpPr>
                <a:spLocks noChangeShapeType="1"/>
              </p:cNvSpPr>
              <p:nvPr/>
            </p:nvSpPr>
            <p:spPr bwMode="auto">
              <a:xfrm flipH="1">
                <a:off x="1058" y="1567"/>
                <a:ext cx="6" cy="0"/>
              </a:xfrm>
              <a:prstGeom prst="line">
                <a:avLst/>
              </a:prstGeom>
              <a:noFill/>
              <a:ln w="12700">
                <a:solidFill>
                  <a:schemeClr val="tx1"/>
                </a:solidFill>
                <a:round/>
                <a:headEnd/>
                <a:tailEnd/>
              </a:ln>
            </p:spPr>
            <p:txBody>
              <a:bodyPr wrap="none" anchor="ctr"/>
              <a:lstStyle/>
              <a:p>
                <a:endParaRPr lang="en-US"/>
              </a:p>
            </p:txBody>
          </p:sp>
          <p:sp>
            <p:nvSpPr>
              <p:cNvPr id="8571" name="Freeform 150"/>
              <p:cNvSpPr>
                <a:spLocks/>
              </p:cNvSpPr>
              <p:nvPr/>
            </p:nvSpPr>
            <p:spPr bwMode="auto">
              <a:xfrm>
                <a:off x="1042" y="1550"/>
                <a:ext cx="17" cy="12"/>
              </a:xfrm>
              <a:custGeom>
                <a:avLst/>
                <a:gdLst>
                  <a:gd name="T0" fmla="*/ 0 w 17"/>
                  <a:gd name="T1" fmla="*/ 0 h 12"/>
                  <a:gd name="T2" fmla="*/ 0 w 17"/>
                  <a:gd name="T3" fmla="*/ 0 h 12"/>
                  <a:gd name="T4" fmla="*/ 16 w 17"/>
                  <a:gd name="T5" fmla="*/ 11 h 12"/>
                  <a:gd name="T6" fmla="*/ 12 w 17"/>
                  <a:gd name="T7" fmla="*/ 11 h 12"/>
                  <a:gd name="T8" fmla="*/ 0 w 17"/>
                  <a:gd name="T9" fmla="*/ 0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0"/>
                    </a:moveTo>
                    <a:lnTo>
                      <a:pt x="0" y="0"/>
                    </a:lnTo>
                    <a:lnTo>
                      <a:pt x="16" y="11"/>
                    </a:lnTo>
                    <a:lnTo>
                      <a:pt x="12" y="11"/>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72" name="Freeform 151"/>
              <p:cNvSpPr>
                <a:spLocks/>
              </p:cNvSpPr>
              <p:nvPr/>
            </p:nvSpPr>
            <p:spPr bwMode="auto">
              <a:xfrm>
                <a:off x="1042" y="1550"/>
                <a:ext cx="17" cy="12"/>
              </a:xfrm>
              <a:custGeom>
                <a:avLst/>
                <a:gdLst>
                  <a:gd name="T0" fmla="*/ 0 w 17"/>
                  <a:gd name="T1" fmla="*/ 0 h 12"/>
                  <a:gd name="T2" fmla="*/ 16 w 17"/>
                  <a:gd name="T3" fmla="*/ 11 h 12"/>
                  <a:gd name="T4" fmla="*/ 12 w 17"/>
                  <a:gd name="T5" fmla="*/ 11 h 12"/>
                  <a:gd name="T6" fmla="*/ 0 w 17"/>
                  <a:gd name="T7" fmla="*/ 0 h 12"/>
                  <a:gd name="T8" fmla="*/ 0 60000 65536"/>
                  <a:gd name="T9" fmla="*/ 0 60000 65536"/>
                  <a:gd name="T10" fmla="*/ 0 60000 65536"/>
                  <a:gd name="T11" fmla="*/ 0 60000 65536"/>
                  <a:gd name="T12" fmla="*/ 0 w 17"/>
                  <a:gd name="T13" fmla="*/ 0 h 12"/>
                  <a:gd name="T14" fmla="*/ 17 w 17"/>
                  <a:gd name="T15" fmla="*/ 12 h 12"/>
                </a:gdLst>
                <a:ahLst/>
                <a:cxnLst>
                  <a:cxn ang="T8">
                    <a:pos x="T0" y="T1"/>
                  </a:cxn>
                  <a:cxn ang="T9">
                    <a:pos x="T2" y="T3"/>
                  </a:cxn>
                  <a:cxn ang="T10">
                    <a:pos x="T4" y="T5"/>
                  </a:cxn>
                  <a:cxn ang="T11">
                    <a:pos x="T6" y="T7"/>
                  </a:cxn>
                </a:cxnLst>
                <a:rect l="T12" t="T13" r="T14" b="T15"/>
                <a:pathLst>
                  <a:path w="17" h="12">
                    <a:moveTo>
                      <a:pt x="0" y="0"/>
                    </a:moveTo>
                    <a:lnTo>
                      <a:pt x="16" y="11"/>
                    </a:lnTo>
                    <a:lnTo>
                      <a:pt x="12" y="11"/>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73" name="Freeform 152"/>
              <p:cNvSpPr>
                <a:spLocks/>
              </p:cNvSpPr>
              <p:nvPr/>
            </p:nvSpPr>
            <p:spPr bwMode="auto">
              <a:xfrm>
                <a:off x="1040" y="1542"/>
                <a:ext cx="3" cy="3"/>
              </a:xfrm>
              <a:custGeom>
                <a:avLst/>
                <a:gdLst>
                  <a:gd name="T0" fmla="*/ 0 w 3"/>
                  <a:gd name="T1" fmla="*/ 0 h 3"/>
                  <a:gd name="T2" fmla="*/ 0 w 3"/>
                  <a:gd name="T3" fmla="*/ 0 h 3"/>
                  <a:gd name="T4" fmla="*/ 2 w 3"/>
                  <a:gd name="T5" fmla="*/ 2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0" y="0"/>
                    </a:lnTo>
                    <a:lnTo>
                      <a:pt x="2" y="2"/>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74" name="Line 153"/>
              <p:cNvSpPr>
                <a:spLocks noChangeShapeType="1"/>
              </p:cNvSpPr>
              <p:nvPr/>
            </p:nvSpPr>
            <p:spPr bwMode="auto">
              <a:xfrm flipH="1">
                <a:off x="1042" y="1542"/>
                <a:ext cx="4" cy="8"/>
              </a:xfrm>
              <a:prstGeom prst="line">
                <a:avLst/>
              </a:prstGeom>
              <a:noFill/>
              <a:ln w="12700">
                <a:solidFill>
                  <a:schemeClr val="tx1"/>
                </a:solidFill>
                <a:round/>
                <a:headEnd/>
                <a:tailEnd/>
              </a:ln>
            </p:spPr>
            <p:txBody>
              <a:bodyPr wrap="none" anchor="ctr"/>
              <a:lstStyle/>
              <a:p>
                <a:endParaRPr lang="en-US"/>
              </a:p>
            </p:txBody>
          </p:sp>
          <p:sp>
            <p:nvSpPr>
              <p:cNvPr id="8575" name="Freeform 154"/>
              <p:cNvSpPr>
                <a:spLocks/>
              </p:cNvSpPr>
              <p:nvPr/>
            </p:nvSpPr>
            <p:spPr bwMode="auto">
              <a:xfrm>
                <a:off x="1046" y="1542"/>
                <a:ext cx="18" cy="14"/>
              </a:xfrm>
              <a:custGeom>
                <a:avLst/>
                <a:gdLst>
                  <a:gd name="T0" fmla="*/ 12 w 18"/>
                  <a:gd name="T1" fmla="*/ 13 h 14"/>
                  <a:gd name="T2" fmla="*/ 12 w 18"/>
                  <a:gd name="T3" fmla="*/ 13 h 14"/>
                  <a:gd name="T4" fmla="*/ 0 w 18"/>
                  <a:gd name="T5" fmla="*/ 0 h 14"/>
                  <a:gd name="T6" fmla="*/ 17 w 18"/>
                  <a:gd name="T7" fmla="*/ 12 h 14"/>
                  <a:gd name="T8" fmla="*/ 12 w 18"/>
                  <a:gd name="T9" fmla="*/ 13 h 14"/>
                  <a:gd name="T10" fmla="*/ 0 60000 65536"/>
                  <a:gd name="T11" fmla="*/ 0 60000 65536"/>
                  <a:gd name="T12" fmla="*/ 0 60000 65536"/>
                  <a:gd name="T13" fmla="*/ 0 60000 65536"/>
                  <a:gd name="T14" fmla="*/ 0 60000 65536"/>
                  <a:gd name="T15" fmla="*/ 0 w 18"/>
                  <a:gd name="T16" fmla="*/ 0 h 14"/>
                  <a:gd name="T17" fmla="*/ 18 w 18"/>
                  <a:gd name="T18" fmla="*/ 14 h 14"/>
                </a:gdLst>
                <a:ahLst/>
                <a:cxnLst>
                  <a:cxn ang="T10">
                    <a:pos x="T0" y="T1"/>
                  </a:cxn>
                  <a:cxn ang="T11">
                    <a:pos x="T2" y="T3"/>
                  </a:cxn>
                  <a:cxn ang="T12">
                    <a:pos x="T4" y="T5"/>
                  </a:cxn>
                  <a:cxn ang="T13">
                    <a:pos x="T6" y="T7"/>
                  </a:cxn>
                  <a:cxn ang="T14">
                    <a:pos x="T8" y="T9"/>
                  </a:cxn>
                </a:cxnLst>
                <a:rect l="T15" t="T16" r="T17" b="T18"/>
                <a:pathLst>
                  <a:path w="18" h="14">
                    <a:moveTo>
                      <a:pt x="12" y="13"/>
                    </a:moveTo>
                    <a:lnTo>
                      <a:pt x="12" y="13"/>
                    </a:lnTo>
                    <a:lnTo>
                      <a:pt x="0" y="0"/>
                    </a:lnTo>
                    <a:lnTo>
                      <a:pt x="17" y="12"/>
                    </a:lnTo>
                    <a:lnTo>
                      <a:pt x="12"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76" name="Freeform 155"/>
              <p:cNvSpPr>
                <a:spLocks/>
              </p:cNvSpPr>
              <p:nvPr/>
            </p:nvSpPr>
            <p:spPr bwMode="auto">
              <a:xfrm>
                <a:off x="1046" y="1542"/>
                <a:ext cx="18" cy="14"/>
              </a:xfrm>
              <a:custGeom>
                <a:avLst/>
                <a:gdLst>
                  <a:gd name="T0" fmla="*/ 12 w 18"/>
                  <a:gd name="T1" fmla="*/ 13 h 14"/>
                  <a:gd name="T2" fmla="*/ 0 w 18"/>
                  <a:gd name="T3" fmla="*/ 0 h 14"/>
                  <a:gd name="T4" fmla="*/ 17 w 18"/>
                  <a:gd name="T5" fmla="*/ 12 h 14"/>
                  <a:gd name="T6" fmla="*/ 12 w 18"/>
                  <a:gd name="T7" fmla="*/ 13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2" y="13"/>
                    </a:moveTo>
                    <a:lnTo>
                      <a:pt x="0" y="0"/>
                    </a:lnTo>
                    <a:lnTo>
                      <a:pt x="17" y="12"/>
                    </a:lnTo>
                    <a:lnTo>
                      <a:pt x="12"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77" name="Freeform 156"/>
              <p:cNvSpPr>
                <a:spLocks/>
              </p:cNvSpPr>
              <p:nvPr/>
            </p:nvSpPr>
            <p:spPr bwMode="auto">
              <a:xfrm>
                <a:off x="1062" y="1555"/>
                <a:ext cx="2" cy="5"/>
              </a:xfrm>
              <a:custGeom>
                <a:avLst/>
                <a:gdLst>
                  <a:gd name="T0" fmla="*/ 0 w 2"/>
                  <a:gd name="T1" fmla="*/ 0 h 5"/>
                  <a:gd name="T2" fmla="*/ 0 w 2"/>
                  <a:gd name="T3" fmla="*/ 0 h 5"/>
                  <a:gd name="T4" fmla="*/ 1 w 2"/>
                  <a:gd name="T5" fmla="*/ 4 h 5"/>
                  <a:gd name="T6" fmla="*/ 0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0"/>
                    </a:moveTo>
                    <a:lnTo>
                      <a:pt x="0" y="0"/>
                    </a:lnTo>
                    <a:lnTo>
                      <a:pt x="1"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78" name="Line 157"/>
              <p:cNvSpPr>
                <a:spLocks noChangeShapeType="1"/>
              </p:cNvSpPr>
              <p:nvPr/>
            </p:nvSpPr>
            <p:spPr bwMode="auto">
              <a:xfrm flipV="1">
                <a:off x="1062" y="1559"/>
                <a:ext cx="7" cy="2"/>
              </a:xfrm>
              <a:prstGeom prst="line">
                <a:avLst/>
              </a:prstGeom>
              <a:noFill/>
              <a:ln w="12700">
                <a:solidFill>
                  <a:schemeClr val="tx1"/>
                </a:solidFill>
                <a:round/>
                <a:headEnd/>
                <a:tailEnd/>
              </a:ln>
            </p:spPr>
            <p:txBody>
              <a:bodyPr wrap="none" anchor="ctr"/>
              <a:lstStyle/>
              <a:p>
                <a:endParaRPr lang="en-US"/>
              </a:p>
            </p:txBody>
          </p:sp>
          <p:sp>
            <p:nvSpPr>
              <p:cNvPr id="8579" name="Freeform 158"/>
              <p:cNvSpPr>
                <a:spLocks/>
              </p:cNvSpPr>
              <p:nvPr/>
            </p:nvSpPr>
            <p:spPr bwMode="auto">
              <a:xfrm>
                <a:off x="1071" y="1297"/>
                <a:ext cx="77" cy="91"/>
              </a:xfrm>
              <a:custGeom>
                <a:avLst/>
                <a:gdLst>
                  <a:gd name="T0" fmla="*/ 9 w 77"/>
                  <a:gd name="T1" fmla="*/ 55 h 91"/>
                  <a:gd name="T2" fmla="*/ 0 w 77"/>
                  <a:gd name="T3" fmla="*/ 0 h 91"/>
                  <a:gd name="T4" fmla="*/ 62 w 77"/>
                  <a:gd name="T5" fmla="*/ 40 h 91"/>
                  <a:gd name="T6" fmla="*/ 76 w 77"/>
                  <a:gd name="T7" fmla="*/ 90 h 91"/>
                  <a:gd name="T8" fmla="*/ 9 w 77"/>
                  <a:gd name="T9" fmla="*/ 55 h 91"/>
                  <a:gd name="T10" fmla="*/ 0 60000 65536"/>
                  <a:gd name="T11" fmla="*/ 0 60000 65536"/>
                  <a:gd name="T12" fmla="*/ 0 60000 65536"/>
                  <a:gd name="T13" fmla="*/ 0 60000 65536"/>
                  <a:gd name="T14" fmla="*/ 0 60000 65536"/>
                  <a:gd name="T15" fmla="*/ 0 w 77"/>
                  <a:gd name="T16" fmla="*/ 0 h 91"/>
                  <a:gd name="T17" fmla="*/ 77 w 77"/>
                  <a:gd name="T18" fmla="*/ 91 h 91"/>
                </a:gdLst>
                <a:ahLst/>
                <a:cxnLst>
                  <a:cxn ang="T10">
                    <a:pos x="T0" y="T1"/>
                  </a:cxn>
                  <a:cxn ang="T11">
                    <a:pos x="T2" y="T3"/>
                  </a:cxn>
                  <a:cxn ang="T12">
                    <a:pos x="T4" y="T5"/>
                  </a:cxn>
                  <a:cxn ang="T13">
                    <a:pos x="T6" y="T7"/>
                  </a:cxn>
                  <a:cxn ang="T14">
                    <a:pos x="T8" y="T9"/>
                  </a:cxn>
                </a:cxnLst>
                <a:rect l="T15" t="T16" r="T17" b="T18"/>
                <a:pathLst>
                  <a:path w="77" h="91">
                    <a:moveTo>
                      <a:pt x="9" y="55"/>
                    </a:moveTo>
                    <a:lnTo>
                      <a:pt x="0" y="0"/>
                    </a:lnTo>
                    <a:lnTo>
                      <a:pt x="62" y="40"/>
                    </a:lnTo>
                    <a:lnTo>
                      <a:pt x="76" y="90"/>
                    </a:lnTo>
                    <a:lnTo>
                      <a:pt x="9" y="5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0" name="Freeform 159"/>
              <p:cNvSpPr>
                <a:spLocks/>
              </p:cNvSpPr>
              <p:nvPr/>
            </p:nvSpPr>
            <p:spPr bwMode="auto">
              <a:xfrm>
                <a:off x="1071" y="1297"/>
                <a:ext cx="77" cy="91"/>
              </a:xfrm>
              <a:custGeom>
                <a:avLst/>
                <a:gdLst>
                  <a:gd name="T0" fmla="*/ 9 w 77"/>
                  <a:gd name="T1" fmla="*/ 55 h 91"/>
                  <a:gd name="T2" fmla="*/ 0 w 77"/>
                  <a:gd name="T3" fmla="*/ 0 h 91"/>
                  <a:gd name="T4" fmla="*/ 62 w 77"/>
                  <a:gd name="T5" fmla="*/ 40 h 91"/>
                  <a:gd name="T6" fmla="*/ 76 w 77"/>
                  <a:gd name="T7" fmla="*/ 90 h 91"/>
                  <a:gd name="T8" fmla="*/ 9 w 77"/>
                  <a:gd name="T9" fmla="*/ 55 h 91"/>
                  <a:gd name="T10" fmla="*/ 0 60000 65536"/>
                  <a:gd name="T11" fmla="*/ 0 60000 65536"/>
                  <a:gd name="T12" fmla="*/ 0 60000 65536"/>
                  <a:gd name="T13" fmla="*/ 0 60000 65536"/>
                  <a:gd name="T14" fmla="*/ 0 60000 65536"/>
                  <a:gd name="T15" fmla="*/ 0 w 77"/>
                  <a:gd name="T16" fmla="*/ 0 h 91"/>
                  <a:gd name="T17" fmla="*/ 77 w 77"/>
                  <a:gd name="T18" fmla="*/ 91 h 91"/>
                </a:gdLst>
                <a:ahLst/>
                <a:cxnLst>
                  <a:cxn ang="T10">
                    <a:pos x="T0" y="T1"/>
                  </a:cxn>
                  <a:cxn ang="T11">
                    <a:pos x="T2" y="T3"/>
                  </a:cxn>
                  <a:cxn ang="T12">
                    <a:pos x="T4" y="T5"/>
                  </a:cxn>
                  <a:cxn ang="T13">
                    <a:pos x="T6" y="T7"/>
                  </a:cxn>
                  <a:cxn ang="T14">
                    <a:pos x="T8" y="T9"/>
                  </a:cxn>
                </a:cxnLst>
                <a:rect l="T15" t="T16" r="T17" b="T18"/>
                <a:pathLst>
                  <a:path w="77" h="91">
                    <a:moveTo>
                      <a:pt x="9" y="55"/>
                    </a:moveTo>
                    <a:lnTo>
                      <a:pt x="0" y="0"/>
                    </a:lnTo>
                    <a:lnTo>
                      <a:pt x="62" y="40"/>
                    </a:lnTo>
                    <a:lnTo>
                      <a:pt x="76" y="90"/>
                    </a:lnTo>
                    <a:lnTo>
                      <a:pt x="9" y="5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1" name="Freeform 160"/>
              <p:cNvSpPr>
                <a:spLocks/>
              </p:cNvSpPr>
              <p:nvPr/>
            </p:nvSpPr>
            <p:spPr bwMode="auto">
              <a:xfrm>
                <a:off x="1069" y="1293"/>
                <a:ext cx="7" cy="58"/>
              </a:xfrm>
              <a:custGeom>
                <a:avLst/>
                <a:gdLst>
                  <a:gd name="T0" fmla="*/ 1 w 7"/>
                  <a:gd name="T1" fmla="*/ 4 h 58"/>
                  <a:gd name="T2" fmla="*/ 1 w 7"/>
                  <a:gd name="T3" fmla="*/ 4 h 58"/>
                  <a:gd name="T4" fmla="*/ 6 w 7"/>
                  <a:gd name="T5" fmla="*/ 57 h 58"/>
                  <a:gd name="T6" fmla="*/ 1 w 7"/>
                  <a:gd name="T7" fmla="*/ 4 h 58"/>
                  <a:gd name="T8" fmla="*/ 0 w 7"/>
                  <a:gd name="T9" fmla="*/ 0 h 58"/>
                  <a:gd name="T10" fmla="*/ 1 w 7"/>
                  <a:gd name="T11" fmla="*/ 4 h 58"/>
                  <a:gd name="T12" fmla="*/ 0 60000 65536"/>
                  <a:gd name="T13" fmla="*/ 0 60000 65536"/>
                  <a:gd name="T14" fmla="*/ 0 60000 65536"/>
                  <a:gd name="T15" fmla="*/ 0 60000 65536"/>
                  <a:gd name="T16" fmla="*/ 0 60000 65536"/>
                  <a:gd name="T17" fmla="*/ 0 60000 65536"/>
                  <a:gd name="T18" fmla="*/ 0 w 7"/>
                  <a:gd name="T19" fmla="*/ 0 h 58"/>
                  <a:gd name="T20" fmla="*/ 7 w 7"/>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7" h="58">
                    <a:moveTo>
                      <a:pt x="1" y="4"/>
                    </a:moveTo>
                    <a:lnTo>
                      <a:pt x="1" y="4"/>
                    </a:lnTo>
                    <a:lnTo>
                      <a:pt x="6" y="57"/>
                    </a:lnTo>
                    <a:lnTo>
                      <a:pt x="1" y="4"/>
                    </a:lnTo>
                    <a:lnTo>
                      <a:pt x="0" y="0"/>
                    </a:lnTo>
                    <a:lnTo>
                      <a:pt x="1"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2" name="Freeform 161"/>
              <p:cNvSpPr>
                <a:spLocks/>
              </p:cNvSpPr>
              <p:nvPr/>
            </p:nvSpPr>
            <p:spPr bwMode="auto">
              <a:xfrm>
                <a:off x="1069" y="1293"/>
                <a:ext cx="7" cy="58"/>
              </a:xfrm>
              <a:custGeom>
                <a:avLst/>
                <a:gdLst>
                  <a:gd name="T0" fmla="*/ 1 w 7"/>
                  <a:gd name="T1" fmla="*/ 4 h 58"/>
                  <a:gd name="T2" fmla="*/ 6 w 7"/>
                  <a:gd name="T3" fmla="*/ 57 h 58"/>
                  <a:gd name="T4" fmla="*/ 1 w 7"/>
                  <a:gd name="T5" fmla="*/ 4 h 58"/>
                  <a:gd name="T6" fmla="*/ 0 w 7"/>
                  <a:gd name="T7" fmla="*/ 0 h 58"/>
                  <a:gd name="T8" fmla="*/ 1 w 7"/>
                  <a:gd name="T9" fmla="*/ 4 h 58"/>
                  <a:gd name="T10" fmla="*/ 0 60000 65536"/>
                  <a:gd name="T11" fmla="*/ 0 60000 65536"/>
                  <a:gd name="T12" fmla="*/ 0 60000 65536"/>
                  <a:gd name="T13" fmla="*/ 0 60000 65536"/>
                  <a:gd name="T14" fmla="*/ 0 60000 65536"/>
                  <a:gd name="T15" fmla="*/ 0 w 7"/>
                  <a:gd name="T16" fmla="*/ 0 h 58"/>
                  <a:gd name="T17" fmla="*/ 7 w 7"/>
                  <a:gd name="T18" fmla="*/ 58 h 58"/>
                </a:gdLst>
                <a:ahLst/>
                <a:cxnLst>
                  <a:cxn ang="T10">
                    <a:pos x="T0" y="T1"/>
                  </a:cxn>
                  <a:cxn ang="T11">
                    <a:pos x="T2" y="T3"/>
                  </a:cxn>
                  <a:cxn ang="T12">
                    <a:pos x="T4" y="T5"/>
                  </a:cxn>
                  <a:cxn ang="T13">
                    <a:pos x="T6" y="T7"/>
                  </a:cxn>
                  <a:cxn ang="T14">
                    <a:pos x="T8" y="T9"/>
                  </a:cxn>
                </a:cxnLst>
                <a:rect l="T15" t="T16" r="T17" b="T18"/>
                <a:pathLst>
                  <a:path w="7" h="58">
                    <a:moveTo>
                      <a:pt x="1" y="4"/>
                    </a:moveTo>
                    <a:lnTo>
                      <a:pt x="6" y="57"/>
                    </a:lnTo>
                    <a:lnTo>
                      <a:pt x="1" y="4"/>
                    </a:lnTo>
                    <a:lnTo>
                      <a:pt x="0" y="0"/>
                    </a:lnTo>
                    <a:lnTo>
                      <a:pt x="1"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3" name="Freeform 162"/>
              <p:cNvSpPr>
                <a:spLocks/>
              </p:cNvSpPr>
              <p:nvPr/>
            </p:nvSpPr>
            <p:spPr bwMode="auto">
              <a:xfrm>
                <a:off x="1071" y="1297"/>
                <a:ext cx="62" cy="38"/>
              </a:xfrm>
              <a:custGeom>
                <a:avLst/>
                <a:gdLst>
                  <a:gd name="T0" fmla="*/ 61 w 62"/>
                  <a:gd name="T1" fmla="*/ 37 h 38"/>
                  <a:gd name="T2" fmla="*/ 61 w 62"/>
                  <a:gd name="T3" fmla="*/ 37 h 38"/>
                  <a:gd name="T4" fmla="*/ 0 w 62"/>
                  <a:gd name="T5" fmla="*/ 0 h 38"/>
                  <a:gd name="T6" fmla="*/ 61 w 62"/>
                  <a:gd name="T7" fmla="*/ 37 h 38"/>
                  <a:gd name="T8" fmla="*/ 0 60000 65536"/>
                  <a:gd name="T9" fmla="*/ 0 60000 65536"/>
                  <a:gd name="T10" fmla="*/ 0 60000 65536"/>
                  <a:gd name="T11" fmla="*/ 0 60000 65536"/>
                  <a:gd name="T12" fmla="*/ 0 w 62"/>
                  <a:gd name="T13" fmla="*/ 0 h 38"/>
                  <a:gd name="T14" fmla="*/ 62 w 62"/>
                  <a:gd name="T15" fmla="*/ 38 h 38"/>
                </a:gdLst>
                <a:ahLst/>
                <a:cxnLst>
                  <a:cxn ang="T8">
                    <a:pos x="T0" y="T1"/>
                  </a:cxn>
                  <a:cxn ang="T9">
                    <a:pos x="T2" y="T3"/>
                  </a:cxn>
                  <a:cxn ang="T10">
                    <a:pos x="T4" y="T5"/>
                  </a:cxn>
                  <a:cxn ang="T11">
                    <a:pos x="T6" y="T7"/>
                  </a:cxn>
                </a:cxnLst>
                <a:rect l="T12" t="T13" r="T14" b="T15"/>
                <a:pathLst>
                  <a:path w="62" h="38">
                    <a:moveTo>
                      <a:pt x="61" y="37"/>
                    </a:moveTo>
                    <a:lnTo>
                      <a:pt x="61" y="37"/>
                    </a:lnTo>
                    <a:lnTo>
                      <a:pt x="0" y="0"/>
                    </a:lnTo>
                    <a:lnTo>
                      <a:pt x="61" y="3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4" name="Line 163"/>
              <p:cNvSpPr>
                <a:spLocks noChangeShapeType="1"/>
              </p:cNvSpPr>
              <p:nvPr/>
            </p:nvSpPr>
            <p:spPr bwMode="auto">
              <a:xfrm flipH="1" flipV="1">
                <a:off x="1071" y="1297"/>
                <a:ext cx="67" cy="43"/>
              </a:xfrm>
              <a:prstGeom prst="line">
                <a:avLst/>
              </a:prstGeom>
              <a:noFill/>
              <a:ln w="12700">
                <a:solidFill>
                  <a:schemeClr val="tx1"/>
                </a:solidFill>
                <a:round/>
                <a:headEnd/>
                <a:tailEnd/>
              </a:ln>
            </p:spPr>
            <p:txBody>
              <a:bodyPr wrap="none" anchor="ctr"/>
              <a:lstStyle/>
              <a:p>
                <a:endParaRPr lang="en-US"/>
              </a:p>
            </p:txBody>
          </p:sp>
          <p:sp>
            <p:nvSpPr>
              <p:cNvPr id="8585" name="Freeform 164"/>
              <p:cNvSpPr>
                <a:spLocks/>
              </p:cNvSpPr>
              <p:nvPr/>
            </p:nvSpPr>
            <p:spPr bwMode="auto">
              <a:xfrm>
                <a:off x="1138" y="1340"/>
                <a:ext cx="16" cy="50"/>
              </a:xfrm>
              <a:custGeom>
                <a:avLst/>
                <a:gdLst>
                  <a:gd name="T0" fmla="*/ 11 w 16"/>
                  <a:gd name="T1" fmla="*/ 47 h 50"/>
                  <a:gd name="T2" fmla="*/ 11 w 16"/>
                  <a:gd name="T3" fmla="*/ 47 h 50"/>
                  <a:gd name="T4" fmla="*/ 0 w 16"/>
                  <a:gd name="T5" fmla="*/ 0 h 50"/>
                  <a:gd name="T6" fmla="*/ 11 w 16"/>
                  <a:gd name="T7" fmla="*/ 47 h 50"/>
                  <a:gd name="T8" fmla="*/ 15 w 16"/>
                  <a:gd name="T9" fmla="*/ 45 h 50"/>
                  <a:gd name="T10" fmla="*/ 15 w 16"/>
                  <a:gd name="T11" fmla="*/ 49 h 50"/>
                  <a:gd name="T12" fmla="*/ 11 w 16"/>
                  <a:gd name="T13" fmla="*/ 47 h 50"/>
                  <a:gd name="T14" fmla="*/ 0 60000 65536"/>
                  <a:gd name="T15" fmla="*/ 0 60000 65536"/>
                  <a:gd name="T16" fmla="*/ 0 60000 65536"/>
                  <a:gd name="T17" fmla="*/ 0 60000 65536"/>
                  <a:gd name="T18" fmla="*/ 0 60000 65536"/>
                  <a:gd name="T19" fmla="*/ 0 60000 65536"/>
                  <a:gd name="T20" fmla="*/ 0 60000 65536"/>
                  <a:gd name="T21" fmla="*/ 0 w 16"/>
                  <a:gd name="T22" fmla="*/ 0 h 50"/>
                  <a:gd name="T23" fmla="*/ 16 w 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50">
                    <a:moveTo>
                      <a:pt x="11" y="47"/>
                    </a:moveTo>
                    <a:lnTo>
                      <a:pt x="11" y="47"/>
                    </a:lnTo>
                    <a:lnTo>
                      <a:pt x="0" y="0"/>
                    </a:lnTo>
                    <a:lnTo>
                      <a:pt x="11" y="47"/>
                    </a:lnTo>
                    <a:lnTo>
                      <a:pt x="15" y="45"/>
                    </a:lnTo>
                    <a:lnTo>
                      <a:pt x="15" y="49"/>
                    </a:lnTo>
                    <a:lnTo>
                      <a:pt x="11" y="4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6" name="Freeform 165"/>
              <p:cNvSpPr>
                <a:spLocks/>
              </p:cNvSpPr>
              <p:nvPr/>
            </p:nvSpPr>
            <p:spPr bwMode="auto">
              <a:xfrm>
                <a:off x="1138" y="1340"/>
                <a:ext cx="16" cy="50"/>
              </a:xfrm>
              <a:custGeom>
                <a:avLst/>
                <a:gdLst>
                  <a:gd name="T0" fmla="*/ 11 w 16"/>
                  <a:gd name="T1" fmla="*/ 47 h 50"/>
                  <a:gd name="T2" fmla="*/ 0 w 16"/>
                  <a:gd name="T3" fmla="*/ 0 h 50"/>
                  <a:gd name="T4" fmla="*/ 11 w 16"/>
                  <a:gd name="T5" fmla="*/ 47 h 50"/>
                  <a:gd name="T6" fmla="*/ 15 w 16"/>
                  <a:gd name="T7" fmla="*/ 45 h 50"/>
                  <a:gd name="T8" fmla="*/ 15 w 16"/>
                  <a:gd name="T9" fmla="*/ 49 h 50"/>
                  <a:gd name="T10" fmla="*/ 11 w 16"/>
                  <a:gd name="T11" fmla="*/ 47 h 50"/>
                  <a:gd name="T12" fmla="*/ 0 60000 65536"/>
                  <a:gd name="T13" fmla="*/ 0 60000 65536"/>
                  <a:gd name="T14" fmla="*/ 0 60000 65536"/>
                  <a:gd name="T15" fmla="*/ 0 60000 65536"/>
                  <a:gd name="T16" fmla="*/ 0 60000 65536"/>
                  <a:gd name="T17" fmla="*/ 0 60000 65536"/>
                  <a:gd name="T18" fmla="*/ 0 w 16"/>
                  <a:gd name="T19" fmla="*/ 0 h 50"/>
                  <a:gd name="T20" fmla="*/ 16 w 1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6" h="50">
                    <a:moveTo>
                      <a:pt x="11" y="47"/>
                    </a:moveTo>
                    <a:lnTo>
                      <a:pt x="0" y="0"/>
                    </a:lnTo>
                    <a:lnTo>
                      <a:pt x="11" y="47"/>
                    </a:lnTo>
                    <a:lnTo>
                      <a:pt x="15" y="45"/>
                    </a:lnTo>
                    <a:lnTo>
                      <a:pt x="15" y="49"/>
                    </a:lnTo>
                    <a:lnTo>
                      <a:pt x="11" y="4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7" name="Freeform 166"/>
              <p:cNvSpPr>
                <a:spLocks/>
              </p:cNvSpPr>
              <p:nvPr/>
            </p:nvSpPr>
            <p:spPr bwMode="auto">
              <a:xfrm>
                <a:off x="1081" y="1356"/>
                <a:ext cx="67" cy="32"/>
              </a:xfrm>
              <a:custGeom>
                <a:avLst/>
                <a:gdLst>
                  <a:gd name="T0" fmla="*/ 0 w 67"/>
                  <a:gd name="T1" fmla="*/ 0 h 32"/>
                  <a:gd name="T2" fmla="*/ 0 w 67"/>
                  <a:gd name="T3" fmla="*/ 0 h 32"/>
                  <a:gd name="T4" fmla="*/ 66 w 67"/>
                  <a:gd name="T5" fmla="*/ 31 h 32"/>
                  <a:gd name="T6" fmla="*/ 2 w 67"/>
                  <a:gd name="T7" fmla="*/ 4 h 32"/>
                  <a:gd name="T8" fmla="*/ 0 w 67"/>
                  <a:gd name="T9" fmla="*/ 0 h 32"/>
                  <a:gd name="T10" fmla="*/ 2 w 67"/>
                  <a:gd name="T11" fmla="*/ 4 h 32"/>
                  <a:gd name="T12" fmla="*/ 0 w 67"/>
                  <a:gd name="T13" fmla="*/ 0 h 32"/>
                  <a:gd name="T14" fmla="*/ 0 60000 65536"/>
                  <a:gd name="T15" fmla="*/ 0 60000 65536"/>
                  <a:gd name="T16" fmla="*/ 0 60000 65536"/>
                  <a:gd name="T17" fmla="*/ 0 60000 65536"/>
                  <a:gd name="T18" fmla="*/ 0 60000 65536"/>
                  <a:gd name="T19" fmla="*/ 0 60000 65536"/>
                  <a:gd name="T20" fmla="*/ 0 60000 65536"/>
                  <a:gd name="T21" fmla="*/ 0 w 67"/>
                  <a:gd name="T22" fmla="*/ 0 h 32"/>
                  <a:gd name="T23" fmla="*/ 67 w 6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32">
                    <a:moveTo>
                      <a:pt x="0" y="0"/>
                    </a:moveTo>
                    <a:lnTo>
                      <a:pt x="0" y="0"/>
                    </a:lnTo>
                    <a:lnTo>
                      <a:pt x="66" y="31"/>
                    </a:lnTo>
                    <a:lnTo>
                      <a:pt x="2" y="4"/>
                    </a:lnTo>
                    <a:lnTo>
                      <a:pt x="0" y="0"/>
                    </a:lnTo>
                    <a:lnTo>
                      <a:pt x="2"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8" name="Freeform 167"/>
              <p:cNvSpPr>
                <a:spLocks/>
              </p:cNvSpPr>
              <p:nvPr/>
            </p:nvSpPr>
            <p:spPr bwMode="auto">
              <a:xfrm>
                <a:off x="1081" y="1356"/>
                <a:ext cx="67" cy="32"/>
              </a:xfrm>
              <a:custGeom>
                <a:avLst/>
                <a:gdLst>
                  <a:gd name="T0" fmla="*/ 0 w 67"/>
                  <a:gd name="T1" fmla="*/ 0 h 32"/>
                  <a:gd name="T2" fmla="*/ 66 w 67"/>
                  <a:gd name="T3" fmla="*/ 31 h 32"/>
                  <a:gd name="T4" fmla="*/ 2 w 67"/>
                  <a:gd name="T5" fmla="*/ 4 h 32"/>
                  <a:gd name="T6" fmla="*/ 0 w 67"/>
                  <a:gd name="T7" fmla="*/ 0 h 32"/>
                  <a:gd name="T8" fmla="*/ 2 w 67"/>
                  <a:gd name="T9" fmla="*/ 4 h 32"/>
                  <a:gd name="T10" fmla="*/ 0 w 67"/>
                  <a:gd name="T11" fmla="*/ 0 h 32"/>
                  <a:gd name="T12" fmla="*/ 0 60000 65536"/>
                  <a:gd name="T13" fmla="*/ 0 60000 65536"/>
                  <a:gd name="T14" fmla="*/ 0 60000 65536"/>
                  <a:gd name="T15" fmla="*/ 0 60000 65536"/>
                  <a:gd name="T16" fmla="*/ 0 60000 65536"/>
                  <a:gd name="T17" fmla="*/ 0 60000 65536"/>
                  <a:gd name="T18" fmla="*/ 0 w 67"/>
                  <a:gd name="T19" fmla="*/ 0 h 32"/>
                  <a:gd name="T20" fmla="*/ 67 w 6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7" h="32">
                    <a:moveTo>
                      <a:pt x="0" y="0"/>
                    </a:moveTo>
                    <a:lnTo>
                      <a:pt x="66" y="31"/>
                    </a:lnTo>
                    <a:lnTo>
                      <a:pt x="2" y="4"/>
                    </a:lnTo>
                    <a:lnTo>
                      <a:pt x="0" y="0"/>
                    </a:lnTo>
                    <a:lnTo>
                      <a:pt x="2"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9" name="Freeform 168"/>
              <p:cNvSpPr>
                <a:spLocks/>
              </p:cNvSpPr>
              <p:nvPr/>
            </p:nvSpPr>
            <p:spPr bwMode="auto">
              <a:xfrm>
                <a:off x="1030" y="1352"/>
                <a:ext cx="118" cy="106"/>
              </a:xfrm>
              <a:custGeom>
                <a:avLst/>
                <a:gdLst>
                  <a:gd name="T0" fmla="*/ 117 w 118"/>
                  <a:gd name="T1" fmla="*/ 39 h 106"/>
                  <a:gd name="T2" fmla="*/ 82 w 118"/>
                  <a:gd name="T3" fmla="*/ 105 h 106"/>
                  <a:gd name="T4" fmla="*/ 11 w 118"/>
                  <a:gd name="T5" fmla="*/ 66 h 106"/>
                  <a:gd name="T6" fmla="*/ 0 w 118"/>
                  <a:gd name="T7" fmla="*/ 0 h 106"/>
                  <a:gd name="T8" fmla="*/ 47 w 118"/>
                  <a:gd name="T9" fmla="*/ 14 h 106"/>
                  <a:gd name="T10" fmla="*/ 49 w 118"/>
                  <a:gd name="T11" fmla="*/ 4 h 106"/>
                  <a:gd name="T12" fmla="*/ 117 w 118"/>
                  <a:gd name="T13" fmla="*/ 39 h 106"/>
                  <a:gd name="T14" fmla="*/ 0 60000 65536"/>
                  <a:gd name="T15" fmla="*/ 0 60000 65536"/>
                  <a:gd name="T16" fmla="*/ 0 60000 65536"/>
                  <a:gd name="T17" fmla="*/ 0 60000 65536"/>
                  <a:gd name="T18" fmla="*/ 0 60000 65536"/>
                  <a:gd name="T19" fmla="*/ 0 60000 65536"/>
                  <a:gd name="T20" fmla="*/ 0 60000 65536"/>
                  <a:gd name="T21" fmla="*/ 0 w 118"/>
                  <a:gd name="T22" fmla="*/ 0 h 106"/>
                  <a:gd name="T23" fmla="*/ 118 w 118"/>
                  <a:gd name="T24" fmla="*/ 106 h 1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06">
                    <a:moveTo>
                      <a:pt x="117" y="39"/>
                    </a:moveTo>
                    <a:lnTo>
                      <a:pt x="82" y="105"/>
                    </a:lnTo>
                    <a:lnTo>
                      <a:pt x="11" y="66"/>
                    </a:lnTo>
                    <a:lnTo>
                      <a:pt x="0" y="0"/>
                    </a:lnTo>
                    <a:lnTo>
                      <a:pt x="47" y="14"/>
                    </a:lnTo>
                    <a:lnTo>
                      <a:pt x="49" y="4"/>
                    </a:lnTo>
                    <a:lnTo>
                      <a:pt x="117" y="3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0" name="Freeform 169"/>
              <p:cNvSpPr>
                <a:spLocks/>
              </p:cNvSpPr>
              <p:nvPr/>
            </p:nvSpPr>
            <p:spPr bwMode="auto">
              <a:xfrm>
                <a:off x="1030" y="1352"/>
                <a:ext cx="118" cy="106"/>
              </a:xfrm>
              <a:custGeom>
                <a:avLst/>
                <a:gdLst>
                  <a:gd name="T0" fmla="*/ 117 w 118"/>
                  <a:gd name="T1" fmla="*/ 39 h 106"/>
                  <a:gd name="T2" fmla="*/ 82 w 118"/>
                  <a:gd name="T3" fmla="*/ 105 h 106"/>
                  <a:gd name="T4" fmla="*/ 11 w 118"/>
                  <a:gd name="T5" fmla="*/ 66 h 106"/>
                  <a:gd name="T6" fmla="*/ 0 w 118"/>
                  <a:gd name="T7" fmla="*/ 0 h 106"/>
                  <a:gd name="T8" fmla="*/ 47 w 118"/>
                  <a:gd name="T9" fmla="*/ 14 h 106"/>
                  <a:gd name="T10" fmla="*/ 49 w 118"/>
                  <a:gd name="T11" fmla="*/ 4 h 106"/>
                  <a:gd name="T12" fmla="*/ 117 w 118"/>
                  <a:gd name="T13" fmla="*/ 39 h 106"/>
                  <a:gd name="T14" fmla="*/ 0 60000 65536"/>
                  <a:gd name="T15" fmla="*/ 0 60000 65536"/>
                  <a:gd name="T16" fmla="*/ 0 60000 65536"/>
                  <a:gd name="T17" fmla="*/ 0 60000 65536"/>
                  <a:gd name="T18" fmla="*/ 0 60000 65536"/>
                  <a:gd name="T19" fmla="*/ 0 60000 65536"/>
                  <a:gd name="T20" fmla="*/ 0 60000 65536"/>
                  <a:gd name="T21" fmla="*/ 0 w 118"/>
                  <a:gd name="T22" fmla="*/ 0 h 106"/>
                  <a:gd name="T23" fmla="*/ 118 w 118"/>
                  <a:gd name="T24" fmla="*/ 106 h 1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06">
                    <a:moveTo>
                      <a:pt x="117" y="39"/>
                    </a:moveTo>
                    <a:lnTo>
                      <a:pt x="82" y="105"/>
                    </a:lnTo>
                    <a:lnTo>
                      <a:pt x="11" y="66"/>
                    </a:lnTo>
                    <a:lnTo>
                      <a:pt x="0" y="0"/>
                    </a:lnTo>
                    <a:lnTo>
                      <a:pt x="47" y="14"/>
                    </a:lnTo>
                    <a:lnTo>
                      <a:pt x="49" y="4"/>
                    </a:lnTo>
                    <a:lnTo>
                      <a:pt x="117" y="3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1" name="Freeform 170"/>
              <p:cNvSpPr>
                <a:spLocks/>
              </p:cNvSpPr>
              <p:nvPr/>
            </p:nvSpPr>
            <p:spPr bwMode="auto">
              <a:xfrm>
                <a:off x="1110" y="1393"/>
                <a:ext cx="38" cy="67"/>
              </a:xfrm>
              <a:custGeom>
                <a:avLst/>
                <a:gdLst>
                  <a:gd name="T0" fmla="*/ 5 w 38"/>
                  <a:gd name="T1" fmla="*/ 64 h 67"/>
                  <a:gd name="T2" fmla="*/ 0 w 38"/>
                  <a:gd name="T3" fmla="*/ 66 h 67"/>
                  <a:gd name="T4" fmla="*/ 37 w 38"/>
                  <a:gd name="T5" fmla="*/ 0 h 67"/>
                  <a:gd name="T6" fmla="*/ 5 w 38"/>
                  <a:gd name="T7" fmla="*/ 64 h 67"/>
                  <a:gd name="T8" fmla="*/ 0 w 38"/>
                  <a:gd name="T9" fmla="*/ 66 h 67"/>
                  <a:gd name="T10" fmla="*/ 5 w 38"/>
                  <a:gd name="T11" fmla="*/ 64 h 67"/>
                  <a:gd name="T12" fmla="*/ 0 w 38"/>
                  <a:gd name="T13" fmla="*/ 66 h 67"/>
                  <a:gd name="T14" fmla="*/ 5 w 38"/>
                  <a:gd name="T15" fmla="*/ 64 h 67"/>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67"/>
                  <a:gd name="T26" fmla="*/ 38 w 38"/>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67">
                    <a:moveTo>
                      <a:pt x="5" y="64"/>
                    </a:moveTo>
                    <a:lnTo>
                      <a:pt x="0" y="66"/>
                    </a:lnTo>
                    <a:lnTo>
                      <a:pt x="37" y="0"/>
                    </a:lnTo>
                    <a:lnTo>
                      <a:pt x="5" y="64"/>
                    </a:lnTo>
                    <a:lnTo>
                      <a:pt x="0" y="66"/>
                    </a:lnTo>
                    <a:lnTo>
                      <a:pt x="5" y="64"/>
                    </a:lnTo>
                    <a:lnTo>
                      <a:pt x="0" y="66"/>
                    </a:lnTo>
                    <a:lnTo>
                      <a:pt x="5" y="6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2" name="Freeform 171"/>
              <p:cNvSpPr>
                <a:spLocks/>
              </p:cNvSpPr>
              <p:nvPr/>
            </p:nvSpPr>
            <p:spPr bwMode="auto">
              <a:xfrm>
                <a:off x="1110" y="1393"/>
                <a:ext cx="38" cy="67"/>
              </a:xfrm>
              <a:custGeom>
                <a:avLst/>
                <a:gdLst>
                  <a:gd name="T0" fmla="*/ 5 w 38"/>
                  <a:gd name="T1" fmla="*/ 64 h 67"/>
                  <a:gd name="T2" fmla="*/ 0 w 38"/>
                  <a:gd name="T3" fmla="*/ 66 h 67"/>
                  <a:gd name="T4" fmla="*/ 37 w 38"/>
                  <a:gd name="T5" fmla="*/ 0 h 67"/>
                  <a:gd name="T6" fmla="*/ 5 w 38"/>
                  <a:gd name="T7" fmla="*/ 64 h 67"/>
                  <a:gd name="T8" fmla="*/ 0 w 38"/>
                  <a:gd name="T9" fmla="*/ 66 h 67"/>
                  <a:gd name="T10" fmla="*/ 5 w 38"/>
                  <a:gd name="T11" fmla="*/ 64 h 67"/>
                  <a:gd name="T12" fmla="*/ 0 w 38"/>
                  <a:gd name="T13" fmla="*/ 66 h 67"/>
                  <a:gd name="T14" fmla="*/ 5 w 38"/>
                  <a:gd name="T15" fmla="*/ 64 h 67"/>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67"/>
                  <a:gd name="T26" fmla="*/ 38 w 38"/>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67">
                    <a:moveTo>
                      <a:pt x="5" y="64"/>
                    </a:moveTo>
                    <a:lnTo>
                      <a:pt x="0" y="66"/>
                    </a:lnTo>
                    <a:lnTo>
                      <a:pt x="37" y="0"/>
                    </a:lnTo>
                    <a:lnTo>
                      <a:pt x="5" y="64"/>
                    </a:lnTo>
                    <a:lnTo>
                      <a:pt x="0" y="66"/>
                    </a:lnTo>
                    <a:lnTo>
                      <a:pt x="5" y="64"/>
                    </a:lnTo>
                    <a:lnTo>
                      <a:pt x="0" y="66"/>
                    </a:lnTo>
                    <a:lnTo>
                      <a:pt x="5" y="6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3" name="Freeform 172"/>
              <p:cNvSpPr>
                <a:spLocks/>
              </p:cNvSpPr>
              <p:nvPr/>
            </p:nvSpPr>
            <p:spPr bwMode="auto">
              <a:xfrm>
                <a:off x="1042" y="1422"/>
                <a:ext cx="69" cy="38"/>
              </a:xfrm>
              <a:custGeom>
                <a:avLst/>
                <a:gdLst>
                  <a:gd name="T0" fmla="*/ 0 w 69"/>
                  <a:gd name="T1" fmla="*/ 0 h 38"/>
                  <a:gd name="T2" fmla="*/ 0 w 69"/>
                  <a:gd name="T3" fmla="*/ 0 h 38"/>
                  <a:gd name="T4" fmla="*/ 68 w 69"/>
                  <a:gd name="T5" fmla="*/ 35 h 38"/>
                  <a:gd name="T6" fmla="*/ 62 w 69"/>
                  <a:gd name="T7" fmla="*/ 37 h 38"/>
                  <a:gd name="T8" fmla="*/ 2 w 69"/>
                  <a:gd name="T9" fmla="*/ 5 h 38"/>
                  <a:gd name="T10" fmla="*/ 0 w 69"/>
                  <a:gd name="T11" fmla="*/ 0 h 38"/>
                  <a:gd name="T12" fmla="*/ 2 w 69"/>
                  <a:gd name="T13" fmla="*/ 5 h 38"/>
                  <a:gd name="T14" fmla="*/ 0 w 69"/>
                  <a:gd name="T15" fmla="*/ 0 h 38"/>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38"/>
                  <a:gd name="T26" fmla="*/ 69 w 69"/>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38">
                    <a:moveTo>
                      <a:pt x="0" y="0"/>
                    </a:moveTo>
                    <a:lnTo>
                      <a:pt x="0" y="0"/>
                    </a:lnTo>
                    <a:lnTo>
                      <a:pt x="68" y="35"/>
                    </a:lnTo>
                    <a:lnTo>
                      <a:pt x="62" y="37"/>
                    </a:lnTo>
                    <a:lnTo>
                      <a:pt x="2" y="5"/>
                    </a:lnTo>
                    <a:lnTo>
                      <a:pt x="0" y="0"/>
                    </a:lnTo>
                    <a:lnTo>
                      <a:pt x="2" y="5"/>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4" name="Freeform 173"/>
              <p:cNvSpPr>
                <a:spLocks/>
              </p:cNvSpPr>
              <p:nvPr/>
            </p:nvSpPr>
            <p:spPr bwMode="auto">
              <a:xfrm>
                <a:off x="1042" y="1422"/>
                <a:ext cx="69" cy="38"/>
              </a:xfrm>
              <a:custGeom>
                <a:avLst/>
                <a:gdLst>
                  <a:gd name="T0" fmla="*/ 0 w 69"/>
                  <a:gd name="T1" fmla="*/ 0 h 38"/>
                  <a:gd name="T2" fmla="*/ 68 w 69"/>
                  <a:gd name="T3" fmla="*/ 35 h 38"/>
                  <a:gd name="T4" fmla="*/ 62 w 69"/>
                  <a:gd name="T5" fmla="*/ 37 h 38"/>
                  <a:gd name="T6" fmla="*/ 2 w 69"/>
                  <a:gd name="T7" fmla="*/ 5 h 38"/>
                  <a:gd name="T8" fmla="*/ 0 w 69"/>
                  <a:gd name="T9" fmla="*/ 0 h 38"/>
                  <a:gd name="T10" fmla="*/ 2 w 69"/>
                  <a:gd name="T11" fmla="*/ 5 h 38"/>
                  <a:gd name="T12" fmla="*/ 0 w 69"/>
                  <a:gd name="T13" fmla="*/ 0 h 38"/>
                  <a:gd name="T14" fmla="*/ 0 60000 65536"/>
                  <a:gd name="T15" fmla="*/ 0 60000 65536"/>
                  <a:gd name="T16" fmla="*/ 0 60000 65536"/>
                  <a:gd name="T17" fmla="*/ 0 60000 65536"/>
                  <a:gd name="T18" fmla="*/ 0 60000 65536"/>
                  <a:gd name="T19" fmla="*/ 0 60000 65536"/>
                  <a:gd name="T20" fmla="*/ 0 60000 65536"/>
                  <a:gd name="T21" fmla="*/ 0 w 69"/>
                  <a:gd name="T22" fmla="*/ 0 h 38"/>
                  <a:gd name="T23" fmla="*/ 69 w 6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38">
                    <a:moveTo>
                      <a:pt x="0" y="0"/>
                    </a:moveTo>
                    <a:lnTo>
                      <a:pt x="68" y="35"/>
                    </a:lnTo>
                    <a:lnTo>
                      <a:pt x="62" y="37"/>
                    </a:lnTo>
                    <a:lnTo>
                      <a:pt x="2" y="5"/>
                    </a:lnTo>
                    <a:lnTo>
                      <a:pt x="0" y="0"/>
                    </a:lnTo>
                    <a:lnTo>
                      <a:pt x="2" y="5"/>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5" name="Freeform 174"/>
              <p:cNvSpPr>
                <a:spLocks/>
              </p:cNvSpPr>
              <p:nvPr/>
            </p:nvSpPr>
            <p:spPr bwMode="auto">
              <a:xfrm>
                <a:off x="1028" y="1348"/>
                <a:ext cx="9" cy="69"/>
              </a:xfrm>
              <a:custGeom>
                <a:avLst/>
                <a:gdLst>
                  <a:gd name="T0" fmla="*/ 1 w 9"/>
                  <a:gd name="T1" fmla="*/ 4 h 69"/>
                  <a:gd name="T2" fmla="*/ 1 w 9"/>
                  <a:gd name="T3" fmla="*/ 4 h 69"/>
                  <a:gd name="T4" fmla="*/ 8 w 9"/>
                  <a:gd name="T5" fmla="*/ 68 h 69"/>
                  <a:gd name="T6" fmla="*/ 1 w 9"/>
                  <a:gd name="T7" fmla="*/ 4 h 69"/>
                  <a:gd name="T8" fmla="*/ 0 w 9"/>
                  <a:gd name="T9" fmla="*/ 0 h 69"/>
                  <a:gd name="T10" fmla="*/ 1 w 9"/>
                  <a:gd name="T11" fmla="*/ 4 h 69"/>
                  <a:gd name="T12" fmla="*/ 0 60000 65536"/>
                  <a:gd name="T13" fmla="*/ 0 60000 65536"/>
                  <a:gd name="T14" fmla="*/ 0 60000 65536"/>
                  <a:gd name="T15" fmla="*/ 0 60000 65536"/>
                  <a:gd name="T16" fmla="*/ 0 60000 65536"/>
                  <a:gd name="T17" fmla="*/ 0 60000 65536"/>
                  <a:gd name="T18" fmla="*/ 0 w 9"/>
                  <a:gd name="T19" fmla="*/ 0 h 69"/>
                  <a:gd name="T20" fmla="*/ 9 w 9"/>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9" h="69">
                    <a:moveTo>
                      <a:pt x="1" y="4"/>
                    </a:moveTo>
                    <a:lnTo>
                      <a:pt x="1" y="4"/>
                    </a:lnTo>
                    <a:lnTo>
                      <a:pt x="8" y="68"/>
                    </a:lnTo>
                    <a:lnTo>
                      <a:pt x="1" y="4"/>
                    </a:lnTo>
                    <a:lnTo>
                      <a:pt x="0" y="0"/>
                    </a:lnTo>
                    <a:lnTo>
                      <a:pt x="1"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6" name="Freeform 175"/>
              <p:cNvSpPr>
                <a:spLocks/>
              </p:cNvSpPr>
              <p:nvPr/>
            </p:nvSpPr>
            <p:spPr bwMode="auto">
              <a:xfrm>
                <a:off x="1028" y="1348"/>
                <a:ext cx="9" cy="69"/>
              </a:xfrm>
              <a:custGeom>
                <a:avLst/>
                <a:gdLst>
                  <a:gd name="T0" fmla="*/ 1 w 9"/>
                  <a:gd name="T1" fmla="*/ 4 h 69"/>
                  <a:gd name="T2" fmla="*/ 8 w 9"/>
                  <a:gd name="T3" fmla="*/ 68 h 69"/>
                  <a:gd name="T4" fmla="*/ 1 w 9"/>
                  <a:gd name="T5" fmla="*/ 4 h 69"/>
                  <a:gd name="T6" fmla="*/ 0 w 9"/>
                  <a:gd name="T7" fmla="*/ 0 h 69"/>
                  <a:gd name="T8" fmla="*/ 1 w 9"/>
                  <a:gd name="T9" fmla="*/ 4 h 69"/>
                  <a:gd name="T10" fmla="*/ 0 60000 65536"/>
                  <a:gd name="T11" fmla="*/ 0 60000 65536"/>
                  <a:gd name="T12" fmla="*/ 0 60000 65536"/>
                  <a:gd name="T13" fmla="*/ 0 60000 65536"/>
                  <a:gd name="T14" fmla="*/ 0 60000 65536"/>
                  <a:gd name="T15" fmla="*/ 0 w 9"/>
                  <a:gd name="T16" fmla="*/ 0 h 69"/>
                  <a:gd name="T17" fmla="*/ 9 w 9"/>
                  <a:gd name="T18" fmla="*/ 69 h 69"/>
                </a:gdLst>
                <a:ahLst/>
                <a:cxnLst>
                  <a:cxn ang="T10">
                    <a:pos x="T0" y="T1"/>
                  </a:cxn>
                  <a:cxn ang="T11">
                    <a:pos x="T2" y="T3"/>
                  </a:cxn>
                  <a:cxn ang="T12">
                    <a:pos x="T4" y="T5"/>
                  </a:cxn>
                  <a:cxn ang="T13">
                    <a:pos x="T6" y="T7"/>
                  </a:cxn>
                  <a:cxn ang="T14">
                    <a:pos x="T8" y="T9"/>
                  </a:cxn>
                </a:cxnLst>
                <a:rect l="T15" t="T16" r="T17" b="T18"/>
                <a:pathLst>
                  <a:path w="9" h="69">
                    <a:moveTo>
                      <a:pt x="1" y="4"/>
                    </a:moveTo>
                    <a:lnTo>
                      <a:pt x="8" y="68"/>
                    </a:lnTo>
                    <a:lnTo>
                      <a:pt x="1" y="4"/>
                    </a:lnTo>
                    <a:lnTo>
                      <a:pt x="0" y="0"/>
                    </a:lnTo>
                    <a:lnTo>
                      <a:pt x="1"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7" name="Freeform 176"/>
              <p:cNvSpPr>
                <a:spLocks/>
              </p:cNvSpPr>
              <p:nvPr/>
            </p:nvSpPr>
            <p:spPr bwMode="auto">
              <a:xfrm>
                <a:off x="1030" y="1352"/>
                <a:ext cx="44" cy="16"/>
              </a:xfrm>
              <a:custGeom>
                <a:avLst/>
                <a:gdLst>
                  <a:gd name="T0" fmla="*/ 43 w 44"/>
                  <a:gd name="T1" fmla="*/ 11 h 16"/>
                  <a:gd name="T2" fmla="*/ 38 w 44"/>
                  <a:gd name="T3" fmla="*/ 12 h 16"/>
                  <a:gd name="T4" fmla="*/ 0 w 44"/>
                  <a:gd name="T5" fmla="*/ 0 h 16"/>
                  <a:gd name="T6" fmla="*/ 43 w 44"/>
                  <a:gd name="T7" fmla="*/ 11 h 16"/>
                  <a:gd name="T8" fmla="*/ 38 w 44"/>
                  <a:gd name="T9" fmla="*/ 12 h 16"/>
                  <a:gd name="T10" fmla="*/ 43 w 44"/>
                  <a:gd name="T11" fmla="*/ 11 h 16"/>
                  <a:gd name="T12" fmla="*/ 43 w 44"/>
                  <a:gd name="T13" fmla="*/ 15 h 16"/>
                  <a:gd name="T14" fmla="*/ 38 w 44"/>
                  <a:gd name="T15" fmla="*/ 12 h 16"/>
                  <a:gd name="T16" fmla="*/ 43 w 44"/>
                  <a:gd name="T17" fmla="*/ 11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6"/>
                  <a:gd name="T29" fmla="*/ 44 w 44"/>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6">
                    <a:moveTo>
                      <a:pt x="43" y="11"/>
                    </a:moveTo>
                    <a:lnTo>
                      <a:pt x="38" y="12"/>
                    </a:lnTo>
                    <a:lnTo>
                      <a:pt x="0" y="0"/>
                    </a:lnTo>
                    <a:lnTo>
                      <a:pt x="43" y="11"/>
                    </a:lnTo>
                    <a:lnTo>
                      <a:pt x="38" y="12"/>
                    </a:lnTo>
                    <a:lnTo>
                      <a:pt x="43" y="11"/>
                    </a:lnTo>
                    <a:lnTo>
                      <a:pt x="43" y="15"/>
                    </a:lnTo>
                    <a:lnTo>
                      <a:pt x="38" y="12"/>
                    </a:lnTo>
                    <a:lnTo>
                      <a:pt x="43" y="1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8" name="Freeform 177"/>
              <p:cNvSpPr>
                <a:spLocks/>
              </p:cNvSpPr>
              <p:nvPr/>
            </p:nvSpPr>
            <p:spPr bwMode="auto">
              <a:xfrm>
                <a:off x="1030" y="1352"/>
                <a:ext cx="44" cy="16"/>
              </a:xfrm>
              <a:custGeom>
                <a:avLst/>
                <a:gdLst>
                  <a:gd name="T0" fmla="*/ 43 w 44"/>
                  <a:gd name="T1" fmla="*/ 11 h 16"/>
                  <a:gd name="T2" fmla="*/ 38 w 44"/>
                  <a:gd name="T3" fmla="*/ 12 h 16"/>
                  <a:gd name="T4" fmla="*/ 0 w 44"/>
                  <a:gd name="T5" fmla="*/ 0 h 16"/>
                  <a:gd name="T6" fmla="*/ 43 w 44"/>
                  <a:gd name="T7" fmla="*/ 11 h 16"/>
                  <a:gd name="T8" fmla="*/ 38 w 44"/>
                  <a:gd name="T9" fmla="*/ 12 h 16"/>
                  <a:gd name="T10" fmla="*/ 43 w 44"/>
                  <a:gd name="T11" fmla="*/ 11 h 16"/>
                  <a:gd name="T12" fmla="*/ 43 w 44"/>
                  <a:gd name="T13" fmla="*/ 15 h 16"/>
                  <a:gd name="T14" fmla="*/ 38 w 44"/>
                  <a:gd name="T15" fmla="*/ 12 h 16"/>
                  <a:gd name="T16" fmla="*/ 43 w 44"/>
                  <a:gd name="T17" fmla="*/ 11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6"/>
                  <a:gd name="T29" fmla="*/ 44 w 44"/>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6">
                    <a:moveTo>
                      <a:pt x="43" y="11"/>
                    </a:moveTo>
                    <a:lnTo>
                      <a:pt x="38" y="12"/>
                    </a:lnTo>
                    <a:lnTo>
                      <a:pt x="0" y="0"/>
                    </a:lnTo>
                    <a:lnTo>
                      <a:pt x="43" y="11"/>
                    </a:lnTo>
                    <a:lnTo>
                      <a:pt x="38" y="12"/>
                    </a:lnTo>
                    <a:lnTo>
                      <a:pt x="43" y="11"/>
                    </a:lnTo>
                    <a:lnTo>
                      <a:pt x="43" y="15"/>
                    </a:lnTo>
                    <a:lnTo>
                      <a:pt x="38" y="12"/>
                    </a:lnTo>
                    <a:lnTo>
                      <a:pt x="43" y="1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9" name="Freeform 178"/>
              <p:cNvSpPr>
                <a:spLocks/>
              </p:cNvSpPr>
              <p:nvPr/>
            </p:nvSpPr>
            <p:spPr bwMode="auto">
              <a:xfrm>
                <a:off x="1073" y="1356"/>
                <a:ext cx="3" cy="8"/>
              </a:xfrm>
              <a:custGeom>
                <a:avLst/>
                <a:gdLst>
                  <a:gd name="T0" fmla="*/ 2 w 3"/>
                  <a:gd name="T1" fmla="*/ 0 h 8"/>
                  <a:gd name="T2" fmla="*/ 2 w 3"/>
                  <a:gd name="T3" fmla="*/ 0 h 8"/>
                  <a:gd name="T4" fmla="*/ 2 w 3"/>
                  <a:gd name="T5" fmla="*/ 6 h 8"/>
                  <a:gd name="T6" fmla="*/ 0 w 3"/>
                  <a:gd name="T7" fmla="*/ 7 h 8"/>
                  <a:gd name="T8" fmla="*/ 2 w 3"/>
                  <a:gd name="T9" fmla="*/ 0 h 8"/>
                  <a:gd name="T10" fmla="*/ 0 60000 65536"/>
                  <a:gd name="T11" fmla="*/ 0 60000 65536"/>
                  <a:gd name="T12" fmla="*/ 0 60000 65536"/>
                  <a:gd name="T13" fmla="*/ 0 60000 65536"/>
                  <a:gd name="T14" fmla="*/ 0 60000 65536"/>
                  <a:gd name="T15" fmla="*/ 0 w 3"/>
                  <a:gd name="T16" fmla="*/ 0 h 8"/>
                  <a:gd name="T17" fmla="*/ 3 w 3"/>
                  <a:gd name="T18" fmla="*/ 8 h 8"/>
                </a:gdLst>
                <a:ahLst/>
                <a:cxnLst>
                  <a:cxn ang="T10">
                    <a:pos x="T0" y="T1"/>
                  </a:cxn>
                  <a:cxn ang="T11">
                    <a:pos x="T2" y="T3"/>
                  </a:cxn>
                  <a:cxn ang="T12">
                    <a:pos x="T4" y="T5"/>
                  </a:cxn>
                  <a:cxn ang="T13">
                    <a:pos x="T6" y="T7"/>
                  </a:cxn>
                  <a:cxn ang="T14">
                    <a:pos x="T8" y="T9"/>
                  </a:cxn>
                </a:cxnLst>
                <a:rect l="T15" t="T16" r="T17" b="T18"/>
                <a:pathLst>
                  <a:path w="3" h="8">
                    <a:moveTo>
                      <a:pt x="2" y="0"/>
                    </a:moveTo>
                    <a:lnTo>
                      <a:pt x="2" y="0"/>
                    </a:lnTo>
                    <a:lnTo>
                      <a:pt x="2" y="6"/>
                    </a:lnTo>
                    <a:lnTo>
                      <a:pt x="0" y="7"/>
                    </a:lnTo>
                    <a:lnTo>
                      <a:pt x="2"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0" name="Freeform 179"/>
              <p:cNvSpPr>
                <a:spLocks/>
              </p:cNvSpPr>
              <p:nvPr/>
            </p:nvSpPr>
            <p:spPr bwMode="auto">
              <a:xfrm>
                <a:off x="1073" y="1356"/>
                <a:ext cx="3" cy="8"/>
              </a:xfrm>
              <a:custGeom>
                <a:avLst/>
                <a:gdLst>
                  <a:gd name="T0" fmla="*/ 2 w 3"/>
                  <a:gd name="T1" fmla="*/ 0 h 8"/>
                  <a:gd name="T2" fmla="*/ 2 w 3"/>
                  <a:gd name="T3" fmla="*/ 6 h 8"/>
                  <a:gd name="T4" fmla="*/ 0 w 3"/>
                  <a:gd name="T5" fmla="*/ 7 h 8"/>
                  <a:gd name="T6" fmla="*/ 2 w 3"/>
                  <a:gd name="T7" fmla="*/ 0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2" y="0"/>
                    </a:moveTo>
                    <a:lnTo>
                      <a:pt x="2" y="6"/>
                    </a:lnTo>
                    <a:lnTo>
                      <a:pt x="0" y="7"/>
                    </a:lnTo>
                    <a:lnTo>
                      <a:pt x="2"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1" name="Freeform 180"/>
              <p:cNvSpPr>
                <a:spLocks/>
              </p:cNvSpPr>
              <p:nvPr/>
            </p:nvSpPr>
            <p:spPr bwMode="auto">
              <a:xfrm>
                <a:off x="1081" y="1356"/>
                <a:ext cx="73" cy="32"/>
              </a:xfrm>
              <a:custGeom>
                <a:avLst/>
                <a:gdLst>
                  <a:gd name="T0" fmla="*/ 66 w 73"/>
                  <a:gd name="T1" fmla="*/ 31 h 32"/>
                  <a:gd name="T2" fmla="*/ 66 w 73"/>
                  <a:gd name="T3" fmla="*/ 31 h 32"/>
                  <a:gd name="T4" fmla="*/ 0 w 73"/>
                  <a:gd name="T5" fmla="*/ 0 h 32"/>
                  <a:gd name="T6" fmla="*/ 66 w 73"/>
                  <a:gd name="T7" fmla="*/ 31 h 32"/>
                  <a:gd name="T8" fmla="*/ 72 w 73"/>
                  <a:gd name="T9" fmla="*/ 29 h 32"/>
                  <a:gd name="T10" fmla="*/ 66 w 73"/>
                  <a:gd name="T11" fmla="*/ 31 h 32"/>
                  <a:gd name="T12" fmla="*/ 0 60000 65536"/>
                  <a:gd name="T13" fmla="*/ 0 60000 65536"/>
                  <a:gd name="T14" fmla="*/ 0 60000 65536"/>
                  <a:gd name="T15" fmla="*/ 0 60000 65536"/>
                  <a:gd name="T16" fmla="*/ 0 60000 65536"/>
                  <a:gd name="T17" fmla="*/ 0 60000 65536"/>
                  <a:gd name="T18" fmla="*/ 0 w 73"/>
                  <a:gd name="T19" fmla="*/ 0 h 32"/>
                  <a:gd name="T20" fmla="*/ 73 w 73"/>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73" h="32">
                    <a:moveTo>
                      <a:pt x="66" y="31"/>
                    </a:moveTo>
                    <a:lnTo>
                      <a:pt x="66" y="31"/>
                    </a:lnTo>
                    <a:lnTo>
                      <a:pt x="0" y="0"/>
                    </a:lnTo>
                    <a:lnTo>
                      <a:pt x="66" y="31"/>
                    </a:lnTo>
                    <a:lnTo>
                      <a:pt x="72" y="29"/>
                    </a:lnTo>
                    <a:lnTo>
                      <a:pt x="66" y="3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2" name="Freeform 181"/>
              <p:cNvSpPr>
                <a:spLocks/>
              </p:cNvSpPr>
              <p:nvPr/>
            </p:nvSpPr>
            <p:spPr bwMode="auto">
              <a:xfrm>
                <a:off x="1081" y="1356"/>
                <a:ext cx="73" cy="32"/>
              </a:xfrm>
              <a:custGeom>
                <a:avLst/>
                <a:gdLst>
                  <a:gd name="T0" fmla="*/ 66 w 73"/>
                  <a:gd name="T1" fmla="*/ 31 h 32"/>
                  <a:gd name="T2" fmla="*/ 0 w 73"/>
                  <a:gd name="T3" fmla="*/ 0 h 32"/>
                  <a:gd name="T4" fmla="*/ 66 w 73"/>
                  <a:gd name="T5" fmla="*/ 31 h 32"/>
                  <a:gd name="T6" fmla="*/ 72 w 73"/>
                  <a:gd name="T7" fmla="*/ 29 h 32"/>
                  <a:gd name="T8" fmla="*/ 66 w 73"/>
                  <a:gd name="T9" fmla="*/ 31 h 32"/>
                  <a:gd name="T10" fmla="*/ 0 60000 65536"/>
                  <a:gd name="T11" fmla="*/ 0 60000 65536"/>
                  <a:gd name="T12" fmla="*/ 0 60000 65536"/>
                  <a:gd name="T13" fmla="*/ 0 60000 65536"/>
                  <a:gd name="T14" fmla="*/ 0 60000 65536"/>
                  <a:gd name="T15" fmla="*/ 0 w 73"/>
                  <a:gd name="T16" fmla="*/ 0 h 32"/>
                  <a:gd name="T17" fmla="*/ 73 w 73"/>
                  <a:gd name="T18" fmla="*/ 32 h 32"/>
                </a:gdLst>
                <a:ahLst/>
                <a:cxnLst>
                  <a:cxn ang="T10">
                    <a:pos x="T0" y="T1"/>
                  </a:cxn>
                  <a:cxn ang="T11">
                    <a:pos x="T2" y="T3"/>
                  </a:cxn>
                  <a:cxn ang="T12">
                    <a:pos x="T4" y="T5"/>
                  </a:cxn>
                  <a:cxn ang="T13">
                    <a:pos x="T6" y="T7"/>
                  </a:cxn>
                  <a:cxn ang="T14">
                    <a:pos x="T8" y="T9"/>
                  </a:cxn>
                </a:cxnLst>
                <a:rect l="T15" t="T16" r="T17" b="T18"/>
                <a:pathLst>
                  <a:path w="73" h="32">
                    <a:moveTo>
                      <a:pt x="66" y="31"/>
                    </a:moveTo>
                    <a:lnTo>
                      <a:pt x="0" y="0"/>
                    </a:lnTo>
                    <a:lnTo>
                      <a:pt x="66" y="31"/>
                    </a:lnTo>
                    <a:lnTo>
                      <a:pt x="72" y="29"/>
                    </a:lnTo>
                    <a:lnTo>
                      <a:pt x="66" y="3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3" name="Freeform 182"/>
              <p:cNvSpPr>
                <a:spLocks/>
              </p:cNvSpPr>
              <p:nvPr/>
            </p:nvSpPr>
            <p:spPr bwMode="auto">
              <a:xfrm>
                <a:off x="1071" y="1179"/>
                <a:ext cx="169" cy="185"/>
              </a:xfrm>
              <a:custGeom>
                <a:avLst/>
                <a:gdLst>
                  <a:gd name="T0" fmla="*/ 168 w 169"/>
                  <a:gd name="T1" fmla="*/ 70 h 185"/>
                  <a:gd name="T2" fmla="*/ 104 w 169"/>
                  <a:gd name="T3" fmla="*/ 184 h 185"/>
                  <a:gd name="T4" fmla="*/ 72 w 169"/>
                  <a:gd name="T5" fmla="*/ 182 h 185"/>
                  <a:gd name="T6" fmla="*/ 42 w 169"/>
                  <a:gd name="T7" fmla="*/ 168 h 185"/>
                  <a:gd name="T8" fmla="*/ 0 w 169"/>
                  <a:gd name="T9" fmla="*/ 114 h 185"/>
                  <a:gd name="T10" fmla="*/ 67 w 169"/>
                  <a:gd name="T11" fmla="*/ 0 h 185"/>
                  <a:gd name="T12" fmla="*/ 89 w 169"/>
                  <a:gd name="T13" fmla="*/ 0 h 185"/>
                  <a:gd name="T14" fmla="*/ 121 w 169"/>
                  <a:gd name="T15" fmla="*/ 12 h 185"/>
                  <a:gd name="T16" fmla="*/ 168 w 169"/>
                  <a:gd name="T17" fmla="*/ 70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9"/>
                  <a:gd name="T28" fmla="*/ 0 h 185"/>
                  <a:gd name="T29" fmla="*/ 169 w 169"/>
                  <a:gd name="T30" fmla="*/ 185 h 1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9" h="185">
                    <a:moveTo>
                      <a:pt x="168" y="70"/>
                    </a:moveTo>
                    <a:lnTo>
                      <a:pt x="104" y="184"/>
                    </a:lnTo>
                    <a:lnTo>
                      <a:pt x="72" y="182"/>
                    </a:lnTo>
                    <a:lnTo>
                      <a:pt x="42" y="168"/>
                    </a:lnTo>
                    <a:lnTo>
                      <a:pt x="0" y="114"/>
                    </a:lnTo>
                    <a:lnTo>
                      <a:pt x="67" y="0"/>
                    </a:lnTo>
                    <a:lnTo>
                      <a:pt x="89" y="0"/>
                    </a:lnTo>
                    <a:lnTo>
                      <a:pt x="121" y="12"/>
                    </a:lnTo>
                    <a:lnTo>
                      <a:pt x="168" y="7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4" name="Freeform 183"/>
              <p:cNvSpPr>
                <a:spLocks/>
              </p:cNvSpPr>
              <p:nvPr/>
            </p:nvSpPr>
            <p:spPr bwMode="auto">
              <a:xfrm>
                <a:off x="1071" y="1179"/>
                <a:ext cx="169" cy="185"/>
              </a:xfrm>
              <a:custGeom>
                <a:avLst/>
                <a:gdLst>
                  <a:gd name="T0" fmla="*/ 168 w 169"/>
                  <a:gd name="T1" fmla="*/ 70 h 185"/>
                  <a:gd name="T2" fmla="*/ 104 w 169"/>
                  <a:gd name="T3" fmla="*/ 184 h 185"/>
                  <a:gd name="T4" fmla="*/ 72 w 169"/>
                  <a:gd name="T5" fmla="*/ 182 h 185"/>
                  <a:gd name="T6" fmla="*/ 42 w 169"/>
                  <a:gd name="T7" fmla="*/ 168 h 185"/>
                  <a:gd name="T8" fmla="*/ 0 w 169"/>
                  <a:gd name="T9" fmla="*/ 114 h 185"/>
                  <a:gd name="T10" fmla="*/ 67 w 169"/>
                  <a:gd name="T11" fmla="*/ 0 h 185"/>
                  <a:gd name="T12" fmla="*/ 89 w 169"/>
                  <a:gd name="T13" fmla="*/ 0 h 185"/>
                  <a:gd name="T14" fmla="*/ 121 w 169"/>
                  <a:gd name="T15" fmla="*/ 12 h 185"/>
                  <a:gd name="T16" fmla="*/ 168 w 169"/>
                  <a:gd name="T17" fmla="*/ 70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9"/>
                  <a:gd name="T28" fmla="*/ 0 h 185"/>
                  <a:gd name="T29" fmla="*/ 169 w 169"/>
                  <a:gd name="T30" fmla="*/ 185 h 1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9" h="185">
                    <a:moveTo>
                      <a:pt x="168" y="70"/>
                    </a:moveTo>
                    <a:lnTo>
                      <a:pt x="104" y="184"/>
                    </a:lnTo>
                    <a:lnTo>
                      <a:pt x="72" y="182"/>
                    </a:lnTo>
                    <a:lnTo>
                      <a:pt x="42" y="168"/>
                    </a:lnTo>
                    <a:lnTo>
                      <a:pt x="0" y="114"/>
                    </a:lnTo>
                    <a:lnTo>
                      <a:pt x="67" y="0"/>
                    </a:lnTo>
                    <a:lnTo>
                      <a:pt x="89" y="0"/>
                    </a:lnTo>
                    <a:lnTo>
                      <a:pt x="121" y="12"/>
                    </a:lnTo>
                    <a:lnTo>
                      <a:pt x="168" y="7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5" name="Freeform 184"/>
              <p:cNvSpPr>
                <a:spLocks/>
              </p:cNvSpPr>
              <p:nvPr/>
            </p:nvSpPr>
            <p:spPr bwMode="auto">
              <a:xfrm>
                <a:off x="1175" y="1251"/>
                <a:ext cx="71" cy="113"/>
              </a:xfrm>
              <a:custGeom>
                <a:avLst/>
                <a:gdLst>
                  <a:gd name="T0" fmla="*/ 4 w 71"/>
                  <a:gd name="T1" fmla="*/ 112 h 113"/>
                  <a:gd name="T2" fmla="*/ 0 w 71"/>
                  <a:gd name="T3" fmla="*/ 112 h 113"/>
                  <a:gd name="T4" fmla="*/ 64 w 71"/>
                  <a:gd name="T5" fmla="*/ 0 h 113"/>
                  <a:gd name="T6" fmla="*/ 70 w 71"/>
                  <a:gd name="T7" fmla="*/ 0 h 113"/>
                  <a:gd name="T8" fmla="*/ 4 w 71"/>
                  <a:gd name="T9" fmla="*/ 112 h 113"/>
                  <a:gd name="T10" fmla="*/ 0 60000 65536"/>
                  <a:gd name="T11" fmla="*/ 0 60000 65536"/>
                  <a:gd name="T12" fmla="*/ 0 60000 65536"/>
                  <a:gd name="T13" fmla="*/ 0 60000 65536"/>
                  <a:gd name="T14" fmla="*/ 0 60000 65536"/>
                  <a:gd name="T15" fmla="*/ 0 w 71"/>
                  <a:gd name="T16" fmla="*/ 0 h 113"/>
                  <a:gd name="T17" fmla="*/ 71 w 71"/>
                  <a:gd name="T18" fmla="*/ 113 h 113"/>
                </a:gdLst>
                <a:ahLst/>
                <a:cxnLst>
                  <a:cxn ang="T10">
                    <a:pos x="T0" y="T1"/>
                  </a:cxn>
                  <a:cxn ang="T11">
                    <a:pos x="T2" y="T3"/>
                  </a:cxn>
                  <a:cxn ang="T12">
                    <a:pos x="T4" y="T5"/>
                  </a:cxn>
                  <a:cxn ang="T13">
                    <a:pos x="T6" y="T7"/>
                  </a:cxn>
                  <a:cxn ang="T14">
                    <a:pos x="T8" y="T9"/>
                  </a:cxn>
                </a:cxnLst>
                <a:rect l="T15" t="T16" r="T17" b="T18"/>
                <a:pathLst>
                  <a:path w="71" h="113">
                    <a:moveTo>
                      <a:pt x="4" y="112"/>
                    </a:moveTo>
                    <a:lnTo>
                      <a:pt x="0" y="112"/>
                    </a:lnTo>
                    <a:lnTo>
                      <a:pt x="64" y="0"/>
                    </a:lnTo>
                    <a:lnTo>
                      <a:pt x="70" y="0"/>
                    </a:lnTo>
                    <a:lnTo>
                      <a:pt x="4" y="11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6" name="Freeform 185"/>
              <p:cNvSpPr>
                <a:spLocks/>
              </p:cNvSpPr>
              <p:nvPr/>
            </p:nvSpPr>
            <p:spPr bwMode="auto">
              <a:xfrm>
                <a:off x="1175" y="1251"/>
                <a:ext cx="71" cy="113"/>
              </a:xfrm>
              <a:custGeom>
                <a:avLst/>
                <a:gdLst>
                  <a:gd name="T0" fmla="*/ 4 w 71"/>
                  <a:gd name="T1" fmla="*/ 112 h 113"/>
                  <a:gd name="T2" fmla="*/ 0 w 71"/>
                  <a:gd name="T3" fmla="*/ 112 h 113"/>
                  <a:gd name="T4" fmla="*/ 64 w 71"/>
                  <a:gd name="T5" fmla="*/ 0 h 113"/>
                  <a:gd name="T6" fmla="*/ 70 w 71"/>
                  <a:gd name="T7" fmla="*/ 0 h 113"/>
                  <a:gd name="T8" fmla="*/ 4 w 71"/>
                  <a:gd name="T9" fmla="*/ 112 h 113"/>
                  <a:gd name="T10" fmla="*/ 0 60000 65536"/>
                  <a:gd name="T11" fmla="*/ 0 60000 65536"/>
                  <a:gd name="T12" fmla="*/ 0 60000 65536"/>
                  <a:gd name="T13" fmla="*/ 0 60000 65536"/>
                  <a:gd name="T14" fmla="*/ 0 60000 65536"/>
                  <a:gd name="T15" fmla="*/ 0 w 71"/>
                  <a:gd name="T16" fmla="*/ 0 h 113"/>
                  <a:gd name="T17" fmla="*/ 71 w 71"/>
                  <a:gd name="T18" fmla="*/ 113 h 113"/>
                </a:gdLst>
                <a:ahLst/>
                <a:cxnLst>
                  <a:cxn ang="T10">
                    <a:pos x="T0" y="T1"/>
                  </a:cxn>
                  <a:cxn ang="T11">
                    <a:pos x="T2" y="T3"/>
                  </a:cxn>
                  <a:cxn ang="T12">
                    <a:pos x="T4" y="T5"/>
                  </a:cxn>
                  <a:cxn ang="T13">
                    <a:pos x="T6" y="T7"/>
                  </a:cxn>
                  <a:cxn ang="T14">
                    <a:pos x="T8" y="T9"/>
                  </a:cxn>
                </a:cxnLst>
                <a:rect l="T15" t="T16" r="T17" b="T18"/>
                <a:pathLst>
                  <a:path w="71" h="113">
                    <a:moveTo>
                      <a:pt x="4" y="112"/>
                    </a:moveTo>
                    <a:lnTo>
                      <a:pt x="0" y="112"/>
                    </a:lnTo>
                    <a:lnTo>
                      <a:pt x="64" y="0"/>
                    </a:lnTo>
                    <a:lnTo>
                      <a:pt x="70" y="0"/>
                    </a:lnTo>
                    <a:lnTo>
                      <a:pt x="4" y="11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7" name="Freeform 186"/>
              <p:cNvSpPr>
                <a:spLocks/>
              </p:cNvSpPr>
              <p:nvPr/>
            </p:nvSpPr>
            <p:spPr bwMode="auto">
              <a:xfrm>
                <a:off x="1146" y="1363"/>
                <a:ext cx="28" cy="3"/>
              </a:xfrm>
              <a:custGeom>
                <a:avLst/>
                <a:gdLst>
                  <a:gd name="T0" fmla="*/ 4 w 28"/>
                  <a:gd name="T1" fmla="*/ 2 h 3"/>
                  <a:gd name="T2" fmla="*/ 0 w 28"/>
                  <a:gd name="T3" fmla="*/ 1 h 3"/>
                  <a:gd name="T4" fmla="*/ 27 w 28"/>
                  <a:gd name="T5" fmla="*/ 0 h 3"/>
                  <a:gd name="T6" fmla="*/ 0 w 28"/>
                  <a:gd name="T7" fmla="*/ 1 h 3"/>
                  <a:gd name="T8" fmla="*/ 4 w 28"/>
                  <a:gd name="T9" fmla="*/ 2 h 3"/>
                  <a:gd name="T10" fmla="*/ 0 60000 65536"/>
                  <a:gd name="T11" fmla="*/ 0 60000 65536"/>
                  <a:gd name="T12" fmla="*/ 0 60000 65536"/>
                  <a:gd name="T13" fmla="*/ 0 60000 65536"/>
                  <a:gd name="T14" fmla="*/ 0 60000 65536"/>
                  <a:gd name="T15" fmla="*/ 0 w 28"/>
                  <a:gd name="T16" fmla="*/ 0 h 3"/>
                  <a:gd name="T17" fmla="*/ 28 w 28"/>
                  <a:gd name="T18" fmla="*/ 3 h 3"/>
                </a:gdLst>
                <a:ahLst/>
                <a:cxnLst>
                  <a:cxn ang="T10">
                    <a:pos x="T0" y="T1"/>
                  </a:cxn>
                  <a:cxn ang="T11">
                    <a:pos x="T2" y="T3"/>
                  </a:cxn>
                  <a:cxn ang="T12">
                    <a:pos x="T4" y="T5"/>
                  </a:cxn>
                  <a:cxn ang="T13">
                    <a:pos x="T6" y="T7"/>
                  </a:cxn>
                  <a:cxn ang="T14">
                    <a:pos x="T8" y="T9"/>
                  </a:cxn>
                </a:cxnLst>
                <a:rect l="T15" t="T16" r="T17" b="T18"/>
                <a:pathLst>
                  <a:path w="28" h="3">
                    <a:moveTo>
                      <a:pt x="4" y="2"/>
                    </a:moveTo>
                    <a:lnTo>
                      <a:pt x="0" y="1"/>
                    </a:lnTo>
                    <a:lnTo>
                      <a:pt x="27" y="0"/>
                    </a:lnTo>
                    <a:lnTo>
                      <a:pt x="0" y="1"/>
                    </a:lnTo>
                    <a:lnTo>
                      <a:pt x="4"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8" name="Freeform 187"/>
              <p:cNvSpPr>
                <a:spLocks/>
              </p:cNvSpPr>
              <p:nvPr/>
            </p:nvSpPr>
            <p:spPr bwMode="auto">
              <a:xfrm>
                <a:off x="1146" y="1363"/>
                <a:ext cx="28" cy="3"/>
              </a:xfrm>
              <a:custGeom>
                <a:avLst/>
                <a:gdLst>
                  <a:gd name="T0" fmla="*/ 4 w 28"/>
                  <a:gd name="T1" fmla="*/ 2 h 3"/>
                  <a:gd name="T2" fmla="*/ 0 w 28"/>
                  <a:gd name="T3" fmla="*/ 1 h 3"/>
                  <a:gd name="T4" fmla="*/ 27 w 28"/>
                  <a:gd name="T5" fmla="*/ 0 h 3"/>
                  <a:gd name="T6" fmla="*/ 0 w 28"/>
                  <a:gd name="T7" fmla="*/ 1 h 3"/>
                  <a:gd name="T8" fmla="*/ 4 w 28"/>
                  <a:gd name="T9" fmla="*/ 2 h 3"/>
                  <a:gd name="T10" fmla="*/ 0 60000 65536"/>
                  <a:gd name="T11" fmla="*/ 0 60000 65536"/>
                  <a:gd name="T12" fmla="*/ 0 60000 65536"/>
                  <a:gd name="T13" fmla="*/ 0 60000 65536"/>
                  <a:gd name="T14" fmla="*/ 0 60000 65536"/>
                  <a:gd name="T15" fmla="*/ 0 w 28"/>
                  <a:gd name="T16" fmla="*/ 0 h 3"/>
                  <a:gd name="T17" fmla="*/ 28 w 28"/>
                  <a:gd name="T18" fmla="*/ 3 h 3"/>
                </a:gdLst>
                <a:ahLst/>
                <a:cxnLst>
                  <a:cxn ang="T10">
                    <a:pos x="T0" y="T1"/>
                  </a:cxn>
                  <a:cxn ang="T11">
                    <a:pos x="T2" y="T3"/>
                  </a:cxn>
                  <a:cxn ang="T12">
                    <a:pos x="T4" y="T5"/>
                  </a:cxn>
                  <a:cxn ang="T13">
                    <a:pos x="T6" y="T7"/>
                  </a:cxn>
                  <a:cxn ang="T14">
                    <a:pos x="T8" y="T9"/>
                  </a:cxn>
                </a:cxnLst>
                <a:rect l="T15" t="T16" r="T17" b="T18"/>
                <a:pathLst>
                  <a:path w="28" h="3">
                    <a:moveTo>
                      <a:pt x="4" y="2"/>
                    </a:moveTo>
                    <a:lnTo>
                      <a:pt x="0" y="1"/>
                    </a:lnTo>
                    <a:lnTo>
                      <a:pt x="27" y="0"/>
                    </a:lnTo>
                    <a:lnTo>
                      <a:pt x="0" y="1"/>
                    </a:lnTo>
                    <a:lnTo>
                      <a:pt x="4"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9" name="Freeform 188"/>
              <p:cNvSpPr>
                <a:spLocks/>
              </p:cNvSpPr>
              <p:nvPr/>
            </p:nvSpPr>
            <p:spPr bwMode="auto">
              <a:xfrm>
                <a:off x="1112" y="1348"/>
                <a:ext cx="34" cy="14"/>
              </a:xfrm>
              <a:custGeom>
                <a:avLst/>
                <a:gdLst>
                  <a:gd name="T0" fmla="*/ 0 w 34"/>
                  <a:gd name="T1" fmla="*/ 0 h 14"/>
                  <a:gd name="T2" fmla="*/ 0 w 34"/>
                  <a:gd name="T3" fmla="*/ 0 h 14"/>
                  <a:gd name="T4" fmla="*/ 33 w 34"/>
                  <a:gd name="T5" fmla="*/ 12 h 14"/>
                  <a:gd name="T6" fmla="*/ 29 w 34"/>
                  <a:gd name="T7" fmla="*/ 13 h 14"/>
                  <a:gd name="T8" fmla="*/ 2 w 34"/>
                  <a:gd name="T9" fmla="*/ 3 h 14"/>
                  <a:gd name="T10" fmla="*/ 0 w 34"/>
                  <a:gd name="T11" fmla="*/ 0 h 14"/>
                  <a:gd name="T12" fmla="*/ 0 60000 65536"/>
                  <a:gd name="T13" fmla="*/ 0 60000 65536"/>
                  <a:gd name="T14" fmla="*/ 0 60000 65536"/>
                  <a:gd name="T15" fmla="*/ 0 60000 65536"/>
                  <a:gd name="T16" fmla="*/ 0 60000 65536"/>
                  <a:gd name="T17" fmla="*/ 0 60000 65536"/>
                  <a:gd name="T18" fmla="*/ 0 w 34"/>
                  <a:gd name="T19" fmla="*/ 0 h 14"/>
                  <a:gd name="T20" fmla="*/ 34 w 3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4" h="14">
                    <a:moveTo>
                      <a:pt x="0" y="0"/>
                    </a:moveTo>
                    <a:lnTo>
                      <a:pt x="0" y="0"/>
                    </a:lnTo>
                    <a:lnTo>
                      <a:pt x="33" y="12"/>
                    </a:lnTo>
                    <a:lnTo>
                      <a:pt x="29" y="13"/>
                    </a:lnTo>
                    <a:lnTo>
                      <a:pt x="2" y="3"/>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0" name="Freeform 189"/>
              <p:cNvSpPr>
                <a:spLocks/>
              </p:cNvSpPr>
              <p:nvPr/>
            </p:nvSpPr>
            <p:spPr bwMode="auto">
              <a:xfrm>
                <a:off x="1112" y="1348"/>
                <a:ext cx="34" cy="14"/>
              </a:xfrm>
              <a:custGeom>
                <a:avLst/>
                <a:gdLst>
                  <a:gd name="T0" fmla="*/ 0 w 34"/>
                  <a:gd name="T1" fmla="*/ 0 h 14"/>
                  <a:gd name="T2" fmla="*/ 33 w 34"/>
                  <a:gd name="T3" fmla="*/ 12 h 14"/>
                  <a:gd name="T4" fmla="*/ 29 w 34"/>
                  <a:gd name="T5" fmla="*/ 13 h 14"/>
                  <a:gd name="T6" fmla="*/ 2 w 34"/>
                  <a:gd name="T7" fmla="*/ 3 h 14"/>
                  <a:gd name="T8" fmla="*/ 0 w 34"/>
                  <a:gd name="T9" fmla="*/ 0 h 14"/>
                  <a:gd name="T10" fmla="*/ 0 60000 65536"/>
                  <a:gd name="T11" fmla="*/ 0 60000 65536"/>
                  <a:gd name="T12" fmla="*/ 0 60000 65536"/>
                  <a:gd name="T13" fmla="*/ 0 60000 65536"/>
                  <a:gd name="T14" fmla="*/ 0 60000 65536"/>
                  <a:gd name="T15" fmla="*/ 0 w 34"/>
                  <a:gd name="T16" fmla="*/ 0 h 14"/>
                  <a:gd name="T17" fmla="*/ 34 w 34"/>
                  <a:gd name="T18" fmla="*/ 14 h 14"/>
                </a:gdLst>
                <a:ahLst/>
                <a:cxnLst>
                  <a:cxn ang="T10">
                    <a:pos x="T0" y="T1"/>
                  </a:cxn>
                  <a:cxn ang="T11">
                    <a:pos x="T2" y="T3"/>
                  </a:cxn>
                  <a:cxn ang="T12">
                    <a:pos x="T4" y="T5"/>
                  </a:cxn>
                  <a:cxn ang="T13">
                    <a:pos x="T6" y="T7"/>
                  </a:cxn>
                  <a:cxn ang="T14">
                    <a:pos x="T8" y="T9"/>
                  </a:cxn>
                </a:cxnLst>
                <a:rect l="T15" t="T16" r="T17" b="T18"/>
                <a:pathLst>
                  <a:path w="34" h="14">
                    <a:moveTo>
                      <a:pt x="0" y="0"/>
                    </a:moveTo>
                    <a:lnTo>
                      <a:pt x="33" y="12"/>
                    </a:lnTo>
                    <a:lnTo>
                      <a:pt x="29" y="13"/>
                    </a:lnTo>
                    <a:lnTo>
                      <a:pt x="2" y="3"/>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1" name="Freeform 190"/>
              <p:cNvSpPr>
                <a:spLocks/>
              </p:cNvSpPr>
              <p:nvPr/>
            </p:nvSpPr>
            <p:spPr bwMode="auto">
              <a:xfrm>
                <a:off x="1071" y="1297"/>
                <a:ext cx="38" cy="50"/>
              </a:xfrm>
              <a:custGeom>
                <a:avLst/>
                <a:gdLst>
                  <a:gd name="T0" fmla="*/ 0 w 38"/>
                  <a:gd name="T1" fmla="*/ 0 h 50"/>
                  <a:gd name="T2" fmla="*/ 0 w 38"/>
                  <a:gd name="T3" fmla="*/ 0 h 50"/>
                  <a:gd name="T4" fmla="*/ 35 w 38"/>
                  <a:gd name="T5" fmla="*/ 45 h 50"/>
                  <a:gd name="T6" fmla="*/ 37 w 38"/>
                  <a:gd name="T7" fmla="*/ 49 h 50"/>
                  <a:gd name="T8" fmla="*/ 0 w 38"/>
                  <a:gd name="T9" fmla="*/ 0 h 50"/>
                  <a:gd name="T10" fmla="*/ 0 60000 65536"/>
                  <a:gd name="T11" fmla="*/ 0 60000 65536"/>
                  <a:gd name="T12" fmla="*/ 0 60000 65536"/>
                  <a:gd name="T13" fmla="*/ 0 60000 65536"/>
                  <a:gd name="T14" fmla="*/ 0 60000 65536"/>
                  <a:gd name="T15" fmla="*/ 0 w 38"/>
                  <a:gd name="T16" fmla="*/ 0 h 50"/>
                  <a:gd name="T17" fmla="*/ 38 w 38"/>
                  <a:gd name="T18" fmla="*/ 50 h 50"/>
                </a:gdLst>
                <a:ahLst/>
                <a:cxnLst>
                  <a:cxn ang="T10">
                    <a:pos x="T0" y="T1"/>
                  </a:cxn>
                  <a:cxn ang="T11">
                    <a:pos x="T2" y="T3"/>
                  </a:cxn>
                  <a:cxn ang="T12">
                    <a:pos x="T4" y="T5"/>
                  </a:cxn>
                  <a:cxn ang="T13">
                    <a:pos x="T6" y="T7"/>
                  </a:cxn>
                  <a:cxn ang="T14">
                    <a:pos x="T8" y="T9"/>
                  </a:cxn>
                </a:cxnLst>
                <a:rect l="T15" t="T16" r="T17" b="T18"/>
                <a:pathLst>
                  <a:path w="38" h="50">
                    <a:moveTo>
                      <a:pt x="0" y="0"/>
                    </a:moveTo>
                    <a:lnTo>
                      <a:pt x="0" y="0"/>
                    </a:lnTo>
                    <a:lnTo>
                      <a:pt x="35" y="45"/>
                    </a:lnTo>
                    <a:lnTo>
                      <a:pt x="37" y="49"/>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2" name="Freeform 191"/>
              <p:cNvSpPr>
                <a:spLocks/>
              </p:cNvSpPr>
              <p:nvPr/>
            </p:nvSpPr>
            <p:spPr bwMode="auto">
              <a:xfrm>
                <a:off x="1071" y="1297"/>
                <a:ext cx="38" cy="50"/>
              </a:xfrm>
              <a:custGeom>
                <a:avLst/>
                <a:gdLst>
                  <a:gd name="T0" fmla="*/ 0 w 38"/>
                  <a:gd name="T1" fmla="*/ 0 h 50"/>
                  <a:gd name="T2" fmla="*/ 35 w 38"/>
                  <a:gd name="T3" fmla="*/ 45 h 50"/>
                  <a:gd name="T4" fmla="*/ 37 w 38"/>
                  <a:gd name="T5" fmla="*/ 49 h 50"/>
                  <a:gd name="T6" fmla="*/ 0 w 38"/>
                  <a:gd name="T7" fmla="*/ 0 h 50"/>
                  <a:gd name="T8" fmla="*/ 0 60000 65536"/>
                  <a:gd name="T9" fmla="*/ 0 60000 65536"/>
                  <a:gd name="T10" fmla="*/ 0 60000 65536"/>
                  <a:gd name="T11" fmla="*/ 0 60000 65536"/>
                  <a:gd name="T12" fmla="*/ 0 w 38"/>
                  <a:gd name="T13" fmla="*/ 0 h 50"/>
                  <a:gd name="T14" fmla="*/ 38 w 38"/>
                  <a:gd name="T15" fmla="*/ 50 h 50"/>
                </a:gdLst>
                <a:ahLst/>
                <a:cxnLst>
                  <a:cxn ang="T8">
                    <a:pos x="T0" y="T1"/>
                  </a:cxn>
                  <a:cxn ang="T9">
                    <a:pos x="T2" y="T3"/>
                  </a:cxn>
                  <a:cxn ang="T10">
                    <a:pos x="T4" y="T5"/>
                  </a:cxn>
                  <a:cxn ang="T11">
                    <a:pos x="T6" y="T7"/>
                  </a:cxn>
                </a:cxnLst>
                <a:rect l="T12" t="T13" r="T14" b="T15"/>
                <a:pathLst>
                  <a:path w="38" h="50">
                    <a:moveTo>
                      <a:pt x="0" y="0"/>
                    </a:moveTo>
                    <a:lnTo>
                      <a:pt x="35" y="45"/>
                    </a:lnTo>
                    <a:lnTo>
                      <a:pt x="37" y="49"/>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3" name="Freeform 192"/>
              <p:cNvSpPr>
                <a:spLocks/>
              </p:cNvSpPr>
              <p:nvPr/>
            </p:nvSpPr>
            <p:spPr bwMode="auto">
              <a:xfrm>
                <a:off x="1071" y="1179"/>
                <a:ext cx="66" cy="113"/>
              </a:xfrm>
              <a:custGeom>
                <a:avLst/>
                <a:gdLst>
                  <a:gd name="T0" fmla="*/ 65 w 66"/>
                  <a:gd name="T1" fmla="*/ 4 h 113"/>
                  <a:gd name="T2" fmla="*/ 65 w 66"/>
                  <a:gd name="T3" fmla="*/ 4 h 113"/>
                  <a:gd name="T4" fmla="*/ 0 w 66"/>
                  <a:gd name="T5" fmla="*/ 112 h 113"/>
                  <a:gd name="T6" fmla="*/ 63 w 66"/>
                  <a:gd name="T7" fmla="*/ 0 h 113"/>
                  <a:gd name="T8" fmla="*/ 65 w 66"/>
                  <a:gd name="T9" fmla="*/ 4 h 113"/>
                  <a:gd name="T10" fmla="*/ 0 60000 65536"/>
                  <a:gd name="T11" fmla="*/ 0 60000 65536"/>
                  <a:gd name="T12" fmla="*/ 0 60000 65536"/>
                  <a:gd name="T13" fmla="*/ 0 60000 65536"/>
                  <a:gd name="T14" fmla="*/ 0 60000 65536"/>
                  <a:gd name="T15" fmla="*/ 0 w 66"/>
                  <a:gd name="T16" fmla="*/ 0 h 113"/>
                  <a:gd name="T17" fmla="*/ 66 w 66"/>
                  <a:gd name="T18" fmla="*/ 113 h 113"/>
                </a:gdLst>
                <a:ahLst/>
                <a:cxnLst>
                  <a:cxn ang="T10">
                    <a:pos x="T0" y="T1"/>
                  </a:cxn>
                  <a:cxn ang="T11">
                    <a:pos x="T2" y="T3"/>
                  </a:cxn>
                  <a:cxn ang="T12">
                    <a:pos x="T4" y="T5"/>
                  </a:cxn>
                  <a:cxn ang="T13">
                    <a:pos x="T6" y="T7"/>
                  </a:cxn>
                  <a:cxn ang="T14">
                    <a:pos x="T8" y="T9"/>
                  </a:cxn>
                </a:cxnLst>
                <a:rect l="T15" t="T16" r="T17" b="T18"/>
                <a:pathLst>
                  <a:path w="66" h="113">
                    <a:moveTo>
                      <a:pt x="65" y="4"/>
                    </a:moveTo>
                    <a:lnTo>
                      <a:pt x="65" y="4"/>
                    </a:lnTo>
                    <a:lnTo>
                      <a:pt x="0" y="112"/>
                    </a:lnTo>
                    <a:lnTo>
                      <a:pt x="63" y="0"/>
                    </a:lnTo>
                    <a:lnTo>
                      <a:pt x="65"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4" name="Freeform 193"/>
              <p:cNvSpPr>
                <a:spLocks/>
              </p:cNvSpPr>
              <p:nvPr/>
            </p:nvSpPr>
            <p:spPr bwMode="auto">
              <a:xfrm>
                <a:off x="1071" y="1179"/>
                <a:ext cx="66" cy="113"/>
              </a:xfrm>
              <a:custGeom>
                <a:avLst/>
                <a:gdLst>
                  <a:gd name="T0" fmla="*/ 65 w 66"/>
                  <a:gd name="T1" fmla="*/ 4 h 113"/>
                  <a:gd name="T2" fmla="*/ 0 w 66"/>
                  <a:gd name="T3" fmla="*/ 112 h 113"/>
                  <a:gd name="T4" fmla="*/ 63 w 66"/>
                  <a:gd name="T5" fmla="*/ 0 h 113"/>
                  <a:gd name="T6" fmla="*/ 65 w 66"/>
                  <a:gd name="T7" fmla="*/ 4 h 113"/>
                  <a:gd name="T8" fmla="*/ 0 60000 65536"/>
                  <a:gd name="T9" fmla="*/ 0 60000 65536"/>
                  <a:gd name="T10" fmla="*/ 0 60000 65536"/>
                  <a:gd name="T11" fmla="*/ 0 60000 65536"/>
                  <a:gd name="T12" fmla="*/ 0 w 66"/>
                  <a:gd name="T13" fmla="*/ 0 h 113"/>
                  <a:gd name="T14" fmla="*/ 66 w 66"/>
                  <a:gd name="T15" fmla="*/ 113 h 113"/>
                </a:gdLst>
                <a:ahLst/>
                <a:cxnLst>
                  <a:cxn ang="T8">
                    <a:pos x="T0" y="T1"/>
                  </a:cxn>
                  <a:cxn ang="T9">
                    <a:pos x="T2" y="T3"/>
                  </a:cxn>
                  <a:cxn ang="T10">
                    <a:pos x="T4" y="T5"/>
                  </a:cxn>
                  <a:cxn ang="T11">
                    <a:pos x="T6" y="T7"/>
                  </a:cxn>
                </a:cxnLst>
                <a:rect l="T12" t="T13" r="T14" b="T15"/>
                <a:pathLst>
                  <a:path w="66" h="113">
                    <a:moveTo>
                      <a:pt x="65" y="4"/>
                    </a:moveTo>
                    <a:lnTo>
                      <a:pt x="0" y="112"/>
                    </a:lnTo>
                    <a:lnTo>
                      <a:pt x="63" y="0"/>
                    </a:lnTo>
                    <a:lnTo>
                      <a:pt x="65"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5" name="Freeform 194"/>
              <p:cNvSpPr>
                <a:spLocks/>
              </p:cNvSpPr>
              <p:nvPr/>
            </p:nvSpPr>
            <p:spPr bwMode="auto">
              <a:xfrm>
                <a:off x="1140" y="1177"/>
                <a:ext cx="18" cy="3"/>
              </a:xfrm>
              <a:custGeom>
                <a:avLst/>
                <a:gdLst>
                  <a:gd name="T0" fmla="*/ 17 w 18"/>
                  <a:gd name="T1" fmla="*/ 2 h 3"/>
                  <a:gd name="T2" fmla="*/ 17 w 18"/>
                  <a:gd name="T3" fmla="*/ 2 h 3"/>
                  <a:gd name="T4" fmla="*/ 1 w 18"/>
                  <a:gd name="T5" fmla="*/ 0 h 3"/>
                  <a:gd name="T6" fmla="*/ 0 w 18"/>
                  <a:gd name="T7" fmla="*/ 2 h 3"/>
                  <a:gd name="T8" fmla="*/ 17 w 18"/>
                  <a:gd name="T9" fmla="*/ 2 h 3"/>
                  <a:gd name="T10" fmla="*/ 0 60000 65536"/>
                  <a:gd name="T11" fmla="*/ 0 60000 65536"/>
                  <a:gd name="T12" fmla="*/ 0 60000 65536"/>
                  <a:gd name="T13" fmla="*/ 0 60000 65536"/>
                  <a:gd name="T14" fmla="*/ 0 60000 65536"/>
                  <a:gd name="T15" fmla="*/ 0 w 18"/>
                  <a:gd name="T16" fmla="*/ 0 h 3"/>
                  <a:gd name="T17" fmla="*/ 18 w 18"/>
                  <a:gd name="T18" fmla="*/ 3 h 3"/>
                </a:gdLst>
                <a:ahLst/>
                <a:cxnLst>
                  <a:cxn ang="T10">
                    <a:pos x="T0" y="T1"/>
                  </a:cxn>
                  <a:cxn ang="T11">
                    <a:pos x="T2" y="T3"/>
                  </a:cxn>
                  <a:cxn ang="T12">
                    <a:pos x="T4" y="T5"/>
                  </a:cxn>
                  <a:cxn ang="T13">
                    <a:pos x="T6" y="T7"/>
                  </a:cxn>
                  <a:cxn ang="T14">
                    <a:pos x="T8" y="T9"/>
                  </a:cxn>
                </a:cxnLst>
                <a:rect l="T15" t="T16" r="T17" b="T18"/>
                <a:pathLst>
                  <a:path w="18" h="3">
                    <a:moveTo>
                      <a:pt x="17" y="2"/>
                    </a:moveTo>
                    <a:lnTo>
                      <a:pt x="17" y="2"/>
                    </a:lnTo>
                    <a:lnTo>
                      <a:pt x="1" y="0"/>
                    </a:lnTo>
                    <a:lnTo>
                      <a:pt x="0" y="2"/>
                    </a:lnTo>
                    <a:lnTo>
                      <a:pt x="17"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6" name="Freeform 195"/>
              <p:cNvSpPr>
                <a:spLocks/>
              </p:cNvSpPr>
              <p:nvPr/>
            </p:nvSpPr>
            <p:spPr bwMode="auto">
              <a:xfrm>
                <a:off x="1140" y="1177"/>
                <a:ext cx="18" cy="3"/>
              </a:xfrm>
              <a:custGeom>
                <a:avLst/>
                <a:gdLst>
                  <a:gd name="T0" fmla="*/ 17 w 18"/>
                  <a:gd name="T1" fmla="*/ 2 h 3"/>
                  <a:gd name="T2" fmla="*/ 1 w 18"/>
                  <a:gd name="T3" fmla="*/ 0 h 3"/>
                  <a:gd name="T4" fmla="*/ 0 w 18"/>
                  <a:gd name="T5" fmla="*/ 2 h 3"/>
                  <a:gd name="T6" fmla="*/ 17 w 18"/>
                  <a:gd name="T7" fmla="*/ 2 h 3"/>
                  <a:gd name="T8" fmla="*/ 0 60000 65536"/>
                  <a:gd name="T9" fmla="*/ 0 60000 65536"/>
                  <a:gd name="T10" fmla="*/ 0 60000 65536"/>
                  <a:gd name="T11" fmla="*/ 0 60000 65536"/>
                  <a:gd name="T12" fmla="*/ 0 w 18"/>
                  <a:gd name="T13" fmla="*/ 0 h 3"/>
                  <a:gd name="T14" fmla="*/ 18 w 18"/>
                  <a:gd name="T15" fmla="*/ 3 h 3"/>
                </a:gdLst>
                <a:ahLst/>
                <a:cxnLst>
                  <a:cxn ang="T8">
                    <a:pos x="T0" y="T1"/>
                  </a:cxn>
                  <a:cxn ang="T9">
                    <a:pos x="T2" y="T3"/>
                  </a:cxn>
                  <a:cxn ang="T10">
                    <a:pos x="T4" y="T5"/>
                  </a:cxn>
                  <a:cxn ang="T11">
                    <a:pos x="T6" y="T7"/>
                  </a:cxn>
                </a:cxnLst>
                <a:rect l="T12" t="T13" r="T14" b="T15"/>
                <a:pathLst>
                  <a:path w="18" h="3">
                    <a:moveTo>
                      <a:pt x="17" y="2"/>
                    </a:moveTo>
                    <a:lnTo>
                      <a:pt x="1" y="0"/>
                    </a:lnTo>
                    <a:lnTo>
                      <a:pt x="0" y="2"/>
                    </a:lnTo>
                    <a:lnTo>
                      <a:pt x="17"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7" name="Freeform 196"/>
              <p:cNvSpPr>
                <a:spLocks/>
              </p:cNvSpPr>
              <p:nvPr/>
            </p:nvSpPr>
            <p:spPr bwMode="auto">
              <a:xfrm>
                <a:off x="1163" y="1179"/>
                <a:ext cx="28" cy="16"/>
              </a:xfrm>
              <a:custGeom>
                <a:avLst/>
                <a:gdLst>
                  <a:gd name="T0" fmla="*/ 21 w 28"/>
                  <a:gd name="T1" fmla="*/ 10 h 16"/>
                  <a:gd name="T2" fmla="*/ 24 w 28"/>
                  <a:gd name="T3" fmla="*/ 15 h 16"/>
                  <a:gd name="T4" fmla="*/ 0 w 28"/>
                  <a:gd name="T5" fmla="*/ 0 h 16"/>
                  <a:gd name="T6" fmla="*/ 27 w 28"/>
                  <a:gd name="T7" fmla="*/ 9 h 16"/>
                  <a:gd name="T8" fmla="*/ 21 w 28"/>
                  <a:gd name="T9" fmla="*/ 10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21" y="10"/>
                    </a:moveTo>
                    <a:lnTo>
                      <a:pt x="24" y="15"/>
                    </a:lnTo>
                    <a:lnTo>
                      <a:pt x="0" y="0"/>
                    </a:lnTo>
                    <a:lnTo>
                      <a:pt x="27" y="9"/>
                    </a:lnTo>
                    <a:lnTo>
                      <a:pt x="21" y="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8" name="Freeform 197"/>
              <p:cNvSpPr>
                <a:spLocks/>
              </p:cNvSpPr>
              <p:nvPr/>
            </p:nvSpPr>
            <p:spPr bwMode="auto">
              <a:xfrm>
                <a:off x="1163" y="1179"/>
                <a:ext cx="28" cy="16"/>
              </a:xfrm>
              <a:custGeom>
                <a:avLst/>
                <a:gdLst>
                  <a:gd name="T0" fmla="*/ 21 w 28"/>
                  <a:gd name="T1" fmla="*/ 10 h 16"/>
                  <a:gd name="T2" fmla="*/ 24 w 28"/>
                  <a:gd name="T3" fmla="*/ 15 h 16"/>
                  <a:gd name="T4" fmla="*/ 0 w 28"/>
                  <a:gd name="T5" fmla="*/ 0 h 16"/>
                  <a:gd name="T6" fmla="*/ 27 w 28"/>
                  <a:gd name="T7" fmla="*/ 9 h 16"/>
                  <a:gd name="T8" fmla="*/ 21 w 28"/>
                  <a:gd name="T9" fmla="*/ 10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21" y="10"/>
                    </a:moveTo>
                    <a:lnTo>
                      <a:pt x="24" y="15"/>
                    </a:lnTo>
                    <a:lnTo>
                      <a:pt x="0" y="0"/>
                    </a:lnTo>
                    <a:lnTo>
                      <a:pt x="27" y="9"/>
                    </a:lnTo>
                    <a:lnTo>
                      <a:pt x="21" y="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9" name="Freeform 198"/>
              <p:cNvSpPr>
                <a:spLocks/>
              </p:cNvSpPr>
              <p:nvPr/>
            </p:nvSpPr>
            <p:spPr bwMode="auto">
              <a:xfrm>
                <a:off x="1189" y="1191"/>
                <a:ext cx="57" cy="55"/>
              </a:xfrm>
              <a:custGeom>
                <a:avLst/>
                <a:gdLst>
                  <a:gd name="T0" fmla="*/ 51 w 57"/>
                  <a:gd name="T1" fmla="*/ 54 h 55"/>
                  <a:gd name="T2" fmla="*/ 51 w 57"/>
                  <a:gd name="T3" fmla="*/ 54 h 55"/>
                  <a:gd name="T4" fmla="*/ 0 w 57"/>
                  <a:gd name="T5" fmla="*/ 2 h 55"/>
                  <a:gd name="T6" fmla="*/ 6 w 57"/>
                  <a:gd name="T7" fmla="*/ 0 h 55"/>
                  <a:gd name="T8" fmla="*/ 56 w 57"/>
                  <a:gd name="T9" fmla="*/ 54 h 55"/>
                  <a:gd name="T10" fmla="*/ 51 w 57"/>
                  <a:gd name="T11" fmla="*/ 54 h 55"/>
                  <a:gd name="T12" fmla="*/ 0 60000 65536"/>
                  <a:gd name="T13" fmla="*/ 0 60000 65536"/>
                  <a:gd name="T14" fmla="*/ 0 60000 65536"/>
                  <a:gd name="T15" fmla="*/ 0 60000 65536"/>
                  <a:gd name="T16" fmla="*/ 0 60000 65536"/>
                  <a:gd name="T17" fmla="*/ 0 60000 65536"/>
                  <a:gd name="T18" fmla="*/ 0 w 57"/>
                  <a:gd name="T19" fmla="*/ 0 h 55"/>
                  <a:gd name="T20" fmla="*/ 57 w 5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57" h="55">
                    <a:moveTo>
                      <a:pt x="51" y="54"/>
                    </a:moveTo>
                    <a:lnTo>
                      <a:pt x="51" y="54"/>
                    </a:lnTo>
                    <a:lnTo>
                      <a:pt x="0" y="2"/>
                    </a:lnTo>
                    <a:lnTo>
                      <a:pt x="6" y="0"/>
                    </a:lnTo>
                    <a:lnTo>
                      <a:pt x="56" y="54"/>
                    </a:lnTo>
                    <a:lnTo>
                      <a:pt x="51" y="5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0" name="Freeform 199"/>
              <p:cNvSpPr>
                <a:spLocks/>
              </p:cNvSpPr>
              <p:nvPr/>
            </p:nvSpPr>
            <p:spPr bwMode="auto">
              <a:xfrm>
                <a:off x="1189" y="1191"/>
                <a:ext cx="57" cy="55"/>
              </a:xfrm>
              <a:custGeom>
                <a:avLst/>
                <a:gdLst>
                  <a:gd name="T0" fmla="*/ 51 w 57"/>
                  <a:gd name="T1" fmla="*/ 54 h 55"/>
                  <a:gd name="T2" fmla="*/ 0 w 57"/>
                  <a:gd name="T3" fmla="*/ 2 h 55"/>
                  <a:gd name="T4" fmla="*/ 6 w 57"/>
                  <a:gd name="T5" fmla="*/ 0 h 55"/>
                  <a:gd name="T6" fmla="*/ 56 w 57"/>
                  <a:gd name="T7" fmla="*/ 54 h 55"/>
                  <a:gd name="T8" fmla="*/ 51 w 57"/>
                  <a:gd name="T9" fmla="*/ 54 h 55"/>
                  <a:gd name="T10" fmla="*/ 0 60000 65536"/>
                  <a:gd name="T11" fmla="*/ 0 60000 65536"/>
                  <a:gd name="T12" fmla="*/ 0 60000 65536"/>
                  <a:gd name="T13" fmla="*/ 0 60000 65536"/>
                  <a:gd name="T14" fmla="*/ 0 60000 65536"/>
                  <a:gd name="T15" fmla="*/ 0 w 57"/>
                  <a:gd name="T16" fmla="*/ 0 h 55"/>
                  <a:gd name="T17" fmla="*/ 57 w 57"/>
                  <a:gd name="T18" fmla="*/ 55 h 55"/>
                </a:gdLst>
                <a:ahLst/>
                <a:cxnLst>
                  <a:cxn ang="T10">
                    <a:pos x="T0" y="T1"/>
                  </a:cxn>
                  <a:cxn ang="T11">
                    <a:pos x="T2" y="T3"/>
                  </a:cxn>
                  <a:cxn ang="T12">
                    <a:pos x="T4" y="T5"/>
                  </a:cxn>
                  <a:cxn ang="T13">
                    <a:pos x="T6" y="T7"/>
                  </a:cxn>
                  <a:cxn ang="T14">
                    <a:pos x="T8" y="T9"/>
                  </a:cxn>
                </a:cxnLst>
                <a:rect l="T15" t="T16" r="T17" b="T18"/>
                <a:pathLst>
                  <a:path w="57" h="55">
                    <a:moveTo>
                      <a:pt x="51" y="54"/>
                    </a:moveTo>
                    <a:lnTo>
                      <a:pt x="0" y="2"/>
                    </a:lnTo>
                    <a:lnTo>
                      <a:pt x="6" y="0"/>
                    </a:lnTo>
                    <a:lnTo>
                      <a:pt x="56" y="54"/>
                    </a:lnTo>
                    <a:lnTo>
                      <a:pt x="51" y="5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1" name="Freeform 200"/>
              <p:cNvSpPr>
                <a:spLocks/>
              </p:cNvSpPr>
              <p:nvPr/>
            </p:nvSpPr>
            <p:spPr bwMode="auto">
              <a:xfrm>
                <a:off x="1146" y="1249"/>
                <a:ext cx="65" cy="113"/>
              </a:xfrm>
              <a:custGeom>
                <a:avLst/>
                <a:gdLst>
                  <a:gd name="T0" fmla="*/ 5 w 65"/>
                  <a:gd name="T1" fmla="*/ 110 h 113"/>
                  <a:gd name="T2" fmla="*/ 0 w 65"/>
                  <a:gd name="T3" fmla="*/ 112 h 113"/>
                  <a:gd name="T4" fmla="*/ 64 w 65"/>
                  <a:gd name="T5" fmla="*/ 0 h 113"/>
                  <a:gd name="T6" fmla="*/ 5 w 65"/>
                  <a:gd name="T7" fmla="*/ 110 h 113"/>
                  <a:gd name="T8" fmla="*/ 0 60000 65536"/>
                  <a:gd name="T9" fmla="*/ 0 60000 65536"/>
                  <a:gd name="T10" fmla="*/ 0 60000 65536"/>
                  <a:gd name="T11" fmla="*/ 0 60000 65536"/>
                  <a:gd name="T12" fmla="*/ 0 w 65"/>
                  <a:gd name="T13" fmla="*/ 0 h 113"/>
                  <a:gd name="T14" fmla="*/ 65 w 65"/>
                  <a:gd name="T15" fmla="*/ 113 h 113"/>
                </a:gdLst>
                <a:ahLst/>
                <a:cxnLst>
                  <a:cxn ang="T8">
                    <a:pos x="T0" y="T1"/>
                  </a:cxn>
                  <a:cxn ang="T9">
                    <a:pos x="T2" y="T3"/>
                  </a:cxn>
                  <a:cxn ang="T10">
                    <a:pos x="T4" y="T5"/>
                  </a:cxn>
                  <a:cxn ang="T11">
                    <a:pos x="T6" y="T7"/>
                  </a:cxn>
                </a:cxnLst>
                <a:rect l="T12" t="T13" r="T14" b="T15"/>
                <a:pathLst>
                  <a:path w="65" h="113">
                    <a:moveTo>
                      <a:pt x="5" y="110"/>
                    </a:moveTo>
                    <a:lnTo>
                      <a:pt x="0" y="112"/>
                    </a:lnTo>
                    <a:lnTo>
                      <a:pt x="64" y="0"/>
                    </a:lnTo>
                    <a:lnTo>
                      <a:pt x="5" y="1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2" name="Freeform 201"/>
              <p:cNvSpPr>
                <a:spLocks/>
              </p:cNvSpPr>
              <p:nvPr/>
            </p:nvSpPr>
            <p:spPr bwMode="auto">
              <a:xfrm>
                <a:off x="1146" y="1249"/>
                <a:ext cx="65" cy="113"/>
              </a:xfrm>
              <a:custGeom>
                <a:avLst/>
                <a:gdLst>
                  <a:gd name="T0" fmla="*/ 5 w 65"/>
                  <a:gd name="T1" fmla="*/ 110 h 113"/>
                  <a:gd name="T2" fmla="*/ 0 w 65"/>
                  <a:gd name="T3" fmla="*/ 112 h 113"/>
                  <a:gd name="T4" fmla="*/ 64 w 65"/>
                  <a:gd name="T5" fmla="*/ 0 h 113"/>
                  <a:gd name="T6" fmla="*/ 5 w 65"/>
                  <a:gd name="T7" fmla="*/ 110 h 113"/>
                  <a:gd name="T8" fmla="*/ 0 60000 65536"/>
                  <a:gd name="T9" fmla="*/ 0 60000 65536"/>
                  <a:gd name="T10" fmla="*/ 0 60000 65536"/>
                  <a:gd name="T11" fmla="*/ 0 60000 65536"/>
                  <a:gd name="T12" fmla="*/ 0 w 65"/>
                  <a:gd name="T13" fmla="*/ 0 h 113"/>
                  <a:gd name="T14" fmla="*/ 65 w 65"/>
                  <a:gd name="T15" fmla="*/ 113 h 113"/>
                </a:gdLst>
                <a:ahLst/>
                <a:cxnLst>
                  <a:cxn ang="T8">
                    <a:pos x="T0" y="T1"/>
                  </a:cxn>
                  <a:cxn ang="T9">
                    <a:pos x="T2" y="T3"/>
                  </a:cxn>
                  <a:cxn ang="T10">
                    <a:pos x="T4" y="T5"/>
                  </a:cxn>
                  <a:cxn ang="T11">
                    <a:pos x="T6" y="T7"/>
                  </a:cxn>
                </a:cxnLst>
                <a:rect l="T12" t="T13" r="T14" b="T15"/>
                <a:pathLst>
                  <a:path w="65" h="113">
                    <a:moveTo>
                      <a:pt x="5" y="110"/>
                    </a:moveTo>
                    <a:lnTo>
                      <a:pt x="0" y="112"/>
                    </a:lnTo>
                    <a:lnTo>
                      <a:pt x="64" y="0"/>
                    </a:lnTo>
                    <a:lnTo>
                      <a:pt x="5" y="1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3" name="Freeform 202"/>
              <p:cNvSpPr>
                <a:spLocks/>
              </p:cNvSpPr>
              <p:nvPr/>
            </p:nvSpPr>
            <p:spPr bwMode="auto">
              <a:xfrm>
                <a:off x="1112" y="1228"/>
                <a:ext cx="66" cy="119"/>
              </a:xfrm>
              <a:custGeom>
                <a:avLst/>
                <a:gdLst>
                  <a:gd name="T0" fmla="*/ 2 w 66"/>
                  <a:gd name="T1" fmla="*/ 118 h 119"/>
                  <a:gd name="T2" fmla="*/ 0 w 66"/>
                  <a:gd name="T3" fmla="*/ 114 h 119"/>
                  <a:gd name="T4" fmla="*/ 65 w 66"/>
                  <a:gd name="T5" fmla="*/ 0 h 119"/>
                  <a:gd name="T6" fmla="*/ 65 w 66"/>
                  <a:gd name="T7" fmla="*/ 6 h 119"/>
                  <a:gd name="T8" fmla="*/ 7 w 66"/>
                  <a:gd name="T9" fmla="*/ 116 h 119"/>
                  <a:gd name="T10" fmla="*/ 2 w 66"/>
                  <a:gd name="T11" fmla="*/ 118 h 119"/>
                  <a:gd name="T12" fmla="*/ 0 60000 65536"/>
                  <a:gd name="T13" fmla="*/ 0 60000 65536"/>
                  <a:gd name="T14" fmla="*/ 0 60000 65536"/>
                  <a:gd name="T15" fmla="*/ 0 60000 65536"/>
                  <a:gd name="T16" fmla="*/ 0 60000 65536"/>
                  <a:gd name="T17" fmla="*/ 0 60000 65536"/>
                  <a:gd name="T18" fmla="*/ 0 w 66"/>
                  <a:gd name="T19" fmla="*/ 0 h 119"/>
                  <a:gd name="T20" fmla="*/ 66 w 66"/>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66" h="119">
                    <a:moveTo>
                      <a:pt x="2" y="118"/>
                    </a:moveTo>
                    <a:lnTo>
                      <a:pt x="0" y="114"/>
                    </a:lnTo>
                    <a:lnTo>
                      <a:pt x="65" y="0"/>
                    </a:lnTo>
                    <a:lnTo>
                      <a:pt x="65" y="6"/>
                    </a:lnTo>
                    <a:lnTo>
                      <a:pt x="7" y="116"/>
                    </a:lnTo>
                    <a:lnTo>
                      <a:pt x="2" y="11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4" name="Freeform 203"/>
              <p:cNvSpPr>
                <a:spLocks/>
              </p:cNvSpPr>
              <p:nvPr/>
            </p:nvSpPr>
            <p:spPr bwMode="auto">
              <a:xfrm>
                <a:off x="1112" y="1228"/>
                <a:ext cx="66" cy="119"/>
              </a:xfrm>
              <a:custGeom>
                <a:avLst/>
                <a:gdLst>
                  <a:gd name="T0" fmla="*/ 2 w 66"/>
                  <a:gd name="T1" fmla="*/ 118 h 119"/>
                  <a:gd name="T2" fmla="*/ 0 w 66"/>
                  <a:gd name="T3" fmla="*/ 114 h 119"/>
                  <a:gd name="T4" fmla="*/ 65 w 66"/>
                  <a:gd name="T5" fmla="*/ 0 h 119"/>
                  <a:gd name="T6" fmla="*/ 65 w 66"/>
                  <a:gd name="T7" fmla="*/ 6 h 119"/>
                  <a:gd name="T8" fmla="*/ 7 w 66"/>
                  <a:gd name="T9" fmla="*/ 116 h 119"/>
                  <a:gd name="T10" fmla="*/ 2 w 66"/>
                  <a:gd name="T11" fmla="*/ 118 h 119"/>
                  <a:gd name="T12" fmla="*/ 0 60000 65536"/>
                  <a:gd name="T13" fmla="*/ 0 60000 65536"/>
                  <a:gd name="T14" fmla="*/ 0 60000 65536"/>
                  <a:gd name="T15" fmla="*/ 0 60000 65536"/>
                  <a:gd name="T16" fmla="*/ 0 60000 65536"/>
                  <a:gd name="T17" fmla="*/ 0 60000 65536"/>
                  <a:gd name="T18" fmla="*/ 0 w 66"/>
                  <a:gd name="T19" fmla="*/ 0 h 119"/>
                  <a:gd name="T20" fmla="*/ 66 w 66"/>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66" h="119">
                    <a:moveTo>
                      <a:pt x="2" y="118"/>
                    </a:moveTo>
                    <a:lnTo>
                      <a:pt x="0" y="114"/>
                    </a:lnTo>
                    <a:lnTo>
                      <a:pt x="65" y="0"/>
                    </a:lnTo>
                    <a:lnTo>
                      <a:pt x="65" y="6"/>
                    </a:lnTo>
                    <a:lnTo>
                      <a:pt x="7" y="116"/>
                    </a:lnTo>
                    <a:lnTo>
                      <a:pt x="2" y="11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5" name="Freeform 204"/>
              <p:cNvSpPr>
                <a:spLocks/>
              </p:cNvSpPr>
              <p:nvPr/>
            </p:nvSpPr>
            <p:spPr bwMode="auto">
              <a:xfrm>
                <a:off x="1132" y="1238"/>
                <a:ext cx="30" cy="32"/>
              </a:xfrm>
              <a:custGeom>
                <a:avLst/>
                <a:gdLst>
                  <a:gd name="T0" fmla="*/ 10 w 30"/>
                  <a:gd name="T1" fmla="*/ 0 h 32"/>
                  <a:gd name="T2" fmla="*/ 16 w 30"/>
                  <a:gd name="T3" fmla="*/ 0 h 32"/>
                  <a:gd name="T4" fmla="*/ 29 w 30"/>
                  <a:gd name="T5" fmla="*/ 14 h 32"/>
                  <a:gd name="T6" fmla="*/ 19 w 30"/>
                  <a:gd name="T7" fmla="*/ 31 h 32"/>
                  <a:gd name="T8" fmla="*/ 13 w 30"/>
                  <a:gd name="T9" fmla="*/ 28 h 32"/>
                  <a:gd name="T10" fmla="*/ 0 w 30"/>
                  <a:gd name="T11" fmla="*/ 13 h 32"/>
                  <a:gd name="T12" fmla="*/ 10 w 30"/>
                  <a:gd name="T13" fmla="*/ 0 h 32"/>
                  <a:gd name="T14" fmla="*/ 0 60000 65536"/>
                  <a:gd name="T15" fmla="*/ 0 60000 65536"/>
                  <a:gd name="T16" fmla="*/ 0 60000 65536"/>
                  <a:gd name="T17" fmla="*/ 0 60000 65536"/>
                  <a:gd name="T18" fmla="*/ 0 60000 65536"/>
                  <a:gd name="T19" fmla="*/ 0 60000 65536"/>
                  <a:gd name="T20" fmla="*/ 0 60000 65536"/>
                  <a:gd name="T21" fmla="*/ 0 w 30"/>
                  <a:gd name="T22" fmla="*/ 0 h 32"/>
                  <a:gd name="T23" fmla="*/ 30 w 3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2">
                    <a:moveTo>
                      <a:pt x="10" y="0"/>
                    </a:moveTo>
                    <a:lnTo>
                      <a:pt x="16" y="0"/>
                    </a:lnTo>
                    <a:lnTo>
                      <a:pt x="29" y="14"/>
                    </a:lnTo>
                    <a:lnTo>
                      <a:pt x="19" y="31"/>
                    </a:lnTo>
                    <a:lnTo>
                      <a:pt x="13" y="28"/>
                    </a:lnTo>
                    <a:lnTo>
                      <a:pt x="0" y="13"/>
                    </a:lnTo>
                    <a:lnTo>
                      <a:pt x="1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6" name="Freeform 205"/>
              <p:cNvSpPr>
                <a:spLocks/>
              </p:cNvSpPr>
              <p:nvPr/>
            </p:nvSpPr>
            <p:spPr bwMode="auto">
              <a:xfrm>
                <a:off x="1132" y="1238"/>
                <a:ext cx="30" cy="32"/>
              </a:xfrm>
              <a:custGeom>
                <a:avLst/>
                <a:gdLst>
                  <a:gd name="T0" fmla="*/ 10 w 30"/>
                  <a:gd name="T1" fmla="*/ 0 h 32"/>
                  <a:gd name="T2" fmla="*/ 16 w 30"/>
                  <a:gd name="T3" fmla="*/ 0 h 32"/>
                  <a:gd name="T4" fmla="*/ 29 w 30"/>
                  <a:gd name="T5" fmla="*/ 14 h 32"/>
                  <a:gd name="T6" fmla="*/ 19 w 30"/>
                  <a:gd name="T7" fmla="*/ 31 h 32"/>
                  <a:gd name="T8" fmla="*/ 13 w 30"/>
                  <a:gd name="T9" fmla="*/ 28 h 32"/>
                  <a:gd name="T10" fmla="*/ 0 w 30"/>
                  <a:gd name="T11" fmla="*/ 13 h 32"/>
                  <a:gd name="T12" fmla="*/ 10 w 30"/>
                  <a:gd name="T13" fmla="*/ 0 h 32"/>
                  <a:gd name="T14" fmla="*/ 0 60000 65536"/>
                  <a:gd name="T15" fmla="*/ 0 60000 65536"/>
                  <a:gd name="T16" fmla="*/ 0 60000 65536"/>
                  <a:gd name="T17" fmla="*/ 0 60000 65536"/>
                  <a:gd name="T18" fmla="*/ 0 60000 65536"/>
                  <a:gd name="T19" fmla="*/ 0 60000 65536"/>
                  <a:gd name="T20" fmla="*/ 0 60000 65536"/>
                  <a:gd name="T21" fmla="*/ 0 w 30"/>
                  <a:gd name="T22" fmla="*/ 0 h 32"/>
                  <a:gd name="T23" fmla="*/ 30 w 3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2">
                    <a:moveTo>
                      <a:pt x="10" y="0"/>
                    </a:moveTo>
                    <a:lnTo>
                      <a:pt x="16" y="0"/>
                    </a:lnTo>
                    <a:lnTo>
                      <a:pt x="29" y="14"/>
                    </a:lnTo>
                    <a:lnTo>
                      <a:pt x="19" y="31"/>
                    </a:lnTo>
                    <a:lnTo>
                      <a:pt x="13" y="28"/>
                    </a:lnTo>
                    <a:lnTo>
                      <a:pt x="0" y="13"/>
                    </a:lnTo>
                    <a:lnTo>
                      <a:pt x="1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7" name="Freeform 206"/>
              <p:cNvSpPr>
                <a:spLocks/>
              </p:cNvSpPr>
              <p:nvPr/>
            </p:nvSpPr>
            <p:spPr bwMode="auto">
              <a:xfrm>
                <a:off x="1144" y="1232"/>
                <a:ext cx="2" cy="3"/>
              </a:xfrm>
              <a:custGeom>
                <a:avLst/>
                <a:gdLst>
                  <a:gd name="T0" fmla="*/ 1 w 2"/>
                  <a:gd name="T1" fmla="*/ 0 h 3"/>
                  <a:gd name="T2" fmla="*/ 1 w 2"/>
                  <a:gd name="T3" fmla="*/ 0 h 3"/>
                  <a:gd name="T4" fmla="*/ 0 w 2"/>
                  <a:gd name="T5" fmla="*/ 0 h 3"/>
                  <a:gd name="T6" fmla="*/ 0 w 2"/>
                  <a:gd name="T7" fmla="*/ 2 h 3"/>
                  <a:gd name="T8" fmla="*/ 1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0"/>
                    </a:moveTo>
                    <a:lnTo>
                      <a:pt x="1" y="0"/>
                    </a:lnTo>
                    <a:lnTo>
                      <a:pt x="0" y="0"/>
                    </a:lnTo>
                    <a:lnTo>
                      <a:pt x="0" y="2"/>
                    </a:lnTo>
                    <a:lnTo>
                      <a:pt x="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8" name="Freeform 207"/>
              <p:cNvSpPr>
                <a:spLocks/>
              </p:cNvSpPr>
              <p:nvPr/>
            </p:nvSpPr>
            <p:spPr bwMode="auto">
              <a:xfrm>
                <a:off x="1144" y="1232"/>
                <a:ext cx="2" cy="3"/>
              </a:xfrm>
              <a:custGeom>
                <a:avLst/>
                <a:gdLst>
                  <a:gd name="T0" fmla="*/ 1 w 2"/>
                  <a:gd name="T1" fmla="*/ 0 h 3"/>
                  <a:gd name="T2" fmla="*/ 0 w 2"/>
                  <a:gd name="T3" fmla="*/ 0 h 3"/>
                  <a:gd name="T4" fmla="*/ 0 w 2"/>
                  <a:gd name="T5" fmla="*/ 2 h 3"/>
                  <a:gd name="T6" fmla="*/ 1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1" y="0"/>
                    </a:moveTo>
                    <a:lnTo>
                      <a:pt x="0" y="0"/>
                    </a:lnTo>
                    <a:lnTo>
                      <a:pt x="0" y="2"/>
                    </a:lnTo>
                    <a:lnTo>
                      <a:pt x="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9" name="Freeform 208"/>
              <p:cNvSpPr>
                <a:spLocks/>
              </p:cNvSpPr>
              <p:nvPr/>
            </p:nvSpPr>
            <p:spPr bwMode="auto">
              <a:xfrm>
                <a:off x="1151" y="1238"/>
                <a:ext cx="11" cy="12"/>
              </a:xfrm>
              <a:custGeom>
                <a:avLst/>
                <a:gdLst>
                  <a:gd name="T0" fmla="*/ 10 w 11"/>
                  <a:gd name="T1" fmla="*/ 11 h 12"/>
                  <a:gd name="T2" fmla="*/ 10 w 11"/>
                  <a:gd name="T3" fmla="*/ 11 h 12"/>
                  <a:gd name="T4" fmla="*/ 0 w 11"/>
                  <a:gd name="T5" fmla="*/ 0 h 12"/>
                  <a:gd name="T6" fmla="*/ 10 w 11"/>
                  <a:gd name="T7" fmla="*/ 11 h 12"/>
                  <a:gd name="T8" fmla="*/ 0 60000 65536"/>
                  <a:gd name="T9" fmla="*/ 0 60000 65536"/>
                  <a:gd name="T10" fmla="*/ 0 60000 65536"/>
                  <a:gd name="T11" fmla="*/ 0 60000 65536"/>
                  <a:gd name="T12" fmla="*/ 0 w 11"/>
                  <a:gd name="T13" fmla="*/ 0 h 12"/>
                  <a:gd name="T14" fmla="*/ 11 w 11"/>
                  <a:gd name="T15" fmla="*/ 12 h 12"/>
                </a:gdLst>
                <a:ahLst/>
                <a:cxnLst>
                  <a:cxn ang="T8">
                    <a:pos x="T0" y="T1"/>
                  </a:cxn>
                  <a:cxn ang="T9">
                    <a:pos x="T2" y="T3"/>
                  </a:cxn>
                  <a:cxn ang="T10">
                    <a:pos x="T4" y="T5"/>
                  </a:cxn>
                  <a:cxn ang="T11">
                    <a:pos x="T6" y="T7"/>
                  </a:cxn>
                </a:cxnLst>
                <a:rect l="T12" t="T13" r="T14" b="T15"/>
                <a:pathLst>
                  <a:path w="11" h="12">
                    <a:moveTo>
                      <a:pt x="10" y="11"/>
                    </a:moveTo>
                    <a:lnTo>
                      <a:pt x="10" y="11"/>
                    </a:lnTo>
                    <a:lnTo>
                      <a:pt x="0" y="0"/>
                    </a:lnTo>
                    <a:lnTo>
                      <a:pt x="10" y="1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30" name="Line 209"/>
              <p:cNvSpPr>
                <a:spLocks noChangeShapeType="1"/>
              </p:cNvSpPr>
              <p:nvPr/>
            </p:nvSpPr>
            <p:spPr bwMode="auto">
              <a:xfrm flipH="1" flipV="1">
                <a:off x="1151" y="1238"/>
                <a:ext cx="16" cy="17"/>
              </a:xfrm>
              <a:prstGeom prst="line">
                <a:avLst/>
              </a:prstGeom>
              <a:noFill/>
              <a:ln w="12700">
                <a:solidFill>
                  <a:schemeClr val="tx1"/>
                </a:solidFill>
                <a:round/>
                <a:headEnd/>
                <a:tailEnd/>
              </a:ln>
            </p:spPr>
            <p:txBody>
              <a:bodyPr wrap="none" anchor="ctr"/>
              <a:lstStyle/>
              <a:p>
                <a:endParaRPr lang="en-US"/>
              </a:p>
            </p:txBody>
          </p:sp>
          <p:sp>
            <p:nvSpPr>
              <p:cNvPr id="8631" name="Freeform 210"/>
              <p:cNvSpPr>
                <a:spLocks/>
              </p:cNvSpPr>
              <p:nvPr/>
            </p:nvSpPr>
            <p:spPr bwMode="auto">
              <a:xfrm>
                <a:off x="1155" y="1255"/>
                <a:ext cx="7" cy="15"/>
              </a:xfrm>
              <a:custGeom>
                <a:avLst/>
                <a:gdLst>
                  <a:gd name="T0" fmla="*/ 0 w 7"/>
                  <a:gd name="T1" fmla="*/ 14 h 15"/>
                  <a:gd name="T2" fmla="*/ 0 w 7"/>
                  <a:gd name="T3" fmla="*/ 14 h 15"/>
                  <a:gd name="T4" fmla="*/ 6 w 7"/>
                  <a:gd name="T5" fmla="*/ 0 h 15"/>
                  <a:gd name="T6" fmla="*/ 0 w 7"/>
                  <a:gd name="T7" fmla="*/ 14 h 15"/>
                  <a:gd name="T8" fmla="*/ 0 60000 65536"/>
                  <a:gd name="T9" fmla="*/ 0 60000 65536"/>
                  <a:gd name="T10" fmla="*/ 0 60000 65536"/>
                  <a:gd name="T11" fmla="*/ 0 60000 65536"/>
                  <a:gd name="T12" fmla="*/ 0 w 7"/>
                  <a:gd name="T13" fmla="*/ 0 h 15"/>
                  <a:gd name="T14" fmla="*/ 7 w 7"/>
                  <a:gd name="T15" fmla="*/ 15 h 15"/>
                </a:gdLst>
                <a:ahLst/>
                <a:cxnLst>
                  <a:cxn ang="T8">
                    <a:pos x="T0" y="T1"/>
                  </a:cxn>
                  <a:cxn ang="T9">
                    <a:pos x="T2" y="T3"/>
                  </a:cxn>
                  <a:cxn ang="T10">
                    <a:pos x="T4" y="T5"/>
                  </a:cxn>
                  <a:cxn ang="T11">
                    <a:pos x="T6" y="T7"/>
                  </a:cxn>
                </a:cxnLst>
                <a:rect l="T12" t="T13" r="T14" b="T15"/>
                <a:pathLst>
                  <a:path w="7" h="15">
                    <a:moveTo>
                      <a:pt x="0" y="14"/>
                    </a:moveTo>
                    <a:lnTo>
                      <a:pt x="0" y="14"/>
                    </a:lnTo>
                    <a:lnTo>
                      <a:pt x="6" y="0"/>
                    </a:lnTo>
                    <a:lnTo>
                      <a:pt x="0" y="1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32" name="Line 211"/>
              <p:cNvSpPr>
                <a:spLocks noChangeShapeType="1"/>
              </p:cNvSpPr>
              <p:nvPr/>
            </p:nvSpPr>
            <p:spPr bwMode="auto">
              <a:xfrm flipV="1">
                <a:off x="1155" y="1255"/>
                <a:ext cx="12" cy="20"/>
              </a:xfrm>
              <a:prstGeom prst="line">
                <a:avLst/>
              </a:prstGeom>
              <a:noFill/>
              <a:ln w="12700">
                <a:solidFill>
                  <a:schemeClr val="tx1"/>
                </a:solidFill>
                <a:round/>
                <a:headEnd/>
                <a:tailEnd/>
              </a:ln>
            </p:spPr>
            <p:txBody>
              <a:bodyPr wrap="none" anchor="ctr"/>
              <a:lstStyle/>
              <a:p>
                <a:endParaRPr lang="en-US"/>
              </a:p>
            </p:txBody>
          </p:sp>
          <p:sp>
            <p:nvSpPr>
              <p:cNvPr id="8633" name="Freeform 212"/>
              <p:cNvSpPr>
                <a:spLocks/>
              </p:cNvSpPr>
              <p:nvPr/>
            </p:nvSpPr>
            <p:spPr bwMode="auto">
              <a:xfrm>
                <a:off x="1142" y="1269"/>
                <a:ext cx="8" cy="3"/>
              </a:xfrm>
              <a:custGeom>
                <a:avLst/>
                <a:gdLst>
                  <a:gd name="T0" fmla="*/ 3 w 8"/>
                  <a:gd name="T1" fmla="*/ 2 h 3"/>
                  <a:gd name="T2" fmla="*/ 3 w 8"/>
                  <a:gd name="T3" fmla="*/ 2 h 3"/>
                  <a:gd name="T4" fmla="*/ 7 w 8"/>
                  <a:gd name="T5" fmla="*/ 0 h 3"/>
                  <a:gd name="T6" fmla="*/ 0 w 8"/>
                  <a:gd name="T7" fmla="*/ 1 h 3"/>
                  <a:gd name="T8" fmla="*/ 3 w 8"/>
                  <a:gd name="T9" fmla="*/ 2 h 3"/>
                  <a:gd name="T10" fmla="*/ 0 60000 65536"/>
                  <a:gd name="T11" fmla="*/ 0 60000 65536"/>
                  <a:gd name="T12" fmla="*/ 0 60000 65536"/>
                  <a:gd name="T13" fmla="*/ 0 60000 65536"/>
                  <a:gd name="T14" fmla="*/ 0 60000 65536"/>
                  <a:gd name="T15" fmla="*/ 0 w 8"/>
                  <a:gd name="T16" fmla="*/ 0 h 3"/>
                  <a:gd name="T17" fmla="*/ 8 w 8"/>
                  <a:gd name="T18" fmla="*/ 3 h 3"/>
                </a:gdLst>
                <a:ahLst/>
                <a:cxnLst>
                  <a:cxn ang="T10">
                    <a:pos x="T0" y="T1"/>
                  </a:cxn>
                  <a:cxn ang="T11">
                    <a:pos x="T2" y="T3"/>
                  </a:cxn>
                  <a:cxn ang="T12">
                    <a:pos x="T4" y="T5"/>
                  </a:cxn>
                  <a:cxn ang="T13">
                    <a:pos x="T6" y="T7"/>
                  </a:cxn>
                  <a:cxn ang="T14">
                    <a:pos x="T8" y="T9"/>
                  </a:cxn>
                </a:cxnLst>
                <a:rect l="T15" t="T16" r="T17" b="T18"/>
                <a:pathLst>
                  <a:path w="8" h="3">
                    <a:moveTo>
                      <a:pt x="3" y="2"/>
                    </a:moveTo>
                    <a:lnTo>
                      <a:pt x="3" y="2"/>
                    </a:lnTo>
                    <a:lnTo>
                      <a:pt x="7" y="0"/>
                    </a:lnTo>
                    <a:lnTo>
                      <a:pt x="0" y="1"/>
                    </a:lnTo>
                    <a:lnTo>
                      <a:pt x="3"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34" name="Freeform 213"/>
              <p:cNvSpPr>
                <a:spLocks/>
              </p:cNvSpPr>
              <p:nvPr/>
            </p:nvSpPr>
            <p:spPr bwMode="auto">
              <a:xfrm>
                <a:off x="1142" y="1269"/>
                <a:ext cx="8" cy="3"/>
              </a:xfrm>
              <a:custGeom>
                <a:avLst/>
                <a:gdLst>
                  <a:gd name="T0" fmla="*/ 3 w 8"/>
                  <a:gd name="T1" fmla="*/ 2 h 3"/>
                  <a:gd name="T2" fmla="*/ 7 w 8"/>
                  <a:gd name="T3" fmla="*/ 0 h 3"/>
                  <a:gd name="T4" fmla="*/ 0 w 8"/>
                  <a:gd name="T5" fmla="*/ 1 h 3"/>
                  <a:gd name="T6" fmla="*/ 3 w 8"/>
                  <a:gd name="T7" fmla="*/ 2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3" y="2"/>
                    </a:moveTo>
                    <a:lnTo>
                      <a:pt x="7" y="0"/>
                    </a:lnTo>
                    <a:lnTo>
                      <a:pt x="0" y="1"/>
                    </a:lnTo>
                    <a:lnTo>
                      <a:pt x="3"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35" name="Freeform 214"/>
              <p:cNvSpPr>
                <a:spLocks/>
              </p:cNvSpPr>
              <p:nvPr/>
            </p:nvSpPr>
            <p:spPr bwMode="auto">
              <a:xfrm>
                <a:off x="1132" y="1253"/>
                <a:ext cx="11" cy="15"/>
              </a:xfrm>
              <a:custGeom>
                <a:avLst/>
                <a:gdLst>
                  <a:gd name="T0" fmla="*/ 1 w 11"/>
                  <a:gd name="T1" fmla="*/ 4 h 15"/>
                  <a:gd name="T2" fmla="*/ 0 w 11"/>
                  <a:gd name="T3" fmla="*/ 0 h 15"/>
                  <a:gd name="T4" fmla="*/ 10 w 11"/>
                  <a:gd name="T5" fmla="*/ 13 h 15"/>
                  <a:gd name="T6" fmla="*/ 6 w 11"/>
                  <a:gd name="T7" fmla="*/ 14 h 15"/>
                  <a:gd name="T8" fmla="*/ 0 w 11"/>
                  <a:gd name="T9" fmla="*/ 0 h 15"/>
                  <a:gd name="T10" fmla="*/ 1 w 11"/>
                  <a:gd name="T11" fmla="*/ 4 h 15"/>
                  <a:gd name="T12" fmla="*/ 0 60000 65536"/>
                  <a:gd name="T13" fmla="*/ 0 60000 65536"/>
                  <a:gd name="T14" fmla="*/ 0 60000 65536"/>
                  <a:gd name="T15" fmla="*/ 0 60000 65536"/>
                  <a:gd name="T16" fmla="*/ 0 60000 65536"/>
                  <a:gd name="T17" fmla="*/ 0 60000 65536"/>
                  <a:gd name="T18" fmla="*/ 0 w 11"/>
                  <a:gd name="T19" fmla="*/ 0 h 15"/>
                  <a:gd name="T20" fmla="*/ 11 w 1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1" h="15">
                    <a:moveTo>
                      <a:pt x="1" y="4"/>
                    </a:moveTo>
                    <a:lnTo>
                      <a:pt x="0" y="0"/>
                    </a:lnTo>
                    <a:lnTo>
                      <a:pt x="10" y="13"/>
                    </a:lnTo>
                    <a:lnTo>
                      <a:pt x="6" y="14"/>
                    </a:lnTo>
                    <a:lnTo>
                      <a:pt x="0" y="0"/>
                    </a:lnTo>
                    <a:lnTo>
                      <a:pt x="1"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36" name="Freeform 215"/>
              <p:cNvSpPr>
                <a:spLocks/>
              </p:cNvSpPr>
              <p:nvPr/>
            </p:nvSpPr>
            <p:spPr bwMode="auto">
              <a:xfrm>
                <a:off x="1132" y="1253"/>
                <a:ext cx="11" cy="15"/>
              </a:xfrm>
              <a:custGeom>
                <a:avLst/>
                <a:gdLst>
                  <a:gd name="T0" fmla="*/ 1 w 11"/>
                  <a:gd name="T1" fmla="*/ 4 h 15"/>
                  <a:gd name="T2" fmla="*/ 0 w 11"/>
                  <a:gd name="T3" fmla="*/ 0 h 15"/>
                  <a:gd name="T4" fmla="*/ 10 w 11"/>
                  <a:gd name="T5" fmla="*/ 13 h 15"/>
                  <a:gd name="T6" fmla="*/ 6 w 11"/>
                  <a:gd name="T7" fmla="*/ 14 h 15"/>
                  <a:gd name="T8" fmla="*/ 0 w 11"/>
                  <a:gd name="T9" fmla="*/ 0 h 15"/>
                  <a:gd name="T10" fmla="*/ 1 w 11"/>
                  <a:gd name="T11" fmla="*/ 4 h 15"/>
                  <a:gd name="T12" fmla="*/ 0 60000 65536"/>
                  <a:gd name="T13" fmla="*/ 0 60000 65536"/>
                  <a:gd name="T14" fmla="*/ 0 60000 65536"/>
                  <a:gd name="T15" fmla="*/ 0 60000 65536"/>
                  <a:gd name="T16" fmla="*/ 0 60000 65536"/>
                  <a:gd name="T17" fmla="*/ 0 60000 65536"/>
                  <a:gd name="T18" fmla="*/ 0 w 11"/>
                  <a:gd name="T19" fmla="*/ 0 h 15"/>
                  <a:gd name="T20" fmla="*/ 11 w 1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1" h="15">
                    <a:moveTo>
                      <a:pt x="1" y="4"/>
                    </a:moveTo>
                    <a:lnTo>
                      <a:pt x="0" y="0"/>
                    </a:lnTo>
                    <a:lnTo>
                      <a:pt x="10" y="13"/>
                    </a:lnTo>
                    <a:lnTo>
                      <a:pt x="6" y="14"/>
                    </a:lnTo>
                    <a:lnTo>
                      <a:pt x="0" y="0"/>
                    </a:lnTo>
                    <a:lnTo>
                      <a:pt x="1"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37" name="Freeform 216"/>
              <p:cNvSpPr>
                <a:spLocks/>
              </p:cNvSpPr>
              <p:nvPr/>
            </p:nvSpPr>
            <p:spPr bwMode="auto">
              <a:xfrm>
                <a:off x="1132" y="1234"/>
                <a:ext cx="7" cy="20"/>
              </a:xfrm>
              <a:custGeom>
                <a:avLst/>
                <a:gdLst>
                  <a:gd name="T0" fmla="*/ 6 w 7"/>
                  <a:gd name="T1" fmla="*/ 3 h 20"/>
                  <a:gd name="T2" fmla="*/ 6 w 7"/>
                  <a:gd name="T3" fmla="*/ 3 h 20"/>
                  <a:gd name="T4" fmla="*/ 1 w 7"/>
                  <a:gd name="T5" fmla="*/ 19 h 20"/>
                  <a:gd name="T6" fmla="*/ 0 w 7"/>
                  <a:gd name="T7" fmla="*/ 14 h 20"/>
                  <a:gd name="T8" fmla="*/ 6 w 7"/>
                  <a:gd name="T9" fmla="*/ 0 h 20"/>
                  <a:gd name="T10" fmla="*/ 6 w 7"/>
                  <a:gd name="T11" fmla="*/ 3 h 20"/>
                  <a:gd name="T12" fmla="*/ 0 60000 65536"/>
                  <a:gd name="T13" fmla="*/ 0 60000 65536"/>
                  <a:gd name="T14" fmla="*/ 0 60000 65536"/>
                  <a:gd name="T15" fmla="*/ 0 60000 65536"/>
                  <a:gd name="T16" fmla="*/ 0 60000 65536"/>
                  <a:gd name="T17" fmla="*/ 0 60000 65536"/>
                  <a:gd name="T18" fmla="*/ 0 w 7"/>
                  <a:gd name="T19" fmla="*/ 0 h 20"/>
                  <a:gd name="T20" fmla="*/ 7 w 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 h="20">
                    <a:moveTo>
                      <a:pt x="6" y="3"/>
                    </a:moveTo>
                    <a:lnTo>
                      <a:pt x="6" y="3"/>
                    </a:lnTo>
                    <a:lnTo>
                      <a:pt x="1" y="19"/>
                    </a:lnTo>
                    <a:lnTo>
                      <a:pt x="0" y="14"/>
                    </a:lnTo>
                    <a:lnTo>
                      <a:pt x="6" y="0"/>
                    </a:lnTo>
                    <a:lnTo>
                      <a:pt x="6"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38" name="Freeform 217"/>
              <p:cNvSpPr>
                <a:spLocks/>
              </p:cNvSpPr>
              <p:nvPr/>
            </p:nvSpPr>
            <p:spPr bwMode="auto">
              <a:xfrm>
                <a:off x="1132" y="1234"/>
                <a:ext cx="7" cy="20"/>
              </a:xfrm>
              <a:custGeom>
                <a:avLst/>
                <a:gdLst>
                  <a:gd name="T0" fmla="*/ 6 w 7"/>
                  <a:gd name="T1" fmla="*/ 3 h 20"/>
                  <a:gd name="T2" fmla="*/ 1 w 7"/>
                  <a:gd name="T3" fmla="*/ 19 h 20"/>
                  <a:gd name="T4" fmla="*/ 0 w 7"/>
                  <a:gd name="T5" fmla="*/ 14 h 20"/>
                  <a:gd name="T6" fmla="*/ 6 w 7"/>
                  <a:gd name="T7" fmla="*/ 0 h 20"/>
                  <a:gd name="T8" fmla="*/ 6 w 7"/>
                  <a:gd name="T9" fmla="*/ 3 h 20"/>
                  <a:gd name="T10" fmla="*/ 0 60000 65536"/>
                  <a:gd name="T11" fmla="*/ 0 60000 65536"/>
                  <a:gd name="T12" fmla="*/ 0 60000 65536"/>
                  <a:gd name="T13" fmla="*/ 0 60000 65536"/>
                  <a:gd name="T14" fmla="*/ 0 60000 65536"/>
                  <a:gd name="T15" fmla="*/ 0 w 7"/>
                  <a:gd name="T16" fmla="*/ 0 h 20"/>
                  <a:gd name="T17" fmla="*/ 7 w 7"/>
                  <a:gd name="T18" fmla="*/ 20 h 20"/>
                </a:gdLst>
                <a:ahLst/>
                <a:cxnLst>
                  <a:cxn ang="T10">
                    <a:pos x="T0" y="T1"/>
                  </a:cxn>
                  <a:cxn ang="T11">
                    <a:pos x="T2" y="T3"/>
                  </a:cxn>
                  <a:cxn ang="T12">
                    <a:pos x="T4" y="T5"/>
                  </a:cxn>
                  <a:cxn ang="T13">
                    <a:pos x="T6" y="T7"/>
                  </a:cxn>
                  <a:cxn ang="T14">
                    <a:pos x="T8" y="T9"/>
                  </a:cxn>
                </a:cxnLst>
                <a:rect l="T15" t="T16" r="T17" b="T18"/>
                <a:pathLst>
                  <a:path w="7" h="20">
                    <a:moveTo>
                      <a:pt x="6" y="3"/>
                    </a:moveTo>
                    <a:lnTo>
                      <a:pt x="1" y="19"/>
                    </a:lnTo>
                    <a:lnTo>
                      <a:pt x="0" y="14"/>
                    </a:lnTo>
                    <a:lnTo>
                      <a:pt x="6" y="0"/>
                    </a:lnTo>
                    <a:lnTo>
                      <a:pt x="6"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39" name="Freeform 218"/>
              <p:cNvSpPr>
                <a:spLocks/>
              </p:cNvSpPr>
              <p:nvPr/>
            </p:nvSpPr>
            <p:spPr bwMode="auto">
              <a:xfrm>
                <a:off x="1144" y="1238"/>
                <a:ext cx="12" cy="10"/>
              </a:xfrm>
              <a:custGeom>
                <a:avLst/>
                <a:gdLst>
                  <a:gd name="T0" fmla="*/ 7 w 12"/>
                  <a:gd name="T1" fmla="*/ 9 h 10"/>
                  <a:gd name="T2" fmla="*/ 7 w 12"/>
                  <a:gd name="T3" fmla="*/ 9 h 10"/>
                  <a:gd name="T4" fmla="*/ 0 w 12"/>
                  <a:gd name="T5" fmla="*/ 0 h 10"/>
                  <a:gd name="T6" fmla="*/ 11 w 12"/>
                  <a:gd name="T7" fmla="*/ 8 h 10"/>
                  <a:gd name="T8" fmla="*/ 7 w 12"/>
                  <a:gd name="T9" fmla="*/ 9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7" y="9"/>
                    </a:moveTo>
                    <a:lnTo>
                      <a:pt x="7" y="9"/>
                    </a:lnTo>
                    <a:lnTo>
                      <a:pt x="0" y="0"/>
                    </a:lnTo>
                    <a:lnTo>
                      <a:pt x="11" y="8"/>
                    </a:lnTo>
                    <a:lnTo>
                      <a:pt x="7" y="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0" name="Freeform 219"/>
              <p:cNvSpPr>
                <a:spLocks/>
              </p:cNvSpPr>
              <p:nvPr/>
            </p:nvSpPr>
            <p:spPr bwMode="auto">
              <a:xfrm>
                <a:off x="1144" y="1238"/>
                <a:ext cx="12" cy="10"/>
              </a:xfrm>
              <a:custGeom>
                <a:avLst/>
                <a:gdLst>
                  <a:gd name="T0" fmla="*/ 7 w 12"/>
                  <a:gd name="T1" fmla="*/ 9 h 10"/>
                  <a:gd name="T2" fmla="*/ 0 w 12"/>
                  <a:gd name="T3" fmla="*/ 0 h 10"/>
                  <a:gd name="T4" fmla="*/ 11 w 12"/>
                  <a:gd name="T5" fmla="*/ 8 h 10"/>
                  <a:gd name="T6" fmla="*/ 7 w 12"/>
                  <a:gd name="T7" fmla="*/ 9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7" y="9"/>
                    </a:moveTo>
                    <a:lnTo>
                      <a:pt x="0" y="0"/>
                    </a:lnTo>
                    <a:lnTo>
                      <a:pt x="11" y="8"/>
                    </a:lnTo>
                    <a:lnTo>
                      <a:pt x="7" y="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1" name="Freeform 220"/>
              <p:cNvSpPr>
                <a:spLocks/>
              </p:cNvSpPr>
              <p:nvPr/>
            </p:nvSpPr>
            <p:spPr bwMode="auto">
              <a:xfrm>
                <a:off x="1142" y="1251"/>
                <a:ext cx="14" cy="17"/>
              </a:xfrm>
              <a:custGeom>
                <a:avLst/>
                <a:gdLst>
                  <a:gd name="T0" fmla="*/ 0 w 14"/>
                  <a:gd name="T1" fmla="*/ 16 h 17"/>
                  <a:gd name="T2" fmla="*/ 0 w 14"/>
                  <a:gd name="T3" fmla="*/ 16 h 17"/>
                  <a:gd name="T4" fmla="*/ 9 w 14"/>
                  <a:gd name="T5" fmla="*/ 1 h 17"/>
                  <a:gd name="T6" fmla="*/ 13 w 14"/>
                  <a:gd name="T7" fmla="*/ 0 h 17"/>
                  <a:gd name="T8" fmla="*/ 4 w 14"/>
                  <a:gd name="T9" fmla="*/ 15 h 17"/>
                  <a:gd name="T10" fmla="*/ 0 w 14"/>
                  <a:gd name="T11" fmla="*/ 16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16"/>
                    </a:moveTo>
                    <a:lnTo>
                      <a:pt x="0" y="16"/>
                    </a:lnTo>
                    <a:lnTo>
                      <a:pt x="9" y="1"/>
                    </a:lnTo>
                    <a:lnTo>
                      <a:pt x="13" y="0"/>
                    </a:lnTo>
                    <a:lnTo>
                      <a:pt x="4" y="15"/>
                    </a:lnTo>
                    <a:lnTo>
                      <a:pt x="0"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2" name="Freeform 221"/>
              <p:cNvSpPr>
                <a:spLocks/>
              </p:cNvSpPr>
              <p:nvPr/>
            </p:nvSpPr>
            <p:spPr bwMode="auto">
              <a:xfrm>
                <a:off x="1142" y="1251"/>
                <a:ext cx="14" cy="17"/>
              </a:xfrm>
              <a:custGeom>
                <a:avLst/>
                <a:gdLst>
                  <a:gd name="T0" fmla="*/ 0 w 14"/>
                  <a:gd name="T1" fmla="*/ 16 h 17"/>
                  <a:gd name="T2" fmla="*/ 9 w 14"/>
                  <a:gd name="T3" fmla="*/ 1 h 17"/>
                  <a:gd name="T4" fmla="*/ 13 w 14"/>
                  <a:gd name="T5" fmla="*/ 0 h 17"/>
                  <a:gd name="T6" fmla="*/ 4 w 14"/>
                  <a:gd name="T7" fmla="*/ 15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9" y="1"/>
                    </a:lnTo>
                    <a:lnTo>
                      <a:pt x="13" y="0"/>
                    </a:lnTo>
                    <a:lnTo>
                      <a:pt x="4" y="15"/>
                    </a:lnTo>
                    <a:lnTo>
                      <a:pt x="0"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3" name="Freeform 222"/>
              <p:cNvSpPr>
                <a:spLocks/>
              </p:cNvSpPr>
              <p:nvPr/>
            </p:nvSpPr>
            <p:spPr bwMode="auto">
              <a:xfrm>
                <a:off x="1114" y="1267"/>
                <a:ext cx="27" cy="35"/>
              </a:xfrm>
              <a:custGeom>
                <a:avLst/>
                <a:gdLst>
                  <a:gd name="T0" fmla="*/ 8 w 27"/>
                  <a:gd name="T1" fmla="*/ 0 h 35"/>
                  <a:gd name="T2" fmla="*/ 15 w 27"/>
                  <a:gd name="T3" fmla="*/ 3 h 35"/>
                  <a:gd name="T4" fmla="*/ 26 w 27"/>
                  <a:gd name="T5" fmla="*/ 14 h 35"/>
                  <a:gd name="T6" fmla="*/ 18 w 27"/>
                  <a:gd name="T7" fmla="*/ 34 h 35"/>
                  <a:gd name="T8" fmla="*/ 13 w 27"/>
                  <a:gd name="T9" fmla="*/ 31 h 35"/>
                  <a:gd name="T10" fmla="*/ 0 w 27"/>
                  <a:gd name="T11" fmla="*/ 17 h 35"/>
                  <a:gd name="T12" fmla="*/ 8 w 27"/>
                  <a:gd name="T13" fmla="*/ 0 h 35"/>
                  <a:gd name="T14" fmla="*/ 0 60000 65536"/>
                  <a:gd name="T15" fmla="*/ 0 60000 65536"/>
                  <a:gd name="T16" fmla="*/ 0 60000 65536"/>
                  <a:gd name="T17" fmla="*/ 0 60000 65536"/>
                  <a:gd name="T18" fmla="*/ 0 60000 65536"/>
                  <a:gd name="T19" fmla="*/ 0 60000 65536"/>
                  <a:gd name="T20" fmla="*/ 0 60000 65536"/>
                  <a:gd name="T21" fmla="*/ 0 w 27"/>
                  <a:gd name="T22" fmla="*/ 0 h 35"/>
                  <a:gd name="T23" fmla="*/ 27 w 2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5">
                    <a:moveTo>
                      <a:pt x="8" y="0"/>
                    </a:moveTo>
                    <a:lnTo>
                      <a:pt x="15" y="3"/>
                    </a:lnTo>
                    <a:lnTo>
                      <a:pt x="26" y="14"/>
                    </a:lnTo>
                    <a:lnTo>
                      <a:pt x="18" y="34"/>
                    </a:lnTo>
                    <a:lnTo>
                      <a:pt x="13" y="31"/>
                    </a:lnTo>
                    <a:lnTo>
                      <a:pt x="0" y="17"/>
                    </a:lnTo>
                    <a:lnTo>
                      <a:pt x="8"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4" name="Freeform 223"/>
              <p:cNvSpPr>
                <a:spLocks/>
              </p:cNvSpPr>
              <p:nvPr/>
            </p:nvSpPr>
            <p:spPr bwMode="auto">
              <a:xfrm>
                <a:off x="1114" y="1267"/>
                <a:ext cx="27" cy="35"/>
              </a:xfrm>
              <a:custGeom>
                <a:avLst/>
                <a:gdLst>
                  <a:gd name="T0" fmla="*/ 8 w 27"/>
                  <a:gd name="T1" fmla="*/ 0 h 35"/>
                  <a:gd name="T2" fmla="*/ 15 w 27"/>
                  <a:gd name="T3" fmla="*/ 3 h 35"/>
                  <a:gd name="T4" fmla="*/ 26 w 27"/>
                  <a:gd name="T5" fmla="*/ 14 h 35"/>
                  <a:gd name="T6" fmla="*/ 18 w 27"/>
                  <a:gd name="T7" fmla="*/ 34 h 35"/>
                  <a:gd name="T8" fmla="*/ 13 w 27"/>
                  <a:gd name="T9" fmla="*/ 31 h 35"/>
                  <a:gd name="T10" fmla="*/ 0 w 27"/>
                  <a:gd name="T11" fmla="*/ 17 h 35"/>
                  <a:gd name="T12" fmla="*/ 8 w 27"/>
                  <a:gd name="T13" fmla="*/ 0 h 35"/>
                  <a:gd name="T14" fmla="*/ 0 60000 65536"/>
                  <a:gd name="T15" fmla="*/ 0 60000 65536"/>
                  <a:gd name="T16" fmla="*/ 0 60000 65536"/>
                  <a:gd name="T17" fmla="*/ 0 60000 65536"/>
                  <a:gd name="T18" fmla="*/ 0 60000 65536"/>
                  <a:gd name="T19" fmla="*/ 0 60000 65536"/>
                  <a:gd name="T20" fmla="*/ 0 60000 65536"/>
                  <a:gd name="T21" fmla="*/ 0 w 27"/>
                  <a:gd name="T22" fmla="*/ 0 h 35"/>
                  <a:gd name="T23" fmla="*/ 27 w 2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5">
                    <a:moveTo>
                      <a:pt x="8" y="0"/>
                    </a:moveTo>
                    <a:lnTo>
                      <a:pt x="15" y="3"/>
                    </a:lnTo>
                    <a:lnTo>
                      <a:pt x="26" y="14"/>
                    </a:lnTo>
                    <a:lnTo>
                      <a:pt x="18" y="34"/>
                    </a:lnTo>
                    <a:lnTo>
                      <a:pt x="13" y="31"/>
                    </a:lnTo>
                    <a:lnTo>
                      <a:pt x="0" y="17"/>
                    </a:lnTo>
                    <a:lnTo>
                      <a:pt x="8"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5" name="Freeform 224"/>
              <p:cNvSpPr>
                <a:spLocks/>
              </p:cNvSpPr>
              <p:nvPr/>
            </p:nvSpPr>
            <p:spPr bwMode="auto">
              <a:xfrm>
                <a:off x="1124" y="1265"/>
                <a:ext cx="7" cy="3"/>
              </a:xfrm>
              <a:custGeom>
                <a:avLst/>
                <a:gdLst>
                  <a:gd name="T0" fmla="*/ 4 w 7"/>
                  <a:gd name="T1" fmla="*/ 0 h 3"/>
                  <a:gd name="T2" fmla="*/ 4 w 7"/>
                  <a:gd name="T3" fmla="*/ 0 h 3"/>
                  <a:gd name="T4" fmla="*/ 0 w 7"/>
                  <a:gd name="T5" fmla="*/ 2 h 3"/>
                  <a:gd name="T6" fmla="*/ 6 w 7"/>
                  <a:gd name="T7" fmla="*/ 1 h 3"/>
                  <a:gd name="T8" fmla="*/ 4 w 7"/>
                  <a:gd name="T9" fmla="*/ 0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4" y="0"/>
                    </a:moveTo>
                    <a:lnTo>
                      <a:pt x="4" y="0"/>
                    </a:lnTo>
                    <a:lnTo>
                      <a:pt x="0" y="2"/>
                    </a:lnTo>
                    <a:lnTo>
                      <a:pt x="6" y="1"/>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6" name="Freeform 225"/>
              <p:cNvSpPr>
                <a:spLocks/>
              </p:cNvSpPr>
              <p:nvPr/>
            </p:nvSpPr>
            <p:spPr bwMode="auto">
              <a:xfrm>
                <a:off x="1124" y="1265"/>
                <a:ext cx="7" cy="3"/>
              </a:xfrm>
              <a:custGeom>
                <a:avLst/>
                <a:gdLst>
                  <a:gd name="T0" fmla="*/ 4 w 7"/>
                  <a:gd name="T1" fmla="*/ 0 h 3"/>
                  <a:gd name="T2" fmla="*/ 0 w 7"/>
                  <a:gd name="T3" fmla="*/ 2 h 3"/>
                  <a:gd name="T4" fmla="*/ 6 w 7"/>
                  <a:gd name="T5" fmla="*/ 1 h 3"/>
                  <a:gd name="T6" fmla="*/ 4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4" y="0"/>
                    </a:moveTo>
                    <a:lnTo>
                      <a:pt x="0" y="2"/>
                    </a:lnTo>
                    <a:lnTo>
                      <a:pt x="6" y="1"/>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7" name="Freeform 226"/>
              <p:cNvSpPr>
                <a:spLocks/>
              </p:cNvSpPr>
              <p:nvPr/>
            </p:nvSpPr>
            <p:spPr bwMode="auto">
              <a:xfrm>
                <a:off x="1132" y="1269"/>
                <a:ext cx="14" cy="10"/>
              </a:xfrm>
              <a:custGeom>
                <a:avLst/>
                <a:gdLst>
                  <a:gd name="T0" fmla="*/ 10 w 14"/>
                  <a:gd name="T1" fmla="*/ 9 h 10"/>
                  <a:gd name="T2" fmla="*/ 10 w 14"/>
                  <a:gd name="T3" fmla="*/ 9 h 10"/>
                  <a:gd name="T4" fmla="*/ 0 w 14"/>
                  <a:gd name="T5" fmla="*/ 1 h 10"/>
                  <a:gd name="T6" fmla="*/ 3 w 14"/>
                  <a:gd name="T7" fmla="*/ 0 h 10"/>
                  <a:gd name="T8" fmla="*/ 13 w 14"/>
                  <a:gd name="T9" fmla="*/ 8 h 10"/>
                  <a:gd name="T10" fmla="*/ 10 w 14"/>
                  <a:gd name="T11" fmla="*/ 9 h 10"/>
                  <a:gd name="T12" fmla="*/ 0 60000 65536"/>
                  <a:gd name="T13" fmla="*/ 0 60000 65536"/>
                  <a:gd name="T14" fmla="*/ 0 60000 65536"/>
                  <a:gd name="T15" fmla="*/ 0 60000 65536"/>
                  <a:gd name="T16" fmla="*/ 0 60000 65536"/>
                  <a:gd name="T17" fmla="*/ 0 60000 65536"/>
                  <a:gd name="T18" fmla="*/ 0 w 14"/>
                  <a:gd name="T19" fmla="*/ 0 h 10"/>
                  <a:gd name="T20" fmla="*/ 14 w 1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4" h="10">
                    <a:moveTo>
                      <a:pt x="10" y="9"/>
                    </a:moveTo>
                    <a:lnTo>
                      <a:pt x="10" y="9"/>
                    </a:lnTo>
                    <a:lnTo>
                      <a:pt x="0" y="1"/>
                    </a:lnTo>
                    <a:lnTo>
                      <a:pt x="3" y="0"/>
                    </a:lnTo>
                    <a:lnTo>
                      <a:pt x="13" y="8"/>
                    </a:lnTo>
                    <a:lnTo>
                      <a:pt x="10" y="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8" name="Freeform 227"/>
              <p:cNvSpPr>
                <a:spLocks/>
              </p:cNvSpPr>
              <p:nvPr/>
            </p:nvSpPr>
            <p:spPr bwMode="auto">
              <a:xfrm>
                <a:off x="1132" y="1269"/>
                <a:ext cx="14" cy="10"/>
              </a:xfrm>
              <a:custGeom>
                <a:avLst/>
                <a:gdLst>
                  <a:gd name="T0" fmla="*/ 10 w 14"/>
                  <a:gd name="T1" fmla="*/ 9 h 10"/>
                  <a:gd name="T2" fmla="*/ 0 w 14"/>
                  <a:gd name="T3" fmla="*/ 1 h 10"/>
                  <a:gd name="T4" fmla="*/ 3 w 14"/>
                  <a:gd name="T5" fmla="*/ 0 h 10"/>
                  <a:gd name="T6" fmla="*/ 13 w 14"/>
                  <a:gd name="T7" fmla="*/ 8 h 10"/>
                  <a:gd name="T8" fmla="*/ 10 w 14"/>
                  <a:gd name="T9" fmla="*/ 9 h 10"/>
                  <a:gd name="T10" fmla="*/ 0 60000 65536"/>
                  <a:gd name="T11" fmla="*/ 0 60000 65536"/>
                  <a:gd name="T12" fmla="*/ 0 60000 65536"/>
                  <a:gd name="T13" fmla="*/ 0 60000 65536"/>
                  <a:gd name="T14" fmla="*/ 0 60000 65536"/>
                  <a:gd name="T15" fmla="*/ 0 w 14"/>
                  <a:gd name="T16" fmla="*/ 0 h 10"/>
                  <a:gd name="T17" fmla="*/ 14 w 14"/>
                  <a:gd name="T18" fmla="*/ 10 h 10"/>
                </a:gdLst>
                <a:ahLst/>
                <a:cxnLst>
                  <a:cxn ang="T10">
                    <a:pos x="T0" y="T1"/>
                  </a:cxn>
                  <a:cxn ang="T11">
                    <a:pos x="T2" y="T3"/>
                  </a:cxn>
                  <a:cxn ang="T12">
                    <a:pos x="T4" y="T5"/>
                  </a:cxn>
                  <a:cxn ang="T13">
                    <a:pos x="T6" y="T7"/>
                  </a:cxn>
                  <a:cxn ang="T14">
                    <a:pos x="T8" y="T9"/>
                  </a:cxn>
                </a:cxnLst>
                <a:rect l="T15" t="T16" r="T17" b="T18"/>
                <a:pathLst>
                  <a:path w="14" h="10">
                    <a:moveTo>
                      <a:pt x="10" y="9"/>
                    </a:moveTo>
                    <a:lnTo>
                      <a:pt x="0" y="1"/>
                    </a:lnTo>
                    <a:lnTo>
                      <a:pt x="3" y="0"/>
                    </a:lnTo>
                    <a:lnTo>
                      <a:pt x="13" y="8"/>
                    </a:lnTo>
                    <a:lnTo>
                      <a:pt x="10" y="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9" name="Freeform 228"/>
              <p:cNvSpPr>
                <a:spLocks/>
              </p:cNvSpPr>
              <p:nvPr/>
            </p:nvSpPr>
            <p:spPr bwMode="auto">
              <a:xfrm>
                <a:off x="1134" y="1282"/>
                <a:ext cx="12" cy="20"/>
              </a:xfrm>
              <a:custGeom>
                <a:avLst/>
                <a:gdLst>
                  <a:gd name="T0" fmla="*/ 0 w 12"/>
                  <a:gd name="T1" fmla="*/ 16 h 20"/>
                  <a:gd name="T2" fmla="*/ 0 w 12"/>
                  <a:gd name="T3" fmla="*/ 16 h 20"/>
                  <a:gd name="T4" fmla="*/ 8 w 12"/>
                  <a:gd name="T5" fmla="*/ 2 h 20"/>
                  <a:gd name="T6" fmla="*/ 11 w 12"/>
                  <a:gd name="T7" fmla="*/ 0 h 20"/>
                  <a:gd name="T8" fmla="*/ 1 w 12"/>
                  <a:gd name="T9" fmla="*/ 19 h 20"/>
                  <a:gd name="T10" fmla="*/ 0 w 12"/>
                  <a:gd name="T11" fmla="*/ 16 h 20"/>
                  <a:gd name="T12" fmla="*/ 0 60000 65536"/>
                  <a:gd name="T13" fmla="*/ 0 60000 65536"/>
                  <a:gd name="T14" fmla="*/ 0 60000 65536"/>
                  <a:gd name="T15" fmla="*/ 0 60000 65536"/>
                  <a:gd name="T16" fmla="*/ 0 60000 65536"/>
                  <a:gd name="T17" fmla="*/ 0 60000 65536"/>
                  <a:gd name="T18" fmla="*/ 0 w 12"/>
                  <a:gd name="T19" fmla="*/ 0 h 20"/>
                  <a:gd name="T20" fmla="*/ 12 w 12"/>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2" h="20">
                    <a:moveTo>
                      <a:pt x="0" y="16"/>
                    </a:moveTo>
                    <a:lnTo>
                      <a:pt x="0" y="16"/>
                    </a:lnTo>
                    <a:lnTo>
                      <a:pt x="8" y="2"/>
                    </a:lnTo>
                    <a:lnTo>
                      <a:pt x="11" y="0"/>
                    </a:lnTo>
                    <a:lnTo>
                      <a:pt x="1" y="19"/>
                    </a:lnTo>
                    <a:lnTo>
                      <a:pt x="0"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50" name="Freeform 229"/>
              <p:cNvSpPr>
                <a:spLocks/>
              </p:cNvSpPr>
              <p:nvPr/>
            </p:nvSpPr>
            <p:spPr bwMode="auto">
              <a:xfrm>
                <a:off x="1134" y="1282"/>
                <a:ext cx="12" cy="20"/>
              </a:xfrm>
              <a:custGeom>
                <a:avLst/>
                <a:gdLst>
                  <a:gd name="T0" fmla="*/ 0 w 12"/>
                  <a:gd name="T1" fmla="*/ 16 h 20"/>
                  <a:gd name="T2" fmla="*/ 8 w 12"/>
                  <a:gd name="T3" fmla="*/ 2 h 20"/>
                  <a:gd name="T4" fmla="*/ 11 w 12"/>
                  <a:gd name="T5" fmla="*/ 0 h 20"/>
                  <a:gd name="T6" fmla="*/ 1 w 12"/>
                  <a:gd name="T7" fmla="*/ 19 h 20"/>
                  <a:gd name="T8" fmla="*/ 0 w 12"/>
                  <a:gd name="T9" fmla="*/ 16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16"/>
                    </a:moveTo>
                    <a:lnTo>
                      <a:pt x="8" y="2"/>
                    </a:lnTo>
                    <a:lnTo>
                      <a:pt x="11" y="0"/>
                    </a:lnTo>
                    <a:lnTo>
                      <a:pt x="1" y="19"/>
                    </a:lnTo>
                    <a:lnTo>
                      <a:pt x="0"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51" name="Freeform 230"/>
              <p:cNvSpPr>
                <a:spLocks/>
              </p:cNvSpPr>
              <p:nvPr/>
            </p:nvSpPr>
            <p:spPr bwMode="auto">
              <a:xfrm>
                <a:off x="1128" y="1299"/>
                <a:ext cx="3" cy="3"/>
              </a:xfrm>
              <a:custGeom>
                <a:avLst/>
                <a:gdLst>
                  <a:gd name="T0" fmla="*/ 1 w 3"/>
                  <a:gd name="T1" fmla="*/ 1 h 3"/>
                  <a:gd name="T2" fmla="*/ 0 w 3"/>
                  <a:gd name="T3" fmla="*/ 0 h 3"/>
                  <a:gd name="T4" fmla="*/ 2 w 3"/>
                  <a:gd name="T5" fmla="*/ 1 h 3"/>
                  <a:gd name="T6" fmla="*/ 2 w 3"/>
                  <a:gd name="T7" fmla="*/ 2 h 3"/>
                  <a:gd name="T8" fmla="*/ 1 w 3"/>
                  <a:gd name="T9" fmla="*/ 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1"/>
                    </a:moveTo>
                    <a:lnTo>
                      <a:pt x="0" y="0"/>
                    </a:lnTo>
                    <a:lnTo>
                      <a:pt x="2" y="1"/>
                    </a:lnTo>
                    <a:lnTo>
                      <a:pt x="2" y="2"/>
                    </a:lnTo>
                    <a:lnTo>
                      <a:pt x="1"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52" name="Freeform 231"/>
              <p:cNvSpPr>
                <a:spLocks/>
              </p:cNvSpPr>
              <p:nvPr/>
            </p:nvSpPr>
            <p:spPr bwMode="auto">
              <a:xfrm>
                <a:off x="1128" y="1299"/>
                <a:ext cx="3" cy="3"/>
              </a:xfrm>
              <a:custGeom>
                <a:avLst/>
                <a:gdLst>
                  <a:gd name="T0" fmla="*/ 1 w 3"/>
                  <a:gd name="T1" fmla="*/ 1 h 3"/>
                  <a:gd name="T2" fmla="*/ 0 w 3"/>
                  <a:gd name="T3" fmla="*/ 0 h 3"/>
                  <a:gd name="T4" fmla="*/ 2 w 3"/>
                  <a:gd name="T5" fmla="*/ 1 h 3"/>
                  <a:gd name="T6" fmla="*/ 2 w 3"/>
                  <a:gd name="T7" fmla="*/ 2 h 3"/>
                  <a:gd name="T8" fmla="*/ 1 w 3"/>
                  <a:gd name="T9" fmla="*/ 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1"/>
                    </a:moveTo>
                    <a:lnTo>
                      <a:pt x="0" y="0"/>
                    </a:lnTo>
                    <a:lnTo>
                      <a:pt x="2" y="1"/>
                    </a:lnTo>
                    <a:lnTo>
                      <a:pt x="2" y="2"/>
                    </a:lnTo>
                    <a:lnTo>
                      <a:pt x="1"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53" name="Freeform 232"/>
              <p:cNvSpPr>
                <a:spLocks/>
              </p:cNvSpPr>
              <p:nvPr/>
            </p:nvSpPr>
            <p:spPr bwMode="auto">
              <a:xfrm>
                <a:off x="1114" y="1287"/>
                <a:ext cx="11" cy="11"/>
              </a:xfrm>
              <a:custGeom>
                <a:avLst/>
                <a:gdLst>
                  <a:gd name="T0" fmla="*/ 0 w 11"/>
                  <a:gd name="T1" fmla="*/ 0 h 11"/>
                  <a:gd name="T2" fmla="*/ 0 w 11"/>
                  <a:gd name="T3" fmla="*/ 0 h 11"/>
                  <a:gd name="T4" fmla="*/ 10 w 11"/>
                  <a:gd name="T5" fmla="*/ 10 h 11"/>
                  <a:gd name="T6" fmla="*/ 0 w 11"/>
                  <a:gd name="T7" fmla="*/ 0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0" y="0"/>
                    </a:moveTo>
                    <a:lnTo>
                      <a:pt x="0" y="0"/>
                    </a:lnTo>
                    <a:lnTo>
                      <a:pt x="10" y="10"/>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54" name="Line 233"/>
              <p:cNvSpPr>
                <a:spLocks noChangeShapeType="1"/>
              </p:cNvSpPr>
              <p:nvPr/>
            </p:nvSpPr>
            <p:spPr bwMode="auto">
              <a:xfrm>
                <a:off x="1114" y="1287"/>
                <a:ext cx="16" cy="16"/>
              </a:xfrm>
              <a:prstGeom prst="line">
                <a:avLst/>
              </a:prstGeom>
              <a:noFill/>
              <a:ln w="12700">
                <a:solidFill>
                  <a:schemeClr val="tx1"/>
                </a:solidFill>
                <a:round/>
                <a:headEnd/>
                <a:tailEnd/>
              </a:ln>
            </p:spPr>
            <p:txBody>
              <a:bodyPr wrap="none" anchor="ctr"/>
              <a:lstStyle/>
              <a:p>
                <a:endParaRPr lang="en-US"/>
              </a:p>
            </p:txBody>
          </p:sp>
          <p:sp>
            <p:nvSpPr>
              <p:cNvPr id="8655" name="Freeform 234"/>
              <p:cNvSpPr>
                <a:spLocks/>
              </p:cNvSpPr>
              <p:nvPr/>
            </p:nvSpPr>
            <p:spPr bwMode="auto">
              <a:xfrm>
                <a:off x="1114" y="1267"/>
                <a:ext cx="5" cy="15"/>
              </a:xfrm>
              <a:custGeom>
                <a:avLst/>
                <a:gdLst>
                  <a:gd name="T0" fmla="*/ 4 w 5"/>
                  <a:gd name="T1" fmla="*/ 0 h 15"/>
                  <a:gd name="T2" fmla="*/ 4 w 5"/>
                  <a:gd name="T3" fmla="*/ 0 h 15"/>
                  <a:gd name="T4" fmla="*/ 0 w 5"/>
                  <a:gd name="T5" fmla="*/ 14 h 15"/>
                  <a:gd name="T6" fmla="*/ 4 w 5"/>
                  <a:gd name="T7" fmla="*/ 0 h 15"/>
                  <a:gd name="T8" fmla="*/ 0 60000 65536"/>
                  <a:gd name="T9" fmla="*/ 0 60000 65536"/>
                  <a:gd name="T10" fmla="*/ 0 60000 65536"/>
                  <a:gd name="T11" fmla="*/ 0 60000 65536"/>
                  <a:gd name="T12" fmla="*/ 0 w 5"/>
                  <a:gd name="T13" fmla="*/ 0 h 15"/>
                  <a:gd name="T14" fmla="*/ 5 w 5"/>
                  <a:gd name="T15" fmla="*/ 15 h 15"/>
                </a:gdLst>
                <a:ahLst/>
                <a:cxnLst>
                  <a:cxn ang="T8">
                    <a:pos x="T0" y="T1"/>
                  </a:cxn>
                  <a:cxn ang="T9">
                    <a:pos x="T2" y="T3"/>
                  </a:cxn>
                  <a:cxn ang="T10">
                    <a:pos x="T4" y="T5"/>
                  </a:cxn>
                  <a:cxn ang="T11">
                    <a:pos x="T6" y="T7"/>
                  </a:cxn>
                </a:cxnLst>
                <a:rect l="T12" t="T13" r="T14" b="T15"/>
                <a:pathLst>
                  <a:path w="5" h="15">
                    <a:moveTo>
                      <a:pt x="4" y="0"/>
                    </a:moveTo>
                    <a:lnTo>
                      <a:pt x="4" y="0"/>
                    </a:lnTo>
                    <a:lnTo>
                      <a:pt x="0" y="14"/>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56" name="Line 235"/>
              <p:cNvSpPr>
                <a:spLocks noChangeShapeType="1"/>
              </p:cNvSpPr>
              <p:nvPr/>
            </p:nvSpPr>
            <p:spPr bwMode="auto">
              <a:xfrm flipH="1">
                <a:off x="1114" y="1267"/>
                <a:ext cx="10" cy="20"/>
              </a:xfrm>
              <a:prstGeom prst="line">
                <a:avLst/>
              </a:prstGeom>
              <a:noFill/>
              <a:ln w="12700">
                <a:solidFill>
                  <a:schemeClr val="tx1"/>
                </a:solidFill>
                <a:round/>
                <a:headEnd/>
                <a:tailEnd/>
              </a:ln>
            </p:spPr>
            <p:txBody>
              <a:bodyPr wrap="none" anchor="ctr"/>
              <a:lstStyle/>
              <a:p>
                <a:endParaRPr lang="en-US"/>
              </a:p>
            </p:txBody>
          </p:sp>
          <p:sp>
            <p:nvSpPr>
              <p:cNvPr id="8657" name="Freeform 236"/>
              <p:cNvSpPr>
                <a:spLocks/>
              </p:cNvSpPr>
              <p:nvPr/>
            </p:nvSpPr>
            <p:spPr bwMode="auto">
              <a:xfrm>
                <a:off x="1124" y="1267"/>
                <a:ext cx="11" cy="14"/>
              </a:xfrm>
              <a:custGeom>
                <a:avLst/>
                <a:gdLst>
                  <a:gd name="T0" fmla="*/ 6 w 11"/>
                  <a:gd name="T1" fmla="*/ 10 h 14"/>
                  <a:gd name="T2" fmla="*/ 8 w 11"/>
                  <a:gd name="T3" fmla="*/ 13 h 14"/>
                  <a:gd name="T4" fmla="*/ 0 w 11"/>
                  <a:gd name="T5" fmla="*/ 0 h 14"/>
                  <a:gd name="T6" fmla="*/ 10 w 11"/>
                  <a:gd name="T7" fmla="*/ 13 h 14"/>
                  <a:gd name="T8" fmla="*/ 6 w 11"/>
                  <a:gd name="T9" fmla="*/ 10 h 14"/>
                  <a:gd name="T10" fmla="*/ 0 60000 65536"/>
                  <a:gd name="T11" fmla="*/ 0 60000 65536"/>
                  <a:gd name="T12" fmla="*/ 0 60000 65536"/>
                  <a:gd name="T13" fmla="*/ 0 60000 65536"/>
                  <a:gd name="T14" fmla="*/ 0 60000 65536"/>
                  <a:gd name="T15" fmla="*/ 0 w 11"/>
                  <a:gd name="T16" fmla="*/ 0 h 14"/>
                  <a:gd name="T17" fmla="*/ 11 w 11"/>
                  <a:gd name="T18" fmla="*/ 14 h 14"/>
                </a:gdLst>
                <a:ahLst/>
                <a:cxnLst>
                  <a:cxn ang="T10">
                    <a:pos x="T0" y="T1"/>
                  </a:cxn>
                  <a:cxn ang="T11">
                    <a:pos x="T2" y="T3"/>
                  </a:cxn>
                  <a:cxn ang="T12">
                    <a:pos x="T4" y="T5"/>
                  </a:cxn>
                  <a:cxn ang="T13">
                    <a:pos x="T6" y="T7"/>
                  </a:cxn>
                  <a:cxn ang="T14">
                    <a:pos x="T8" y="T9"/>
                  </a:cxn>
                </a:cxnLst>
                <a:rect l="T15" t="T16" r="T17" b="T18"/>
                <a:pathLst>
                  <a:path w="11" h="14">
                    <a:moveTo>
                      <a:pt x="6" y="10"/>
                    </a:moveTo>
                    <a:lnTo>
                      <a:pt x="8" y="13"/>
                    </a:lnTo>
                    <a:lnTo>
                      <a:pt x="0" y="0"/>
                    </a:lnTo>
                    <a:lnTo>
                      <a:pt x="10" y="13"/>
                    </a:lnTo>
                    <a:lnTo>
                      <a:pt x="6" y="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58" name="Freeform 237"/>
              <p:cNvSpPr>
                <a:spLocks/>
              </p:cNvSpPr>
              <p:nvPr/>
            </p:nvSpPr>
            <p:spPr bwMode="auto">
              <a:xfrm>
                <a:off x="1124" y="1267"/>
                <a:ext cx="11" cy="14"/>
              </a:xfrm>
              <a:custGeom>
                <a:avLst/>
                <a:gdLst>
                  <a:gd name="T0" fmla="*/ 6 w 11"/>
                  <a:gd name="T1" fmla="*/ 10 h 14"/>
                  <a:gd name="T2" fmla="*/ 8 w 11"/>
                  <a:gd name="T3" fmla="*/ 13 h 14"/>
                  <a:gd name="T4" fmla="*/ 0 w 11"/>
                  <a:gd name="T5" fmla="*/ 0 h 14"/>
                  <a:gd name="T6" fmla="*/ 10 w 11"/>
                  <a:gd name="T7" fmla="*/ 13 h 14"/>
                  <a:gd name="T8" fmla="*/ 6 w 11"/>
                  <a:gd name="T9" fmla="*/ 10 h 14"/>
                  <a:gd name="T10" fmla="*/ 0 60000 65536"/>
                  <a:gd name="T11" fmla="*/ 0 60000 65536"/>
                  <a:gd name="T12" fmla="*/ 0 60000 65536"/>
                  <a:gd name="T13" fmla="*/ 0 60000 65536"/>
                  <a:gd name="T14" fmla="*/ 0 60000 65536"/>
                  <a:gd name="T15" fmla="*/ 0 w 11"/>
                  <a:gd name="T16" fmla="*/ 0 h 14"/>
                  <a:gd name="T17" fmla="*/ 11 w 11"/>
                  <a:gd name="T18" fmla="*/ 14 h 14"/>
                </a:gdLst>
                <a:ahLst/>
                <a:cxnLst>
                  <a:cxn ang="T10">
                    <a:pos x="T0" y="T1"/>
                  </a:cxn>
                  <a:cxn ang="T11">
                    <a:pos x="T2" y="T3"/>
                  </a:cxn>
                  <a:cxn ang="T12">
                    <a:pos x="T4" y="T5"/>
                  </a:cxn>
                  <a:cxn ang="T13">
                    <a:pos x="T6" y="T7"/>
                  </a:cxn>
                  <a:cxn ang="T14">
                    <a:pos x="T8" y="T9"/>
                  </a:cxn>
                </a:cxnLst>
                <a:rect l="T15" t="T16" r="T17" b="T18"/>
                <a:pathLst>
                  <a:path w="11" h="14">
                    <a:moveTo>
                      <a:pt x="6" y="10"/>
                    </a:moveTo>
                    <a:lnTo>
                      <a:pt x="8" y="13"/>
                    </a:lnTo>
                    <a:lnTo>
                      <a:pt x="0" y="0"/>
                    </a:lnTo>
                    <a:lnTo>
                      <a:pt x="10" y="13"/>
                    </a:lnTo>
                    <a:lnTo>
                      <a:pt x="6" y="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59" name="Freeform 238"/>
              <p:cNvSpPr>
                <a:spLocks/>
              </p:cNvSpPr>
              <p:nvPr/>
            </p:nvSpPr>
            <p:spPr bwMode="auto">
              <a:xfrm>
                <a:off x="1122" y="1282"/>
                <a:ext cx="13" cy="16"/>
              </a:xfrm>
              <a:custGeom>
                <a:avLst/>
                <a:gdLst>
                  <a:gd name="T0" fmla="*/ 5 w 13"/>
                  <a:gd name="T1" fmla="*/ 15 h 16"/>
                  <a:gd name="T2" fmla="*/ 0 w 13"/>
                  <a:gd name="T3" fmla="*/ 12 h 16"/>
                  <a:gd name="T4" fmla="*/ 8 w 13"/>
                  <a:gd name="T5" fmla="*/ 0 h 16"/>
                  <a:gd name="T6" fmla="*/ 12 w 13"/>
                  <a:gd name="T7" fmla="*/ 3 h 16"/>
                  <a:gd name="T8" fmla="*/ 5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5" y="15"/>
                    </a:moveTo>
                    <a:lnTo>
                      <a:pt x="0" y="12"/>
                    </a:lnTo>
                    <a:lnTo>
                      <a:pt x="8" y="0"/>
                    </a:lnTo>
                    <a:lnTo>
                      <a:pt x="12" y="3"/>
                    </a:lnTo>
                    <a:lnTo>
                      <a:pt x="5" y="1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0" name="Freeform 239"/>
              <p:cNvSpPr>
                <a:spLocks/>
              </p:cNvSpPr>
              <p:nvPr/>
            </p:nvSpPr>
            <p:spPr bwMode="auto">
              <a:xfrm>
                <a:off x="1122" y="1282"/>
                <a:ext cx="13" cy="16"/>
              </a:xfrm>
              <a:custGeom>
                <a:avLst/>
                <a:gdLst>
                  <a:gd name="T0" fmla="*/ 5 w 13"/>
                  <a:gd name="T1" fmla="*/ 15 h 16"/>
                  <a:gd name="T2" fmla="*/ 0 w 13"/>
                  <a:gd name="T3" fmla="*/ 12 h 16"/>
                  <a:gd name="T4" fmla="*/ 8 w 13"/>
                  <a:gd name="T5" fmla="*/ 0 h 16"/>
                  <a:gd name="T6" fmla="*/ 12 w 13"/>
                  <a:gd name="T7" fmla="*/ 3 h 16"/>
                  <a:gd name="T8" fmla="*/ 5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5" y="15"/>
                    </a:moveTo>
                    <a:lnTo>
                      <a:pt x="0" y="12"/>
                    </a:lnTo>
                    <a:lnTo>
                      <a:pt x="8" y="0"/>
                    </a:lnTo>
                    <a:lnTo>
                      <a:pt x="12" y="3"/>
                    </a:lnTo>
                    <a:lnTo>
                      <a:pt x="5" y="1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1" name="Freeform 240"/>
              <p:cNvSpPr>
                <a:spLocks/>
              </p:cNvSpPr>
              <p:nvPr/>
            </p:nvSpPr>
            <p:spPr bwMode="auto">
              <a:xfrm>
                <a:off x="1099" y="1297"/>
                <a:ext cx="28" cy="34"/>
              </a:xfrm>
              <a:custGeom>
                <a:avLst/>
                <a:gdLst>
                  <a:gd name="T0" fmla="*/ 5 w 28"/>
                  <a:gd name="T1" fmla="*/ 2 h 34"/>
                  <a:gd name="T2" fmla="*/ 14 w 28"/>
                  <a:gd name="T3" fmla="*/ 0 h 34"/>
                  <a:gd name="T4" fmla="*/ 27 w 28"/>
                  <a:gd name="T5" fmla="*/ 14 h 34"/>
                  <a:gd name="T6" fmla="*/ 14 w 28"/>
                  <a:gd name="T7" fmla="*/ 33 h 34"/>
                  <a:gd name="T8" fmla="*/ 7 w 28"/>
                  <a:gd name="T9" fmla="*/ 30 h 34"/>
                  <a:gd name="T10" fmla="*/ 0 w 28"/>
                  <a:gd name="T11" fmla="*/ 17 h 34"/>
                  <a:gd name="T12" fmla="*/ 5 w 28"/>
                  <a:gd name="T13" fmla="*/ 2 h 34"/>
                  <a:gd name="T14" fmla="*/ 0 60000 65536"/>
                  <a:gd name="T15" fmla="*/ 0 60000 65536"/>
                  <a:gd name="T16" fmla="*/ 0 60000 65536"/>
                  <a:gd name="T17" fmla="*/ 0 60000 65536"/>
                  <a:gd name="T18" fmla="*/ 0 60000 65536"/>
                  <a:gd name="T19" fmla="*/ 0 60000 65536"/>
                  <a:gd name="T20" fmla="*/ 0 60000 65536"/>
                  <a:gd name="T21" fmla="*/ 0 w 28"/>
                  <a:gd name="T22" fmla="*/ 0 h 34"/>
                  <a:gd name="T23" fmla="*/ 28 w 2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4">
                    <a:moveTo>
                      <a:pt x="5" y="2"/>
                    </a:moveTo>
                    <a:lnTo>
                      <a:pt x="14" y="0"/>
                    </a:lnTo>
                    <a:lnTo>
                      <a:pt x="27" y="14"/>
                    </a:lnTo>
                    <a:lnTo>
                      <a:pt x="14" y="33"/>
                    </a:lnTo>
                    <a:lnTo>
                      <a:pt x="7" y="30"/>
                    </a:lnTo>
                    <a:lnTo>
                      <a:pt x="0" y="17"/>
                    </a:lnTo>
                    <a:lnTo>
                      <a:pt x="5"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2" name="Freeform 241"/>
              <p:cNvSpPr>
                <a:spLocks/>
              </p:cNvSpPr>
              <p:nvPr/>
            </p:nvSpPr>
            <p:spPr bwMode="auto">
              <a:xfrm>
                <a:off x="1099" y="1297"/>
                <a:ext cx="28" cy="34"/>
              </a:xfrm>
              <a:custGeom>
                <a:avLst/>
                <a:gdLst>
                  <a:gd name="T0" fmla="*/ 5 w 28"/>
                  <a:gd name="T1" fmla="*/ 2 h 34"/>
                  <a:gd name="T2" fmla="*/ 14 w 28"/>
                  <a:gd name="T3" fmla="*/ 0 h 34"/>
                  <a:gd name="T4" fmla="*/ 27 w 28"/>
                  <a:gd name="T5" fmla="*/ 14 h 34"/>
                  <a:gd name="T6" fmla="*/ 14 w 28"/>
                  <a:gd name="T7" fmla="*/ 33 h 34"/>
                  <a:gd name="T8" fmla="*/ 7 w 28"/>
                  <a:gd name="T9" fmla="*/ 30 h 34"/>
                  <a:gd name="T10" fmla="*/ 0 w 28"/>
                  <a:gd name="T11" fmla="*/ 17 h 34"/>
                  <a:gd name="T12" fmla="*/ 5 w 28"/>
                  <a:gd name="T13" fmla="*/ 2 h 34"/>
                  <a:gd name="T14" fmla="*/ 0 60000 65536"/>
                  <a:gd name="T15" fmla="*/ 0 60000 65536"/>
                  <a:gd name="T16" fmla="*/ 0 60000 65536"/>
                  <a:gd name="T17" fmla="*/ 0 60000 65536"/>
                  <a:gd name="T18" fmla="*/ 0 60000 65536"/>
                  <a:gd name="T19" fmla="*/ 0 60000 65536"/>
                  <a:gd name="T20" fmla="*/ 0 60000 65536"/>
                  <a:gd name="T21" fmla="*/ 0 w 28"/>
                  <a:gd name="T22" fmla="*/ 0 h 34"/>
                  <a:gd name="T23" fmla="*/ 28 w 2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4">
                    <a:moveTo>
                      <a:pt x="5" y="2"/>
                    </a:moveTo>
                    <a:lnTo>
                      <a:pt x="14" y="0"/>
                    </a:lnTo>
                    <a:lnTo>
                      <a:pt x="27" y="14"/>
                    </a:lnTo>
                    <a:lnTo>
                      <a:pt x="14" y="33"/>
                    </a:lnTo>
                    <a:lnTo>
                      <a:pt x="7" y="30"/>
                    </a:lnTo>
                    <a:lnTo>
                      <a:pt x="0" y="17"/>
                    </a:lnTo>
                    <a:lnTo>
                      <a:pt x="5"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3" name="Freeform 242"/>
              <p:cNvSpPr>
                <a:spLocks/>
              </p:cNvSpPr>
              <p:nvPr/>
            </p:nvSpPr>
            <p:spPr bwMode="auto">
              <a:xfrm>
                <a:off x="1105" y="1295"/>
                <a:ext cx="8" cy="3"/>
              </a:xfrm>
              <a:custGeom>
                <a:avLst/>
                <a:gdLst>
                  <a:gd name="T0" fmla="*/ 7 w 8"/>
                  <a:gd name="T1" fmla="*/ 0 h 3"/>
                  <a:gd name="T2" fmla="*/ 7 w 8"/>
                  <a:gd name="T3" fmla="*/ 0 h 3"/>
                  <a:gd name="T4" fmla="*/ 0 w 8"/>
                  <a:gd name="T5" fmla="*/ 1 h 3"/>
                  <a:gd name="T6" fmla="*/ 6 w 8"/>
                  <a:gd name="T7" fmla="*/ 2 h 3"/>
                  <a:gd name="T8" fmla="*/ 7 w 8"/>
                  <a:gd name="T9" fmla="*/ 0 h 3"/>
                  <a:gd name="T10" fmla="*/ 0 60000 65536"/>
                  <a:gd name="T11" fmla="*/ 0 60000 65536"/>
                  <a:gd name="T12" fmla="*/ 0 60000 65536"/>
                  <a:gd name="T13" fmla="*/ 0 60000 65536"/>
                  <a:gd name="T14" fmla="*/ 0 60000 65536"/>
                  <a:gd name="T15" fmla="*/ 0 w 8"/>
                  <a:gd name="T16" fmla="*/ 0 h 3"/>
                  <a:gd name="T17" fmla="*/ 8 w 8"/>
                  <a:gd name="T18" fmla="*/ 3 h 3"/>
                </a:gdLst>
                <a:ahLst/>
                <a:cxnLst>
                  <a:cxn ang="T10">
                    <a:pos x="T0" y="T1"/>
                  </a:cxn>
                  <a:cxn ang="T11">
                    <a:pos x="T2" y="T3"/>
                  </a:cxn>
                  <a:cxn ang="T12">
                    <a:pos x="T4" y="T5"/>
                  </a:cxn>
                  <a:cxn ang="T13">
                    <a:pos x="T6" y="T7"/>
                  </a:cxn>
                  <a:cxn ang="T14">
                    <a:pos x="T8" y="T9"/>
                  </a:cxn>
                </a:cxnLst>
                <a:rect l="T15" t="T16" r="T17" b="T18"/>
                <a:pathLst>
                  <a:path w="8" h="3">
                    <a:moveTo>
                      <a:pt x="7" y="0"/>
                    </a:moveTo>
                    <a:lnTo>
                      <a:pt x="7" y="0"/>
                    </a:lnTo>
                    <a:lnTo>
                      <a:pt x="0" y="1"/>
                    </a:lnTo>
                    <a:lnTo>
                      <a:pt x="6" y="2"/>
                    </a:lnTo>
                    <a:lnTo>
                      <a:pt x="7"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4" name="Freeform 243"/>
              <p:cNvSpPr>
                <a:spLocks/>
              </p:cNvSpPr>
              <p:nvPr/>
            </p:nvSpPr>
            <p:spPr bwMode="auto">
              <a:xfrm>
                <a:off x="1105" y="1295"/>
                <a:ext cx="8" cy="3"/>
              </a:xfrm>
              <a:custGeom>
                <a:avLst/>
                <a:gdLst>
                  <a:gd name="T0" fmla="*/ 7 w 8"/>
                  <a:gd name="T1" fmla="*/ 0 h 3"/>
                  <a:gd name="T2" fmla="*/ 0 w 8"/>
                  <a:gd name="T3" fmla="*/ 1 h 3"/>
                  <a:gd name="T4" fmla="*/ 6 w 8"/>
                  <a:gd name="T5" fmla="*/ 2 h 3"/>
                  <a:gd name="T6" fmla="*/ 7 w 8"/>
                  <a:gd name="T7" fmla="*/ 0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7" y="0"/>
                    </a:moveTo>
                    <a:lnTo>
                      <a:pt x="0" y="1"/>
                    </a:lnTo>
                    <a:lnTo>
                      <a:pt x="6" y="2"/>
                    </a:lnTo>
                    <a:lnTo>
                      <a:pt x="7"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5" name="Freeform 244"/>
              <p:cNvSpPr>
                <a:spLocks/>
              </p:cNvSpPr>
              <p:nvPr/>
            </p:nvSpPr>
            <p:spPr bwMode="auto">
              <a:xfrm>
                <a:off x="1116" y="1297"/>
                <a:ext cx="11" cy="11"/>
              </a:xfrm>
              <a:custGeom>
                <a:avLst/>
                <a:gdLst>
                  <a:gd name="T0" fmla="*/ 10 w 11"/>
                  <a:gd name="T1" fmla="*/ 10 h 11"/>
                  <a:gd name="T2" fmla="*/ 10 w 11"/>
                  <a:gd name="T3" fmla="*/ 10 h 11"/>
                  <a:gd name="T4" fmla="*/ 1 w 11"/>
                  <a:gd name="T5" fmla="*/ 3 h 11"/>
                  <a:gd name="T6" fmla="*/ 0 w 11"/>
                  <a:gd name="T7" fmla="*/ 0 h 11"/>
                  <a:gd name="T8" fmla="*/ 10 w 11"/>
                  <a:gd name="T9" fmla="*/ 10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10" y="10"/>
                    </a:moveTo>
                    <a:lnTo>
                      <a:pt x="10" y="10"/>
                    </a:lnTo>
                    <a:lnTo>
                      <a:pt x="1" y="3"/>
                    </a:lnTo>
                    <a:lnTo>
                      <a:pt x="0" y="0"/>
                    </a:lnTo>
                    <a:lnTo>
                      <a:pt x="10" y="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6" name="Freeform 245"/>
              <p:cNvSpPr>
                <a:spLocks/>
              </p:cNvSpPr>
              <p:nvPr/>
            </p:nvSpPr>
            <p:spPr bwMode="auto">
              <a:xfrm>
                <a:off x="1116" y="1297"/>
                <a:ext cx="11" cy="11"/>
              </a:xfrm>
              <a:custGeom>
                <a:avLst/>
                <a:gdLst>
                  <a:gd name="T0" fmla="*/ 10 w 11"/>
                  <a:gd name="T1" fmla="*/ 10 h 11"/>
                  <a:gd name="T2" fmla="*/ 1 w 11"/>
                  <a:gd name="T3" fmla="*/ 3 h 11"/>
                  <a:gd name="T4" fmla="*/ 0 w 11"/>
                  <a:gd name="T5" fmla="*/ 0 h 11"/>
                  <a:gd name="T6" fmla="*/ 10 w 11"/>
                  <a:gd name="T7" fmla="*/ 10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10" y="10"/>
                    </a:moveTo>
                    <a:lnTo>
                      <a:pt x="1" y="3"/>
                    </a:lnTo>
                    <a:lnTo>
                      <a:pt x="0" y="0"/>
                    </a:lnTo>
                    <a:lnTo>
                      <a:pt x="10" y="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7" name="Freeform 246"/>
              <p:cNvSpPr>
                <a:spLocks/>
              </p:cNvSpPr>
              <p:nvPr/>
            </p:nvSpPr>
            <p:spPr bwMode="auto">
              <a:xfrm>
                <a:off x="1116" y="1313"/>
                <a:ext cx="11" cy="22"/>
              </a:xfrm>
              <a:custGeom>
                <a:avLst/>
                <a:gdLst>
                  <a:gd name="T0" fmla="*/ 3 w 11"/>
                  <a:gd name="T1" fmla="*/ 16 h 22"/>
                  <a:gd name="T2" fmla="*/ 0 w 11"/>
                  <a:gd name="T3" fmla="*/ 18 h 22"/>
                  <a:gd name="T4" fmla="*/ 10 w 11"/>
                  <a:gd name="T5" fmla="*/ 0 h 22"/>
                  <a:gd name="T6" fmla="*/ 3 w 11"/>
                  <a:gd name="T7" fmla="*/ 16 h 22"/>
                  <a:gd name="T8" fmla="*/ 0 w 11"/>
                  <a:gd name="T9" fmla="*/ 21 h 22"/>
                  <a:gd name="T10" fmla="*/ 3 w 11"/>
                  <a:gd name="T11" fmla="*/ 16 h 22"/>
                  <a:gd name="T12" fmla="*/ 0 w 11"/>
                  <a:gd name="T13" fmla="*/ 21 h 22"/>
                  <a:gd name="T14" fmla="*/ 3 w 11"/>
                  <a:gd name="T15" fmla="*/ 16 h 22"/>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2"/>
                  <a:gd name="T26" fmla="*/ 11 w 1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2">
                    <a:moveTo>
                      <a:pt x="3" y="16"/>
                    </a:moveTo>
                    <a:lnTo>
                      <a:pt x="0" y="18"/>
                    </a:lnTo>
                    <a:lnTo>
                      <a:pt x="10" y="0"/>
                    </a:lnTo>
                    <a:lnTo>
                      <a:pt x="3" y="16"/>
                    </a:lnTo>
                    <a:lnTo>
                      <a:pt x="0" y="21"/>
                    </a:lnTo>
                    <a:lnTo>
                      <a:pt x="3" y="16"/>
                    </a:lnTo>
                    <a:lnTo>
                      <a:pt x="0" y="21"/>
                    </a:lnTo>
                    <a:lnTo>
                      <a:pt x="3"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8" name="Freeform 247"/>
              <p:cNvSpPr>
                <a:spLocks/>
              </p:cNvSpPr>
              <p:nvPr/>
            </p:nvSpPr>
            <p:spPr bwMode="auto">
              <a:xfrm>
                <a:off x="1116" y="1313"/>
                <a:ext cx="11" cy="22"/>
              </a:xfrm>
              <a:custGeom>
                <a:avLst/>
                <a:gdLst>
                  <a:gd name="T0" fmla="*/ 3 w 11"/>
                  <a:gd name="T1" fmla="*/ 16 h 22"/>
                  <a:gd name="T2" fmla="*/ 0 w 11"/>
                  <a:gd name="T3" fmla="*/ 18 h 22"/>
                  <a:gd name="T4" fmla="*/ 10 w 11"/>
                  <a:gd name="T5" fmla="*/ 0 h 22"/>
                  <a:gd name="T6" fmla="*/ 3 w 11"/>
                  <a:gd name="T7" fmla="*/ 16 h 22"/>
                  <a:gd name="T8" fmla="*/ 0 w 11"/>
                  <a:gd name="T9" fmla="*/ 21 h 22"/>
                  <a:gd name="T10" fmla="*/ 3 w 11"/>
                  <a:gd name="T11" fmla="*/ 16 h 22"/>
                  <a:gd name="T12" fmla="*/ 0 w 11"/>
                  <a:gd name="T13" fmla="*/ 21 h 22"/>
                  <a:gd name="T14" fmla="*/ 3 w 11"/>
                  <a:gd name="T15" fmla="*/ 16 h 22"/>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2"/>
                  <a:gd name="T26" fmla="*/ 11 w 1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2">
                    <a:moveTo>
                      <a:pt x="3" y="16"/>
                    </a:moveTo>
                    <a:lnTo>
                      <a:pt x="0" y="18"/>
                    </a:lnTo>
                    <a:lnTo>
                      <a:pt x="10" y="0"/>
                    </a:lnTo>
                    <a:lnTo>
                      <a:pt x="3" y="16"/>
                    </a:lnTo>
                    <a:lnTo>
                      <a:pt x="0" y="21"/>
                    </a:lnTo>
                    <a:lnTo>
                      <a:pt x="3" y="16"/>
                    </a:lnTo>
                    <a:lnTo>
                      <a:pt x="0" y="21"/>
                    </a:lnTo>
                    <a:lnTo>
                      <a:pt x="3"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9" name="Freeform 248"/>
              <p:cNvSpPr>
                <a:spLocks/>
              </p:cNvSpPr>
              <p:nvPr/>
            </p:nvSpPr>
            <p:spPr bwMode="auto">
              <a:xfrm>
                <a:off x="1108" y="1332"/>
                <a:ext cx="7" cy="3"/>
              </a:xfrm>
              <a:custGeom>
                <a:avLst/>
                <a:gdLst>
                  <a:gd name="T0" fmla="*/ 0 w 7"/>
                  <a:gd name="T1" fmla="*/ 0 h 3"/>
                  <a:gd name="T2" fmla="*/ 0 w 7"/>
                  <a:gd name="T3" fmla="*/ 0 h 3"/>
                  <a:gd name="T4" fmla="*/ 6 w 7"/>
                  <a:gd name="T5" fmla="*/ 1 h 3"/>
                  <a:gd name="T6" fmla="*/ 4 w 7"/>
                  <a:gd name="T7" fmla="*/ 2 h 3"/>
                  <a:gd name="T8" fmla="*/ 1 w 7"/>
                  <a:gd name="T9" fmla="*/ 1 h 3"/>
                  <a:gd name="T10" fmla="*/ 0 w 7"/>
                  <a:gd name="T11" fmla="*/ 0 h 3"/>
                  <a:gd name="T12" fmla="*/ 1 w 7"/>
                  <a:gd name="T13" fmla="*/ 1 h 3"/>
                  <a:gd name="T14" fmla="*/ 0 w 7"/>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3"/>
                  <a:gd name="T26" fmla="*/ 7 w 7"/>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3">
                    <a:moveTo>
                      <a:pt x="0" y="0"/>
                    </a:moveTo>
                    <a:lnTo>
                      <a:pt x="0" y="0"/>
                    </a:lnTo>
                    <a:lnTo>
                      <a:pt x="6" y="1"/>
                    </a:lnTo>
                    <a:lnTo>
                      <a:pt x="4" y="2"/>
                    </a:lnTo>
                    <a:lnTo>
                      <a:pt x="1" y="1"/>
                    </a:lnTo>
                    <a:lnTo>
                      <a:pt x="0" y="0"/>
                    </a:lnTo>
                    <a:lnTo>
                      <a:pt x="1" y="1"/>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0" name="Freeform 249"/>
              <p:cNvSpPr>
                <a:spLocks/>
              </p:cNvSpPr>
              <p:nvPr/>
            </p:nvSpPr>
            <p:spPr bwMode="auto">
              <a:xfrm>
                <a:off x="1108" y="1332"/>
                <a:ext cx="7" cy="3"/>
              </a:xfrm>
              <a:custGeom>
                <a:avLst/>
                <a:gdLst>
                  <a:gd name="T0" fmla="*/ 0 w 7"/>
                  <a:gd name="T1" fmla="*/ 0 h 3"/>
                  <a:gd name="T2" fmla="*/ 6 w 7"/>
                  <a:gd name="T3" fmla="*/ 1 h 3"/>
                  <a:gd name="T4" fmla="*/ 4 w 7"/>
                  <a:gd name="T5" fmla="*/ 2 h 3"/>
                  <a:gd name="T6" fmla="*/ 1 w 7"/>
                  <a:gd name="T7" fmla="*/ 1 h 3"/>
                  <a:gd name="T8" fmla="*/ 0 w 7"/>
                  <a:gd name="T9" fmla="*/ 0 h 3"/>
                  <a:gd name="T10" fmla="*/ 1 w 7"/>
                  <a:gd name="T11" fmla="*/ 1 h 3"/>
                  <a:gd name="T12" fmla="*/ 0 w 7"/>
                  <a:gd name="T13" fmla="*/ 0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0" y="0"/>
                    </a:moveTo>
                    <a:lnTo>
                      <a:pt x="6" y="1"/>
                    </a:lnTo>
                    <a:lnTo>
                      <a:pt x="4" y="2"/>
                    </a:lnTo>
                    <a:lnTo>
                      <a:pt x="1" y="1"/>
                    </a:lnTo>
                    <a:lnTo>
                      <a:pt x="0" y="0"/>
                    </a:lnTo>
                    <a:lnTo>
                      <a:pt x="1" y="1"/>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1" name="Freeform 250"/>
              <p:cNvSpPr>
                <a:spLocks/>
              </p:cNvSpPr>
              <p:nvPr/>
            </p:nvSpPr>
            <p:spPr bwMode="auto">
              <a:xfrm>
                <a:off x="1091" y="1313"/>
                <a:ext cx="12" cy="14"/>
              </a:xfrm>
              <a:custGeom>
                <a:avLst/>
                <a:gdLst>
                  <a:gd name="T0" fmla="*/ 5 w 12"/>
                  <a:gd name="T1" fmla="*/ 3 h 14"/>
                  <a:gd name="T2" fmla="*/ 5 w 12"/>
                  <a:gd name="T3" fmla="*/ 3 h 14"/>
                  <a:gd name="T4" fmla="*/ 11 w 12"/>
                  <a:gd name="T5" fmla="*/ 13 h 14"/>
                  <a:gd name="T6" fmla="*/ 1 w 12"/>
                  <a:gd name="T7" fmla="*/ 5 h 14"/>
                  <a:gd name="T8" fmla="*/ 0 w 12"/>
                  <a:gd name="T9" fmla="*/ 0 h 14"/>
                  <a:gd name="T10" fmla="*/ 1 w 12"/>
                  <a:gd name="T11" fmla="*/ 5 h 14"/>
                  <a:gd name="T12" fmla="*/ 0 w 12"/>
                  <a:gd name="T13" fmla="*/ 0 h 14"/>
                  <a:gd name="T14" fmla="*/ 5 w 12"/>
                  <a:gd name="T15" fmla="*/ 3 h 14"/>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4"/>
                  <a:gd name="T26" fmla="*/ 12 w 1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4">
                    <a:moveTo>
                      <a:pt x="5" y="3"/>
                    </a:moveTo>
                    <a:lnTo>
                      <a:pt x="5" y="3"/>
                    </a:lnTo>
                    <a:lnTo>
                      <a:pt x="11" y="13"/>
                    </a:lnTo>
                    <a:lnTo>
                      <a:pt x="1" y="5"/>
                    </a:lnTo>
                    <a:lnTo>
                      <a:pt x="0" y="0"/>
                    </a:lnTo>
                    <a:lnTo>
                      <a:pt x="1" y="5"/>
                    </a:lnTo>
                    <a:lnTo>
                      <a:pt x="0" y="0"/>
                    </a:lnTo>
                    <a:lnTo>
                      <a:pt x="5"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2" name="Freeform 251"/>
              <p:cNvSpPr>
                <a:spLocks/>
              </p:cNvSpPr>
              <p:nvPr/>
            </p:nvSpPr>
            <p:spPr bwMode="auto">
              <a:xfrm>
                <a:off x="1091" y="1313"/>
                <a:ext cx="12" cy="14"/>
              </a:xfrm>
              <a:custGeom>
                <a:avLst/>
                <a:gdLst>
                  <a:gd name="T0" fmla="*/ 5 w 12"/>
                  <a:gd name="T1" fmla="*/ 3 h 14"/>
                  <a:gd name="T2" fmla="*/ 11 w 12"/>
                  <a:gd name="T3" fmla="*/ 13 h 14"/>
                  <a:gd name="T4" fmla="*/ 1 w 12"/>
                  <a:gd name="T5" fmla="*/ 5 h 14"/>
                  <a:gd name="T6" fmla="*/ 0 w 12"/>
                  <a:gd name="T7" fmla="*/ 0 h 14"/>
                  <a:gd name="T8" fmla="*/ 1 w 12"/>
                  <a:gd name="T9" fmla="*/ 5 h 14"/>
                  <a:gd name="T10" fmla="*/ 0 w 12"/>
                  <a:gd name="T11" fmla="*/ 0 h 14"/>
                  <a:gd name="T12" fmla="*/ 5 w 12"/>
                  <a:gd name="T13" fmla="*/ 3 h 14"/>
                  <a:gd name="T14" fmla="*/ 0 60000 65536"/>
                  <a:gd name="T15" fmla="*/ 0 60000 65536"/>
                  <a:gd name="T16" fmla="*/ 0 60000 65536"/>
                  <a:gd name="T17" fmla="*/ 0 60000 65536"/>
                  <a:gd name="T18" fmla="*/ 0 60000 65536"/>
                  <a:gd name="T19" fmla="*/ 0 60000 65536"/>
                  <a:gd name="T20" fmla="*/ 0 60000 65536"/>
                  <a:gd name="T21" fmla="*/ 0 w 12"/>
                  <a:gd name="T22" fmla="*/ 0 h 14"/>
                  <a:gd name="T23" fmla="*/ 12 w 1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4">
                    <a:moveTo>
                      <a:pt x="5" y="3"/>
                    </a:moveTo>
                    <a:lnTo>
                      <a:pt x="11" y="13"/>
                    </a:lnTo>
                    <a:lnTo>
                      <a:pt x="1" y="5"/>
                    </a:lnTo>
                    <a:lnTo>
                      <a:pt x="0" y="0"/>
                    </a:lnTo>
                    <a:lnTo>
                      <a:pt x="1" y="5"/>
                    </a:lnTo>
                    <a:lnTo>
                      <a:pt x="0" y="0"/>
                    </a:lnTo>
                    <a:lnTo>
                      <a:pt x="5"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3" name="Freeform 252"/>
              <p:cNvSpPr>
                <a:spLocks/>
              </p:cNvSpPr>
              <p:nvPr/>
            </p:nvSpPr>
            <p:spPr bwMode="auto">
              <a:xfrm>
                <a:off x="1091" y="1293"/>
                <a:ext cx="14" cy="19"/>
              </a:xfrm>
              <a:custGeom>
                <a:avLst/>
                <a:gdLst>
                  <a:gd name="T0" fmla="*/ 10 w 14"/>
                  <a:gd name="T1" fmla="*/ 5 h 19"/>
                  <a:gd name="T2" fmla="*/ 13 w 14"/>
                  <a:gd name="T3" fmla="*/ 3 h 19"/>
                  <a:gd name="T4" fmla="*/ 5 w 14"/>
                  <a:gd name="T5" fmla="*/ 18 h 19"/>
                  <a:gd name="T6" fmla="*/ 0 w 14"/>
                  <a:gd name="T7" fmla="*/ 15 h 19"/>
                  <a:gd name="T8" fmla="*/ 10 w 14"/>
                  <a:gd name="T9" fmla="*/ 5 h 19"/>
                  <a:gd name="T10" fmla="*/ 8 w 14"/>
                  <a:gd name="T11" fmla="*/ 0 h 19"/>
                  <a:gd name="T12" fmla="*/ 10 w 14"/>
                  <a:gd name="T13" fmla="*/ 5 h 19"/>
                  <a:gd name="T14" fmla="*/ 0 60000 65536"/>
                  <a:gd name="T15" fmla="*/ 0 60000 65536"/>
                  <a:gd name="T16" fmla="*/ 0 60000 65536"/>
                  <a:gd name="T17" fmla="*/ 0 60000 65536"/>
                  <a:gd name="T18" fmla="*/ 0 60000 65536"/>
                  <a:gd name="T19" fmla="*/ 0 60000 65536"/>
                  <a:gd name="T20" fmla="*/ 0 60000 65536"/>
                  <a:gd name="T21" fmla="*/ 0 w 14"/>
                  <a:gd name="T22" fmla="*/ 0 h 19"/>
                  <a:gd name="T23" fmla="*/ 14 w 1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9">
                    <a:moveTo>
                      <a:pt x="10" y="5"/>
                    </a:moveTo>
                    <a:lnTo>
                      <a:pt x="13" y="3"/>
                    </a:lnTo>
                    <a:lnTo>
                      <a:pt x="5" y="18"/>
                    </a:lnTo>
                    <a:lnTo>
                      <a:pt x="0" y="15"/>
                    </a:lnTo>
                    <a:lnTo>
                      <a:pt x="10" y="5"/>
                    </a:lnTo>
                    <a:lnTo>
                      <a:pt x="8" y="0"/>
                    </a:lnTo>
                    <a:lnTo>
                      <a:pt x="10"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4" name="Freeform 253"/>
              <p:cNvSpPr>
                <a:spLocks/>
              </p:cNvSpPr>
              <p:nvPr/>
            </p:nvSpPr>
            <p:spPr bwMode="auto">
              <a:xfrm>
                <a:off x="1091" y="1293"/>
                <a:ext cx="14" cy="19"/>
              </a:xfrm>
              <a:custGeom>
                <a:avLst/>
                <a:gdLst>
                  <a:gd name="T0" fmla="*/ 10 w 14"/>
                  <a:gd name="T1" fmla="*/ 5 h 19"/>
                  <a:gd name="T2" fmla="*/ 13 w 14"/>
                  <a:gd name="T3" fmla="*/ 3 h 19"/>
                  <a:gd name="T4" fmla="*/ 5 w 14"/>
                  <a:gd name="T5" fmla="*/ 18 h 19"/>
                  <a:gd name="T6" fmla="*/ 0 w 14"/>
                  <a:gd name="T7" fmla="*/ 15 h 19"/>
                  <a:gd name="T8" fmla="*/ 10 w 14"/>
                  <a:gd name="T9" fmla="*/ 5 h 19"/>
                  <a:gd name="T10" fmla="*/ 8 w 14"/>
                  <a:gd name="T11" fmla="*/ 0 h 19"/>
                  <a:gd name="T12" fmla="*/ 10 w 14"/>
                  <a:gd name="T13" fmla="*/ 5 h 19"/>
                  <a:gd name="T14" fmla="*/ 0 60000 65536"/>
                  <a:gd name="T15" fmla="*/ 0 60000 65536"/>
                  <a:gd name="T16" fmla="*/ 0 60000 65536"/>
                  <a:gd name="T17" fmla="*/ 0 60000 65536"/>
                  <a:gd name="T18" fmla="*/ 0 60000 65536"/>
                  <a:gd name="T19" fmla="*/ 0 60000 65536"/>
                  <a:gd name="T20" fmla="*/ 0 60000 65536"/>
                  <a:gd name="T21" fmla="*/ 0 w 14"/>
                  <a:gd name="T22" fmla="*/ 0 h 19"/>
                  <a:gd name="T23" fmla="*/ 14 w 1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9">
                    <a:moveTo>
                      <a:pt x="10" y="5"/>
                    </a:moveTo>
                    <a:lnTo>
                      <a:pt x="13" y="3"/>
                    </a:lnTo>
                    <a:lnTo>
                      <a:pt x="5" y="18"/>
                    </a:lnTo>
                    <a:lnTo>
                      <a:pt x="0" y="15"/>
                    </a:lnTo>
                    <a:lnTo>
                      <a:pt x="10" y="5"/>
                    </a:lnTo>
                    <a:lnTo>
                      <a:pt x="8" y="0"/>
                    </a:lnTo>
                    <a:lnTo>
                      <a:pt x="10"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5" name="Freeform 254"/>
              <p:cNvSpPr>
                <a:spLocks/>
              </p:cNvSpPr>
              <p:nvPr/>
            </p:nvSpPr>
            <p:spPr bwMode="auto">
              <a:xfrm>
                <a:off x="1105" y="1297"/>
                <a:ext cx="10" cy="9"/>
              </a:xfrm>
              <a:custGeom>
                <a:avLst/>
                <a:gdLst>
                  <a:gd name="T0" fmla="*/ 9 w 10"/>
                  <a:gd name="T1" fmla="*/ 8 h 9"/>
                  <a:gd name="T2" fmla="*/ 9 w 10"/>
                  <a:gd name="T3" fmla="*/ 8 h 9"/>
                  <a:gd name="T4" fmla="*/ 0 w 10"/>
                  <a:gd name="T5" fmla="*/ 1 h 9"/>
                  <a:gd name="T6" fmla="*/ 3 w 10"/>
                  <a:gd name="T7" fmla="*/ 0 h 9"/>
                  <a:gd name="T8" fmla="*/ 9 w 10"/>
                  <a:gd name="T9" fmla="*/ 8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9" y="8"/>
                    </a:moveTo>
                    <a:lnTo>
                      <a:pt x="9" y="8"/>
                    </a:lnTo>
                    <a:lnTo>
                      <a:pt x="0" y="1"/>
                    </a:lnTo>
                    <a:lnTo>
                      <a:pt x="3" y="0"/>
                    </a:lnTo>
                    <a:lnTo>
                      <a:pt x="9"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6" name="Freeform 255"/>
              <p:cNvSpPr>
                <a:spLocks/>
              </p:cNvSpPr>
              <p:nvPr/>
            </p:nvSpPr>
            <p:spPr bwMode="auto">
              <a:xfrm>
                <a:off x="1105" y="1297"/>
                <a:ext cx="10" cy="9"/>
              </a:xfrm>
              <a:custGeom>
                <a:avLst/>
                <a:gdLst>
                  <a:gd name="T0" fmla="*/ 9 w 10"/>
                  <a:gd name="T1" fmla="*/ 8 h 9"/>
                  <a:gd name="T2" fmla="*/ 0 w 10"/>
                  <a:gd name="T3" fmla="*/ 1 h 9"/>
                  <a:gd name="T4" fmla="*/ 3 w 10"/>
                  <a:gd name="T5" fmla="*/ 0 h 9"/>
                  <a:gd name="T6" fmla="*/ 9 w 10"/>
                  <a:gd name="T7" fmla="*/ 8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9" y="8"/>
                    </a:moveTo>
                    <a:lnTo>
                      <a:pt x="0" y="1"/>
                    </a:lnTo>
                    <a:lnTo>
                      <a:pt x="3" y="0"/>
                    </a:lnTo>
                    <a:lnTo>
                      <a:pt x="9"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7" name="Freeform 256"/>
              <p:cNvSpPr>
                <a:spLocks/>
              </p:cNvSpPr>
              <p:nvPr/>
            </p:nvSpPr>
            <p:spPr bwMode="auto">
              <a:xfrm>
                <a:off x="1108" y="1311"/>
                <a:ext cx="7" cy="16"/>
              </a:xfrm>
              <a:custGeom>
                <a:avLst/>
                <a:gdLst>
                  <a:gd name="T0" fmla="*/ 0 w 7"/>
                  <a:gd name="T1" fmla="*/ 15 h 16"/>
                  <a:gd name="T2" fmla="*/ 0 w 7"/>
                  <a:gd name="T3" fmla="*/ 15 h 16"/>
                  <a:gd name="T4" fmla="*/ 6 w 7"/>
                  <a:gd name="T5" fmla="*/ 0 h 16"/>
                  <a:gd name="T6" fmla="*/ 0 w 7"/>
                  <a:gd name="T7" fmla="*/ 15 h 16"/>
                  <a:gd name="T8" fmla="*/ 0 60000 65536"/>
                  <a:gd name="T9" fmla="*/ 0 60000 65536"/>
                  <a:gd name="T10" fmla="*/ 0 60000 65536"/>
                  <a:gd name="T11" fmla="*/ 0 60000 65536"/>
                  <a:gd name="T12" fmla="*/ 0 w 7"/>
                  <a:gd name="T13" fmla="*/ 0 h 16"/>
                  <a:gd name="T14" fmla="*/ 7 w 7"/>
                  <a:gd name="T15" fmla="*/ 16 h 16"/>
                </a:gdLst>
                <a:ahLst/>
                <a:cxnLst>
                  <a:cxn ang="T8">
                    <a:pos x="T0" y="T1"/>
                  </a:cxn>
                  <a:cxn ang="T9">
                    <a:pos x="T2" y="T3"/>
                  </a:cxn>
                  <a:cxn ang="T10">
                    <a:pos x="T4" y="T5"/>
                  </a:cxn>
                  <a:cxn ang="T11">
                    <a:pos x="T6" y="T7"/>
                  </a:cxn>
                </a:cxnLst>
                <a:rect l="T12" t="T13" r="T14" b="T15"/>
                <a:pathLst>
                  <a:path w="7" h="16">
                    <a:moveTo>
                      <a:pt x="0" y="15"/>
                    </a:moveTo>
                    <a:lnTo>
                      <a:pt x="0" y="15"/>
                    </a:lnTo>
                    <a:lnTo>
                      <a:pt x="6" y="0"/>
                    </a:lnTo>
                    <a:lnTo>
                      <a:pt x="0" y="1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8" name="Line 257"/>
              <p:cNvSpPr>
                <a:spLocks noChangeShapeType="1"/>
              </p:cNvSpPr>
              <p:nvPr/>
            </p:nvSpPr>
            <p:spPr bwMode="auto">
              <a:xfrm flipV="1">
                <a:off x="1108" y="1311"/>
                <a:ext cx="12" cy="21"/>
              </a:xfrm>
              <a:prstGeom prst="line">
                <a:avLst/>
              </a:prstGeom>
              <a:noFill/>
              <a:ln w="12700">
                <a:solidFill>
                  <a:schemeClr val="tx1"/>
                </a:solidFill>
                <a:round/>
                <a:headEnd/>
                <a:tailEnd/>
              </a:ln>
            </p:spPr>
            <p:txBody>
              <a:bodyPr wrap="none" anchor="ctr"/>
              <a:lstStyle/>
              <a:p>
                <a:endParaRPr lang="en-US"/>
              </a:p>
            </p:txBody>
          </p:sp>
          <p:sp>
            <p:nvSpPr>
              <p:cNvPr id="8679" name="Freeform 258"/>
              <p:cNvSpPr>
                <a:spLocks/>
              </p:cNvSpPr>
              <p:nvPr/>
            </p:nvSpPr>
            <p:spPr bwMode="auto">
              <a:xfrm>
                <a:off x="1103" y="1214"/>
                <a:ext cx="34" cy="36"/>
              </a:xfrm>
              <a:custGeom>
                <a:avLst/>
                <a:gdLst>
                  <a:gd name="T0" fmla="*/ 11 w 34"/>
                  <a:gd name="T1" fmla="*/ 0 h 36"/>
                  <a:gd name="T2" fmla="*/ 21 w 34"/>
                  <a:gd name="T3" fmla="*/ 2 h 36"/>
                  <a:gd name="T4" fmla="*/ 33 w 34"/>
                  <a:gd name="T5" fmla="*/ 12 h 36"/>
                  <a:gd name="T6" fmla="*/ 21 w 34"/>
                  <a:gd name="T7" fmla="*/ 35 h 36"/>
                  <a:gd name="T8" fmla="*/ 14 w 34"/>
                  <a:gd name="T9" fmla="*/ 32 h 36"/>
                  <a:gd name="T10" fmla="*/ 0 w 34"/>
                  <a:gd name="T11" fmla="*/ 15 h 36"/>
                  <a:gd name="T12" fmla="*/ 11 w 34"/>
                  <a:gd name="T13" fmla="*/ 0 h 36"/>
                  <a:gd name="T14" fmla="*/ 0 60000 65536"/>
                  <a:gd name="T15" fmla="*/ 0 60000 65536"/>
                  <a:gd name="T16" fmla="*/ 0 60000 65536"/>
                  <a:gd name="T17" fmla="*/ 0 60000 65536"/>
                  <a:gd name="T18" fmla="*/ 0 60000 65536"/>
                  <a:gd name="T19" fmla="*/ 0 60000 65536"/>
                  <a:gd name="T20" fmla="*/ 0 60000 65536"/>
                  <a:gd name="T21" fmla="*/ 0 w 34"/>
                  <a:gd name="T22" fmla="*/ 0 h 36"/>
                  <a:gd name="T23" fmla="*/ 34 w 3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6">
                    <a:moveTo>
                      <a:pt x="11" y="0"/>
                    </a:moveTo>
                    <a:lnTo>
                      <a:pt x="21" y="2"/>
                    </a:lnTo>
                    <a:lnTo>
                      <a:pt x="33" y="12"/>
                    </a:lnTo>
                    <a:lnTo>
                      <a:pt x="21" y="35"/>
                    </a:lnTo>
                    <a:lnTo>
                      <a:pt x="14" y="32"/>
                    </a:lnTo>
                    <a:lnTo>
                      <a:pt x="0" y="15"/>
                    </a:lnTo>
                    <a:lnTo>
                      <a:pt x="1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0" name="Freeform 259"/>
              <p:cNvSpPr>
                <a:spLocks/>
              </p:cNvSpPr>
              <p:nvPr/>
            </p:nvSpPr>
            <p:spPr bwMode="auto">
              <a:xfrm>
                <a:off x="1103" y="1214"/>
                <a:ext cx="34" cy="36"/>
              </a:xfrm>
              <a:custGeom>
                <a:avLst/>
                <a:gdLst>
                  <a:gd name="T0" fmla="*/ 11 w 34"/>
                  <a:gd name="T1" fmla="*/ 0 h 36"/>
                  <a:gd name="T2" fmla="*/ 21 w 34"/>
                  <a:gd name="T3" fmla="*/ 2 h 36"/>
                  <a:gd name="T4" fmla="*/ 33 w 34"/>
                  <a:gd name="T5" fmla="*/ 12 h 36"/>
                  <a:gd name="T6" fmla="*/ 21 w 34"/>
                  <a:gd name="T7" fmla="*/ 35 h 36"/>
                  <a:gd name="T8" fmla="*/ 14 w 34"/>
                  <a:gd name="T9" fmla="*/ 32 h 36"/>
                  <a:gd name="T10" fmla="*/ 0 w 34"/>
                  <a:gd name="T11" fmla="*/ 15 h 36"/>
                  <a:gd name="T12" fmla="*/ 11 w 34"/>
                  <a:gd name="T13" fmla="*/ 0 h 36"/>
                  <a:gd name="T14" fmla="*/ 0 60000 65536"/>
                  <a:gd name="T15" fmla="*/ 0 60000 65536"/>
                  <a:gd name="T16" fmla="*/ 0 60000 65536"/>
                  <a:gd name="T17" fmla="*/ 0 60000 65536"/>
                  <a:gd name="T18" fmla="*/ 0 60000 65536"/>
                  <a:gd name="T19" fmla="*/ 0 60000 65536"/>
                  <a:gd name="T20" fmla="*/ 0 60000 65536"/>
                  <a:gd name="T21" fmla="*/ 0 w 34"/>
                  <a:gd name="T22" fmla="*/ 0 h 36"/>
                  <a:gd name="T23" fmla="*/ 34 w 3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6">
                    <a:moveTo>
                      <a:pt x="11" y="0"/>
                    </a:moveTo>
                    <a:lnTo>
                      <a:pt x="21" y="2"/>
                    </a:lnTo>
                    <a:lnTo>
                      <a:pt x="33" y="12"/>
                    </a:lnTo>
                    <a:lnTo>
                      <a:pt x="21" y="35"/>
                    </a:lnTo>
                    <a:lnTo>
                      <a:pt x="14" y="32"/>
                    </a:lnTo>
                    <a:lnTo>
                      <a:pt x="0" y="15"/>
                    </a:lnTo>
                    <a:lnTo>
                      <a:pt x="1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1" name="Freeform 260"/>
              <p:cNvSpPr>
                <a:spLocks/>
              </p:cNvSpPr>
              <p:nvPr/>
            </p:nvSpPr>
            <p:spPr bwMode="auto">
              <a:xfrm>
                <a:off x="1116" y="1212"/>
                <a:ext cx="7" cy="3"/>
              </a:xfrm>
              <a:custGeom>
                <a:avLst/>
                <a:gdLst>
                  <a:gd name="T0" fmla="*/ 3 w 7"/>
                  <a:gd name="T1" fmla="*/ 0 h 3"/>
                  <a:gd name="T2" fmla="*/ 6 w 7"/>
                  <a:gd name="T3" fmla="*/ 1 h 3"/>
                  <a:gd name="T4" fmla="*/ 0 w 7"/>
                  <a:gd name="T5" fmla="*/ 2 h 3"/>
                  <a:gd name="T6" fmla="*/ 6 w 7"/>
                  <a:gd name="T7" fmla="*/ 1 h 3"/>
                  <a:gd name="T8" fmla="*/ 3 w 7"/>
                  <a:gd name="T9" fmla="*/ 0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3" y="0"/>
                    </a:moveTo>
                    <a:lnTo>
                      <a:pt x="6" y="1"/>
                    </a:lnTo>
                    <a:lnTo>
                      <a:pt x="0" y="2"/>
                    </a:lnTo>
                    <a:lnTo>
                      <a:pt x="6" y="1"/>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2" name="Freeform 261"/>
              <p:cNvSpPr>
                <a:spLocks/>
              </p:cNvSpPr>
              <p:nvPr/>
            </p:nvSpPr>
            <p:spPr bwMode="auto">
              <a:xfrm>
                <a:off x="1116" y="1212"/>
                <a:ext cx="7" cy="3"/>
              </a:xfrm>
              <a:custGeom>
                <a:avLst/>
                <a:gdLst>
                  <a:gd name="T0" fmla="*/ 3 w 7"/>
                  <a:gd name="T1" fmla="*/ 0 h 3"/>
                  <a:gd name="T2" fmla="*/ 6 w 7"/>
                  <a:gd name="T3" fmla="*/ 1 h 3"/>
                  <a:gd name="T4" fmla="*/ 0 w 7"/>
                  <a:gd name="T5" fmla="*/ 2 h 3"/>
                  <a:gd name="T6" fmla="*/ 6 w 7"/>
                  <a:gd name="T7" fmla="*/ 1 h 3"/>
                  <a:gd name="T8" fmla="*/ 3 w 7"/>
                  <a:gd name="T9" fmla="*/ 0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3" y="0"/>
                    </a:moveTo>
                    <a:lnTo>
                      <a:pt x="6" y="1"/>
                    </a:lnTo>
                    <a:lnTo>
                      <a:pt x="0" y="2"/>
                    </a:lnTo>
                    <a:lnTo>
                      <a:pt x="6" y="1"/>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3" name="Freeform 262"/>
              <p:cNvSpPr>
                <a:spLocks/>
              </p:cNvSpPr>
              <p:nvPr/>
            </p:nvSpPr>
            <p:spPr bwMode="auto">
              <a:xfrm>
                <a:off x="1122" y="1216"/>
                <a:ext cx="15" cy="9"/>
              </a:xfrm>
              <a:custGeom>
                <a:avLst/>
                <a:gdLst>
                  <a:gd name="T0" fmla="*/ 11 w 15"/>
                  <a:gd name="T1" fmla="*/ 8 h 9"/>
                  <a:gd name="T2" fmla="*/ 11 w 15"/>
                  <a:gd name="T3" fmla="*/ 8 h 9"/>
                  <a:gd name="T4" fmla="*/ 0 w 15"/>
                  <a:gd name="T5" fmla="*/ 1 h 9"/>
                  <a:gd name="T6" fmla="*/ 4 w 15"/>
                  <a:gd name="T7" fmla="*/ 0 h 9"/>
                  <a:gd name="T8" fmla="*/ 14 w 15"/>
                  <a:gd name="T9" fmla="*/ 7 h 9"/>
                  <a:gd name="T10" fmla="*/ 11 w 15"/>
                  <a:gd name="T11" fmla="*/ 8 h 9"/>
                  <a:gd name="T12" fmla="*/ 0 60000 65536"/>
                  <a:gd name="T13" fmla="*/ 0 60000 65536"/>
                  <a:gd name="T14" fmla="*/ 0 60000 65536"/>
                  <a:gd name="T15" fmla="*/ 0 60000 65536"/>
                  <a:gd name="T16" fmla="*/ 0 60000 65536"/>
                  <a:gd name="T17" fmla="*/ 0 60000 65536"/>
                  <a:gd name="T18" fmla="*/ 0 w 15"/>
                  <a:gd name="T19" fmla="*/ 0 h 9"/>
                  <a:gd name="T20" fmla="*/ 15 w 15"/>
                  <a:gd name="T21" fmla="*/ 9 h 9"/>
                </a:gdLst>
                <a:ahLst/>
                <a:cxnLst>
                  <a:cxn ang="T12">
                    <a:pos x="T0" y="T1"/>
                  </a:cxn>
                  <a:cxn ang="T13">
                    <a:pos x="T2" y="T3"/>
                  </a:cxn>
                  <a:cxn ang="T14">
                    <a:pos x="T4" y="T5"/>
                  </a:cxn>
                  <a:cxn ang="T15">
                    <a:pos x="T6" y="T7"/>
                  </a:cxn>
                  <a:cxn ang="T16">
                    <a:pos x="T8" y="T9"/>
                  </a:cxn>
                  <a:cxn ang="T17">
                    <a:pos x="T10" y="T11"/>
                  </a:cxn>
                </a:cxnLst>
                <a:rect l="T18" t="T19" r="T20" b="T21"/>
                <a:pathLst>
                  <a:path w="15" h="9">
                    <a:moveTo>
                      <a:pt x="11" y="8"/>
                    </a:moveTo>
                    <a:lnTo>
                      <a:pt x="11" y="8"/>
                    </a:lnTo>
                    <a:lnTo>
                      <a:pt x="0" y="1"/>
                    </a:lnTo>
                    <a:lnTo>
                      <a:pt x="4" y="0"/>
                    </a:lnTo>
                    <a:lnTo>
                      <a:pt x="14" y="7"/>
                    </a:lnTo>
                    <a:lnTo>
                      <a:pt x="11"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4" name="Freeform 263"/>
              <p:cNvSpPr>
                <a:spLocks/>
              </p:cNvSpPr>
              <p:nvPr/>
            </p:nvSpPr>
            <p:spPr bwMode="auto">
              <a:xfrm>
                <a:off x="1122" y="1216"/>
                <a:ext cx="15" cy="9"/>
              </a:xfrm>
              <a:custGeom>
                <a:avLst/>
                <a:gdLst>
                  <a:gd name="T0" fmla="*/ 11 w 15"/>
                  <a:gd name="T1" fmla="*/ 8 h 9"/>
                  <a:gd name="T2" fmla="*/ 0 w 15"/>
                  <a:gd name="T3" fmla="*/ 1 h 9"/>
                  <a:gd name="T4" fmla="*/ 4 w 15"/>
                  <a:gd name="T5" fmla="*/ 0 h 9"/>
                  <a:gd name="T6" fmla="*/ 14 w 15"/>
                  <a:gd name="T7" fmla="*/ 7 h 9"/>
                  <a:gd name="T8" fmla="*/ 11 w 15"/>
                  <a:gd name="T9" fmla="*/ 8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11" y="8"/>
                    </a:moveTo>
                    <a:lnTo>
                      <a:pt x="0" y="1"/>
                    </a:lnTo>
                    <a:lnTo>
                      <a:pt x="4" y="0"/>
                    </a:lnTo>
                    <a:lnTo>
                      <a:pt x="14" y="7"/>
                    </a:lnTo>
                    <a:lnTo>
                      <a:pt x="11"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5" name="Freeform 264"/>
              <p:cNvSpPr>
                <a:spLocks/>
              </p:cNvSpPr>
              <p:nvPr/>
            </p:nvSpPr>
            <p:spPr bwMode="auto">
              <a:xfrm>
                <a:off x="1126" y="1228"/>
                <a:ext cx="11" cy="22"/>
              </a:xfrm>
              <a:custGeom>
                <a:avLst/>
                <a:gdLst>
                  <a:gd name="T0" fmla="*/ 0 w 11"/>
                  <a:gd name="T1" fmla="*/ 18 h 22"/>
                  <a:gd name="T2" fmla="*/ 0 w 11"/>
                  <a:gd name="T3" fmla="*/ 18 h 22"/>
                  <a:gd name="T4" fmla="*/ 8 w 11"/>
                  <a:gd name="T5" fmla="*/ 2 h 22"/>
                  <a:gd name="T6" fmla="*/ 10 w 11"/>
                  <a:gd name="T7" fmla="*/ 0 h 22"/>
                  <a:gd name="T8" fmla="*/ 1 w 11"/>
                  <a:gd name="T9" fmla="*/ 21 h 22"/>
                  <a:gd name="T10" fmla="*/ 0 w 11"/>
                  <a:gd name="T11" fmla="*/ 18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0" y="18"/>
                    </a:moveTo>
                    <a:lnTo>
                      <a:pt x="0" y="18"/>
                    </a:lnTo>
                    <a:lnTo>
                      <a:pt x="8" y="2"/>
                    </a:lnTo>
                    <a:lnTo>
                      <a:pt x="10" y="0"/>
                    </a:lnTo>
                    <a:lnTo>
                      <a:pt x="1" y="21"/>
                    </a:lnTo>
                    <a:lnTo>
                      <a:pt x="0" y="1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6" name="Freeform 265"/>
              <p:cNvSpPr>
                <a:spLocks/>
              </p:cNvSpPr>
              <p:nvPr/>
            </p:nvSpPr>
            <p:spPr bwMode="auto">
              <a:xfrm>
                <a:off x="1126" y="1228"/>
                <a:ext cx="11" cy="22"/>
              </a:xfrm>
              <a:custGeom>
                <a:avLst/>
                <a:gdLst>
                  <a:gd name="T0" fmla="*/ 0 w 11"/>
                  <a:gd name="T1" fmla="*/ 18 h 22"/>
                  <a:gd name="T2" fmla="*/ 8 w 11"/>
                  <a:gd name="T3" fmla="*/ 2 h 22"/>
                  <a:gd name="T4" fmla="*/ 10 w 11"/>
                  <a:gd name="T5" fmla="*/ 0 h 22"/>
                  <a:gd name="T6" fmla="*/ 1 w 11"/>
                  <a:gd name="T7" fmla="*/ 21 h 22"/>
                  <a:gd name="T8" fmla="*/ 0 w 11"/>
                  <a:gd name="T9" fmla="*/ 18 h 22"/>
                  <a:gd name="T10" fmla="*/ 0 60000 65536"/>
                  <a:gd name="T11" fmla="*/ 0 60000 65536"/>
                  <a:gd name="T12" fmla="*/ 0 60000 65536"/>
                  <a:gd name="T13" fmla="*/ 0 60000 65536"/>
                  <a:gd name="T14" fmla="*/ 0 60000 65536"/>
                  <a:gd name="T15" fmla="*/ 0 w 11"/>
                  <a:gd name="T16" fmla="*/ 0 h 22"/>
                  <a:gd name="T17" fmla="*/ 11 w 11"/>
                  <a:gd name="T18" fmla="*/ 22 h 22"/>
                </a:gdLst>
                <a:ahLst/>
                <a:cxnLst>
                  <a:cxn ang="T10">
                    <a:pos x="T0" y="T1"/>
                  </a:cxn>
                  <a:cxn ang="T11">
                    <a:pos x="T2" y="T3"/>
                  </a:cxn>
                  <a:cxn ang="T12">
                    <a:pos x="T4" y="T5"/>
                  </a:cxn>
                  <a:cxn ang="T13">
                    <a:pos x="T6" y="T7"/>
                  </a:cxn>
                  <a:cxn ang="T14">
                    <a:pos x="T8" y="T9"/>
                  </a:cxn>
                </a:cxnLst>
                <a:rect l="T15" t="T16" r="T17" b="T18"/>
                <a:pathLst>
                  <a:path w="11" h="22">
                    <a:moveTo>
                      <a:pt x="0" y="18"/>
                    </a:moveTo>
                    <a:lnTo>
                      <a:pt x="8" y="2"/>
                    </a:lnTo>
                    <a:lnTo>
                      <a:pt x="10" y="0"/>
                    </a:lnTo>
                    <a:lnTo>
                      <a:pt x="1" y="21"/>
                    </a:lnTo>
                    <a:lnTo>
                      <a:pt x="0" y="1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7" name="Freeform 266"/>
              <p:cNvSpPr>
                <a:spLocks/>
              </p:cNvSpPr>
              <p:nvPr/>
            </p:nvSpPr>
            <p:spPr bwMode="auto">
              <a:xfrm>
                <a:off x="1120" y="1247"/>
                <a:ext cx="3" cy="3"/>
              </a:xfrm>
              <a:custGeom>
                <a:avLst/>
                <a:gdLst>
                  <a:gd name="T0" fmla="*/ 0 w 3"/>
                  <a:gd name="T1" fmla="*/ 1 h 3"/>
                  <a:gd name="T2" fmla="*/ 0 w 3"/>
                  <a:gd name="T3" fmla="*/ 0 h 3"/>
                  <a:gd name="T4" fmla="*/ 2 w 3"/>
                  <a:gd name="T5" fmla="*/ 1 h 3"/>
                  <a:gd name="T6" fmla="*/ 2 w 3"/>
                  <a:gd name="T7" fmla="*/ 2 h 3"/>
                  <a:gd name="T8" fmla="*/ 0 w 3"/>
                  <a:gd name="T9" fmla="*/ 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1"/>
                    </a:moveTo>
                    <a:lnTo>
                      <a:pt x="0" y="0"/>
                    </a:lnTo>
                    <a:lnTo>
                      <a:pt x="2" y="1"/>
                    </a:lnTo>
                    <a:lnTo>
                      <a:pt x="2" y="2"/>
                    </a:lnTo>
                    <a:lnTo>
                      <a:pt x="0"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8" name="Freeform 267"/>
              <p:cNvSpPr>
                <a:spLocks/>
              </p:cNvSpPr>
              <p:nvPr/>
            </p:nvSpPr>
            <p:spPr bwMode="auto">
              <a:xfrm>
                <a:off x="1120" y="1247"/>
                <a:ext cx="3" cy="3"/>
              </a:xfrm>
              <a:custGeom>
                <a:avLst/>
                <a:gdLst>
                  <a:gd name="T0" fmla="*/ 0 w 3"/>
                  <a:gd name="T1" fmla="*/ 1 h 3"/>
                  <a:gd name="T2" fmla="*/ 0 w 3"/>
                  <a:gd name="T3" fmla="*/ 0 h 3"/>
                  <a:gd name="T4" fmla="*/ 2 w 3"/>
                  <a:gd name="T5" fmla="*/ 1 h 3"/>
                  <a:gd name="T6" fmla="*/ 2 w 3"/>
                  <a:gd name="T7" fmla="*/ 2 h 3"/>
                  <a:gd name="T8" fmla="*/ 0 w 3"/>
                  <a:gd name="T9" fmla="*/ 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1"/>
                    </a:moveTo>
                    <a:lnTo>
                      <a:pt x="0" y="0"/>
                    </a:lnTo>
                    <a:lnTo>
                      <a:pt x="2" y="1"/>
                    </a:lnTo>
                    <a:lnTo>
                      <a:pt x="2" y="2"/>
                    </a:lnTo>
                    <a:lnTo>
                      <a:pt x="0"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9" name="Freeform 268"/>
              <p:cNvSpPr>
                <a:spLocks/>
              </p:cNvSpPr>
              <p:nvPr/>
            </p:nvSpPr>
            <p:spPr bwMode="auto">
              <a:xfrm>
                <a:off x="1103" y="1232"/>
                <a:ext cx="12" cy="14"/>
              </a:xfrm>
              <a:custGeom>
                <a:avLst/>
                <a:gdLst>
                  <a:gd name="T0" fmla="*/ 0 w 12"/>
                  <a:gd name="T1" fmla="*/ 0 h 14"/>
                  <a:gd name="T2" fmla="*/ 5 w 12"/>
                  <a:gd name="T3" fmla="*/ 0 h 14"/>
                  <a:gd name="T4" fmla="*/ 11 w 12"/>
                  <a:gd name="T5" fmla="*/ 13 h 14"/>
                  <a:gd name="T6" fmla="*/ 0 w 12"/>
                  <a:gd name="T7" fmla="*/ 0 h 14"/>
                  <a:gd name="T8" fmla="*/ 0 60000 65536"/>
                  <a:gd name="T9" fmla="*/ 0 60000 65536"/>
                  <a:gd name="T10" fmla="*/ 0 60000 65536"/>
                  <a:gd name="T11" fmla="*/ 0 60000 65536"/>
                  <a:gd name="T12" fmla="*/ 0 w 12"/>
                  <a:gd name="T13" fmla="*/ 0 h 14"/>
                  <a:gd name="T14" fmla="*/ 12 w 12"/>
                  <a:gd name="T15" fmla="*/ 14 h 14"/>
                </a:gdLst>
                <a:ahLst/>
                <a:cxnLst>
                  <a:cxn ang="T8">
                    <a:pos x="T0" y="T1"/>
                  </a:cxn>
                  <a:cxn ang="T9">
                    <a:pos x="T2" y="T3"/>
                  </a:cxn>
                  <a:cxn ang="T10">
                    <a:pos x="T4" y="T5"/>
                  </a:cxn>
                  <a:cxn ang="T11">
                    <a:pos x="T6" y="T7"/>
                  </a:cxn>
                </a:cxnLst>
                <a:rect l="T12" t="T13" r="T14" b="T15"/>
                <a:pathLst>
                  <a:path w="12" h="14">
                    <a:moveTo>
                      <a:pt x="0" y="0"/>
                    </a:moveTo>
                    <a:lnTo>
                      <a:pt x="5" y="0"/>
                    </a:lnTo>
                    <a:lnTo>
                      <a:pt x="11" y="13"/>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0" name="Freeform 269"/>
              <p:cNvSpPr>
                <a:spLocks/>
              </p:cNvSpPr>
              <p:nvPr/>
            </p:nvSpPr>
            <p:spPr bwMode="auto">
              <a:xfrm>
                <a:off x="1103" y="1232"/>
                <a:ext cx="12" cy="14"/>
              </a:xfrm>
              <a:custGeom>
                <a:avLst/>
                <a:gdLst>
                  <a:gd name="T0" fmla="*/ 0 w 12"/>
                  <a:gd name="T1" fmla="*/ 0 h 14"/>
                  <a:gd name="T2" fmla="*/ 5 w 12"/>
                  <a:gd name="T3" fmla="*/ 0 h 14"/>
                  <a:gd name="T4" fmla="*/ 11 w 12"/>
                  <a:gd name="T5" fmla="*/ 13 h 14"/>
                  <a:gd name="T6" fmla="*/ 0 w 12"/>
                  <a:gd name="T7" fmla="*/ 0 h 14"/>
                  <a:gd name="T8" fmla="*/ 0 60000 65536"/>
                  <a:gd name="T9" fmla="*/ 0 60000 65536"/>
                  <a:gd name="T10" fmla="*/ 0 60000 65536"/>
                  <a:gd name="T11" fmla="*/ 0 60000 65536"/>
                  <a:gd name="T12" fmla="*/ 0 w 12"/>
                  <a:gd name="T13" fmla="*/ 0 h 14"/>
                  <a:gd name="T14" fmla="*/ 12 w 12"/>
                  <a:gd name="T15" fmla="*/ 14 h 14"/>
                </a:gdLst>
                <a:ahLst/>
                <a:cxnLst>
                  <a:cxn ang="T8">
                    <a:pos x="T0" y="T1"/>
                  </a:cxn>
                  <a:cxn ang="T9">
                    <a:pos x="T2" y="T3"/>
                  </a:cxn>
                  <a:cxn ang="T10">
                    <a:pos x="T4" y="T5"/>
                  </a:cxn>
                  <a:cxn ang="T11">
                    <a:pos x="T6" y="T7"/>
                  </a:cxn>
                </a:cxnLst>
                <a:rect l="T12" t="T13" r="T14" b="T15"/>
                <a:pathLst>
                  <a:path w="12" h="14">
                    <a:moveTo>
                      <a:pt x="0" y="0"/>
                    </a:moveTo>
                    <a:lnTo>
                      <a:pt x="5" y="0"/>
                    </a:lnTo>
                    <a:lnTo>
                      <a:pt x="11" y="13"/>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1" name="Freeform 270"/>
              <p:cNvSpPr>
                <a:spLocks/>
              </p:cNvSpPr>
              <p:nvPr/>
            </p:nvSpPr>
            <p:spPr bwMode="auto">
              <a:xfrm>
                <a:off x="1103" y="1214"/>
                <a:ext cx="8" cy="13"/>
              </a:xfrm>
              <a:custGeom>
                <a:avLst/>
                <a:gdLst>
                  <a:gd name="T0" fmla="*/ 7 w 8"/>
                  <a:gd name="T1" fmla="*/ 0 h 13"/>
                  <a:gd name="T2" fmla="*/ 7 w 8"/>
                  <a:gd name="T3" fmla="*/ 0 h 13"/>
                  <a:gd name="T4" fmla="*/ 0 w 8"/>
                  <a:gd name="T5" fmla="*/ 12 h 13"/>
                  <a:gd name="T6" fmla="*/ 7 w 8"/>
                  <a:gd name="T7" fmla="*/ 0 h 13"/>
                  <a:gd name="T8" fmla="*/ 0 60000 65536"/>
                  <a:gd name="T9" fmla="*/ 0 60000 65536"/>
                  <a:gd name="T10" fmla="*/ 0 60000 65536"/>
                  <a:gd name="T11" fmla="*/ 0 60000 65536"/>
                  <a:gd name="T12" fmla="*/ 0 w 8"/>
                  <a:gd name="T13" fmla="*/ 0 h 13"/>
                  <a:gd name="T14" fmla="*/ 8 w 8"/>
                  <a:gd name="T15" fmla="*/ 13 h 13"/>
                </a:gdLst>
                <a:ahLst/>
                <a:cxnLst>
                  <a:cxn ang="T8">
                    <a:pos x="T0" y="T1"/>
                  </a:cxn>
                  <a:cxn ang="T9">
                    <a:pos x="T2" y="T3"/>
                  </a:cxn>
                  <a:cxn ang="T10">
                    <a:pos x="T4" y="T5"/>
                  </a:cxn>
                  <a:cxn ang="T11">
                    <a:pos x="T6" y="T7"/>
                  </a:cxn>
                </a:cxnLst>
                <a:rect l="T12" t="T13" r="T14" b="T15"/>
                <a:pathLst>
                  <a:path w="8" h="13">
                    <a:moveTo>
                      <a:pt x="7" y="0"/>
                    </a:moveTo>
                    <a:lnTo>
                      <a:pt x="7" y="0"/>
                    </a:lnTo>
                    <a:lnTo>
                      <a:pt x="0" y="12"/>
                    </a:lnTo>
                    <a:lnTo>
                      <a:pt x="7"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2" name="Line 271"/>
              <p:cNvSpPr>
                <a:spLocks noChangeShapeType="1"/>
              </p:cNvSpPr>
              <p:nvPr/>
            </p:nvSpPr>
            <p:spPr bwMode="auto">
              <a:xfrm flipH="1">
                <a:off x="1103" y="1214"/>
                <a:ext cx="13" cy="18"/>
              </a:xfrm>
              <a:prstGeom prst="line">
                <a:avLst/>
              </a:prstGeom>
              <a:noFill/>
              <a:ln w="12700">
                <a:solidFill>
                  <a:schemeClr val="tx1"/>
                </a:solidFill>
                <a:round/>
                <a:headEnd/>
                <a:tailEnd/>
              </a:ln>
            </p:spPr>
            <p:txBody>
              <a:bodyPr wrap="none" anchor="ctr"/>
              <a:lstStyle/>
              <a:p>
                <a:endParaRPr lang="en-US"/>
              </a:p>
            </p:txBody>
          </p:sp>
          <p:sp>
            <p:nvSpPr>
              <p:cNvPr id="8693" name="Freeform 272"/>
              <p:cNvSpPr>
                <a:spLocks/>
              </p:cNvSpPr>
              <p:nvPr/>
            </p:nvSpPr>
            <p:spPr bwMode="auto">
              <a:xfrm>
                <a:off x="1116" y="1214"/>
                <a:ext cx="11" cy="13"/>
              </a:xfrm>
              <a:custGeom>
                <a:avLst/>
                <a:gdLst>
                  <a:gd name="T0" fmla="*/ 9 w 11"/>
                  <a:gd name="T1" fmla="*/ 8 h 13"/>
                  <a:gd name="T2" fmla="*/ 10 w 11"/>
                  <a:gd name="T3" fmla="*/ 12 h 13"/>
                  <a:gd name="T4" fmla="*/ 0 w 11"/>
                  <a:gd name="T5" fmla="*/ 0 h 13"/>
                  <a:gd name="T6" fmla="*/ 9 w 11"/>
                  <a:gd name="T7" fmla="*/ 8 h 13"/>
                  <a:gd name="T8" fmla="*/ 10 w 11"/>
                  <a:gd name="T9" fmla="*/ 12 h 13"/>
                  <a:gd name="T10" fmla="*/ 9 w 11"/>
                  <a:gd name="T11" fmla="*/ 8 h 13"/>
                  <a:gd name="T12" fmla="*/ 10 w 11"/>
                  <a:gd name="T13" fmla="*/ 12 h 13"/>
                  <a:gd name="T14" fmla="*/ 9 w 11"/>
                  <a:gd name="T15" fmla="*/ 8 h 13"/>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3"/>
                  <a:gd name="T26" fmla="*/ 11 w 11"/>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3">
                    <a:moveTo>
                      <a:pt x="9" y="8"/>
                    </a:moveTo>
                    <a:lnTo>
                      <a:pt x="10" y="12"/>
                    </a:lnTo>
                    <a:lnTo>
                      <a:pt x="0" y="0"/>
                    </a:lnTo>
                    <a:lnTo>
                      <a:pt x="9" y="8"/>
                    </a:lnTo>
                    <a:lnTo>
                      <a:pt x="10" y="12"/>
                    </a:lnTo>
                    <a:lnTo>
                      <a:pt x="9" y="8"/>
                    </a:lnTo>
                    <a:lnTo>
                      <a:pt x="10" y="12"/>
                    </a:lnTo>
                    <a:lnTo>
                      <a:pt x="9"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4" name="Freeform 273"/>
              <p:cNvSpPr>
                <a:spLocks/>
              </p:cNvSpPr>
              <p:nvPr/>
            </p:nvSpPr>
            <p:spPr bwMode="auto">
              <a:xfrm>
                <a:off x="1116" y="1214"/>
                <a:ext cx="11" cy="13"/>
              </a:xfrm>
              <a:custGeom>
                <a:avLst/>
                <a:gdLst>
                  <a:gd name="T0" fmla="*/ 9 w 11"/>
                  <a:gd name="T1" fmla="*/ 8 h 13"/>
                  <a:gd name="T2" fmla="*/ 10 w 11"/>
                  <a:gd name="T3" fmla="*/ 12 h 13"/>
                  <a:gd name="T4" fmla="*/ 0 w 11"/>
                  <a:gd name="T5" fmla="*/ 0 h 13"/>
                  <a:gd name="T6" fmla="*/ 9 w 11"/>
                  <a:gd name="T7" fmla="*/ 8 h 13"/>
                  <a:gd name="T8" fmla="*/ 10 w 11"/>
                  <a:gd name="T9" fmla="*/ 12 h 13"/>
                  <a:gd name="T10" fmla="*/ 9 w 11"/>
                  <a:gd name="T11" fmla="*/ 8 h 13"/>
                  <a:gd name="T12" fmla="*/ 10 w 11"/>
                  <a:gd name="T13" fmla="*/ 12 h 13"/>
                  <a:gd name="T14" fmla="*/ 9 w 11"/>
                  <a:gd name="T15" fmla="*/ 8 h 13"/>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3"/>
                  <a:gd name="T26" fmla="*/ 11 w 11"/>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3">
                    <a:moveTo>
                      <a:pt x="9" y="8"/>
                    </a:moveTo>
                    <a:lnTo>
                      <a:pt x="10" y="12"/>
                    </a:lnTo>
                    <a:lnTo>
                      <a:pt x="0" y="0"/>
                    </a:lnTo>
                    <a:lnTo>
                      <a:pt x="9" y="8"/>
                    </a:lnTo>
                    <a:lnTo>
                      <a:pt x="10" y="12"/>
                    </a:lnTo>
                    <a:lnTo>
                      <a:pt x="9" y="8"/>
                    </a:lnTo>
                    <a:lnTo>
                      <a:pt x="10" y="12"/>
                    </a:lnTo>
                    <a:lnTo>
                      <a:pt x="9"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5" name="Freeform 274"/>
              <p:cNvSpPr>
                <a:spLocks/>
              </p:cNvSpPr>
              <p:nvPr/>
            </p:nvSpPr>
            <p:spPr bwMode="auto">
              <a:xfrm>
                <a:off x="1120" y="1226"/>
                <a:ext cx="7" cy="20"/>
              </a:xfrm>
              <a:custGeom>
                <a:avLst/>
                <a:gdLst>
                  <a:gd name="T0" fmla="*/ 0 w 7"/>
                  <a:gd name="T1" fmla="*/ 16 h 20"/>
                  <a:gd name="T2" fmla="*/ 0 w 7"/>
                  <a:gd name="T3" fmla="*/ 16 h 20"/>
                  <a:gd name="T4" fmla="*/ 5 w 7"/>
                  <a:gd name="T5" fmla="*/ 0 h 20"/>
                  <a:gd name="T6" fmla="*/ 6 w 7"/>
                  <a:gd name="T7" fmla="*/ 5 h 20"/>
                  <a:gd name="T8" fmla="*/ 0 w 7"/>
                  <a:gd name="T9" fmla="*/ 19 h 20"/>
                  <a:gd name="T10" fmla="*/ 0 w 7"/>
                  <a:gd name="T11" fmla="*/ 16 h 20"/>
                  <a:gd name="T12" fmla="*/ 0 60000 65536"/>
                  <a:gd name="T13" fmla="*/ 0 60000 65536"/>
                  <a:gd name="T14" fmla="*/ 0 60000 65536"/>
                  <a:gd name="T15" fmla="*/ 0 60000 65536"/>
                  <a:gd name="T16" fmla="*/ 0 60000 65536"/>
                  <a:gd name="T17" fmla="*/ 0 60000 65536"/>
                  <a:gd name="T18" fmla="*/ 0 w 7"/>
                  <a:gd name="T19" fmla="*/ 0 h 20"/>
                  <a:gd name="T20" fmla="*/ 7 w 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 h="20">
                    <a:moveTo>
                      <a:pt x="0" y="16"/>
                    </a:moveTo>
                    <a:lnTo>
                      <a:pt x="0" y="16"/>
                    </a:lnTo>
                    <a:lnTo>
                      <a:pt x="5" y="0"/>
                    </a:lnTo>
                    <a:lnTo>
                      <a:pt x="6" y="5"/>
                    </a:lnTo>
                    <a:lnTo>
                      <a:pt x="0" y="19"/>
                    </a:lnTo>
                    <a:lnTo>
                      <a:pt x="0"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6" name="Freeform 275"/>
              <p:cNvSpPr>
                <a:spLocks/>
              </p:cNvSpPr>
              <p:nvPr/>
            </p:nvSpPr>
            <p:spPr bwMode="auto">
              <a:xfrm>
                <a:off x="1120" y="1226"/>
                <a:ext cx="7" cy="20"/>
              </a:xfrm>
              <a:custGeom>
                <a:avLst/>
                <a:gdLst>
                  <a:gd name="T0" fmla="*/ 0 w 7"/>
                  <a:gd name="T1" fmla="*/ 16 h 20"/>
                  <a:gd name="T2" fmla="*/ 5 w 7"/>
                  <a:gd name="T3" fmla="*/ 0 h 20"/>
                  <a:gd name="T4" fmla="*/ 6 w 7"/>
                  <a:gd name="T5" fmla="*/ 5 h 20"/>
                  <a:gd name="T6" fmla="*/ 0 w 7"/>
                  <a:gd name="T7" fmla="*/ 19 h 20"/>
                  <a:gd name="T8" fmla="*/ 0 w 7"/>
                  <a:gd name="T9" fmla="*/ 16 h 20"/>
                  <a:gd name="T10" fmla="*/ 0 60000 65536"/>
                  <a:gd name="T11" fmla="*/ 0 60000 65536"/>
                  <a:gd name="T12" fmla="*/ 0 60000 65536"/>
                  <a:gd name="T13" fmla="*/ 0 60000 65536"/>
                  <a:gd name="T14" fmla="*/ 0 60000 65536"/>
                  <a:gd name="T15" fmla="*/ 0 w 7"/>
                  <a:gd name="T16" fmla="*/ 0 h 20"/>
                  <a:gd name="T17" fmla="*/ 7 w 7"/>
                  <a:gd name="T18" fmla="*/ 20 h 20"/>
                </a:gdLst>
                <a:ahLst/>
                <a:cxnLst>
                  <a:cxn ang="T10">
                    <a:pos x="T0" y="T1"/>
                  </a:cxn>
                  <a:cxn ang="T11">
                    <a:pos x="T2" y="T3"/>
                  </a:cxn>
                  <a:cxn ang="T12">
                    <a:pos x="T4" y="T5"/>
                  </a:cxn>
                  <a:cxn ang="T13">
                    <a:pos x="T6" y="T7"/>
                  </a:cxn>
                  <a:cxn ang="T14">
                    <a:pos x="T8" y="T9"/>
                  </a:cxn>
                </a:cxnLst>
                <a:rect l="T15" t="T16" r="T17" b="T18"/>
                <a:pathLst>
                  <a:path w="7" h="20">
                    <a:moveTo>
                      <a:pt x="0" y="16"/>
                    </a:moveTo>
                    <a:lnTo>
                      <a:pt x="5" y="0"/>
                    </a:lnTo>
                    <a:lnTo>
                      <a:pt x="6" y="5"/>
                    </a:lnTo>
                    <a:lnTo>
                      <a:pt x="0" y="19"/>
                    </a:lnTo>
                    <a:lnTo>
                      <a:pt x="0"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7" name="Freeform 276"/>
              <p:cNvSpPr>
                <a:spLocks/>
              </p:cNvSpPr>
              <p:nvPr/>
            </p:nvSpPr>
            <p:spPr bwMode="auto">
              <a:xfrm>
                <a:off x="1091" y="1245"/>
                <a:ext cx="28" cy="34"/>
              </a:xfrm>
              <a:custGeom>
                <a:avLst/>
                <a:gdLst>
                  <a:gd name="T0" fmla="*/ 5 w 28"/>
                  <a:gd name="T1" fmla="*/ 2 h 34"/>
                  <a:gd name="T2" fmla="*/ 14 w 28"/>
                  <a:gd name="T3" fmla="*/ 0 h 34"/>
                  <a:gd name="T4" fmla="*/ 27 w 28"/>
                  <a:gd name="T5" fmla="*/ 14 h 34"/>
                  <a:gd name="T6" fmla="*/ 11 w 28"/>
                  <a:gd name="T7" fmla="*/ 33 h 34"/>
                  <a:gd name="T8" fmla="*/ 7 w 28"/>
                  <a:gd name="T9" fmla="*/ 30 h 34"/>
                  <a:gd name="T10" fmla="*/ 0 w 28"/>
                  <a:gd name="T11" fmla="*/ 17 h 34"/>
                  <a:gd name="T12" fmla="*/ 5 w 28"/>
                  <a:gd name="T13" fmla="*/ 2 h 34"/>
                  <a:gd name="T14" fmla="*/ 0 60000 65536"/>
                  <a:gd name="T15" fmla="*/ 0 60000 65536"/>
                  <a:gd name="T16" fmla="*/ 0 60000 65536"/>
                  <a:gd name="T17" fmla="*/ 0 60000 65536"/>
                  <a:gd name="T18" fmla="*/ 0 60000 65536"/>
                  <a:gd name="T19" fmla="*/ 0 60000 65536"/>
                  <a:gd name="T20" fmla="*/ 0 60000 65536"/>
                  <a:gd name="T21" fmla="*/ 0 w 28"/>
                  <a:gd name="T22" fmla="*/ 0 h 34"/>
                  <a:gd name="T23" fmla="*/ 28 w 2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4">
                    <a:moveTo>
                      <a:pt x="5" y="2"/>
                    </a:moveTo>
                    <a:lnTo>
                      <a:pt x="14" y="0"/>
                    </a:lnTo>
                    <a:lnTo>
                      <a:pt x="27" y="14"/>
                    </a:lnTo>
                    <a:lnTo>
                      <a:pt x="11" y="33"/>
                    </a:lnTo>
                    <a:lnTo>
                      <a:pt x="7" y="30"/>
                    </a:lnTo>
                    <a:lnTo>
                      <a:pt x="0" y="17"/>
                    </a:lnTo>
                    <a:lnTo>
                      <a:pt x="5"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8" name="Freeform 277"/>
              <p:cNvSpPr>
                <a:spLocks/>
              </p:cNvSpPr>
              <p:nvPr/>
            </p:nvSpPr>
            <p:spPr bwMode="auto">
              <a:xfrm>
                <a:off x="1091" y="1245"/>
                <a:ext cx="28" cy="34"/>
              </a:xfrm>
              <a:custGeom>
                <a:avLst/>
                <a:gdLst>
                  <a:gd name="T0" fmla="*/ 5 w 28"/>
                  <a:gd name="T1" fmla="*/ 2 h 34"/>
                  <a:gd name="T2" fmla="*/ 14 w 28"/>
                  <a:gd name="T3" fmla="*/ 0 h 34"/>
                  <a:gd name="T4" fmla="*/ 27 w 28"/>
                  <a:gd name="T5" fmla="*/ 14 h 34"/>
                  <a:gd name="T6" fmla="*/ 11 w 28"/>
                  <a:gd name="T7" fmla="*/ 33 h 34"/>
                  <a:gd name="T8" fmla="*/ 7 w 28"/>
                  <a:gd name="T9" fmla="*/ 30 h 34"/>
                  <a:gd name="T10" fmla="*/ 0 w 28"/>
                  <a:gd name="T11" fmla="*/ 17 h 34"/>
                  <a:gd name="T12" fmla="*/ 5 w 28"/>
                  <a:gd name="T13" fmla="*/ 2 h 34"/>
                  <a:gd name="T14" fmla="*/ 0 60000 65536"/>
                  <a:gd name="T15" fmla="*/ 0 60000 65536"/>
                  <a:gd name="T16" fmla="*/ 0 60000 65536"/>
                  <a:gd name="T17" fmla="*/ 0 60000 65536"/>
                  <a:gd name="T18" fmla="*/ 0 60000 65536"/>
                  <a:gd name="T19" fmla="*/ 0 60000 65536"/>
                  <a:gd name="T20" fmla="*/ 0 60000 65536"/>
                  <a:gd name="T21" fmla="*/ 0 w 28"/>
                  <a:gd name="T22" fmla="*/ 0 h 34"/>
                  <a:gd name="T23" fmla="*/ 28 w 2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4">
                    <a:moveTo>
                      <a:pt x="5" y="2"/>
                    </a:moveTo>
                    <a:lnTo>
                      <a:pt x="14" y="0"/>
                    </a:lnTo>
                    <a:lnTo>
                      <a:pt x="27" y="14"/>
                    </a:lnTo>
                    <a:lnTo>
                      <a:pt x="11" y="33"/>
                    </a:lnTo>
                    <a:lnTo>
                      <a:pt x="7" y="30"/>
                    </a:lnTo>
                    <a:lnTo>
                      <a:pt x="0" y="17"/>
                    </a:lnTo>
                    <a:lnTo>
                      <a:pt x="5"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9" name="Freeform 278"/>
              <p:cNvSpPr>
                <a:spLocks/>
              </p:cNvSpPr>
              <p:nvPr/>
            </p:nvSpPr>
            <p:spPr bwMode="auto">
              <a:xfrm>
                <a:off x="1097" y="1241"/>
                <a:ext cx="6" cy="3"/>
              </a:xfrm>
              <a:custGeom>
                <a:avLst/>
                <a:gdLst>
                  <a:gd name="T0" fmla="*/ 5 w 6"/>
                  <a:gd name="T1" fmla="*/ 1 h 3"/>
                  <a:gd name="T2" fmla="*/ 5 w 6"/>
                  <a:gd name="T3" fmla="*/ 2 h 3"/>
                  <a:gd name="T4" fmla="*/ 0 w 6"/>
                  <a:gd name="T5" fmla="*/ 2 h 3"/>
                  <a:gd name="T6" fmla="*/ 2 w 6"/>
                  <a:gd name="T7" fmla="*/ 0 h 3"/>
                  <a:gd name="T8" fmla="*/ 5 w 6"/>
                  <a:gd name="T9" fmla="*/ 1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5" y="1"/>
                    </a:moveTo>
                    <a:lnTo>
                      <a:pt x="5" y="2"/>
                    </a:lnTo>
                    <a:lnTo>
                      <a:pt x="0" y="2"/>
                    </a:lnTo>
                    <a:lnTo>
                      <a:pt x="2" y="0"/>
                    </a:lnTo>
                    <a:lnTo>
                      <a:pt x="5"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0" name="Freeform 279"/>
              <p:cNvSpPr>
                <a:spLocks/>
              </p:cNvSpPr>
              <p:nvPr/>
            </p:nvSpPr>
            <p:spPr bwMode="auto">
              <a:xfrm>
                <a:off x="1097" y="1241"/>
                <a:ext cx="6" cy="3"/>
              </a:xfrm>
              <a:custGeom>
                <a:avLst/>
                <a:gdLst>
                  <a:gd name="T0" fmla="*/ 5 w 6"/>
                  <a:gd name="T1" fmla="*/ 1 h 3"/>
                  <a:gd name="T2" fmla="*/ 5 w 6"/>
                  <a:gd name="T3" fmla="*/ 2 h 3"/>
                  <a:gd name="T4" fmla="*/ 0 w 6"/>
                  <a:gd name="T5" fmla="*/ 2 h 3"/>
                  <a:gd name="T6" fmla="*/ 2 w 6"/>
                  <a:gd name="T7" fmla="*/ 0 h 3"/>
                  <a:gd name="T8" fmla="*/ 5 w 6"/>
                  <a:gd name="T9" fmla="*/ 1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5" y="1"/>
                    </a:moveTo>
                    <a:lnTo>
                      <a:pt x="5" y="2"/>
                    </a:lnTo>
                    <a:lnTo>
                      <a:pt x="0" y="2"/>
                    </a:lnTo>
                    <a:lnTo>
                      <a:pt x="2" y="0"/>
                    </a:lnTo>
                    <a:lnTo>
                      <a:pt x="5"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1" name="Freeform 280"/>
              <p:cNvSpPr>
                <a:spLocks/>
              </p:cNvSpPr>
              <p:nvPr/>
            </p:nvSpPr>
            <p:spPr bwMode="auto">
              <a:xfrm>
                <a:off x="1108" y="1245"/>
                <a:ext cx="11" cy="11"/>
              </a:xfrm>
              <a:custGeom>
                <a:avLst/>
                <a:gdLst>
                  <a:gd name="T0" fmla="*/ 10 w 11"/>
                  <a:gd name="T1" fmla="*/ 10 h 11"/>
                  <a:gd name="T2" fmla="*/ 10 w 11"/>
                  <a:gd name="T3" fmla="*/ 10 h 11"/>
                  <a:gd name="T4" fmla="*/ 0 w 11"/>
                  <a:gd name="T5" fmla="*/ 0 h 11"/>
                  <a:gd name="T6" fmla="*/ 10 w 11"/>
                  <a:gd name="T7" fmla="*/ 10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10" y="10"/>
                    </a:moveTo>
                    <a:lnTo>
                      <a:pt x="10" y="10"/>
                    </a:lnTo>
                    <a:lnTo>
                      <a:pt x="0" y="0"/>
                    </a:lnTo>
                    <a:lnTo>
                      <a:pt x="10" y="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2" name="Line 281"/>
              <p:cNvSpPr>
                <a:spLocks noChangeShapeType="1"/>
              </p:cNvSpPr>
              <p:nvPr/>
            </p:nvSpPr>
            <p:spPr bwMode="auto">
              <a:xfrm flipH="1" flipV="1">
                <a:off x="1108" y="1245"/>
                <a:ext cx="16" cy="16"/>
              </a:xfrm>
              <a:prstGeom prst="line">
                <a:avLst/>
              </a:prstGeom>
              <a:noFill/>
              <a:ln w="12700">
                <a:solidFill>
                  <a:schemeClr val="tx1"/>
                </a:solidFill>
                <a:round/>
                <a:headEnd/>
                <a:tailEnd/>
              </a:ln>
            </p:spPr>
            <p:txBody>
              <a:bodyPr wrap="none" anchor="ctr"/>
              <a:lstStyle/>
              <a:p>
                <a:endParaRPr lang="en-US"/>
              </a:p>
            </p:txBody>
          </p:sp>
          <p:sp>
            <p:nvSpPr>
              <p:cNvPr id="8703" name="Freeform 282"/>
              <p:cNvSpPr>
                <a:spLocks/>
              </p:cNvSpPr>
              <p:nvPr/>
            </p:nvSpPr>
            <p:spPr bwMode="auto">
              <a:xfrm>
                <a:off x="1105" y="1261"/>
                <a:ext cx="14" cy="21"/>
              </a:xfrm>
              <a:custGeom>
                <a:avLst/>
                <a:gdLst>
                  <a:gd name="T0" fmla="*/ 5 w 14"/>
                  <a:gd name="T1" fmla="*/ 16 h 21"/>
                  <a:gd name="T2" fmla="*/ 0 w 14"/>
                  <a:gd name="T3" fmla="*/ 18 h 21"/>
                  <a:gd name="T4" fmla="*/ 13 w 14"/>
                  <a:gd name="T5" fmla="*/ 0 h 21"/>
                  <a:gd name="T6" fmla="*/ 5 w 14"/>
                  <a:gd name="T7" fmla="*/ 16 h 21"/>
                  <a:gd name="T8" fmla="*/ 0 w 14"/>
                  <a:gd name="T9" fmla="*/ 18 h 21"/>
                  <a:gd name="T10" fmla="*/ 5 w 14"/>
                  <a:gd name="T11" fmla="*/ 16 h 21"/>
                  <a:gd name="T12" fmla="*/ 2 w 14"/>
                  <a:gd name="T13" fmla="*/ 20 h 21"/>
                  <a:gd name="T14" fmla="*/ 0 w 14"/>
                  <a:gd name="T15" fmla="*/ 18 h 21"/>
                  <a:gd name="T16" fmla="*/ 5 w 14"/>
                  <a:gd name="T17" fmla="*/ 16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1"/>
                  <a:gd name="T29" fmla="*/ 14 w 14"/>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1">
                    <a:moveTo>
                      <a:pt x="5" y="16"/>
                    </a:moveTo>
                    <a:lnTo>
                      <a:pt x="0" y="18"/>
                    </a:lnTo>
                    <a:lnTo>
                      <a:pt x="13" y="0"/>
                    </a:lnTo>
                    <a:lnTo>
                      <a:pt x="5" y="16"/>
                    </a:lnTo>
                    <a:lnTo>
                      <a:pt x="0" y="18"/>
                    </a:lnTo>
                    <a:lnTo>
                      <a:pt x="5" y="16"/>
                    </a:lnTo>
                    <a:lnTo>
                      <a:pt x="2" y="20"/>
                    </a:lnTo>
                    <a:lnTo>
                      <a:pt x="0" y="18"/>
                    </a:lnTo>
                    <a:lnTo>
                      <a:pt x="5"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4" name="Freeform 283"/>
              <p:cNvSpPr>
                <a:spLocks/>
              </p:cNvSpPr>
              <p:nvPr/>
            </p:nvSpPr>
            <p:spPr bwMode="auto">
              <a:xfrm>
                <a:off x="1105" y="1261"/>
                <a:ext cx="14" cy="21"/>
              </a:xfrm>
              <a:custGeom>
                <a:avLst/>
                <a:gdLst>
                  <a:gd name="T0" fmla="*/ 5 w 14"/>
                  <a:gd name="T1" fmla="*/ 16 h 21"/>
                  <a:gd name="T2" fmla="*/ 0 w 14"/>
                  <a:gd name="T3" fmla="*/ 18 h 21"/>
                  <a:gd name="T4" fmla="*/ 13 w 14"/>
                  <a:gd name="T5" fmla="*/ 0 h 21"/>
                  <a:gd name="T6" fmla="*/ 5 w 14"/>
                  <a:gd name="T7" fmla="*/ 16 h 21"/>
                  <a:gd name="T8" fmla="*/ 0 w 14"/>
                  <a:gd name="T9" fmla="*/ 18 h 21"/>
                  <a:gd name="T10" fmla="*/ 5 w 14"/>
                  <a:gd name="T11" fmla="*/ 16 h 21"/>
                  <a:gd name="T12" fmla="*/ 2 w 14"/>
                  <a:gd name="T13" fmla="*/ 20 h 21"/>
                  <a:gd name="T14" fmla="*/ 0 w 14"/>
                  <a:gd name="T15" fmla="*/ 18 h 21"/>
                  <a:gd name="T16" fmla="*/ 5 w 14"/>
                  <a:gd name="T17" fmla="*/ 16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1"/>
                  <a:gd name="T29" fmla="*/ 14 w 14"/>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1">
                    <a:moveTo>
                      <a:pt x="5" y="16"/>
                    </a:moveTo>
                    <a:lnTo>
                      <a:pt x="0" y="18"/>
                    </a:lnTo>
                    <a:lnTo>
                      <a:pt x="13" y="0"/>
                    </a:lnTo>
                    <a:lnTo>
                      <a:pt x="5" y="16"/>
                    </a:lnTo>
                    <a:lnTo>
                      <a:pt x="0" y="18"/>
                    </a:lnTo>
                    <a:lnTo>
                      <a:pt x="5" y="16"/>
                    </a:lnTo>
                    <a:lnTo>
                      <a:pt x="2" y="20"/>
                    </a:lnTo>
                    <a:lnTo>
                      <a:pt x="0" y="18"/>
                    </a:lnTo>
                    <a:lnTo>
                      <a:pt x="5"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5" name="Freeform 284"/>
              <p:cNvSpPr>
                <a:spLocks/>
              </p:cNvSpPr>
              <p:nvPr/>
            </p:nvSpPr>
            <p:spPr bwMode="auto">
              <a:xfrm>
                <a:off x="1099" y="1277"/>
                <a:ext cx="8" cy="2"/>
              </a:xfrm>
              <a:custGeom>
                <a:avLst/>
                <a:gdLst>
                  <a:gd name="T0" fmla="*/ 3 w 8"/>
                  <a:gd name="T1" fmla="*/ 0 h 2"/>
                  <a:gd name="T2" fmla="*/ 0 w 8"/>
                  <a:gd name="T3" fmla="*/ 0 h 2"/>
                  <a:gd name="T4" fmla="*/ 7 w 8"/>
                  <a:gd name="T5" fmla="*/ 1 h 2"/>
                  <a:gd name="T6" fmla="*/ 3 w 8"/>
                  <a:gd name="T7" fmla="*/ 1 h 2"/>
                  <a:gd name="T8" fmla="*/ 0 w 8"/>
                  <a:gd name="T9" fmla="*/ 0 h 2"/>
                  <a:gd name="T10" fmla="*/ 3 w 8"/>
                  <a:gd name="T11" fmla="*/ 0 h 2"/>
                  <a:gd name="T12" fmla="*/ 0 60000 65536"/>
                  <a:gd name="T13" fmla="*/ 0 60000 65536"/>
                  <a:gd name="T14" fmla="*/ 0 60000 65536"/>
                  <a:gd name="T15" fmla="*/ 0 60000 65536"/>
                  <a:gd name="T16" fmla="*/ 0 60000 65536"/>
                  <a:gd name="T17" fmla="*/ 0 60000 65536"/>
                  <a:gd name="T18" fmla="*/ 0 w 8"/>
                  <a:gd name="T19" fmla="*/ 0 h 2"/>
                  <a:gd name="T20" fmla="*/ 8 w 8"/>
                  <a:gd name="T21" fmla="*/ 2 h 2"/>
                </a:gdLst>
                <a:ahLst/>
                <a:cxnLst>
                  <a:cxn ang="T12">
                    <a:pos x="T0" y="T1"/>
                  </a:cxn>
                  <a:cxn ang="T13">
                    <a:pos x="T2" y="T3"/>
                  </a:cxn>
                  <a:cxn ang="T14">
                    <a:pos x="T4" y="T5"/>
                  </a:cxn>
                  <a:cxn ang="T15">
                    <a:pos x="T6" y="T7"/>
                  </a:cxn>
                  <a:cxn ang="T16">
                    <a:pos x="T8" y="T9"/>
                  </a:cxn>
                  <a:cxn ang="T17">
                    <a:pos x="T10" y="T11"/>
                  </a:cxn>
                </a:cxnLst>
                <a:rect l="T18" t="T19" r="T20" b="T21"/>
                <a:pathLst>
                  <a:path w="8" h="2">
                    <a:moveTo>
                      <a:pt x="3" y="0"/>
                    </a:moveTo>
                    <a:lnTo>
                      <a:pt x="0" y="0"/>
                    </a:lnTo>
                    <a:lnTo>
                      <a:pt x="7" y="1"/>
                    </a:lnTo>
                    <a:lnTo>
                      <a:pt x="3" y="1"/>
                    </a:lnTo>
                    <a:lnTo>
                      <a:pt x="0" y="0"/>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6" name="Freeform 285"/>
              <p:cNvSpPr>
                <a:spLocks/>
              </p:cNvSpPr>
              <p:nvPr/>
            </p:nvSpPr>
            <p:spPr bwMode="auto">
              <a:xfrm>
                <a:off x="1099" y="1277"/>
                <a:ext cx="8" cy="2"/>
              </a:xfrm>
              <a:custGeom>
                <a:avLst/>
                <a:gdLst>
                  <a:gd name="T0" fmla="*/ 3 w 8"/>
                  <a:gd name="T1" fmla="*/ 0 h 2"/>
                  <a:gd name="T2" fmla="*/ 0 w 8"/>
                  <a:gd name="T3" fmla="*/ 0 h 2"/>
                  <a:gd name="T4" fmla="*/ 7 w 8"/>
                  <a:gd name="T5" fmla="*/ 1 h 2"/>
                  <a:gd name="T6" fmla="*/ 3 w 8"/>
                  <a:gd name="T7" fmla="*/ 1 h 2"/>
                  <a:gd name="T8" fmla="*/ 0 w 8"/>
                  <a:gd name="T9" fmla="*/ 0 h 2"/>
                  <a:gd name="T10" fmla="*/ 3 w 8"/>
                  <a:gd name="T11" fmla="*/ 0 h 2"/>
                  <a:gd name="T12" fmla="*/ 0 60000 65536"/>
                  <a:gd name="T13" fmla="*/ 0 60000 65536"/>
                  <a:gd name="T14" fmla="*/ 0 60000 65536"/>
                  <a:gd name="T15" fmla="*/ 0 60000 65536"/>
                  <a:gd name="T16" fmla="*/ 0 60000 65536"/>
                  <a:gd name="T17" fmla="*/ 0 60000 65536"/>
                  <a:gd name="T18" fmla="*/ 0 w 8"/>
                  <a:gd name="T19" fmla="*/ 0 h 2"/>
                  <a:gd name="T20" fmla="*/ 8 w 8"/>
                  <a:gd name="T21" fmla="*/ 2 h 2"/>
                </a:gdLst>
                <a:ahLst/>
                <a:cxnLst>
                  <a:cxn ang="T12">
                    <a:pos x="T0" y="T1"/>
                  </a:cxn>
                  <a:cxn ang="T13">
                    <a:pos x="T2" y="T3"/>
                  </a:cxn>
                  <a:cxn ang="T14">
                    <a:pos x="T4" y="T5"/>
                  </a:cxn>
                  <a:cxn ang="T15">
                    <a:pos x="T6" y="T7"/>
                  </a:cxn>
                  <a:cxn ang="T16">
                    <a:pos x="T8" y="T9"/>
                  </a:cxn>
                  <a:cxn ang="T17">
                    <a:pos x="T10" y="T11"/>
                  </a:cxn>
                </a:cxnLst>
                <a:rect l="T18" t="T19" r="T20" b="T21"/>
                <a:pathLst>
                  <a:path w="8" h="2">
                    <a:moveTo>
                      <a:pt x="3" y="0"/>
                    </a:moveTo>
                    <a:lnTo>
                      <a:pt x="0" y="0"/>
                    </a:lnTo>
                    <a:lnTo>
                      <a:pt x="7" y="1"/>
                    </a:lnTo>
                    <a:lnTo>
                      <a:pt x="3" y="1"/>
                    </a:lnTo>
                    <a:lnTo>
                      <a:pt x="0" y="0"/>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7" name="Freeform 286"/>
              <p:cNvSpPr>
                <a:spLocks/>
              </p:cNvSpPr>
              <p:nvPr/>
            </p:nvSpPr>
            <p:spPr bwMode="auto">
              <a:xfrm>
                <a:off x="1083" y="1259"/>
                <a:ext cx="17" cy="16"/>
              </a:xfrm>
              <a:custGeom>
                <a:avLst/>
                <a:gdLst>
                  <a:gd name="T0" fmla="*/ 6 w 17"/>
                  <a:gd name="T1" fmla="*/ 4 h 16"/>
                  <a:gd name="T2" fmla="*/ 4 w 17"/>
                  <a:gd name="T3" fmla="*/ 0 h 16"/>
                  <a:gd name="T4" fmla="*/ 16 w 17"/>
                  <a:gd name="T5" fmla="*/ 13 h 16"/>
                  <a:gd name="T6" fmla="*/ 12 w 17"/>
                  <a:gd name="T7" fmla="*/ 15 h 16"/>
                  <a:gd name="T8" fmla="*/ 1 w 17"/>
                  <a:gd name="T9" fmla="*/ 6 h 16"/>
                  <a:gd name="T10" fmla="*/ 0 w 17"/>
                  <a:gd name="T11" fmla="*/ 1 h 16"/>
                  <a:gd name="T12" fmla="*/ 1 w 17"/>
                  <a:gd name="T13" fmla="*/ 6 h 16"/>
                  <a:gd name="T14" fmla="*/ 0 w 17"/>
                  <a:gd name="T15" fmla="*/ 1 h 16"/>
                  <a:gd name="T16" fmla="*/ 6 w 17"/>
                  <a:gd name="T17" fmla="*/ 4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6"/>
                  <a:gd name="T29" fmla="*/ 17 w 1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6">
                    <a:moveTo>
                      <a:pt x="6" y="4"/>
                    </a:moveTo>
                    <a:lnTo>
                      <a:pt x="4" y="0"/>
                    </a:lnTo>
                    <a:lnTo>
                      <a:pt x="16" y="13"/>
                    </a:lnTo>
                    <a:lnTo>
                      <a:pt x="12" y="15"/>
                    </a:lnTo>
                    <a:lnTo>
                      <a:pt x="1" y="6"/>
                    </a:lnTo>
                    <a:lnTo>
                      <a:pt x="0" y="1"/>
                    </a:lnTo>
                    <a:lnTo>
                      <a:pt x="1" y="6"/>
                    </a:lnTo>
                    <a:lnTo>
                      <a:pt x="0" y="1"/>
                    </a:lnTo>
                    <a:lnTo>
                      <a:pt x="6"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8" name="Freeform 287"/>
              <p:cNvSpPr>
                <a:spLocks/>
              </p:cNvSpPr>
              <p:nvPr/>
            </p:nvSpPr>
            <p:spPr bwMode="auto">
              <a:xfrm>
                <a:off x="1083" y="1259"/>
                <a:ext cx="17" cy="16"/>
              </a:xfrm>
              <a:custGeom>
                <a:avLst/>
                <a:gdLst>
                  <a:gd name="T0" fmla="*/ 6 w 17"/>
                  <a:gd name="T1" fmla="*/ 4 h 16"/>
                  <a:gd name="T2" fmla="*/ 4 w 17"/>
                  <a:gd name="T3" fmla="*/ 0 h 16"/>
                  <a:gd name="T4" fmla="*/ 16 w 17"/>
                  <a:gd name="T5" fmla="*/ 13 h 16"/>
                  <a:gd name="T6" fmla="*/ 12 w 17"/>
                  <a:gd name="T7" fmla="*/ 15 h 16"/>
                  <a:gd name="T8" fmla="*/ 1 w 17"/>
                  <a:gd name="T9" fmla="*/ 6 h 16"/>
                  <a:gd name="T10" fmla="*/ 0 w 17"/>
                  <a:gd name="T11" fmla="*/ 1 h 16"/>
                  <a:gd name="T12" fmla="*/ 1 w 17"/>
                  <a:gd name="T13" fmla="*/ 6 h 16"/>
                  <a:gd name="T14" fmla="*/ 0 w 17"/>
                  <a:gd name="T15" fmla="*/ 1 h 16"/>
                  <a:gd name="T16" fmla="*/ 6 w 17"/>
                  <a:gd name="T17" fmla="*/ 4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6"/>
                  <a:gd name="T29" fmla="*/ 17 w 1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6">
                    <a:moveTo>
                      <a:pt x="6" y="4"/>
                    </a:moveTo>
                    <a:lnTo>
                      <a:pt x="4" y="0"/>
                    </a:lnTo>
                    <a:lnTo>
                      <a:pt x="16" y="13"/>
                    </a:lnTo>
                    <a:lnTo>
                      <a:pt x="12" y="15"/>
                    </a:lnTo>
                    <a:lnTo>
                      <a:pt x="1" y="6"/>
                    </a:lnTo>
                    <a:lnTo>
                      <a:pt x="0" y="1"/>
                    </a:lnTo>
                    <a:lnTo>
                      <a:pt x="1" y="6"/>
                    </a:lnTo>
                    <a:lnTo>
                      <a:pt x="0" y="1"/>
                    </a:lnTo>
                    <a:lnTo>
                      <a:pt x="6"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9" name="Freeform 288"/>
              <p:cNvSpPr>
                <a:spLocks/>
              </p:cNvSpPr>
              <p:nvPr/>
            </p:nvSpPr>
            <p:spPr bwMode="auto">
              <a:xfrm>
                <a:off x="1083" y="1241"/>
                <a:ext cx="13" cy="19"/>
              </a:xfrm>
              <a:custGeom>
                <a:avLst/>
                <a:gdLst>
                  <a:gd name="T0" fmla="*/ 9 w 13"/>
                  <a:gd name="T1" fmla="*/ 5 h 19"/>
                  <a:gd name="T2" fmla="*/ 12 w 13"/>
                  <a:gd name="T3" fmla="*/ 3 h 19"/>
                  <a:gd name="T4" fmla="*/ 5 w 13"/>
                  <a:gd name="T5" fmla="*/ 18 h 19"/>
                  <a:gd name="T6" fmla="*/ 0 w 13"/>
                  <a:gd name="T7" fmla="*/ 15 h 19"/>
                  <a:gd name="T8" fmla="*/ 9 w 13"/>
                  <a:gd name="T9" fmla="*/ 5 h 19"/>
                  <a:gd name="T10" fmla="*/ 12 w 13"/>
                  <a:gd name="T11" fmla="*/ 0 h 19"/>
                  <a:gd name="T12" fmla="*/ 9 w 13"/>
                  <a:gd name="T13" fmla="*/ 5 h 19"/>
                  <a:gd name="T14" fmla="*/ 8 w 13"/>
                  <a:gd name="T15" fmla="*/ 0 h 19"/>
                  <a:gd name="T16" fmla="*/ 12 w 13"/>
                  <a:gd name="T17" fmla="*/ 0 h 19"/>
                  <a:gd name="T18" fmla="*/ 9 w 13"/>
                  <a:gd name="T19" fmla="*/ 5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9"/>
                  <a:gd name="T32" fmla="*/ 13 w 1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9">
                    <a:moveTo>
                      <a:pt x="9" y="5"/>
                    </a:moveTo>
                    <a:lnTo>
                      <a:pt x="12" y="3"/>
                    </a:lnTo>
                    <a:lnTo>
                      <a:pt x="5" y="18"/>
                    </a:lnTo>
                    <a:lnTo>
                      <a:pt x="0" y="15"/>
                    </a:lnTo>
                    <a:lnTo>
                      <a:pt x="9" y="5"/>
                    </a:lnTo>
                    <a:lnTo>
                      <a:pt x="12" y="0"/>
                    </a:lnTo>
                    <a:lnTo>
                      <a:pt x="9" y="5"/>
                    </a:lnTo>
                    <a:lnTo>
                      <a:pt x="8" y="0"/>
                    </a:lnTo>
                    <a:lnTo>
                      <a:pt x="12" y="0"/>
                    </a:lnTo>
                    <a:lnTo>
                      <a:pt x="9"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0" name="Freeform 289"/>
              <p:cNvSpPr>
                <a:spLocks/>
              </p:cNvSpPr>
              <p:nvPr/>
            </p:nvSpPr>
            <p:spPr bwMode="auto">
              <a:xfrm>
                <a:off x="1083" y="1241"/>
                <a:ext cx="13" cy="19"/>
              </a:xfrm>
              <a:custGeom>
                <a:avLst/>
                <a:gdLst>
                  <a:gd name="T0" fmla="*/ 9 w 13"/>
                  <a:gd name="T1" fmla="*/ 5 h 19"/>
                  <a:gd name="T2" fmla="*/ 12 w 13"/>
                  <a:gd name="T3" fmla="*/ 3 h 19"/>
                  <a:gd name="T4" fmla="*/ 5 w 13"/>
                  <a:gd name="T5" fmla="*/ 18 h 19"/>
                  <a:gd name="T6" fmla="*/ 0 w 13"/>
                  <a:gd name="T7" fmla="*/ 15 h 19"/>
                  <a:gd name="T8" fmla="*/ 9 w 13"/>
                  <a:gd name="T9" fmla="*/ 5 h 19"/>
                  <a:gd name="T10" fmla="*/ 12 w 13"/>
                  <a:gd name="T11" fmla="*/ 0 h 19"/>
                  <a:gd name="T12" fmla="*/ 9 w 13"/>
                  <a:gd name="T13" fmla="*/ 5 h 19"/>
                  <a:gd name="T14" fmla="*/ 8 w 13"/>
                  <a:gd name="T15" fmla="*/ 0 h 19"/>
                  <a:gd name="T16" fmla="*/ 12 w 13"/>
                  <a:gd name="T17" fmla="*/ 0 h 19"/>
                  <a:gd name="T18" fmla="*/ 9 w 13"/>
                  <a:gd name="T19" fmla="*/ 5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9"/>
                  <a:gd name="T32" fmla="*/ 13 w 1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9">
                    <a:moveTo>
                      <a:pt x="9" y="5"/>
                    </a:moveTo>
                    <a:lnTo>
                      <a:pt x="12" y="3"/>
                    </a:lnTo>
                    <a:lnTo>
                      <a:pt x="5" y="18"/>
                    </a:lnTo>
                    <a:lnTo>
                      <a:pt x="0" y="15"/>
                    </a:lnTo>
                    <a:lnTo>
                      <a:pt x="9" y="5"/>
                    </a:lnTo>
                    <a:lnTo>
                      <a:pt x="12" y="0"/>
                    </a:lnTo>
                    <a:lnTo>
                      <a:pt x="9" y="5"/>
                    </a:lnTo>
                    <a:lnTo>
                      <a:pt x="8" y="0"/>
                    </a:lnTo>
                    <a:lnTo>
                      <a:pt x="12" y="0"/>
                    </a:lnTo>
                    <a:lnTo>
                      <a:pt x="9"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1" name="Freeform 290"/>
              <p:cNvSpPr>
                <a:spLocks/>
              </p:cNvSpPr>
              <p:nvPr/>
            </p:nvSpPr>
            <p:spPr bwMode="auto">
              <a:xfrm>
                <a:off x="1097" y="1245"/>
                <a:ext cx="10" cy="9"/>
              </a:xfrm>
              <a:custGeom>
                <a:avLst/>
                <a:gdLst>
                  <a:gd name="T0" fmla="*/ 9 w 10"/>
                  <a:gd name="T1" fmla="*/ 8 h 9"/>
                  <a:gd name="T2" fmla="*/ 9 w 10"/>
                  <a:gd name="T3" fmla="*/ 8 h 9"/>
                  <a:gd name="T4" fmla="*/ 0 w 10"/>
                  <a:gd name="T5" fmla="*/ 1 h 9"/>
                  <a:gd name="T6" fmla="*/ 2 w 10"/>
                  <a:gd name="T7" fmla="*/ 0 h 9"/>
                  <a:gd name="T8" fmla="*/ 9 w 10"/>
                  <a:gd name="T9" fmla="*/ 8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9" y="8"/>
                    </a:moveTo>
                    <a:lnTo>
                      <a:pt x="9" y="8"/>
                    </a:lnTo>
                    <a:lnTo>
                      <a:pt x="0" y="1"/>
                    </a:lnTo>
                    <a:lnTo>
                      <a:pt x="2" y="0"/>
                    </a:lnTo>
                    <a:lnTo>
                      <a:pt x="9"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2" name="Freeform 291"/>
              <p:cNvSpPr>
                <a:spLocks/>
              </p:cNvSpPr>
              <p:nvPr/>
            </p:nvSpPr>
            <p:spPr bwMode="auto">
              <a:xfrm>
                <a:off x="1097" y="1245"/>
                <a:ext cx="10" cy="9"/>
              </a:xfrm>
              <a:custGeom>
                <a:avLst/>
                <a:gdLst>
                  <a:gd name="T0" fmla="*/ 9 w 10"/>
                  <a:gd name="T1" fmla="*/ 8 h 9"/>
                  <a:gd name="T2" fmla="*/ 0 w 10"/>
                  <a:gd name="T3" fmla="*/ 1 h 9"/>
                  <a:gd name="T4" fmla="*/ 2 w 10"/>
                  <a:gd name="T5" fmla="*/ 0 h 9"/>
                  <a:gd name="T6" fmla="*/ 9 w 10"/>
                  <a:gd name="T7" fmla="*/ 8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9" y="8"/>
                    </a:moveTo>
                    <a:lnTo>
                      <a:pt x="0" y="1"/>
                    </a:lnTo>
                    <a:lnTo>
                      <a:pt x="2" y="0"/>
                    </a:lnTo>
                    <a:lnTo>
                      <a:pt x="9"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3" name="Freeform 292"/>
              <p:cNvSpPr>
                <a:spLocks/>
              </p:cNvSpPr>
              <p:nvPr/>
            </p:nvSpPr>
            <p:spPr bwMode="auto">
              <a:xfrm>
                <a:off x="1099" y="1259"/>
                <a:ext cx="8" cy="16"/>
              </a:xfrm>
              <a:custGeom>
                <a:avLst/>
                <a:gdLst>
                  <a:gd name="T0" fmla="*/ 0 w 8"/>
                  <a:gd name="T1" fmla="*/ 15 h 16"/>
                  <a:gd name="T2" fmla="*/ 0 w 8"/>
                  <a:gd name="T3" fmla="*/ 15 h 16"/>
                  <a:gd name="T4" fmla="*/ 7 w 8"/>
                  <a:gd name="T5" fmla="*/ 0 h 16"/>
                  <a:gd name="T6" fmla="*/ 0 w 8"/>
                  <a:gd name="T7" fmla="*/ 15 h 16"/>
                  <a:gd name="T8" fmla="*/ 0 60000 65536"/>
                  <a:gd name="T9" fmla="*/ 0 60000 65536"/>
                  <a:gd name="T10" fmla="*/ 0 60000 65536"/>
                  <a:gd name="T11" fmla="*/ 0 60000 65536"/>
                  <a:gd name="T12" fmla="*/ 0 w 8"/>
                  <a:gd name="T13" fmla="*/ 0 h 16"/>
                  <a:gd name="T14" fmla="*/ 8 w 8"/>
                  <a:gd name="T15" fmla="*/ 16 h 16"/>
                </a:gdLst>
                <a:ahLst/>
                <a:cxnLst>
                  <a:cxn ang="T8">
                    <a:pos x="T0" y="T1"/>
                  </a:cxn>
                  <a:cxn ang="T9">
                    <a:pos x="T2" y="T3"/>
                  </a:cxn>
                  <a:cxn ang="T10">
                    <a:pos x="T4" y="T5"/>
                  </a:cxn>
                  <a:cxn ang="T11">
                    <a:pos x="T6" y="T7"/>
                  </a:cxn>
                </a:cxnLst>
                <a:rect l="T12" t="T13" r="T14" b="T15"/>
                <a:pathLst>
                  <a:path w="8" h="16">
                    <a:moveTo>
                      <a:pt x="0" y="15"/>
                    </a:moveTo>
                    <a:lnTo>
                      <a:pt x="0" y="15"/>
                    </a:lnTo>
                    <a:lnTo>
                      <a:pt x="7" y="0"/>
                    </a:lnTo>
                    <a:lnTo>
                      <a:pt x="0" y="1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4" name="Line 293"/>
              <p:cNvSpPr>
                <a:spLocks noChangeShapeType="1"/>
              </p:cNvSpPr>
              <p:nvPr/>
            </p:nvSpPr>
            <p:spPr bwMode="auto">
              <a:xfrm flipV="1">
                <a:off x="1099" y="1259"/>
                <a:ext cx="13" cy="21"/>
              </a:xfrm>
              <a:prstGeom prst="line">
                <a:avLst/>
              </a:prstGeom>
              <a:noFill/>
              <a:ln w="12700">
                <a:solidFill>
                  <a:schemeClr val="tx1"/>
                </a:solidFill>
                <a:round/>
                <a:headEnd/>
                <a:tailEnd/>
              </a:ln>
            </p:spPr>
            <p:txBody>
              <a:bodyPr wrap="none" anchor="ctr"/>
              <a:lstStyle/>
              <a:p>
                <a:endParaRPr lang="en-US"/>
              </a:p>
            </p:txBody>
          </p:sp>
          <p:sp>
            <p:nvSpPr>
              <p:cNvPr id="8715" name="Freeform 294"/>
              <p:cNvSpPr>
                <a:spLocks/>
              </p:cNvSpPr>
              <p:nvPr/>
            </p:nvSpPr>
            <p:spPr bwMode="auto">
              <a:xfrm>
                <a:off x="1069" y="1273"/>
                <a:ext cx="27" cy="35"/>
              </a:xfrm>
              <a:custGeom>
                <a:avLst/>
                <a:gdLst>
                  <a:gd name="T0" fmla="*/ 10 w 27"/>
                  <a:gd name="T1" fmla="*/ 0 h 35"/>
                  <a:gd name="T2" fmla="*/ 15 w 27"/>
                  <a:gd name="T3" fmla="*/ 3 h 35"/>
                  <a:gd name="T4" fmla="*/ 26 w 27"/>
                  <a:gd name="T5" fmla="*/ 14 h 35"/>
                  <a:gd name="T6" fmla="*/ 18 w 27"/>
                  <a:gd name="T7" fmla="*/ 34 h 35"/>
                  <a:gd name="T8" fmla="*/ 13 w 27"/>
                  <a:gd name="T9" fmla="*/ 31 h 35"/>
                  <a:gd name="T10" fmla="*/ 0 w 27"/>
                  <a:gd name="T11" fmla="*/ 17 h 35"/>
                  <a:gd name="T12" fmla="*/ 10 w 27"/>
                  <a:gd name="T13" fmla="*/ 0 h 35"/>
                  <a:gd name="T14" fmla="*/ 0 60000 65536"/>
                  <a:gd name="T15" fmla="*/ 0 60000 65536"/>
                  <a:gd name="T16" fmla="*/ 0 60000 65536"/>
                  <a:gd name="T17" fmla="*/ 0 60000 65536"/>
                  <a:gd name="T18" fmla="*/ 0 60000 65536"/>
                  <a:gd name="T19" fmla="*/ 0 60000 65536"/>
                  <a:gd name="T20" fmla="*/ 0 60000 65536"/>
                  <a:gd name="T21" fmla="*/ 0 w 27"/>
                  <a:gd name="T22" fmla="*/ 0 h 35"/>
                  <a:gd name="T23" fmla="*/ 27 w 2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5">
                    <a:moveTo>
                      <a:pt x="10" y="0"/>
                    </a:moveTo>
                    <a:lnTo>
                      <a:pt x="15" y="3"/>
                    </a:lnTo>
                    <a:lnTo>
                      <a:pt x="26" y="14"/>
                    </a:lnTo>
                    <a:lnTo>
                      <a:pt x="18" y="34"/>
                    </a:lnTo>
                    <a:lnTo>
                      <a:pt x="13" y="31"/>
                    </a:lnTo>
                    <a:lnTo>
                      <a:pt x="0" y="17"/>
                    </a:lnTo>
                    <a:lnTo>
                      <a:pt x="1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6" name="Freeform 295"/>
              <p:cNvSpPr>
                <a:spLocks/>
              </p:cNvSpPr>
              <p:nvPr/>
            </p:nvSpPr>
            <p:spPr bwMode="auto">
              <a:xfrm>
                <a:off x="1069" y="1273"/>
                <a:ext cx="27" cy="35"/>
              </a:xfrm>
              <a:custGeom>
                <a:avLst/>
                <a:gdLst>
                  <a:gd name="T0" fmla="*/ 10 w 27"/>
                  <a:gd name="T1" fmla="*/ 0 h 35"/>
                  <a:gd name="T2" fmla="*/ 15 w 27"/>
                  <a:gd name="T3" fmla="*/ 3 h 35"/>
                  <a:gd name="T4" fmla="*/ 26 w 27"/>
                  <a:gd name="T5" fmla="*/ 14 h 35"/>
                  <a:gd name="T6" fmla="*/ 18 w 27"/>
                  <a:gd name="T7" fmla="*/ 34 h 35"/>
                  <a:gd name="T8" fmla="*/ 13 w 27"/>
                  <a:gd name="T9" fmla="*/ 31 h 35"/>
                  <a:gd name="T10" fmla="*/ 0 w 27"/>
                  <a:gd name="T11" fmla="*/ 17 h 35"/>
                  <a:gd name="T12" fmla="*/ 10 w 27"/>
                  <a:gd name="T13" fmla="*/ 0 h 35"/>
                  <a:gd name="T14" fmla="*/ 0 60000 65536"/>
                  <a:gd name="T15" fmla="*/ 0 60000 65536"/>
                  <a:gd name="T16" fmla="*/ 0 60000 65536"/>
                  <a:gd name="T17" fmla="*/ 0 60000 65536"/>
                  <a:gd name="T18" fmla="*/ 0 60000 65536"/>
                  <a:gd name="T19" fmla="*/ 0 60000 65536"/>
                  <a:gd name="T20" fmla="*/ 0 60000 65536"/>
                  <a:gd name="T21" fmla="*/ 0 w 27"/>
                  <a:gd name="T22" fmla="*/ 0 h 35"/>
                  <a:gd name="T23" fmla="*/ 27 w 2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5">
                    <a:moveTo>
                      <a:pt x="10" y="0"/>
                    </a:moveTo>
                    <a:lnTo>
                      <a:pt x="15" y="3"/>
                    </a:lnTo>
                    <a:lnTo>
                      <a:pt x="26" y="14"/>
                    </a:lnTo>
                    <a:lnTo>
                      <a:pt x="18" y="34"/>
                    </a:lnTo>
                    <a:lnTo>
                      <a:pt x="13" y="31"/>
                    </a:lnTo>
                    <a:lnTo>
                      <a:pt x="0" y="17"/>
                    </a:lnTo>
                    <a:lnTo>
                      <a:pt x="1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7" name="Freeform 296"/>
              <p:cNvSpPr>
                <a:spLocks/>
              </p:cNvSpPr>
              <p:nvPr/>
            </p:nvSpPr>
            <p:spPr bwMode="auto">
              <a:xfrm>
                <a:off x="1081" y="1271"/>
                <a:ext cx="7" cy="3"/>
              </a:xfrm>
              <a:custGeom>
                <a:avLst/>
                <a:gdLst>
                  <a:gd name="T0" fmla="*/ 3 w 7"/>
                  <a:gd name="T1" fmla="*/ 0 h 3"/>
                  <a:gd name="T2" fmla="*/ 3 w 7"/>
                  <a:gd name="T3" fmla="*/ 0 h 3"/>
                  <a:gd name="T4" fmla="*/ 1 w 7"/>
                  <a:gd name="T5" fmla="*/ 0 h 3"/>
                  <a:gd name="T6" fmla="*/ 0 w 7"/>
                  <a:gd name="T7" fmla="*/ 2 h 3"/>
                  <a:gd name="T8" fmla="*/ 3 w 7"/>
                  <a:gd name="T9" fmla="*/ 0 h 3"/>
                  <a:gd name="T10" fmla="*/ 6 w 7"/>
                  <a:gd name="T11" fmla="*/ 1 h 3"/>
                  <a:gd name="T12" fmla="*/ 3 w 7"/>
                  <a:gd name="T13" fmla="*/ 0 h 3"/>
                  <a:gd name="T14" fmla="*/ 6 w 7"/>
                  <a:gd name="T15" fmla="*/ 1 h 3"/>
                  <a:gd name="T16" fmla="*/ 3 w 7"/>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3" y="0"/>
                    </a:moveTo>
                    <a:lnTo>
                      <a:pt x="3" y="0"/>
                    </a:lnTo>
                    <a:lnTo>
                      <a:pt x="1" y="0"/>
                    </a:lnTo>
                    <a:lnTo>
                      <a:pt x="0" y="2"/>
                    </a:lnTo>
                    <a:lnTo>
                      <a:pt x="3" y="0"/>
                    </a:lnTo>
                    <a:lnTo>
                      <a:pt x="6" y="1"/>
                    </a:lnTo>
                    <a:lnTo>
                      <a:pt x="3" y="0"/>
                    </a:lnTo>
                    <a:lnTo>
                      <a:pt x="6" y="1"/>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8" name="Freeform 297"/>
              <p:cNvSpPr>
                <a:spLocks/>
              </p:cNvSpPr>
              <p:nvPr/>
            </p:nvSpPr>
            <p:spPr bwMode="auto">
              <a:xfrm>
                <a:off x="1081" y="1271"/>
                <a:ext cx="7" cy="3"/>
              </a:xfrm>
              <a:custGeom>
                <a:avLst/>
                <a:gdLst>
                  <a:gd name="T0" fmla="*/ 3 w 7"/>
                  <a:gd name="T1" fmla="*/ 0 h 3"/>
                  <a:gd name="T2" fmla="*/ 1 w 7"/>
                  <a:gd name="T3" fmla="*/ 0 h 3"/>
                  <a:gd name="T4" fmla="*/ 0 w 7"/>
                  <a:gd name="T5" fmla="*/ 2 h 3"/>
                  <a:gd name="T6" fmla="*/ 3 w 7"/>
                  <a:gd name="T7" fmla="*/ 0 h 3"/>
                  <a:gd name="T8" fmla="*/ 6 w 7"/>
                  <a:gd name="T9" fmla="*/ 1 h 3"/>
                  <a:gd name="T10" fmla="*/ 3 w 7"/>
                  <a:gd name="T11" fmla="*/ 0 h 3"/>
                  <a:gd name="T12" fmla="*/ 6 w 7"/>
                  <a:gd name="T13" fmla="*/ 1 h 3"/>
                  <a:gd name="T14" fmla="*/ 3 w 7"/>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3"/>
                  <a:gd name="T26" fmla="*/ 7 w 7"/>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3">
                    <a:moveTo>
                      <a:pt x="3" y="0"/>
                    </a:moveTo>
                    <a:lnTo>
                      <a:pt x="1" y="0"/>
                    </a:lnTo>
                    <a:lnTo>
                      <a:pt x="0" y="2"/>
                    </a:lnTo>
                    <a:lnTo>
                      <a:pt x="3" y="0"/>
                    </a:lnTo>
                    <a:lnTo>
                      <a:pt x="6" y="1"/>
                    </a:lnTo>
                    <a:lnTo>
                      <a:pt x="3" y="0"/>
                    </a:lnTo>
                    <a:lnTo>
                      <a:pt x="6" y="1"/>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9" name="Freeform 298"/>
              <p:cNvSpPr>
                <a:spLocks/>
              </p:cNvSpPr>
              <p:nvPr/>
            </p:nvSpPr>
            <p:spPr bwMode="auto">
              <a:xfrm>
                <a:off x="1087" y="1275"/>
                <a:ext cx="16" cy="13"/>
              </a:xfrm>
              <a:custGeom>
                <a:avLst/>
                <a:gdLst>
                  <a:gd name="T0" fmla="*/ 10 w 16"/>
                  <a:gd name="T1" fmla="*/ 9 h 13"/>
                  <a:gd name="T2" fmla="*/ 11 w 16"/>
                  <a:gd name="T3" fmla="*/ 12 h 13"/>
                  <a:gd name="T4" fmla="*/ 0 w 16"/>
                  <a:gd name="T5" fmla="*/ 1 h 13"/>
                  <a:gd name="T6" fmla="*/ 4 w 16"/>
                  <a:gd name="T7" fmla="*/ 0 h 13"/>
                  <a:gd name="T8" fmla="*/ 10 w 16"/>
                  <a:gd name="T9" fmla="*/ 9 h 13"/>
                  <a:gd name="T10" fmla="*/ 11 w 16"/>
                  <a:gd name="T11" fmla="*/ 12 h 13"/>
                  <a:gd name="T12" fmla="*/ 10 w 16"/>
                  <a:gd name="T13" fmla="*/ 9 h 13"/>
                  <a:gd name="T14" fmla="*/ 15 w 16"/>
                  <a:gd name="T15" fmla="*/ 8 h 13"/>
                  <a:gd name="T16" fmla="*/ 11 w 16"/>
                  <a:gd name="T17" fmla="*/ 12 h 13"/>
                  <a:gd name="T18" fmla="*/ 10 w 16"/>
                  <a:gd name="T19" fmla="*/ 9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3"/>
                  <a:gd name="T32" fmla="*/ 16 w 16"/>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3">
                    <a:moveTo>
                      <a:pt x="10" y="9"/>
                    </a:moveTo>
                    <a:lnTo>
                      <a:pt x="11" y="12"/>
                    </a:lnTo>
                    <a:lnTo>
                      <a:pt x="0" y="1"/>
                    </a:lnTo>
                    <a:lnTo>
                      <a:pt x="4" y="0"/>
                    </a:lnTo>
                    <a:lnTo>
                      <a:pt x="10" y="9"/>
                    </a:lnTo>
                    <a:lnTo>
                      <a:pt x="11" y="12"/>
                    </a:lnTo>
                    <a:lnTo>
                      <a:pt x="10" y="9"/>
                    </a:lnTo>
                    <a:lnTo>
                      <a:pt x="15" y="8"/>
                    </a:lnTo>
                    <a:lnTo>
                      <a:pt x="11" y="12"/>
                    </a:lnTo>
                    <a:lnTo>
                      <a:pt x="10" y="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0" name="Freeform 299"/>
              <p:cNvSpPr>
                <a:spLocks/>
              </p:cNvSpPr>
              <p:nvPr/>
            </p:nvSpPr>
            <p:spPr bwMode="auto">
              <a:xfrm>
                <a:off x="1087" y="1275"/>
                <a:ext cx="16" cy="13"/>
              </a:xfrm>
              <a:custGeom>
                <a:avLst/>
                <a:gdLst>
                  <a:gd name="T0" fmla="*/ 10 w 16"/>
                  <a:gd name="T1" fmla="*/ 9 h 13"/>
                  <a:gd name="T2" fmla="*/ 11 w 16"/>
                  <a:gd name="T3" fmla="*/ 12 h 13"/>
                  <a:gd name="T4" fmla="*/ 0 w 16"/>
                  <a:gd name="T5" fmla="*/ 1 h 13"/>
                  <a:gd name="T6" fmla="*/ 4 w 16"/>
                  <a:gd name="T7" fmla="*/ 0 h 13"/>
                  <a:gd name="T8" fmla="*/ 10 w 16"/>
                  <a:gd name="T9" fmla="*/ 9 h 13"/>
                  <a:gd name="T10" fmla="*/ 11 w 16"/>
                  <a:gd name="T11" fmla="*/ 12 h 13"/>
                  <a:gd name="T12" fmla="*/ 10 w 16"/>
                  <a:gd name="T13" fmla="*/ 9 h 13"/>
                  <a:gd name="T14" fmla="*/ 15 w 16"/>
                  <a:gd name="T15" fmla="*/ 8 h 13"/>
                  <a:gd name="T16" fmla="*/ 11 w 16"/>
                  <a:gd name="T17" fmla="*/ 12 h 13"/>
                  <a:gd name="T18" fmla="*/ 10 w 16"/>
                  <a:gd name="T19" fmla="*/ 9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3"/>
                  <a:gd name="T32" fmla="*/ 16 w 16"/>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3">
                    <a:moveTo>
                      <a:pt x="10" y="9"/>
                    </a:moveTo>
                    <a:lnTo>
                      <a:pt x="11" y="12"/>
                    </a:lnTo>
                    <a:lnTo>
                      <a:pt x="0" y="1"/>
                    </a:lnTo>
                    <a:lnTo>
                      <a:pt x="4" y="0"/>
                    </a:lnTo>
                    <a:lnTo>
                      <a:pt x="10" y="9"/>
                    </a:lnTo>
                    <a:lnTo>
                      <a:pt x="11" y="12"/>
                    </a:lnTo>
                    <a:lnTo>
                      <a:pt x="10" y="9"/>
                    </a:lnTo>
                    <a:lnTo>
                      <a:pt x="15" y="8"/>
                    </a:lnTo>
                    <a:lnTo>
                      <a:pt x="11" y="12"/>
                    </a:lnTo>
                    <a:lnTo>
                      <a:pt x="10" y="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1" name="Freeform 300"/>
              <p:cNvSpPr>
                <a:spLocks/>
              </p:cNvSpPr>
              <p:nvPr/>
            </p:nvSpPr>
            <p:spPr bwMode="auto">
              <a:xfrm>
                <a:off x="1091" y="1289"/>
                <a:ext cx="7" cy="19"/>
              </a:xfrm>
              <a:custGeom>
                <a:avLst/>
                <a:gdLst>
                  <a:gd name="T0" fmla="*/ 0 w 7"/>
                  <a:gd name="T1" fmla="*/ 18 h 19"/>
                  <a:gd name="T2" fmla="*/ 0 w 7"/>
                  <a:gd name="T3" fmla="*/ 18 h 19"/>
                  <a:gd name="T4" fmla="*/ 5 w 7"/>
                  <a:gd name="T5" fmla="*/ 0 h 19"/>
                  <a:gd name="T6" fmla="*/ 6 w 7"/>
                  <a:gd name="T7" fmla="*/ 3 h 19"/>
                  <a:gd name="T8" fmla="*/ 0 w 7"/>
                  <a:gd name="T9" fmla="*/ 18 h 19"/>
                  <a:gd name="T10" fmla="*/ 0 60000 65536"/>
                  <a:gd name="T11" fmla="*/ 0 60000 65536"/>
                  <a:gd name="T12" fmla="*/ 0 60000 65536"/>
                  <a:gd name="T13" fmla="*/ 0 60000 65536"/>
                  <a:gd name="T14" fmla="*/ 0 60000 65536"/>
                  <a:gd name="T15" fmla="*/ 0 w 7"/>
                  <a:gd name="T16" fmla="*/ 0 h 19"/>
                  <a:gd name="T17" fmla="*/ 7 w 7"/>
                  <a:gd name="T18" fmla="*/ 19 h 19"/>
                </a:gdLst>
                <a:ahLst/>
                <a:cxnLst>
                  <a:cxn ang="T10">
                    <a:pos x="T0" y="T1"/>
                  </a:cxn>
                  <a:cxn ang="T11">
                    <a:pos x="T2" y="T3"/>
                  </a:cxn>
                  <a:cxn ang="T12">
                    <a:pos x="T4" y="T5"/>
                  </a:cxn>
                  <a:cxn ang="T13">
                    <a:pos x="T6" y="T7"/>
                  </a:cxn>
                  <a:cxn ang="T14">
                    <a:pos x="T8" y="T9"/>
                  </a:cxn>
                </a:cxnLst>
                <a:rect l="T15" t="T16" r="T17" b="T18"/>
                <a:pathLst>
                  <a:path w="7" h="19">
                    <a:moveTo>
                      <a:pt x="0" y="18"/>
                    </a:moveTo>
                    <a:lnTo>
                      <a:pt x="0" y="18"/>
                    </a:lnTo>
                    <a:lnTo>
                      <a:pt x="5" y="0"/>
                    </a:lnTo>
                    <a:lnTo>
                      <a:pt x="6" y="3"/>
                    </a:lnTo>
                    <a:lnTo>
                      <a:pt x="0" y="1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2" name="Freeform 301"/>
              <p:cNvSpPr>
                <a:spLocks/>
              </p:cNvSpPr>
              <p:nvPr/>
            </p:nvSpPr>
            <p:spPr bwMode="auto">
              <a:xfrm>
                <a:off x="1091" y="1289"/>
                <a:ext cx="7" cy="19"/>
              </a:xfrm>
              <a:custGeom>
                <a:avLst/>
                <a:gdLst>
                  <a:gd name="T0" fmla="*/ 0 w 7"/>
                  <a:gd name="T1" fmla="*/ 18 h 19"/>
                  <a:gd name="T2" fmla="*/ 5 w 7"/>
                  <a:gd name="T3" fmla="*/ 0 h 19"/>
                  <a:gd name="T4" fmla="*/ 6 w 7"/>
                  <a:gd name="T5" fmla="*/ 3 h 19"/>
                  <a:gd name="T6" fmla="*/ 0 w 7"/>
                  <a:gd name="T7" fmla="*/ 18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18"/>
                    </a:moveTo>
                    <a:lnTo>
                      <a:pt x="5" y="0"/>
                    </a:lnTo>
                    <a:lnTo>
                      <a:pt x="6" y="3"/>
                    </a:lnTo>
                    <a:lnTo>
                      <a:pt x="0" y="1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3" name="Freeform 302"/>
              <p:cNvSpPr>
                <a:spLocks/>
              </p:cNvSpPr>
              <p:nvPr/>
            </p:nvSpPr>
            <p:spPr bwMode="auto">
              <a:xfrm>
                <a:off x="1081" y="1307"/>
                <a:ext cx="5" cy="3"/>
              </a:xfrm>
              <a:custGeom>
                <a:avLst/>
                <a:gdLst>
                  <a:gd name="T0" fmla="*/ 2 w 5"/>
                  <a:gd name="T1" fmla="*/ 2 h 3"/>
                  <a:gd name="T2" fmla="*/ 2 w 5"/>
                  <a:gd name="T3" fmla="*/ 2 h 3"/>
                  <a:gd name="T4" fmla="*/ 4 w 5"/>
                  <a:gd name="T5" fmla="*/ 0 h 3"/>
                  <a:gd name="T6" fmla="*/ 0 w 5"/>
                  <a:gd name="T7" fmla="*/ 1 h 3"/>
                  <a:gd name="T8" fmla="*/ 2 w 5"/>
                  <a:gd name="T9" fmla="*/ 2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2"/>
                    </a:moveTo>
                    <a:lnTo>
                      <a:pt x="2" y="2"/>
                    </a:lnTo>
                    <a:lnTo>
                      <a:pt x="4" y="0"/>
                    </a:lnTo>
                    <a:lnTo>
                      <a:pt x="0" y="1"/>
                    </a:lnTo>
                    <a:lnTo>
                      <a:pt x="2"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4" name="Freeform 303"/>
              <p:cNvSpPr>
                <a:spLocks/>
              </p:cNvSpPr>
              <p:nvPr/>
            </p:nvSpPr>
            <p:spPr bwMode="auto">
              <a:xfrm>
                <a:off x="1081" y="1307"/>
                <a:ext cx="5" cy="3"/>
              </a:xfrm>
              <a:custGeom>
                <a:avLst/>
                <a:gdLst>
                  <a:gd name="T0" fmla="*/ 2 w 5"/>
                  <a:gd name="T1" fmla="*/ 2 h 3"/>
                  <a:gd name="T2" fmla="*/ 4 w 5"/>
                  <a:gd name="T3" fmla="*/ 0 h 3"/>
                  <a:gd name="T4" fmla="*/ 0 w 5"/>
                  <a:gd name="T5" fmla="*/ 1 h 3"/>
                  <a:gd name="T6" fmla="*/ 2 w 5"/>
                  <a:gd name="T7" fmla="*/ 2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2" y="2"/>
                    </a:moveTo>
                    <a:lnTo>
                      <a:pt x="4" y="0"/>
                    </a:lnTo>
                    <a:lnTo>
                      <a:pt x="0" y="1"/>
                    </a:lnTo>
                    <a:lnTo>
                      <a:pt x="2"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5" name="Freeform 304"/>
              <p:cNvSpPr>
                <a:spLocks/>
              </p:cNvSpPr>
              <p:nvPr/>
            </p:nvSpPr>
            <p:spPr bwMode="auto">
              <a:xfrm>
                <a:off x="1069" y="1293"/>
                <a:ext cx="11" cy="13"/>
              </a:xfrm>
              <a:custGeom>
                <a:avLst/>
                <a:gdLst>
                  <a:gd name="T0" fmla="*/ 0 w 11"/>
                  <a:gd name="T1" fmla="*/ 0 h 13"/>
                  <a:gd name="T2" fmla="*/ 0 w 11"/>
                  <a:gd name="T3" fmla="*/ 0 h 13"/>
                  <a:gd name="T4" fmla="*/ 10 w 11"/>
                  <a:gd name="T5" fmla="*/ 11 h 13"/>
                  <a:gd name="T6" fmla="*/ 8 w 11"/>
                  <a:gd name="T7" fmla="*/ 12 h 13"/>
                  <a:gd name="T8" fmla="*/ 0 w 11"/>
                  <a:gd name="T9" fmla="*/ 0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0" y="0"/>
                    </a:moveTo>
                    <a:lnTo>
                      <a:pt x="0" y="0"/>
                    </a:lnTo>
                    <a:lnTo>
                      <a:pt x="10" y="11"/>
                    </a:lnTo>
                    <a:lnTo>
                      <a:pt x="8" y="12"/>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6" name="Freeform 305"/>
              <p:cNvSpPr>
                <a:spLocks/>
              </p:cNvSpPr>
              <p:nvPr/>
            </p:nvSpPr>
            <p:spPr bwMode="auto">
              <a:xfrm>
                <a:off x="1069" y="1293"/>
                <a:ext cx="11" cy="13"/>
              </a:xfrm>
              <a:custGeom>
                <a:avLst/>
                <a:gdLst>
                  <a:gd name="T0" fmla="*/ 0 w 11"/>
                  <a:gd name="T1" fmla="*/ 0 h 13"/>
                  <a:gd name="T2" fmla="*/ 10 w 11"/>
                  <a:gd name="T3" fmla="*/ 11 h 13"/>
                  <a:gd name="T4" fmla="*/ 8 w 11"/>
                  <a:gd name="T5" fmla="*/ 12 h 13"/>
                  <a:gd name="T6" fmla="*/ 0 w 11"/>
                  <a:gd name="T7" fmla="*/ 0 h 13"/>
                  <a:gd name="T8" fmla="*/ 0 60000 65536"/>
                  <a:gd name="T9" fmla="*/ 0 60000 65536"/>
                  <a:gd name="T10" fmla="*/ 0 60000 65536"/>
                  <a:gd name="T11" fmla="*/ 0 60000 65536"/>
                  <a:gd name="T12" fmla="*/ 0 w 11"/>
                  <a:gd name="T13" fmla="*/ 0 h 13"/>
                  <a:gd name="T14" fmla="*/ 11 w 11"/>
                  <a:gd name="T15" fmla="*/ 13 h 13"/>
                </a:gdLst>
                <a:ahLst/>
                <a:cxnLst>
                  <a:cxn ang="T8">
                    <a:pos x="T0" y="T1"/>
                  </a:cxn>
                  <a:cxn ang="T9">
                    <a:pos x="T2" y="T3"/>
                  </a:cxn>
                  <a:cxn ang="T10">
                    <a:pos x="T4" y="T5"/>
                  </a:cxn>
                  <a:cxn ang="T11">
                    <a:pos x="T6" y="T7"/>
                  </a:cxn>
                </a:cxnLst>
                <a:rect l="T12" t="T13" r="T14" b="T15"/>
                <a:pathLst>
                  <a:path w="11" h="13">
                    <a:moveTo>
                      <a:pt x="0" y="0"/>
                    </a:moveTo>
                    <a:lnTo>
                      <a:pt x="10" y="11"/>
                    </a:lnTo>
                    <a:lnTo>
                      <a:pt x="8" y="12"/>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7" name="Freeform 306"/>
              <p:cNvSpPr>
                <a:spLocks/>
              </p:cNvSpPr>
              <p:nvPr/>
            </p:nvSpPr>
            <p:spPr bwMode="auto">
              <a:xfrm>
                <a:off x="1069" y="1273"/>
                <a:ext cx="9" cy="15"/>
              </a:xfrm>
              <a:custGeom>
                <a:avLst/>
                <a:gdLst>
                  <a:gd name="T0" fmla="*/ 8 w 9"/>
                  <a:gd name="T1" fmla="*/ 3 h 15"/>
                  <a:gd name="T2" fmla="*/ 7 w 9"/>
                  <a:gd name="T3" fmla="*/ 0 h 15"/>
                  <a:gd name="T4" fmla="*/ 0 w 9"/>
                  <a:gd name="T5" fmla="*/ 14 h 15"/>
                  <a:gd name="T6" fmla="*/ 7 w 9"/>
                  <a:gd name="T7" fmla="*/ 0 h 15"/>
                  <a:gd name="T8" fmla="*/ 8 w 9"/>
                  <a:gd name="T9" fmla="*/ 3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8" y="3"/>
                    </a:moveTo>
                    <a:lnTo>
                      <a:pt x="7" y="0"/>
                    </a:lnTo>
                    <a:lnTo>
                      <a:pt x="0" y="14"/>
                    </a:lnTo>
                    <a:lnTo>
                      <a:pt x="7" y="0"/>
                    </a:lnTo>
                    <a:lnTo>
                      <a:pt x="8"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8" name="Freeform 307"/>
              <p:cNvSpPr>
                <a:spLocks/>
              </p:cNvSpPr>
              <p:nvPr/>
            </p:nvSpPr>
            <p:spPr bwMode="auto">
              <a:xfrm>
                <a:off x="1069" y="1273"/>
                <a:ext cx="9" cy="15"/>
              </a:xfrm>
              <a:custGeom>
                <a:avLst/>
                <a:gdLst>
                  <a:gd name="T0" fmla="*/ 8 w 9"/>
                  <a:gd name="T1" fmla="*/ 3 h 15"/>
                  <a:gd name="T2" fmla="*/ 7 w 9"/>
                  <a:gd name="T3" fmla="*/ 0 h 15"/>
                  <a:gd name="T4" fmla="*/ 0 w 9"/>
                  <a:gd name="T5" fmla="*/ 14 h 15"/>
                  <a:gd name="T6" fmla="*/ 7 w 9"/>
                  <a:gd name="T7" fmla="*/ 0 h 15"/>
                  <a:gd name="T8" fmla="*/ 8 w 9"/>
                  <a:gd name="T9" fmla="*/ 3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8" y="3"/>
                    </a:moveTo>
                    <a:lnTo>
                      <a:pt x="7" y="0"/>
                    </a:lnTo>
                    <a:lnTo>
                      <a:pt x="0" y="14"/>
                    </a:lnTo>
                    <a:lnTo>
                      <a:pt x="7" y="0"/>
                    </a:lnTo>
                    <a:lnTo>
                      <a:pt x="8"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9" name="Freeform 308"/>
              <p:cNvSpPr>
                <a:spLocks/>
              </p:cNvSpPr>
              <p:nvPr/>
            </p:nvSpPr>
            <p:spPr bwMode="auto">
              <a:xfrm>
                <a:off x="1081" y="1273"/>
                <a:ext cx="11" cy="13"/>
              </a:xfrm>
              <a:custGeom>
                <a:avLst/>
                <a:gdLst>
                  <a:gd name="T0" fmla="*/ 6 w 11"/>
                  <a:gd name="T1" fmla="*/ 12 h 13"/>
                  <a:gd name="T2" fmla="*/ 6 w 11"/>
                  <a:gd name="T3" fmla="*/ 12 h 13"/>
                  <a:gd name="T4" fmla="*/ 0 w 11"/>
                  <a:gd name="T5" fmla="*/ 0 h 13"/>
                  <a:gd name="T6" fmla="*/ 10 w 11"/>
                  <a:gd name="T7" fmla="*/ 12 h 13"/>
                  <a:gd name="T8" fmla="*/ 6 w 11"/>
                  <a:gd name="T9" fmla="*/ 12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6" y="12"/>
                    </a:moveTo>
                    <a:lnTo>
                      <a:pt x="6" y="12"/>
                    </a:lnTo>
                    <a:lnTo>
                      <a:pt x="0" y="0"/>
                    </a:lnTo>
                    <a:lnTo>
                      <a:pt x="10" y="12"/>
                    </a:lnTo>
                    <a:lnTo>
                      <a:pt x="6" y="1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0" name="Freeform 309"/>
              <p:cNvSpPr>
                <a:spLocks/>
              </p:cNvSpPr>
              <p:nvPr/>
            </p:nvSpPr>
            <p:spPr bwMode="auto">
              <a:xfrm>
                <a:off x="1081" y="1273"/>
                <a:ext cx="11" cy="13"/>
              </a:xfrm>
              <a:custGeom>
                <a:avLst/>
                <a:gdLst>
                  <a:gd name="T0" fmla="*/ 6 w 11"/>
                  <a:gd name="T1" fmla="*/ 12 h 13"/>
                  <a:gd name="T2" fmla="*/ 0 w 11"/>
                  <a:gd name="T3" fmla="*/ 0 h 13"/>
                  <a:gd name="T4" fmla="*/ 10 w 11"/>
                  <a:gd name="T5" fmla="*/ 12 h 13"/>
                  <a:gd name="T6" fmla="*/ 6 w 11"/>
                  <a:gd name="T7" fmla="*/ 12 h 13"/>
                  <a:gd name="T8" fmla="*/ 0 60000 65536"/>
                  <a:gd name="T9" fmla="*/ 0 60000 65536"/>
                  <a:gd name="T10" fmla="*/ 0 60000 65536"/>
                  <a:gd name="T11" fmla="*/ 0 60000 65536"/>
                  <a:gd name="T12" fmla="*/ 0 w 11"/>
                  <a:gd name="T13" fmla="*/ 0 h 13"/>
                  <a:gd name="T14" fmla="*/ 11 w 11"/>
                  <a:gd name="T15" fmla="*/ 13 h 13"/>
                </a:gdLst>
                <a:ahLst/>
                <a:cxnLst>
                  <a:cxn ang="T8">
                    <a:pos x="T0" y="T1"/>
                  </a:cxn>
                  <a:cxn ang="T9">
                    <a:pos x="T2" y="T3"/>
                  </a:cxn>
                  <a:cxn ang="T10">
                    <a:pos x="T4" y="T5"/>
                  </a:cxn>
                  <a:cxn ang="T11">
                    <a:pos x="T6" y="T7"/>
                  </a:cxn>
                </a:cxnLst>
                <a:rect l="T12" t="T13" r="T14" b="T15"/>
                <a:pathLst>
                  <a:path w="11" h="13">
                    <a:moveTo>
                      <a:pt x="6" y="12"/>
                    </a:moveTo>
                    <a:lnTo>
                      <a:pt x="0" y="0"/>
                    </a:lnTo>
                    <a:lnTo>
                      <a:pt x="10" y="12"/>
                    </a:lnTo>
                    <a:lnTo>
                      <a:pt x="6" y="1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1" name="Freeform 310"/>
              <p:cNvSpPr>
                <a:spLocks/>
              </p:cNvSpPr>
              <p:nvPr/>
            </p:nvSpPr>
            <p:spPr bwMode="auto">
              <a:xfrm>
                <a:off x="1081" y="1291"/>
                <a:ext cx="11" cy="15"/>
              </a:xfrm>
              <a:custGeom>
                <a:avLst/>
                <a:gdLst>
                  <a:gd name="T0" fmla="*/ 3 w 11"/>
                  <a:gd name="T1" fmla="*/ 13 h 15"/>
                  <a:gd name="T2" fmla="*/ 0 w 11"/>
                  <a:gd name="T3" fmla="*/ 14 h 15"/>
                  <a:gd name="T4" fmla="*/ 6 w 11"/>
                  <a:gd name="T5" fmla="*/ 0 h 15"/>
                  <a:gd name="T6" fmla="*/ 10 w 11"/>
                  <a:gd name="T7" fmla="*/ 0 h 15"/>
                  <a:gd name="T8" fmla="*/ 3 w 11"/>
                  <a:gd name="T9" fmla="*/ 13 h 15"/>
                  <a:gd name="T10" fmla="*/ 0 60000 65536"/>
                  <a:gd name="T11" fmla="*/ 0 60000 65536"/>
                  <a:gd name="T12" fmla="*/ 0 60000 65536"/>
                  <a:gd name="T13" fmla="*/ 0 60000 65536"/>
                  <a:gd name="T14" fmla="*/ 0 60000 65536"/>
                  <a:gd name="T15" fmla="*/ 0 w 11"/>
                  <a:gd name="T16" fmla="*/ 0 h 15"/>
                  <a:gd name="T17" fmla="*/ 11 w 11"/>
                  <a:gd name="T18" fmla="*/ 15 h 15"/>
                </a:gdLst>
                <a:ahLst/>
                <a:cxnLst>
                  <a:cxn ang="T10">
                    <a:pos x="T0" y="T1"/>
                  </a:cxn>
                  <a:cxn ang="T11">
                    <a:pos x="T2" y="T3"/>
                  </a:cxn>
                  <a:cxn ang="T12">
                    <a:pos x="T4" y="T5"/>
                  </a:cxn>
                  <a:cxn ang="T13">
                    <a:pos x="T6" y="T7"/>
                  </a:cxn>
                  <a:cxn ang="T14">
                    <a:pos x="T8" y="T9"/>
                  </a:cxn>
                </a:cxnLst>
                <a:rect l="T15" t="T16" r="T17" b="T18"/>
                <a:pathLst>
                  <a:path w="11" h="15">
                    <a:moveTo>
                      <a:pt x="3" y="13"/>
                    </a:moveTo>
                    <a:lnTo>
                      <a:pt x="0" y="14"/>
                    </a:lnTo>
                    <a:lnTo>
                      <a:pt x="6" y="0"/>
                    </a:lnTo>
                    <a:lnTo>
                      <a:pt x="10" y="0"/>
                    </a:lnTo>
                    <a:lnTo>
                      <a:pt x="3"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2" name="Freeform 311"/>
              <p:cNvSpPr>
                <a:spLocks/>
              </p:cNvSpPr>
              <p:nvPr/>
            </p:nvSpPr>
            <p:spPr bwMode="auto">
              <a:xfrm>
                <a:off x="1081" y="1291"/>
                <a:ext cx="11" cy="15"/>
              </a:xfrm>
              <a:custGeom>
                <a:avLst/>
                <a:gdLst>
                  <a:gd name="T0" fmla="*/ 3 w 11"/>
                  <a:gd name="T1" fmla="*/ 13 h 15"/>
                  <a:gd name="T2" fmla="*/ 0 w 11"/>
                  <a:gd name="T3" fmla="*/ 14 h 15"/>
                  <a:gd name="T4" fmla="*/ 6 w 11"/>
                  <a:gd name="T5" fmla="*/ 0 h 15"/>
                  <a:gd name="T6" fmla="*/ 10 w 11"/>
                  <a:gd name="T7" fmla="*/ 0 h 15"/>
                  <a:gd name="T8" fmla="*/ 3 w 11"/>
                  <a:gd name="T9" fmla="*/ 13 h 15"/>
                  <a:gd name="T10" fmla="*/ 0 60000 65536"/>
                  <a:gd name="T11" fmla="*/ 0 60000 65536"/>
                  <a:gd name="T12" fmla="*/ 0 60000 65536"/>
                  <a:gd name="T13" fmla="*/ 0 60000 65536"/>
                  <a:gd name="T14" fmla="*/ 0 60000 65536"/>
                  <a:gd name="T15" fmla="*/ 0 w 11"/>
                  <a:gd name="T16" fmla="*/ 0 h 15"/>
                  <a:gd name="T17" fmla="*/ 11 w 11"/>
                  <a:gd name="T18" fmla="*/ 15 h 15"/>
                </a:gdLst>
                <a:ahLst/>
                <a:cxnLst>
                  <a:cxn ang="T10">
                    <a:pos x="T0" y="T1"/>
                  </a:cxn>
                  <a:cxn ang="T11">
                    <a:pos x="T2" y="T3"/>
                  </a:cxn>
                  <a:cxn ang="T12">
                    <a:pos x="T4" y="T5"/>
                  </a:cxn>
                  <a:cxn ang="T13">
                    <a:pos x="T6" y="T7"/>
                  </a:cxn>
                  <a:cxn ang="T14">
                    <a:pos x="T8" y="T9"/>
                  </a:cxn>
                </a:cxnLst>
                <a:rect l="T15" t="T16" r="T17" b="T18"/>
                <a:pathLst>
                  <a:path w="11" h="15">
                    <a:moveTo>
                      <a:pt x="3" y="13"/>
                    </a:moveTo>
                    <a:lnTo>
                      <a:pt x="0" y="14"/>
                    </a:lnTo>
                    <a:lnTo>
                      <a:pt x="6" y="0"/>
                    </a:lnTo>
                    <a:lnTo>
                      <a:pt x="10" y="0"/>
                    </a:lnTo>
                    <a:lnTo>
                      <a:pt x="3"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3" name="Freeform 312"/>
              <p:cNvSpPr>
                <a:spLocks/>
              </p:cNvSpPr>
              <p:nvPr/>
            </p:nvSpPr>
            <p:spPr bwMode="auto">
              <a:xfrm>
                <a:off x="1216" y="1247"/>
                <a:ext cx="26" cy="5"/>
              </a:xfrm>
              <a:custGeom>
                <a:avLst/>
                <a:gdLst>
                  <a:gd name="T0" fmla="*/ 3 w 26"/>
                  <a:gd name="T1" fmla="*/ 0 h 5"/>
                  <a:gd name="T2" fmla="*/ 0 w 26"/>
                  <a:gd name="T3" fmla="*/ 1 h 5"/>
                  <a:gd name="T4" fmla="*/ 23 w 26"/>
                  <a:gd name="T5" fmla="*/ 2 h 5"/>
                  <a:gd name="T6" fmla="*/ 25 w 26"/>
                  <a:gd name="T7" fmla="*/ 4 h 5"/>
                  <a:gd name="T8" fmla="*/ 0 w 26"/>
                  <a:gd name="T9" fmla="*/ 1 h 5"/>
                  <a:gd name="T10" fmla="*/ 3 w 26"/>
                  <a:gd name="T11" fmla="*/ 0 h 5"/>
                  <a:gd name="T12" fmla="*/ 0 60000 65536"/>
                  <a:gd name="T13" fmla="*/ 0 60000 65536"/>
                  <a:gd name="T14" fmla="*/ 0 60000 65536"/>
                  <a:gd name="T15" fmla="*/ 0 60000 65536"/>
                  <a:gd name="T16" fmla="*/ 0 60000 65536"/>
                  <a:gd name="T17" fmla="*/ 0 60000 65536"/>
                  <a:gd name="T18" fmla="*/ 0 w 26"/>
                  <a:gd name="T19" fmla="*/ 0 h 5"/>
                  <a:gd name="T20" fmla="*/ 26 w 26"/>
                  <a:gd name="T21" fmla="*/ 5 h 5"/>
                </a:gdLst>
                <a:ahLst/>
                <a:cxnLst>
                  <a:cxn ang="T12">
                    <a:pos x="T0" y="T1"/>
                  </a:cxn>
                  <a:cxn ang="T13">
                    <a:pos x="T2" y="T3"/>
                  </a:cxn>
                  <a:cxn ang="T14">
                    <a:pos x="T4" y="T5"/>
                  </a:cxn>
                  <a:cxn ang="T15">
                    <a:pos x="T6" y="T7"/>
                  </a:cxn>
                  <a:cxn ang="T16">
                    <a:pos x="T8" y="T9"/>
                  </a:cxn>
                  <a:cxn ang="T17">
                    <a:pos x="T10" y="T11"/>
                  </a:cxn>
                </a:cxnLst>
                <a:rect l="T18" t="T19" r="T20" b="T21"/>
                <a:pathLst>
                  <a:path w="26" h="5">
                    <a:moveTo>
                      <a:pt x="3" y="0"/>
                    </a:moveTo>
                    <a:lnTo>
                      <a:pt x="0" y="1"/>
                    </a:lnTo>
                    <a:lnTo>
                      <a:pt x="23" y="2"/>
                    </a:lnTo>
                    <a:lnTo>
                      <a:pt x="25" y="4"/>
                    </a:lnTo>
                    <a:lnTo>
                      <a:pt x="0" y="1"/>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4" name="Freeform 313"/>
              <p:cNvSpPr>
                <a:spLocks/>
              </p:cNvSpPr>
              <p:nvPr/>
            </p:nvSpPr>
            <p:spPr bwMode="auto">
              <a:xfrm>
                <a:off x="1216" y="1247"/>
                <a:ext cx="26" cy="5"/>
              </a:xfrm>
              <a:custGeom>
                <a:avLst/>
                <a:gdLst>
                  <a:gd name="T0" fmla="*/ 3 w 26"/>
                  <a:gd name="T1" fmla="*/ 0 h 5"/>
                  <a:gd name="T2" fmla="*/ 0 w 26"/>
                  <a:gd name="T3" fmla="*/ 1 h 5"/>
                  <a:gd name="T4" fmla="*/ 23 w 26"/>
                  <a:gd name="T5" fmla="*/ 2 h 5"/>
                  <a:gd name="T6" fmla="*/ 25 w 26"/>
                  <a:gd name="T7" fmla="*/ 4 h 5"/>
                  <a:gd name="T8" fmla="*/ 0 w 26"/>
                  <a:gd name="T9" fmla="*/ 1 h 5"/>
                  <a:gd name="T10" fmla="*/ 3 w 26"/>
                  <a:gd name="T11" fmla="*/ 0 h 5"/>
                  <a:gd name="T12" fmla="*/ 0 60000 65536"/>
                  <a:gd name="T13" fmla="*/ 0 60000 65536"/>
                  <a:gd name="T14" fmla="*/ 0 60000 65536"/>
                  <a:gd name="T15" fmla="*/ 0 60000 65536"/>
                  <a:gd name="T16" fmla="*/ 0 60000 65536"/>
                  <a:gd name="T17" fmla="*/ 0 60000 65536"/>
                  <a:gd name="T18" fmla="*/ 0 w 26"/>
                  <a:gd name="T19" fmla="*/ 0 h 5"/>
                  <a:gd name="T20" fmla="*/ 26 w 26"/>
                  <a:gd name="T21" fmla="*/ 5 h 5"/>
                </a:gdLst>
                <a:ahLst/>
                <a:cxnLst>
                  <a:cxn ang="T12">
                    <a:pos x="T0" y="T1"/>
                  </a:cxn>
                  <a:cxn ang="T13">
                    <a:pos x="T2" y="T3"/>
                  </a:cxn>
                  <a:cxn ang="T14">
                    <a:pos x="T4" y="T5"/>
                  </a:cxn>
                  <a:cxn ang="T15">
                    <a:pos x="T6" y="T7"/>
                  </a:cxn>
                  <a:cxn ang="T16">
                    <a:pos x="T8" y="T9"/>
                  </a:cxn>
                  <a:cxn ang="T17">
                    <a:pos x="T10" y="T11"/>
                  </a:cxn>
                </a:cxnLst>
                <a:rect l="T18" t="T19" r="T20" b="T21"/>
                <a:pathLst>
                  <a:path w="26" h="5">
                    <a:moveTo>
                      <a:pt x="3" y="0"/>
                    </a:moveTo>
                    <a:lnTo>
                      <a:pt x="0" y="1"/>
                    </a:lnTo>
                    <a:lnTo>
                      <a:pt x="23" y="2"/>
                    </a:lnTo>
                    <a:lnTo>
                      <a:pt x="25" y="4"/>
                    </a:lnTo>
                    <a:lnTo>
                      <a:pt x="0" y="1"/>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5" name="Freeform 314"/>
              <p:cNvSpPr>
                <a:spLocks/>
              </p:cNvSpPr>
              <p:nvPr/>
            </p:nvSpPr>
            <p:spPr bwMode="auto">
              <a:xfrm>
                <a:off x="1183" y="1228"/>
                <a:ext cx="32" cy="16"/>
              </a:xfrm>
              <a:custGeom>
                <a:avLst/>
                <a:gdLst>
                  <a:gd name="T0" fmla="*/ 3 w 32"/>
                  <a:gd name="T1" fmla="*/ 0 h 16"/>
                  <a:gd name="T2" fmla="*/ 3 w 32"/>
                  <a:gd name="T3" fmla="*/ 0 h 16"/>
                  <a:gd name="T4" fmla="*/ 31 w 32"/>
                  <a:gd name="T5" fmla="*/ 14 h 16"/>
                  <a:gd name="T6" fmla="*/ 28 w 32"/>
                  <a:gd name="T7" fmla="*/ 15 h 16"/>
                  <a:gd name="T8" fmla="*/ 0 w 32"/>
                  <a:gd name="T9" fmla="*/ 4 h 16"/>
                  <a:gd name="T10" fmla="*/ 3 w 32"/>
                  <a:gd name="T11" fmla="*/ 0 h 16"/>
                  <a:gd name="T12" fmla="*/ 0 60000 65536"/>
                  <a:gd name="T13" fmla="*/ 0 60000 65536"/>
                  <a:gd name="T14" fmla="*/ 0 60000 65536"/>
                  <a:gd name="T15" fmla="*/ 0 60000 65536"/>
                  <a:gd name="T16" fmla="*/ 0 60000 65536"/>
                  <a:gd name="T17" fmla="*/ 0 60000 65536"/>
                  <a:gd name="T18" fmla="*/ 0 w 32"/>
                  <a:gd name="T19" fmla="*/ 0 h 16"/>
                  <a:gd name="T20" fmla="*/ 32 w 32"/>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32" h="16">
                    <a:moveTo>
                      <a:pt x="3" y="0"/>
                    </a:moveTo>
                    <a:lnTo>
                      <a:pt x="3" y="0"/>
                    </a:lnTo>
                    <a:lnTo>
                      <a:pt x="31" y="14"/>
                    </a:lnTo>
                    <a:lnTo>
                      <a:pt x="28" y="15"/>
                    </a:lnTo>
                    <a:lnTo>
                      <a:pt x="0" y="4"/>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6" name="Freeform 315"/>
              <p:cNvSpPr>
                <a:spLocks/>
              </p:cNvSpPr>
              <p:nvPr/>
            </p:nvSpPr>
            <p:spPr bwMode="auto">
              <a:xfrm>
                <a:off x="1183" y="1228"/>
                <a:ext cx="32" cy="16"/>
              </a:xfrm>
              <a:custGeom>
                <a:avLst/>
                <a:gdLst>
                  <a:gd name="T0" fmla="*/ 3 w 32"/>
                  <a:gd name="T1" fmla="*/ 0 h 16"/>
                  <a:gd name="T2" fmla="*/ 31 w 32"/>
                  <a:gd name="T3" fmla="*/ 14 h 16"/>
                  <a:gd name="T4" fmla="*/ 28 w 32"/>
                  <a:gd name="T5" fmla="*/ 15 h 16"/>
                  <a:gd name="T6" fmla="*/ 0 w 32"/>
                  <a:gd name="T7" fmla="*/ 4 h 16"/>
                  <a:gd name="T8" fmla="*/ 3 w 32"/>
                  <a:gd name="T9" fmla="*/ 0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3" y="0"/>
                    </a:moveTo>
                    <a:lnTo>
                      <a:pt x="31" y="14"/>
                    </a:lnTo>
                    <a:lnTo>
                      <a:pt x="28" y="15"/>
                    </a:lnTo>
                    <a:lnTo>
                      <a:pt x="0" y="4"/>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7" name="Freeform 316"/>
              <p:cNvSpPr>
                <a:spLocks/>
              </p:cNvSpPr>
              <p:nvPr/>
            </p:nvSpPr>
            <p:spPr bwMode="auto">
              <a:xfrm>
                <a:off x="1140" y="1179"/>
                <a:ext cx="42" cy="50"/>
              </a:xfrm>
              <a:custGeom>
                <a:avLst/>
                <a:gdLst>
                  <a:gd name="T0" fmla="*/ 0 w 42"/>
                  <a:gd name="T1" fmla="*/ 0 h 50"/>
                  <a:gd name="T2" fmla="*/ 0 w 42"/>
                  <a:gd name="T3" fmla="*/ 0 h 50"/>
                  <a:gd name="T4" fmla="*/ 41 w 42"/>
                  <a:gd name="T5" fmla="*/ 44 h 50"/>
                  <a:gd name="T6" fmla="*/ 38 w 42"/>
                  <a:gd name="T7" fmla="*/ 49 h 50"/>
                  <a:gd name="T8" fmla="*/ 2 w 42"/>
                  <a:gd name="T9" fmla="*/ 4 h 50"/>
                  <a:gd name="T10" fmla="*/ 0 w 42"/>
                  <a:gd name="T11" fmla="*/ 0 h 50"/>
                  <a:gd name="T12" fmla="*/ 0 60000 65536"/>
                  <a:gd name="T13" fmla="*/ 0 60000 65536"/>
                  <a:gd name="T14" fmla="*/ 0 60000 65536"/>
                  <a:gd name="T15" fmla="*/ 0 60000 65536"/>
                  <a:gd name="T16" fmla="*/ 0 60000 65536"/>
                  <a:gd name="T17" fmla="*/ 0 60000 65536"/>
                  <a:gd name="T18" fmla="*/ 0 w 42"/>
                  <a:gd name="T19" fmla="*/ 0 h 50"/>
                  <a:gd name="T20" fmla="*/ 42 w 42"/>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42" h="50">
                    <a:moveTo>
                      <a:pt x="0" y="0"/>
                    </a:moveTo>
                    <a:lnTo>
                      <a:pt x="0" y="0"/>
                    </a:lnTo>
                    <a:lnTo>
                      <a:pt x="41" y="44"/>
                    </a:lnTo>
                    <a:lnTo>
                      <a:pt x="38" y="49"/>
                    </a:lnTo>
                    <a:lnTo>
                      <a:pt x="2"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8" name="Freeform 317"/>
              <p:cNvSpPr>
                <a:spLocks/>
              </p:cNvSpPr>
              <p:nvPr/>
            </p:nvSpPr>
            <p:spPr bwMode="auto">
              <a:xfrm>
                <a:off x="1140" y="1179"/>
                <a:ext cx="42" cy="50"/>
              </a:xfrm>
              <a:custGeom>
                <a:avLst/>
                <a:gdLst>
                  <a:gd name="T0" fmla="*/ 0 w 42"/>
                  <a:gd name="T1" fmla="*/ 0 h 50"/>
                  <a:gd name="T2" fmla="*/ 41 w 42"/>
                  <a:gd name="T3" fmla="*/ 44 h 50"/>
                  <a:gd name="T4" fmla="*/ 38 w 42"/>
                  <a:gd name="T5" fmla="*/ 49 h 50"/>
                  <a:gd name="T6" fmla="*/ 2 w 42"/>
                  <a:gd name="T7" fmla="*/ 4 h 50"/>
                  <a:gd name="T8" fmla="*/ 0 w 42"/>
                  <a:gd name="T9" fmla="*/ 0 h 50"/>
                  <a:gd name="T10" fmla="*/ 0 60000 65536"/>
                  <a:gd name="T11" fmla="*/ 0 60000 65536"/>
                  <a:gd name="T12" fmla="*/ 0 60000 65536"/>
                  <a:gd name="T13" fmla="*/ 0 60000 65536"/>
                  <a:gd name="T14" fmla="*/ 0 60000 65536"/>
                  <a:gd name="T15" fmla="*/ 0 w 42"/>
                  <a:gd name="T16" fmla="*/ 0 h 50"/>
                  <a:gd name="T17" fmla="*/ 42 w 42"/>
                  <a:gd name="T18" fmla="*/ 50 h 50"/>
                </a:gdLst>
                <a:ahLst/>
                <a:cxnLst>
                  <a:cxn ang="T10">
                    <a:pos x="T0" y="T1"/>
                  </a:cxn>
                  <a:cxn ang="T11">
                    <a:pos x="T2" y="T3"/>
                  </a:cxn>
                  <a:cxn ang="T12">
                    <a:pos x="T4" y="T5"/>
                  </a:cxn>
                  <a:cxn ang="T13">
                    <a:pos x="T6" y="T7"/>
                  </a:cxn>
                  <a:cxn ang="T14">
                    <a:pos x="T8" y="T9"/>
                  </a:cxn>
                </a:cxnLst>
                <a:rect l="T15" t="T16" r="T17" b="T18"/>
                <a:pathLst>
                  <a:path w="42" h="50">
                    <a:moveTo>
                      <a:pt x="0" y="0"/>
                    </a:moveTo>
                    <a:lnTo>
                      <a:pt x="41" y="44"/>
                    </a:lnTo>
                    <a:lnTo>
                      <a:pt x="38" y="49"/>
                    </a:lnTo>
                    <a:lnTo>
                      <a:pt x="2"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9" name="Freeform 318"/>
              <p:cNvSpPr>
                <a:spLocks/>
              </p:cNvSpPr>
              <p:nvPr/>
            </p:nvSpPr>
            <p:spPr bwMode="auto">
              <a:xfrm>
                <a:off x="1073" y="1311"/>
                <a:ext cx="73" cy="63"/>
              </a:xfrm>
              <a:custGeom>
                <a:avLst/>
                <a:gdLst>
                  <a:gd name="T0" fmla="*/ 7 w 73"/>
                  <a:gd name="T1" fmla="*/ 0 h 63"/>
                  <a:gd name="T2" fmla="*/ 38 w 73"/>
                  <a:gd name="T3" fmla="*/ 37 h 63"/>
                  <a:gd name="T4" fmla="*/ 67 w 73"/>
                  <a:gd name="T5" fmla="*/ 51 h 63"/>
                  <a:gd name="T6" fmla="*/ 72 w 73"/>
                  <a:gd name="T7" fmla="*/ 49 h 63"/>
                  <a:gd name="T8" fmla="*/ 64 w 73"/>
                  <a:gd name="T9" fmla="*/ 62 h 63"/>
                  <a:gd name="T10" fmla="*/ 58 w 73"/>
                  <a:gd name="T11" fmla="*/ 58 h 63"/>
                  <a:gd name="T12" fmla="*/ 54 w 73"/>
                  <a:gd name="T13" fmla="*/ 58 h 63"/>
                  <a:gd name="T14" fmla="*/ 47 w 73"/>
                  <a:gd name="T15" fmla="*/ 57 h 63"/>
                  <a:gd name="T16" fmla="*/ 43 w 73"/>
                  <a:gd name="T17" fmla="*/ 57 h 63"/>
                  <a:gd name="T18" fmla="*/ 38 w 73"/>
                  <a:gd name="T19" fmla="*/ 53 h 63"/>
                  <a:gd name="T20" fmla="*/ 30 w 73"/>
                  <a:gd name="T21" fmla="*/ 51 h 63"/>
                  <a:gd name="T22" fmla="*/ 22 w 73"/>
                  <a:gd name="T23" fmla="*/ 41 h 63"/>
                  <a:gd name="T24" fmla="*/ 17 w 73"/>
                  <a:gd name="T25" fmla="*/ 37 h 63"/>
                  <a:gd name="T26" fmla="*/ 15 w 73"/>
                  <a:gd name="T27" fmla="*/ 34 h 63"/>
                  <a:gd name="T28" fmla="*/ 9 w 73"/>
                  <a:gd name="T29" fmla="*/ 30 h 63"/>
                  <a:gd name="T30" fmla="*/ 7 w 73"/>
                  <a:gd name="T31" fmla="*/ 25 h 63"/>
                  <a:gd name="T32" fmla="*/ 2 w 73"/>
                  <a:gd name="T33" fmla="*/ 23 h 63"/>
                  <a:gd name="T34" fmla="*/ 2 w 73"/>
                  <a:gd name="T35" fmla="*/ 17 h 63"/>
                  <a:gd name="T36" fmla="*/ 0 w 73"/>
                  <a:gd name="T37" fmla="*/ 12 h 63"/>
                  <a:gd name="T38" fmla="*/ 7 w 73"/>
                  <a:gd name="T39" fmla="*/ 0 h 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3"/>
                  <a:gd name="T61" fmla="*/ 0 h 63"/>
                  <a:gd name="T62" fmla="*/ 73 w 73"/>
                  <a:gd name="T63" fmla="*/ 63 h 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3" h="63">
                    <a:moveTo>
                      <a:pt x="7" y="0"/>
                    </a:moveTo>
                    <a:lnTo>
                      <a:pt x="38" y="37"/>
                    </a:lnTo>
                    <a:lnTo>
                      <a:pt x="67" y="51"/>
                    </a:lnTo>
                    <a:lnTo>
                      <a:pt x="72" y="49"/>
                    </a:lnTo>
                    <a:lnTo>
                      <a:pt x="64" y="62"/>
                    </a:lnTo>
                    <a:lnTo>
                      <a:pt x="58" y="58"/>
                    </a:lnTo>
                    <a:lnTo>
                      <a:pt x="54" y="58"/>
                    </a:lnTo>
                    <a:lnTo>
                      <a:pt x="47" y="57"/>
                    </a:lnTo>
                    <a:lnTo>
                      <a:pt x="43" y="57"/>
                    </a:lnTo>
                    <a:lnTo>
                      <a:pt x="38" y="53"/>
                    </a:lnTo>
                    <a:lnTo>
                      <a:pt x="30" y="51"/>
                    </a:lnTo>
                    <a:lnTo>
                      <a:pt x="22" y="41"/>
                    </a:lnTo>
                    <a:lnTo>
                      <a:pt x="17" y="37"/>
                    </a:lnTo>
                    <a:lnTo>
                      <a:pt x="15" y="34"/>
                    </a:lnTo>
                    <a:lnTo>
                      <a:pt x="9" y="30"/>
                    </a:lnTo>
                    <a:lnTo>
                      <a:pt x="7" y="25"/>
                    </a:lnTo>
                    <a:lnTo>
                      <a:pt x="2" y="23"/>
                    </a:lnTo>
                    <a:lnTo>
                      <a:pt x="2" y="17"/>
                    </a:lnTo>
                    <a:lnTo>
                      <a:pt x="0" y="12"/>
                    </a:lnTo>
                    <a:lnTo>
                      <a:pt x="7"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0" name="Freeform 319"/>
              <p:cNvSpPr>
                <a:spLocks/>
              </p:cNvSpPr>
              <p:nvPr/>
            </p:nvSpPr>
            <p:spPr bwMode="auto">
              <a:xfrm>
                <a:off x="1073" y="1311"/>
                <a:ext cx="73" cy="63"/>
              </a:xfrm>
              <a:custGeom>
                <a:avLst/>
                <a:gdLst>
                  <a:gd name="T0" fmla="*/ 7 w 73"/>
                  <a:gd name="T1" fmla="*/ 0 h 63"/>
                  <a:gd name="T2" fmla="*/ 38 w 73"/>
                  <a:gd name="T3" fmla="*/ 37 h 63"/>
                  <a:gd name="T4" fmla="*/ 67 w 73"/>
                  <a:gd name="T5" fmla="*/ 51 h 63"/>
                  <a:gd name="T6" fmla="*/ 72 w 73"/>
                  <a:gd name="T7" fmla="*/ 49 h 63"/>
                  <a:gd name="T8" fmla="*/ 64 w 73"/>
                  <a:gd name="T9" fmla="*/ 62 h 63"/>
                  <a:gd name="T10" fmla="*/ 58 w 73"/>
                  <a:gd name="T11" fmla="*/ 58 h 63"/>
                  <a:gd name="T12" fmla="*/ 54 w 73"/>
                  <a:gd name="T13" fmla="*/ 58 h 63"/>
                  <a:gd name="T14" fmla="*/ 47 w 73"/>
                  <a:gd name="T15" fmla="*/ 57 h 63"/>
                  <a:gd name="T16" fmla="*/ 43 w 73"/>
                  <a:gd name="T17" fmla="*/ 57 h 63"/>
                  <a:gd name="T18" fmla="*/ 38 w 73"/>
                  <a:gd name="T19" fmla="*/ 53 h 63"/>
                  <a:gd name="T20" fmla="*/ 30 w 73"/>
                  <a:gd name="T21" fmla="*/ 51 h 63"/>
                  <a:gd name="T22" fmla="*/ 22 w 73"/>
                  <a:gd name="T23" fmla="*/ 41 h 63"/>
                  <a:gd name="T24" fmla="*/ 17 w 73"/>
                  <a:gd name="T25" fmla="*/ 37 h 63"/>
                  <a:gd name="T26" fmla="*/ 15 w 73"/>
                  <a:gd name="T27" fmla="*/ 34 h 63"/>
                  <a:gd name="T28" fmla="*/ 9 w 73"/>
                  <a:gd name="T29" fmla="*/ 30 h 63"/>
                  <a:gd name="T30" fmla="*/ 7 w 73"/>
                  <a:gd name="T31" fmla="*/ 25 h 63"/>
                  <a:gd name="T32" fmla="*/ 2 w 73"/>
                  <a:gd name="T33" fmla="*/ 23 h 63"/>
                  <a:gd name="T34" fmla="*/ 2 w 73"/>
                  <a:gd name="T35" fmla="*/ 17 h 63"/>
                  <a:gd name="T36" fmla="*/ 0 w 73"/>
                  <a:gd name="T37" fmla="*/ 12 h 63"/>
                  <a:gd name="T38" fmla="*/ 7 w 73"/>
                  <a:gd name="T39" fmla="*/ 0 h 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3"/>
                  <a:gd name="T61" fmla="*/ 0 h 63"/>
                  <a:gd name="T62" fmla="*/ 73 w 73"/>
                  <a:gd name="T63" fmla="*/ 63 h 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3" h="63">
                    <a:moveTo>
                      <a:pt x="7" y="0"/>
                    </a:moveTo>
                    <a:lnTo>
                      <a:pt x="38" y="37"/>
                    </a:lnTo>
                    <a:lnTo>
                      <a:pt x="67" y="51"/>
                    </a:lnTo>
                    <a:lnTo>
                      <a:pt x="72" y="49"/>
                    </a:lnTo>
                    <a:lnTo>
                      <a:pt x="64" y="62"/>
                    </a:lnTo>
                    <a:lnTo>
                      <a:pt x="58" y="58"/>
                    </a:lnTo>
                    <a:lnTo>
                      <a:pt x="54" y="58"/>
                    </a:lnTo>
                    <a:lnTo>
                      <a:pt x="47" y="57"/>
                    </a:lnTo>
                    <a:lnTo>
                      <a:pt x="43" y="57"/>
                    </a:lnTo>
                    <a:lnTo>
                      <a:pt x="38" y="53"/>
                    </a:lnTo>
                    <a:lnTo>
                      <a:pt x="30" y="51"/>
                    </a:lnTo>
                    <a:lnTo>
                      <a:pt x="22" y="41"/>
                    </a:lnTo>
                    <a:lnTo>
                      <a:pt x="17" y="37"/>
                    </a:lnTo>
                    <a:lnTo>
                      <a:pt x="15" y="34"/>
                    </a:lnTo>
                    <a:lnTo>
                      <a:pt x="9" y="30"/>
                    </a:lnTo>
                    <a:lnTo>
                      <a:pt x="7" y="25"/>
                    </a:lnTo>
                    <a:lnTo>
                      <a:pt x="2" y="23"/>
                    </a:lnTo>
                    <a:lnTo>
                      <a:pt x="2" y="17"/>
                    </a:lnTo>
                    <a:lnTo>
                      <a:pt x="0" y="12"/>
                    </a:lnTo>
                    <a:lnTo>
                      <a:pt x="7"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1" name="Freeform 320"/>
              <p:cNvSpPr>
                <a:spLocks/>
              </p:cNvSpPr>
              <p:nvPr/>
            </p:nvSpPr>
            <p:spPr bwMode="auto">
              <a:xfrm>
                <a:off x="1081" y="1309"/>
                <a:ext cx="28" cy="38"/>
              </a:xfrm>
              <a:custGeom>
                <a:avLst/>
                <a:gdLst>
                  <a:gd name="T0" fmla="*/ 27 w 28"/>
                  <a:gd name="T1" fmla="*/ 37 h 38"/>
                  <a:gd name="T2" fmla="*/ 27 w 28"/>
                  <a:gd name="T3" fmla="*/ 37 h 38"/>
                  <a:gd name="T4" fmla="*/ 0 w 28"/>
                  <a:gd name="T5" fmla="*/ 2 h 38"/>
                  <a:gd name="T6" fmla="*/ 3 w 28"/>
                  <a:gd name="T7" fmla="*/ 0 h 38"/>
                  <a:gd name="T8" fmla="*/ 25 w 28"/>
                  <a:gd name="T9" fmla="*/ 34 h 38"/>
                  <a:gd name="T10" fmla="*/ 27 w 28"/>
                  <a:gd name="T11" fmla="*/ 37 h 38"/>
                  <a:gd name="T12" fmla="*/ 0 60000 65536"/>
                  <a:gd name="T13" fmla="*/ 0 60000 65536"/>
                  <a:gd name="T14" fmla="*/ 0 60000 65536"/>
                  <a:gd name="T15" fmla="*/ 0 60000 65536"/>
                  <a:gd name="T16" fmla="*/ 0 60000 65536"/>
                  <a:gd name="T17" fmla="*/ 0 60000 65536"/>
                  <a:gd name="T18" fmla="*/ 0 w 28"/>
                  <a:gd name="T19" fmla="*/ 0 h 38"/>
                  <a:gd name="T20" fmla="*/ 28 w 28"/>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28" h="38">
                    <a:moveTo>
                      <a:pt x="27" y="37"/>
                    </a:moveTo>
                    <a:lnTo>
                      <a:pt x="27" y="37"/>
                    </a:lnTo>
                    <a:lnTo>
                      <a:pt x="0" y="2"/>
                    </a:lnTo>
                    <a:lnTo>
                      <a:pt x="3" y="0"/>
                    </a:lnTo>
                    <a:lnTo>
                      <a:pt x="25" y="34"/>
                    </a:lnTo>
                    <a:lnTo>
                      <a:pt x="27" y="3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2" name="Freeform 321"/>
              <p:cNvSpPr>
                <a:spLocks/>
              </p:cNvSpPr>
              <p:nvPr/>
            </p:nvSpPr>
            <p:spPr bwMode="auto">
              <a:xfrm>
                <a:off x="1081" y="1309"/>
                <a:ext cx="28" cy="38"/>
              </a:xfrm>
              <a:custGeom>
                <a:avLst/>
                <a:gdLst>
                  <a:gd name="T0" fmla="*/ 27 w 28"/>
                  <a:gd name="T1" fmla="*/ 37 h 38"/>
                  <a:gd name="T2" fmla="*/ 0 w 28"/>
                  <a:gd name="T3" fmla="*/ 2 h 38"/>
                  <a:gd name="T4" fmla="*/ 3 w 28"/>
                  <a:gd name="T5" fmla="*/ 0 h 38"/>
                  <a:gd name="T6" fmla="*/ 25 w 28"/>
                  <a:gd name="T7" fmla="*/ 34 h 38"/>
                  <a:gd name="T8" fmla="*/ 27 w 28"/>
                  <a:gd name="T9" fmla="*/ 37 h 38"/>
                  <a:gd name="T10" fmla="*/ 0 60000 65536"/>
                  <a:gd name="T11" fmla="*/ 0 60000 65536"/>
                  <a:gd name="T12" fmla="*/ 0 60000 65536"/>
                  <a:gd name="T13" fmla="*/ 0 60000 65536"/>
                  <a:gd name="T14" fmla="*/ 0 60000 65536"/>
                  <a:gd name="T15" fmla="*/ 0 w 28"/>
                  <a:gd name="T16" fmla="*/ 0 h 38"/>
                  <a:gd name="T17" fmla="*/ 28 w 28"/>
                  <a:gd name="T18" fmla="*/ 38 h 38"/>
                </a:gdLst>
                <a:ahLst/>
                <a:cxnLst>
                  <a:cxn ang="T10">
                    <a:pos x="T0" y="T1"/>
                  </a:cxn>
                  <a:cxn ang="T11">
                    <a:pos x="T2" y="T3"/>
                  </a:cxn>
                  <a:cxn ang="T12">
                    <a:pos x="T4" y="T5"/>
                  </a:cxn>
                  <a:cxn ang="T13">
                    <a:pos x="T6" y="T7"/>
                  </a:cxn>
                  <a:cxn ang="T14">
                    <a:pos x="T8" y="T9"/>
                  </a:cxn>
                </a:cxnLst>
                <a:rect l="T15" t="T16" r="T17" b="T18"/>
                <a:pathLst>
                  <a:path w="28" h="38">
                    <a:moveTo>
                      <a:pt x="27" y="37"/>
                    </a:moveTo>
                    <a:lnTo>
                      <a:pt x="0" y="2"/>
                    </a:lnTo>
                    <a:lnTo>
                      <a:pt x="3" y="0"/>
                    </a:lnTo>
                    <a:lnTo>
                      <a:pt x="25" y="34"/>
                    </a:lnTo>
                    <a:lnTo>
                      <a:pt x="27" y="3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3" name="Freeform 322"/>
              <p:cNvSpPr>
                <a:spLocks/>
              </p:cNvSpPr>
              <p:nvPr/>
            </p:nvSpPr>
            <p:spPr bwMode="auto">
              <a:xfrm>
                <a:off x="1112" y="1348"/>
                <a:ext cx="34" cy="14"/>
              </a:xfrm>
              <a:custGeom>
                <a:avLst/>
                <a:gdLst>
                  <a:gd name="T0" fmla="*/ 29 w 34"/>
                  <a:gd name="T1" fmla="*/ 13 h 14"/>
                  <a:gd name="T2" fmla="*/ 29 w 34"/>
                  <a:gd name="T3" fmla="*/ 13 h 14"/>
                  <a:gd name="T4" fmla="*/ 2 w 34"/>
                  <a:gd name="T5" fmla="*/ 3 h 14"/>
                  <a:gd name="T6" fmla="*/ 0 w 34"/>
                  <a:gd name="T7" fmla="*/ 0 h 14"/>
                  <a:gd name="T8" fmla="*/ 33 w 34"/>
                  <a:gd name="T9" fmla="*/ 12 h 14"/>
                  <a:gd name="T10" fmla="*/ 29 w 34"/>
                  <a:gd name="T11" fmla="*/ 13 h 14"/>
                  <a:gd name="T12" fmla="*/ 0 60000 65536"/>
                  <a:gd name="T13" fmla="*/ 0 60000 65536"/>
                  <a:gd name="T14" fmla="*/ 0 60000 65536"/>
                  <a:gd name="T15" fmla="*/ 0 60000 65536"/>
                  <a:gd name="T16" fmla="*/ 0 60000 65536"/>
                  <a:gd name="T17" fmla="*/ 0 60000 65536"/>
                  <a:gd name="T18" fmla="*/ 0 w 34"/>
                  <a:gd name="T19" fmla="*/ 0 h 14"/>
                  <a:gd name="T20" fmla="*/ 34 w 3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4" h="14">
                    <a:moveTo>
                      <a:pt x="29" y="13"/>
                    </a:moveTo>
                    <a:lnTo>
                      <a:pt x="29" y="13"/>
                    </a:lnTo>
                    <a:lnTo>
                      <a:pt x="2" y="3"/>
                    </a:lnTo>
                    <a:lnTo>
                      <a:pt x="0" y="0"/>
                    </a:lnTo>
                    <a:lnTo>
                      <a:pt x="33" y="12"/>
                    </a:lnTo>
                    <a:lnTo>
                      <a:pt x="29"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4" name="Freeform 323"/>
              <p:cNvSpPr>
                <a:spLocks/>
              </p:cNvSpPr>
              <p:nvPr/>
            </p:nvSpPr>
            <p:spPr bwMode="auto">
              <a:xfrm>
                <a:off x="1112" y="1348"/>
                <a:ext cx="34" cy="14"/>
              </a:xfrm>
              <a:custGeom>
                <a:avLst/>
                <a:gdLst>
                  <a:gd name="T0" fmla="*/ 29 w 34"/>
                  <a:gd name="T1" fmla="*/ 13 h 14"/>
                  <a:gd name="T2" fmla="*/ 2 w 34"/>
                  <a:gd name="T3" fmla="*/ 3 h 14"/>
                  <a:gd name="T4" fmla="*/ 0 w 34"/>
                  <a:gd name="T5" fmla="*/ 0 h 14"/>
                  <a:gd name="T6" fmla="*/ 33 w 34"/>
                  <a:gd name="T7" fmla="*/ 12 h 14"/>
                  <a:gd name="T8" fmla="*/ 29 w 34"/>
                  <a:gd name="T9" fmla="*/ 13 h 14"/>
                  <a:gd name="T10" fmla="*/ 0 60000 65536"/>
                  <a:gd name="T11" fmla="*/ 0 60000 65536"/>
                  <a:gd name="T12" fmla="*/ 0 60000 65536"/>
                  <a:gd name="T13" fmla="*/ 0 60000 65536"/>
                  <a:gd name="T14" fmla="*/ 0 60000 65536"/>
                  <a:gd name="T15" fmla="*/ 0 w 34"/>
                  <a:gd name="T16" fmla="*/ 0 h 14"/>
                  <a:gd name="T17" fmla="*/ 34 w 34"/>
                  <a:gd name="T18" fmla="*/ 14 h 14"/>
                </a:gdLst>
                <a:ahLst/>
                <a:cxnLst>
                  <a:cxn ang="T10">
                    <a:pos x="T0" y="T1"/>
                  </a:cxn>
                  <a:cxn ang="T11">
                    <a:pos x="T2" y="T3"/>
                  </a:cxn>
                  <a:cxn ang="T12">
                    <a:pos x="T4" y="T5"/>
                  </a:cxn>
                  <a:cxn ang="T13">
                    <a:pos x="T6" y="T7"/>
                  </a:cxn>
                  <a:cxn ang="T14">
                    <a:pos x="T8" y="T9"/>
                  </a:cxn>
                </a:cxnLst>
                <a:rect l="T15" t="T16" r="T17" b="T18"/>
                <a:pathLst>
                  <a:path w="34" h="14">
                    <a:moveTo>
                      <a:pt x="29" y="13"/>
                    </a:moveTo>
                    <a:lnTo>
                      <a:pt x="2" y="3"/>
                    </a:lnTo>
                    <a:lnTo>
                      <a:pt x="0" y="0"/>
                    </a:lnTo>
                    <a:lnTo>
                      <a:pt x="33" y="12"/>
                    </a:lnTo>
                    <a:lnTo>
                      <a:pt x="29"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5" name="Freeform 324"/>
              <p:cNvSpPr>
                <a:spLocks/>
              </p:cNvSpPr>
              <p:nvPr/>
            </p:nvSpPr>
            <p:spPr bwMode="auto">
              <a:xfrm>
                <a:off x="1146" y="1361"/>
                <a:ext cx="6" cy="3"/>
              </a:xfrm>
              <a:custGeom>
                <a:avLst/>
                <a:gdLst>
                  <a:gd name="T0" fmla="*/ 2 w 6"/>
                  <a:gd name="T1" fmla="*/ 1 h 3"/>
                  <a:gd name="T2" fmla="*/ 2 w 6"/>
                  <a:gd name="T3" fmla="*/ 1 h 3"/>
                  <a:gd name="T4" fmla="*/ 0 w 6"/>
                  <a:gd name="T5" fmla="*/ 0 h 3"/>
                  <a:gd name="T6" fmla="*/ 2 w 6"/>
                  <a:gd name="T7" fmla="*/ 1 h 3"/>
                  <a:gd name="T8" fmla="*/ 5 w 6"/>
                  <a:gd name="T9" fmla="*/ 2 h 3"/>
                  <a:gd name="T10" fmla="*/ 2 w 6"/>
                  <a:gd name="T11" fmla="*/ 1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2" y="1"/>
                    </a:moveTo>
                    <a:lnTo>
                      <a:pt x="2" y="1"/>
                    </a:lnTo>
                    <a:lnTo>
                      <a:pt x="0" y="0"/>
                    </a:lnTo>
                    <a:lnTo>
                      <a:pt x="2" y="1"/>
                    </a:lnTo>
                    <a:lnTo>
                      <a:pt x="5" y="2"/>
                    </a:lnTo>
                    <a:lnTo>
                      <a:pt x="2"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6" name="Freeform 325"/>
              <p:cNvSpPr>
                <a:spLocks/>
              </p:cNvSpPr>
              <p:nvPr/>
            </p:nvSpPr>
            <p:spPr bwMode="auto">
              <a:xfrm>
                <a:off x="1146" y="1361"/>
                <a:ext cx="6" cy="3"/>
              </a:xfrm>
              <a:custGeom>
                <a:avLst/>
                <a:gdLst>
                  <a:gd name="T0" fmla="*/ 2 w 6"/>
                  <a:gd name="T1" fmla="*/ 1 h 3"/>
                  <a:gd name="T2" fmla="*/ 0 w 6"/>
                  <a:gd name="T3" fmla="*/ 0 h 3"/>
                  <a:gd name="T4" fmla="*/ 2 w 6"/>
                  <a:gd name="T5" fmla="*/ 1 h 3"/>
                  <a:gd name="T6" fmla="*/ 5 w 6"/>
                  <a:gd name="T7" fmla="*/ 2 h 3"/>
                  <a:gd name="T8" fmla="*/ 2 w 6"/>
                  <a:gd name="T9" fmla="*/ 1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2" y="1"/>
                    </a:moveTo>
                    <a:lnTo>
                      <a:pt x="0" y="0"/>
                    </a:lnTo>
                    <a:lnTo>
                      <a:pt x="2" y="1"/>
                    </a:lnTo>
                    <a:lnTo>
                      <a:pt x="5" y="2"/>
                    </a:lnTo>
                    <a:lnTo>
                      <a:pt x="2"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7" name="Freeform 326"/>
              <p:cNvSpPr>
                <a:spLocks/>
              </p:cNvSpPr>
              <p:nvPr/>
            </p:nvSpPr>
            <p:spPr bwMode="auto">
              <a:xfrm>
                <a:off x="1142" y="1365"/>
                <a:ext cx="4" cy="9"/>
              </a:xfrm>
              <a:custGeom>
                <a:avLst/>
                <a:gdLst>
                  <a:gd name="T0" fmla="*/ 0 w 4"/>
                  <a:gd name="T1" fmla="*/ 8 h 9"/>
                  <a:gd name="T2" fmla="*/ 0 w 4"/>
                  <a:gd name="T3" fmla="*/ 8 h 9"/>
                  <a:gd name="T4" fmla="*/ 3 w 4"/>
                  <a:gd name="T5" fmla="*/ 0 h 9"/>
                  <a:gd name="T6" fmla="*/ 2 w 4"/>
                  <a:gd name="T7" fmla="*/ 7 h 9"/>
                  <a:gd name="T8" fmla="*/ 0 w 4"/>
                  <a:gd name="T9" fmla="*/ 8 h 9"/>
                  <a:gd name="T10" fmla="*/ 2 w 4"/>
                  <a:gd name="T11" fmla="*/ 7 h 9"/>
                  <a:gd name="T12" fmla="*/ 0 w 4"/>
                  <a:gd name="T13" fmla="*/ 8 h 9"/>
                  <a:gd name="T14" fmla="*/ 0 60000 65536"/>
                  <a:gd name="T15" fmla="*/ 0 60000 65536"/>
                  <a:gd name="T16" fmla="*/ 0 60000 65536"/>
                  <a:gd name="T17" fmla="*/ 0 60000 65536"/>
                  <a:gd name="T18" fmla="*/ 0 60000 65536"/>
                  <a:gd name="T19" fmla="*/ 0 60000 65536"/>
                  <a:gd name="T20" fmla="*/ 0 60000 65536"/>
                  <a:gd name="T21" fmla="*/ 0 w 4"/>
                  <a:gd name="T22" fmla="*/ 0 h 9"/>
                  <a:gd name="T23" fmla="*/ 4 w 4"/>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9">
                    <a:moveTo>
                      <a:pt x="0" y="8"/>
                    </a:moveTo>
                    <a:lnTo>
                      <a:pt x="0" y="8"/>
                    </a:lnTo>
                    <a:lnTo>
                      <a:pt x="3" y="0"/>
                    </a:lnTo>
                    <a:lnTo>
                      <a:pt x="2" y="7"/>
                    </a:lnTo>
                    <a:lnTo>
                      <a:pt x="0" y="8"/>
                    </a:lnTo>
                    <a:lnTo>
                      <a:pt x="2" y="7"/>
                    </a:lnTo>
                    <a:lnTo>
                      <a:pt x="0"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8" name="Freeform 327"/>
              <p:cNvSpPr>
                <a:spLocks/>
              </p:cNvSpPr>
              <p:nvPr/>
            </p:nvSpPr>
            <p:spPr bwMode="auto">
              <a:xfrm>
                <a:off x="1142" y="1365"/>
                <a:ext cx="4" cy="9"/>
              </a:xfrm>
              <a:custGeom>
                <a:avLst/>
                <a:gdLst>
                  <a:gd name="T0" fmla="*/ 0 w 4"/>
                  <a:gd name="T1" fmla="*/ 8 h 9"/>
                  <a:gd name="T2" fmla="*/ 3 w 4"/>
                  <a:gd name="T3" fmla="*/ 0 h 9"/>
                  <a:gd name="T4" fmla="*/ 2 w 4"/>
                  <a:gd name="T5" fmla="*/ 7 h 9"/>
                  <a:gd name="T6" fmla="*/ 0 w 4"/>
                  <a:gd name="T7" fmla="*/ 8 h 9"/>
                  <a:gd name="T8" fmla="*/ 2 w 4"/>
                  <a:gd name="T9" fmla="*/ 7 h 9"/>
                  <a:gd name="T10" fmla="*/ 0 w 4"/>
                  <a:gd name="T11" fmla="*/ 8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8"/>
                    </a:moveTo>
                    <a:lnTo>
                      <a:pt x="3" y="0"/>
                    </a:lnTo>
                    <a:lnTo>
                      <a:pt x="2" y="7"/>
                    </a:lnTo>
                    <a:lnTo>
                      <a:pt x="0" y="8"/>
                    </a:lnTo>
                    <a:lnTo>
                      <a:pt x="2" y="7"/>
                    </a:lnTo>
                    <a:lnTo>
                      <a:pt x="0"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9" name="Freeform 328"/>
              <p:cNvSpPr>
                <a:spLocks/>
              </p:cNvSpPr>
              <p:nvPr/>
            </p:nvSpPr>
            <p:spPr bwMode="auto">
              <a:xfrm>
                <a:off x="1105" y="1361"/>
                <a:ext cx="32" cy="13"/>
              </a:xfrm>
              <a:custGeom>
                <a:avLst/>
                <a:gdLst>
                  <a:gd name="T0" fmla="*/ 0 w 32"/>
                  <a:gd name="T1" fmla="*/ 0 h 13"/>
                  <a:gd name="T2" fmla="*/ 0 w 32"/>
                  <a:gd name="T3" fmla="*/ 0 h 13"/>
                  <a:gd name="T4" fmla="*/ 6 w 32"/>
                  <a:gd name="T5" fmla="*/ 3 h 13"/>
                  <a:gd name="T6" fmla="*/ 11 w 32"/>
                  <a:gd name="T7" fmla="*/ 5 h 13"/>
                  <a:gd name="T8" fmla="*/ 16 w 32"/>
                  <a:gd name="T9" fmla="*/ 8 h 13"/>
                  <a:gd name="T10" fmla="*/ 23 w 32"/>
                  <a:gd name="T11" fmla="*/ 9 h 13"/>
                  <a:gd name="T12" fmla="*/ 26 w 32"/>
                  <a:gd name="T13" fmla="*/ 9 h 13"/>
                  <a:gd name="T14" fmla="*/ 31 w 32"/>
                  <a:gd name="T15" fmla="*/ 12 h 13"/>
                  <a:gd name="T16" fmla="*/ 28 w 32"/>
                  <a:gd name="T17" fmla="*/ 12 h 13"/>
                  <a:gd name="T18" fmla="*/ 23 w 32"/>
                  <a:gd name="T19" fmla="*/ 9 h 13"/>
                  <a:gd name="T20" fmla="*/ 18 w 32"/>
                  <a:gd name="T21" fmla="*/ 11 h 13"/>
                  <a:gd name="T22" fmla="*/ 13 w 32"/>
                  <a:gd name="T23" fmla="*/ 8 h 13"/>
                  <a:gd name="T24" fmla="*/ 8 w 32"/>
                  <a:gd name="T25" fmla="*/ 5 h 13"/>
                  <a:gd name="T26" fmla="*/ 0 w 32"/>
                  <a:gd name="T27" fmla="*/ 4 h 13"/>
                  <a:gd name="T28" fmla="*/ 0 w 32"/>
                  <a:gd name="T29" fmla="*/ 0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13"/>
                  <a:gd name="T47" fmla="*/ 32 w 32"/>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13">
                    <a:moveTo>
                      <a:pt x="0" y="0"/>
                    </a:moveTo>
                    <a:lnTo>
                      <a:pt x="0" y="0"/>
                    </a:lnTo>
                    <a:lnTo>
                      <a:pt x="6" y="3"/>
                    </a:lnTo>
                    <a:lnTo>
                      <a:pt x="11" y="5"/>
                    </a:lnTo>
                    <a:lnTo>
                      <a:pt x="16" y="8"/>
                    </a:lnTo>
                    <a:lnTo>
                      <a:pt x="23" y="9"/>
                    </a:lnTo>
                    <a:lnTo>
                      <a:pt x="26" y="9"/>
                    </a:lnTo>
                    <a:lnTo>
                      <a:pt x="31" y="12"/>
                    </a:lnTo>
                    <a:lnTo>
                      <a:pt x="28" y="12"/>
                    </a:lnTo>
                    <a:lnTo>
                      <a:pt x="23" y="9"/>
                    </a:lnTo>
                    <a:lnTo>
                      <a:pt x="18" y="11"/>
                    </a:lnTo>
                    <a:lnTo>
                      <a:pt x="13" y="8"/>
                    </a:lnTo>
                    <a:lnTo>
                      <a:pt x="8" y="5"/>
                    </a:lnTo>
                    <a:lnTo>
                      <a:pt x="0"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0" name="Freeform 329"/>
              <p:cNvSpPr>
                <a:spLocks/>
              </p:cNvSpPr>
              <p:nvPr/>
            </p:nvSpPr>
            <p:spPr bwMode="auto">
              <a:xfrm>
                <a:off x="1105" y="1361"/>
                <a:ext cx="32" cy="13"/>
              </a:xfrm>
              <a:custGeom>
                <a:avLst/>
                <a:gdLst>
                  <a:gd name="T0" fmla="*/ 0 w 32"/>
                  <a:gd name="T1" fmla="*/ 0 h 13"/>
                  <a:gd name="T2" fmla="*/ 6 w 32"/>
                  <a:gd name="T3" fmla="*/ 3 h 13"/>
                  <a:gd name="T4" fmla="*/ 11 w 32"/>
                  <a:gd name="T5" fmla="*/ 5 h 13"/>
                  <a:gd name="T6" fmla="*/ 16 w 32"/>
                  <a:gd name="T7" fmla="*/ 8 h 13"/>
                  <a:gd name="T8" fmla="*/ 23 w 32"/>
                  <a:gd name="T9" fmla="*/ 9 h 13"/>
                  <a:gd name="T10" fmla="*/ 26 w 32"/>
                  <a:gd name="T11" fmla="*/ 9 h 13"/>
                  <a:gd name="T12" fmla="*/ 31 w 32"/>
                  <a:gd name="T13" fmla="*/ 12 h 13"/>
                  <a:gd name="T14" fmla="*/ 28 w 32"/>
                  <a:gd name="T15" fmla="*/ 12 h 13"/>
                  <a:gd name="T16" fmla="*/ 23 w 32"/>
                  <a:gd name="T17" fmla="*/ 9 h 13"/>
                  <a:gd name="T18" fmla="*/ 18 w 32"/>
                  <a:gd name="T19" fmla="*/ 11 h 13"/>
                  <a:gd name="T20" fmla="*/ 13 w 32"/>
                  <a:gd name="T21" fmla="*/ 8 h 13"/>
                  <a:gd name="T22" fmla="*/ 8 w 32"/>
                  <a:gd name="T23" fmla="*/ 5 h 13"/>
                  <a:gd name="T24" fmla="*/ 0 w 32"/>
                  <a:gd name="T25" fmla="*/ 4 h 13"/>
                  <a:gd name="T26" fmla="*/ 0 w 3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13"/>
                  <a:gd name="T44" fmla="*/ 32 w 3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13">
                    <a:moveTo>
                      <a:pt x="0" y="0"/>
                    </a:moveTo>
                    <a:lnTo>
                      <a:pt x="6" y="3"/>
                    </a:lnTo>
                    <a:lnTo>
                      <a:pt x="11" y="5"/>
                    </a:lnTo>
                    <a:lnTo>
                      <a:pt x="16" y="8"/>
                    </a:lnTo>
                    <a:lnTo>
                      <a:pt x="23" y="9"/>
                    </a:lnTo>
                    <a:lnTo>
                      <a:pt x="26" y="9"/>
                    </a:lnTo>
                    <a:lnTo>
                      <a:pt x="31" y="12"/>
                    </a:lnTo>
                    <a:lnTo>
                      <a:pt x="28" y="12"/>
                    </a:lnTo>
                    <a:lnTo>
                      <a:pt x="23" y="9"/>
                    </a:lnTo>
                    <a:lnTo>
                      <a:pt x="18" y="11"/>
                    </a:lnTo>
                    <a:lnTo>
                      <a:pt x="13" y="8"/>
                    </a:lnTo>
                    <a:lnTo>
                      <a:pt x="8" y="5"/>
                    </a:lnTo>
                    <a:lnTo>
                      <a:pt x="0"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1" name="Freeform 330"/>
              <p:cNvSpPr>
                <a:spLocks/>
              </p:cNvSpPr>
              <p:nvPr/>
            </p:nvSpPr>
            <p:spPr bwMode="auto">
              <a:xfrm>
                <a:off x="1073" y="1324"/>
                <a:ext cx="27" cy="38"/>
              </a:xfrm>
              <a:custGeom>
                <a:avLst/>
                <a:gdLst>
                  <a:gd name="T0" fmla="*/ 0 w 27"/>
                  <a:gd name="T1" fmla="*/ 0 h 38"/>
                  <a:gd name="T2" fmla="*/ 3 w 27"/>
                  <a:gd name="T3" fmla="*/ 0 h 38"/>
                  <a:gd name="T4" fmla="*/ 5 w 27"/>
                  <a:gd name="T5" fmla="*/ 3 h 38"/>
                  <a:gd name="T6" fmla="*/ 7 w 27"/>
                  <a:gd name="T7" fmla="*/ 9 h 38"/>
                  <a:gd name="T8" fmla="*/ 7 w 27"/>
                  <a:gd name="T9" fmla="*/ 12 h 38"/>
                  <a:gd name="T10" fmla="*/ 8 w 27"/>
                  <a:gd name="T11" fmla="*/ 17 h 38"/>
                  <a:gd name="T12" fmla="*/ 13 w 27"/>
                  <a:gd name="T13" fmla="*/ 21 h 38"/>
                  <a:gd name="T14" fmla="*/ 20 w 27"/>
                  <a:gd name="T15" fmla="*/ 24 h 38"/>
                  <a:gd name="T16" fmla="*/ 20 w 27"/>
                  <a:gd name="T17" fmla="*/ 28 h 38"/>
                  <a:gd name="T18" fmla="*/ 26 w 27"/>
                  <a:gd name="T19" fmla="*/ 32 h 38"/>
                  <a:gd name="T20" fmla="*/ 26 w 27"/>
                  <a:gd name="T21" fmla="*/ 37 h 38"/>
                  <a:gd name="T22" fmla="*/ 21 w 27"/>
                  <a:gd name="T23" fmla="*/ 34 h 38"/>
                  <a:gd name="T24" fmla="*/ 15 w 27"/>
                  <a:gd name="T25" fmla="*/ 24 h 38"/>
                  <a:gd name="T26" fmla="*/ 10 w 27"/>
                  <a:gd name="T27" fmla="*/ 21 h 38"/>
                  <a:gd name="T28" fmla="*/ 8 w 27"/>
                  <a:gd name="T29" fmla="*/ 17 h 38"/>
                  <a:gd name="T30" fmla="*/ 3 w 27"/>
                  <a:gd name="T31" fmla="*/ 14 h 38"/>
                  <a:gd name="T32" fmla="*/ 2 w 27"/>
                  <a:gd name="T33" fmla="*/ 10 h 38"/>
                  <a:gd name="T34" fmla="*/ 2 w 27"/>
                  <a:gd name="T35" fmla="*/ 5 h 38"/>
                  <a:gd name="T36" fmla="*/ 0 w 27"/>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38"/>
                  <a:gd name="T59" fmla="*/ 27 w 27"/>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38">
                    <a:moveTo>
                      <a:pt x="0" y="0"/>
                    </a:moveTo>
                    <a:lnTo>
                      <a:pt x="3" y="0"/>
                    </a:lnTo>
                    <a:lnTo>
                      <a:pt x="5" y="3"/>
                    </a:lnTo>
                    <a:lnTo>
                      <a:pt x="7" y="9"/>
                    </a:lnTo>
                    <a:lnTo>
                      <a:pt x="7" y="12"/>
                    </a:lnTo>
                    <a:lnTo>
                      <a:pt x="8" y="17"/>
                    </a:lnTo>
                    <a:lnTo>
                      <a:pt x="13" y="21"/>
                    </a:lnTo>
                    <a:lnTo>
                      <a:pt x="20" y="24"/>
                    </a:lnTo>
                    <a:lnTo>
                      <a:pt x="20" y="28"/>
                    </a:lnTo>
                    <a:lnTo>
                      <a:pt x="26" y="32"/>
                    </a:lnTo>
                    <a:lnTo>
                      <a:pt x="26" y="37"/>
                    </a:lnTo>
                    <a:lnTo>
                      <a:pt x="21" y="34"/>
                    </a:lnTo>
                    <a:lnTo>
                      <a:pt x="15" y="24"/>
                    </a:lnTo>
                    <a:lnTo>
                      <a:pt x="10" y="21"/>
                    </a:lnTo>
                    <a:lnTo>
                      <a:pt x="8" y="17"/>
                    </a:lnTo>
                    <a:lnTo>
                      <a:pt x="3" y="14"/>
                    </a:lnTo>
                    <a:lnTo>
                      <a:pt x="2" y="10"/>
                    </a:lnTo>
                    <a:lnTo>
                      <a:pt x="2" y="5"/>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2" name="Freeform 331"/>
              <p:cNvSpPr>
                <a:spLocks/>
              </p:cNvSpPr>
              <p:nvPr/>
            </p:nvSpPr>
            <p:spPr bwMode="auto">
              <a:xfrm>
                <a:off x="1073" y="1324"/>
                <a:ext cx="27" cy="38"/>
              </a:xfrm>
              <a:custGeom>
                <a:avLst/>
                <a:gdLst>
                  <a:gd name="T0" fmla="*/ 0 w 27"/>
                  <a:gd name="T1" fmla="*/ 0 h 38"/>
                  <a:gd name="T2" fmla="*/ 3 w 27"/>
                  <a:gd name="T3" fmla="*/ 0 h 38"/>
                  <a:gd name="T4" fmla="*/ 5 w 27"/>
                  <a:gd name="T5" fmla="*/ 3 h 38"/>
                  <a:gd name="T6" fmla="*/ 7 w 27"/>
                  <a:gd name="T7" fmla="*/ 9 h 38"/>
                  <a:gd name="T8" fmla="*/ 7 w 27"/>
                  <a:gd name="T9" fmla="*/ 12 h 38"/>
                  <a:gd name="T10" fmla="*/ 8 w 27"/>
                  <a:gd name="T11" fmla="*/ 17 h 38"/>
                  <a:gd name="T12" fmla="*/ 13 w 27"/>
                  <a:gd name="T13" fmla="*/ 21 h 38"/>
                  <a:gd name="T14" fmla="*/ 20 w 27"/>
                  <a:gd name="T15" fmla="*/ 24 h 38"/>
                  <a:gd name="T16" fmla="*/ 20 w 27"/>
                  <a:gd name="T17" fmla="*/ 28 h 38"/>
                  <a:gd name="T18" fmla="*/ 26 w 27"/>
                  <a:gd name="T19" fmla="*/ 32 h 38"/>
                  <a:gd name="T20" fmla="*/ 26 w 27"/>
                  <a:gd name="T21" fmla="*/ 37 h 38"/>
                  <a:gd name="T22" fmla="*/ 21 w 27"/>
                  <a:gd name="T23" fmla="*/ 34 h 38"/>
                  <a:gd name="T24" fmla="*/ 15 w 27"/>
                  <a:gd name="T25" fmla="*/ 24 h 38"/>
                  <a:gd name="T26" fmla="*/ 10 w 27"/>
                  <a:gd name="T27" fmla="*/ 21 h 38"/>
                  <a:gd name="T28" fmla="*/ 8 w 27"/>
                  <a:gd name="T29" fmla="*/ 17 h 38"/>
                  <a:gd name="T30" fmla="*/ 3 w 27"/>
                  <a:gd name="T31" fmla="*/ 14 h 38"/>
                  <a:gd name="T32" fmla="*/ 2 w 27"/>
                  <a:gd name="T33" fmla="*/ 10 h 38"/>
                  <a:gd name="T34" fmla="*/ 2 w 27"/>
                  <a:gd name="T35" fmla="*/ 5 h 38"/>
                  <a:gd name="T36" fmla="*/ 0 w 27"/>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38"/>
                  <a:gd name="T59" fmla="*/ 27 w 27"/>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38">
                    <a:moveTo>
                      <a:pt x="0" y="0"/>
                    </a:moveTo>
                    <a:lnTo>
                      <a:pt x="3" y="0"/>
                    </a:lnTo>
                    <a:lnTo>
                      <a:pt x="5" y="3"/>
                    </a:lnTo>
                    <a:lnTo>
                      <a:pt x="7" y="9"/>
                    </a:lnTo>
                    <a:lnTo>
                      <a:pt x="7" y="12"/>
                    </a:lnTo>
                    <a:lnTo>
                      <a:pt x="8" y="17"/>
                    </a:lnTo>
                    <a:lnTo>
                      <a:pt x="13" y="21"/>
                    </a:lnTo>
                    <a:lnTo>
                      <a:pt x="20" y="24"/>
                    </a:lnTo>
                    <a:lnTo>
                      <a:pt x="20" y="28"/>
                    </a:lnTo>
                    <a:lnTo>
                      <a:pt x="26" y="32"/>
                    </a:lnTo>
                    <a:lnTo>
                      <a:pt x="26" y="37"/>
                    </a:lnTo>
                    <a:lnTo>
                      <a:pt x="21" y="34"/>
                    </a:lnTo>
                    <a:lnTo>
                      <a:pt x="15" y="24"/>
                    </a:lnTo>
                    <a:lnTo>
                      <a:pt x="10" y="21"/>
                    </a:lnTo>
                    <a:lnTo>
                      <a:pt x="8" y="17"/>
                    </a:lnTo>
                    <a:lnTo>
                      <a:pt x="3" y="14"/>
                    </a:lnTo>
                    <a:lnTo>
                      <a:pt x="2" y="10"/>
                    </a:lnTo>
                    <a:lnTo>
                      <a:pt x="2" y="5"/>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3" name="Freeform 332"/>
              <p:cNvSpPr>
                <a:spLocks/>
              </p:cNvSpPr>
              <p:nvPr/>
            </p:nvSpPr>
            <p:spPr bwMode="auto">
              <a:xfrm>
                <a:off x="1073" y="1309"/>
                <a:ext cx="7" cy="10"/>
              </a:xfrm>
              <a:custGeom>
                <a:avLst/>
                <a:gdLst>
                  <a:gd name="T0" fmla="*/ 4 w 7"/>
                  <a:gd name="T1" fmla="*/ 1 h 10"/>
                  <a:gd name="T2" fmla="*/ 6 w 7"/>
                  <a:gd name="T3" fmla="*/ 0 h 10"/>
                  <a:gd name="T4" fmla="*/ 0 w 7"/>
                  <a:gd name="T5" fmla="*/ 9 h 10"/>
                  <a:gd name="T6" fmla="*/ 4 w 7"/>
                  <a:gd name="T7" fmla="*/ 1 h 10"/>
                  <a:gd name="T8" fmla="*/ 6 w 7"/>
                  <a:gd name="T9" fmla="*/ 0 h 10"/>
                  <a:gd name="T10" fmla="*/ 4 w 7"/>
                  <a:gd name="T11" fmla="*/ 1 h 10"/>
                  <a:gd name="T12" fmla="*/ 6 w 7"/>
                  <a:gd name="T13" fmla="*/ 0 h 10"/>
                  <a:gd name="T14" fmla="*/ 4 w 7"/>
                  <a:gd name="T15" fmla="*/ 1 h 10"/>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0"/>
                  <a:gd name="T26" fmla="*/ 7 w 7"/>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0">
                    <a:moveTo>
                      <a:pt x="4" y="1"/>
                    </a:moveTo>
                    <a:lnTo>
                      <a:pt x="6" y="0"/>
                    </a:lnTo>
                    <a:lnTo>
                      <a:pt x="0" y="9"/>
                    </a:lnTo>
                    <a:lnTo>
                      <a:pt x="4" y="1"/>
                    </a:lnTo>
                    <a:lnTo>
                      <a:pt x="6" y="0"/>
                    </a:lnTo>
                    <a:lnTo>
                      <a:pt x="4" y="1"/>
                    </a:lnTo>
                    <a:lnTo>
                      <a:pt x="6" y="0"/>
                    </a:lnTo>
                    <a:lnTo>
                      <a:pt x="4"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4" name="Freeform 333"/>
              <p:cNvSpPr>
                <a:spLocks/>
              </p:cNvSpPr>
              <p:nvPr/>
            </p:nvSpPr>
            <p:spPr bwMode="auto">
              <a:xfrm>
                <a:off x="1073" y="1309"/>
                <a:ext cx="7" cy="10"/>
              </a:xfrm>
              <a:custGeom>
                <a:avLst/>
                <a:gdLst>
                  <a:gd name="T0" fmla="*/ 4 w 7"/>
                  <a:gd name="T1" fmla="*/ 1 h 10"/>
                  <a:gd name="T2" fmla="*/ 6 w 7"/>
                  <a:gd name="T3" fmla="*/ 0 h 10"/>
                  <a:gd name="T4" fmla="*/ 0 w 7"/>
                  <a:gd name="T5" fmla="*/ 9 h 10"/>
                  <a:gd name="T6" fmla="*/ 4 w 7"/>
                  <a:gd name="T7" fmla="*/ 1 h 10"/>
                  <a:gd name="T8" fmla="*/ 6 w 7"/>
                  <a:gd name="T9" fmla="*/ 0 h 10"/>
                  <a:gd name="T10" fmla="*/ 4 w 7"/>
                  <a:gd name="T11" fmla="*/ 1 h 10"/>
                  <a:gd name="T12" fmla="*/ 6 w 7"/>
                  <a:gd name="T13" fmla="*/ 0 h 10"/>
                  <a:gd name="T14" fmla="*/ 4 w 7"/>
                  <a:gd name="T15" fmla="*/ 1 h 10"/>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0"/>
                  <a:gd name="T26" fmla="*/ 7 w 7"/>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0">
                    <a:moveTo>
                      <a:pt x="4" y="1"/>
                    </a:moveTo>
                    <a:lnTo>
                      <a:pt x="6" y="0"/>
                    </a:lnTo>
                    <a:lnTo>
                      <a:pt x="0" y="9"/>
                    </a:lnTo>
                    <a:lnTo>
                      <a:pt x="4" y="1"/>
                    </a:lnTo>
                    <a:lnTo>
                      <a:pt x="6" y="0"/>
                    </a:lnTo>
                    <a:lnTo>
                      <a:pt x="4" y="1"/>
                    </a:lnTo>
                    <a:lnTo>
                      <a:pt x="6" y="0"/>
                    </a:lnTo>
                    <a:lnTo>
                      <a:pt x="4"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5" name="Freeform 334"/>
              <p:cNvSpPr>
                <a:spLocks/>
              </p:cNvSpPr>
              <p:nvPr/>
            </p:nvSpPr>
            <p:spPr bwMode="auto">
              <a:xfrm>
                <a:off x="1042" y="1367"/>
                <a:ext cx="32" cy="56"/>
              </a:xfrm>
              <a:custGeom>
                <a:avLst/>
                <a:gdLst>
                  <a:gd name="T0" fmla="*/ 0 w 32"/>
                  <a:gd name="T1" fmla="*/ 50 h 56"/>
                  <a:gd name="T2" fmla="*/ 0 w 32"/>
                  <a:gd name="T3" fmla="*/ 50 h 56"/>
                  <a:gd name="T4" fmla="*/ 26 w 32"/>
                  <a:gd name="T5" fmla="*/ 2 h 56"/>
                  <a:gd name="T6" fmla="*/ 31 w 32"/>
                  <a:gd name="T7" fmla="*/ 0 h 56"/>
                  <a:gd name="T8" fmla="*/ 2 w 32"/>
                  <a:gd name="T9" fmla="*/ 55 h 56"/>
                  <a:gd name="T10" fmla="*/ 0 w 32"/>
                  <a:gd name="T11" fmla="*/ 50 h 56"/>
                  <a:gd name="T12" fmla="*/ 0 60000 65536"/>
                  <a:gd name="T13" fmla="*/ 0 60000 65536"/>
                  <a:gd name="T14" fmla="*/ 0 60000 65536"/>
                  <a:gd name="T15" fmla="*/ 0 60000 65536"/>
                  <a:gd name="T16" fmla="*/ 0 60000 65536"/>
                  <a:gd name="T17" fmla="*/ 0 60000 65536"/>
                  <a:gd name="T18" fmla="*/ 0 w 32"/>
                  <a:gd name="T19" fmla="*/ 0 h 56"/>
                  <a:gd name="T20" fmla="*/ 32 w 32"/>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32" h="56">
                    <a:moveTo>
                      <a:pt x="0" y="50"/>
                    </a:moveTo>
                    <a:lnTo>
                      <a:pt x="0" y="50"/>
                    </a:lnTo>
                    <a:lnTo>
                      <a:pt x="26" y="2"/>
                    </a:lnTo>
                    <a:lnTo>
                      <a:pt x="31" y="0"/>
                    </a:lnTo>
                    <a:lnTo>
                      <a:pt x="2" y="55"/>
                    </a:lnTo>
                    <a:lnTo>
                      <a:pt x="0" y="5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6" name="Freeform 335"/>
              <p:cNvSpPr>
                <a:spLocks/>
              </p:cNvSpPr>
              <p:nvPr/>
            </p:nvSpPr>
            <p:spPr bwMode="auto">
              <a:xfrm>
                <a:off x="1042" y="1367"/>
                <a:ext cx="32" cy="56"/>
              </a:xfrm>
              <a:custGeom>
                <a:avLst/>
                <a:gdLst>
                  <a:gd name="T0" fmla="*/ 0 w 32"/>
                  <a:gd name="T1" fmla="*/ 50 h 56"/>
                  <a:gd name="T2" fmla="*/ 26 w 32"/>
                  <a:gd name="T3" fmla="*/ 2 h 56"/>
                  <a:gd name="T4" fmla="*/ 31 w 32"/>
                  <a:gd name="T5" fmla="*/ 0 h 56"/>
                  <a:gd name="T6" fmla="*/ 2 w 32"/>
                  <a:gd name="T7" fmla="*/ 55 h 56"/>
                  <a:gd name="T8" fmla="*/ 0 w 32"/>
                  <a:gd name="T9" fmla="*/ 50 h 56"/>
                  <a:gd name="T10" fmla="*/ 0 60000 65536"/>
                  <a:gd name="T11" fmla="*/ 0 60000 65536"/>
                  <a:gd name="T12" fmla="*/ 0 60000 65536"/>
                  <a:gd name="T13" fmla="*/ 0 60000 65536"/>
                  <a:gd name="T14" fmla="*/ 0 60000 65536"/>
                  <a:gd name="T15" fmla="*/ 0 w 32"/>
                  <a:gd name="T16" fmla="*/ 0 h 56"/>
                  <a:gd name="T17" fmla="*/ 32 w 32"/>
                  <a:gd name="T18" fmla="*/ 56 h 56"/>
                </a:gdLst>
                <a:ahLst/>
                <a:cxnLst>
                  <a:cxn ang="T10">
                    <a:pos x="T0" y="T1"/>
                  </a:cxn>
                  <a:cxn ang="T11">
                    <a:pos x="T2" y="T3"/>
                  </a:cxn>
                  <a:cxn ang="T12">
                    <a:pos x="T4" y="T5"/>
                  </a:cxn>
                  <a:cxn ang="T13">
                    <a:pos x="T6" y="T7"/>
                  </a:cxn>
                  <a:cxn ang="T14">
                    <a:pos x="T8" y="T9"/>
                  </a:cxn>
                </a:cxnLst>
                <a:rect l="T15" t="T16" r="T17" b="T18"/>
                <a:pathLst>
                  <a:path w="32" h="56">
                    <a:moveTo>
                      <a:pt x="0" y="50"/>
                    </a:moveTo>
                    <a:lnTo>
                      <a:pt x="26" y="2"/>
                    </a:lnTo>
                    <a:lnTo>
                      <a:pt x="31" y="0"/>
                    </a:lnTo>
                    <a:lnTo>
                      <a:pt x="2" y="55"/>
                    </a:lnTo>
                    <a:lnTo>
                      <a:pt x="0" y="5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7" name="Freeform 336"/>
              <p:cNvSpPr>
                <a:spLocks/>
              </p:cNvSpPr>
              <p:nvPr/>
            </p:nvSpPr>
            <p:spPr bwMode="auto">
              <a:xfrm>
                <a:off x="1064" y="1297"/>
                <a:ext cx="12" cy="65"/>
              </a:xfrm>
              <a:custGeom>
                <a:avLst/>
                <a:gdLst>
                  <a:gd name="T0" fmla="*/ 5 w 12"/>
                  <a:gd name="T1" fmla="*/ 0 h 65"/>
                  <a:gd name="T2" fmla="*/ 11 w 12"/>
                  <a:gd name="T3" fmla="*/ 54 h 65"/>
                  <a:gd name="T4" fmla="*/ 10 w 12"/>
                  <a:gd name="T5" fmla="*/ 64 h 65"/>
                  <a:gd name="T6" fmla="*/ 0 w 12"/>
                  <a:gd name="T7" fmla="*/ 2 h 65"/>
                  <a:gd name="T8" fmla="*/ 5 w 12"/>
                  <a:gd name="T9" fmla="*/ 0 h 65"/>
                  <a:gd name="T10" fmla="*/ 0 60000 65536"/>
                  <a:gd name="T11" fmla="*/ 0 60000 65536"/>
                  <a:gd name="T12" fmla="*/ 0 60000 65536"/>
                  <a:gd name="T13" fmla="*/ 0 60000 65536"/>
                  <a:gd name="T14" fmla="*/ 0 60000 65536"/>
                  <a:gd name="T15" fmla="*/ 0 w 12"/>
                  <a:gd name="T16" fmla="*/ 0 h 65"/>
                  <a:gd name="T17" fmla="*/ 12 w 12"/>
                  <a:gd name="T18" fmla="*/ 65 h 65"/>
                </a:gdLst>
                <a:ahLst/>
                <a:cxnLst>
                  <a:cxn ang="T10">
                    <a:pos x="T0" y="T1"/>
                  </a:cxn>
                  <a:cxn ang="T11">
                    <a:pos x="T2" y="T3"/>
                  </a:cxn>
                  <a:cxn ang="T12">
                    <a:pos x="T4" y="T5"/>
                  </a:cxn>
                  <a:cxn ang="T13">
                    <a:pos x="T6" y="T7"/>
                  </a:cxn>
                  <a:cxn ang="T14">
                    <a:pos x="T8" y="T9"/>
                  </a:cxn>
                </a:cxnLst>
                <a:rect l="T15" t="T16" r="T17" b="T18"/>
                <a:pathLst>
                  <a:path w="12" h="65">
                    <a:moveTo>
                      <a:pt x="5" y="0"/>
                    </a:moveTo>
                    <a:lnTo>
                      <a:pt x="11" y="54"/>
                    </a:lnTo>
                    <a:lnTo>
                      <a:pt x="10" y="64"/>
                    </a:lnTo>
                    <a:lnTo>
                      <a:pt x="0" y="2"/>
                    </a:lnTo>
                    <a:lnTo>
                      <a:pt x="5"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8" name="Freeform 337"/>
              <p:cNvSpPr>
                <a:spLocks/>
              </p:cNvSpPr>
              <p:nvPr/>
            </p:nvSpPr>
            <p:spPr bwMode="auto">
              <a:xfrm>
                <a:off x="1064" y="1297"/>
                <a:ext cx="12" cy="65"/>
              </a:xfrm>
              <a:custGeom>
                <a:avLst/>
                <a:gdLst>
                  <a:gd name="T0" fmla="*/ 5 w 12"/>
                  <a:gd name="T1" fmla="*/ 0 h 65"/>
                  <a:gd name="T2" fmla="*/ 11 w 12"/>
                  <a:gd name="T3" fmla="*/ 54 h 65"/>
                  <a:gd name="T4" fmla="*/ 10 w 12"/>
                  <a:gd name="T5" fmla="*/ 64 h 65"/>
                  <a:gd name="T6" fmla="*/ 0 w 12"/>
                  <a:gd name="T7" fmla="*/ 2 h 65"/>
                  <a:gd name="T8" fmla="*/ 5 w 12"/>
                  <a:gd name="T9" fmla="*/ 0 h 65"/>
                  <a:gd name="T10" fmla="*/ 0 60000 65536"/>
                  <a:gd name="T11" fmla="*/ 0 60000 65536"/>
                  <a:gd name="T12" fmla="*/ 0 60000 65536"/>
                  <a:gd name="T13" fmla="*/ 0 60000 65536"/>
                  <a:gd name="T14" fmla="*/ 0 60000 65536"/>
                  <a:gd name="T15" fmla="*/ 0 w 12"/>
                  <a:gd name="T16" fmla="*/ 0 h 65"/>
                  <a:gd name="T17" fmla="*/ 12 w 12"/>
                  <a:gd name="T18" fmla="*/ 65 h 65"/>
                </a:gdLst>
                <a:ahLst/>
                <a:cxnLst>
                  <a:cxn ang="T10">
                    <a:pos x="T0" y="T1"/>
                  </a:cxn>
                  <a:cxn ang="T11">
                    <a:pos x="T2" y="T3"/>
                  </a:cxn>
                  <a:cxn ang="T12">
                    <a:pos x="T4" y="T5"/>
                  </a:cxn>
                  <a:cxn ang="T13">
                    <a:pos x="T6" y="T7"/>
                  </a:cxn>
                  <a:cxn ang="T14">
                    <a:pos x="T8" y="T9"/>
                  </a:cxn>
                </a:cxnLst>
                <a:rect l="T15" t="T16" r="T17" b="T18"/>
                <a:pathLst>
                  <a:path w="12" h="65">
                    <a:moveTo>
                      <a:pt x="5" y="0"/>
                    </a:moveTo>
                    <a:lnTo>
                      <a:pt x="11" y="54"/>
                    </a:lnTo>
                    <a:lnTo>
                      <a:pt x="10" y="64"/>
                    </a:lnTo>
                    <a:lnTo>
                      <a:pt x="0" y="2"/>
                    </a:lnTo>
                    <a:lnTo>
                      <a:pt x="5"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9" name="Freeform 338"/>
              <p:cNvSpPr>
                <a:spLocks/>
              </p:cNvSpPr>
              <p:nvPr/>
            </p:nvSpPr>
            <p:spPr bwMode="auto">
              <a:xfrm>
                <a:off x="1071" y="1297"/>
                <a:ext cx="7" cy="59"/>
              </a:xfrm>
              <a:custGeom>
                <a:avLst/>
                <a:gdLst>
                  <a:gd name="T0" fmla="*/ 5 w 7"/>
                  <a:gd name="T1" fmla="*/ 53 h 59"/>
                  <a:gd name="T2" fmla="*/ 5 w 7"/>
                  <a:gd name="T3" fmla="*/ 53 h 59"/>
                  <a:gd name="T4" fmla="*/ 0 w 7"/>
                  <a:gd name="T5" fmla="*/ 0 h 59"/>
                  <a:gd name="T6" fmla="*/ 5 w 7"/>
                  <a:gd name="T7" fmla="*/ 53 h 59"/>
                  <a:gd name="T8" fmla="*/ 6 w 7"/>
                  <a:gd name="T9" fmla="*/ 58 h 59"/>
                  <a:gd name="T10" fmla="*/ 5 w 7"/>
                  <a:gd name="T11" fmla="*/ 53 h 59"/>
                  <a:gd name="T12" fmla="*/ 6 w 7"/>
                  <a:gd name="T13" fmla="*/ 58 h 59"/>
                  <a:gd name="T14" fmla="*/ 5 w 7"/>
                  <a:gd name="T15" fmla="*/ 53 h 59"/>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59"/>
                  <a:gd name="T26" fmla="*/ 7 w 7"/>
                  <a:gd name="T27" fmla="*/ 59 h 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59">
                    <a:moveTo>
                      <a:pt x="5" y="53"/>
                    </a:moveTo>
                    <a:lnTo>
                      <a:pt x="5" y="53"/>
                    </a:lnTo>
                    <a:lnTo>
                      <a:pt x="0" y="0"/>
                    </a:lnTo>
                    <a:lnTo>
                      <a:pt x="5" y="53"/>
                    </a:lnTo>
                    <a:lnTo>
                      <a:pt x="6" y="58"/>
                    </a:lnTo>
                    <a:lnTo>
                      <a:pt x="5" y="53"/>
                    </a:lnTo>
                    <a:lnTo>
                      <a:pt x="6" y="58"/>
                    </a:lnTo>
                    <a:lnTo>
                      <a:pt x="5" y="5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60" name="Freeform 339"/>
              <p:cNvSpPr>
                <a:spLocks/>
              </p:cNvSpPr>
              <p:nvPr/>
            </p:nvSpPr>
            <p:spPr bwMode="auto">
              <a:xfrm>
                <a:off x="1071" y="1297"/>
                <a:ext cx="7" cy="59"/>
              </a:xfrm>
              <a:custGeom>
                <a:avLst/>
                <a:gdLst>
                  <a:gd name="T0" fmla="*/ 5 w 7"/>
                  <a:gd name="T1" fmla="*/ 53 h 59"/>
                  <a:gd name="T2" fmla="*/ 0 w 7"/>
                  <a:gd name="T3" fmla="*/ 0 h 59"/>
                  <a:gd name="T4" fmla="*/ 5 w 7"/>
                  <a:gd name="T5" fmla="*/ 53 h 59"/>
                  <a:gd name="T6" fmla="*/ 6 w 7"/>
                  <a:gd name="T7" fmla="*/ 58 h 59"/>
                  <a:gd name="T8" fmla="*/ 5 w 7"/>
                  <a:gd name="T9" fmla="*/ 53 h 59"/>
                  <a:gd name="T10" fmla="*/ 6 w 7"/>
                  <a:gd name="T11" fmla="*/ 58 h 59"/>
                  <a:gd name="T12" fmla="*/ 5 w 7"/>
                  <a:gd name="T13" fmla="*/ 53 h 59"/>
                  <a:gd name="T14" fmla="*/ 0 60000 65536"/>
                  <a:gd name="T15" fmla="*/ 0 60000 65536"/>
                  <a:gd name="T16" fmla="*/ 0 60000 65536"/>
                  <a:gd name="T17" fmla="*/ 0 60000 65536"/>
                  <a:gd name="T18" fmla="*/ 0 60000 65536"/>
                  <a:gd name="T19" fmla="*/ 0 60000 65536"/>
                  <a:gd name="T20" fmla="*/ 0 60000 65536"/>
                  <a:gd name="T21" fmla="*/ 0 w 7"/>
                  <a:gd name="T22" fmla="*/ 0 h 59"/>
                  <a:gd name="T23" fmla="*/ 7 w 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9">
                    <a:moveTo>
                      <a:pt x="5" y="53"/>
                    </a:moveTo>
                    <a:lnTo>
                      <a:pt x="0" y="0"/>
                    </a:lnTo>
                    <a:lnTo>
                      <a:pt x="5" y="53"/>
                    </a:lnTo>
                    <a:lnTo>
                      <a:pt x="6" y="58"/>
                    </a:lnTo>
                    <a:lnTo>
                      <a:pt x="5" y="53"/>
                    </a:lnTo>
                    <a:lnTo>
                      <a:pt x="6" y="58"/>
                    </a:lnTo>
                    <a:lnTo>
                      <a:pt x="5" y="5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61" name="Freeform 340"/>
              <p:cNvSpPr>
                <a:spLocks/>
              </p:cNvSpPr>
              <p:nvPr/>
            </p:nvSpPr>
            <p:spPr bwMode="auto">
              <a:xfrm>
                <a:off x="1077" y="1356"/>
                <a:ext cx="1" cy="6"/>
              </a:xfrm>
              <a:custGeom>
                <a:avLst/>
                <a:gdLst>
                  <a:gd name="T0" fmla="*/ 0 w 1"/>
                  <a:gd name="T1" fmla="*/ 5 h 6"/>
                  <a:gd name="T2" fmla="*/ 0 w 1"/>
                  <a:gd name="T3" fmla="*/ 3 h 6"/>
                  <a:gd name="T4" fmla="*/ 0 w 1"/>
                  <a:gd name="T5" fmla="*/ 0 h 6"/>
                  <a:gd name="T6" fmla="*/ 0 w 1"/>
                  <a:gd name="T7" fmla="*/ 2 h 6"/>
                  <a:gd name="T8" fmla="*/ 0 w 1"/>
                  <a:gd name="T9" fmla="*/ 5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0" y="5"/>
                    </a:moveTo>
                    <a:lnTo>
                      <a:pt x="0" y="3"/>
                    </a:lnTo>
                    <a:lnTo>
                      <a:pt x="0" y="0"/>
                    </a:lnTo>
                    <a:lnTo>
                      <a:pt x="0" y="2"/>
                    </a:lnTo>
                    <a:lnTo>
                      <a:pt x="0"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62" name="Freeform 341"/>
              <p:cNvSpPr>
                <a:spLocks/>
              </p:cNvSpPr>
              <p:nvPr/>
            </p:nvSpPr>
            <p:spPr bwMode="auto">
              <a:xfrm>
                <a:off x="1077" y="1356"/>
                <a:ext cx="1" cy="6"/>
              </a:xfrm>
              <a:custGeom>
                <a:avLst/>
                <a:gdLst>
                  <a:gd name="T0" fmla="*/ 0 w 1"/>
                  <a:gd name="T1" fmla="*/ 5 h 6"/>
                  <a:gd name="T2" fmla="*/ 0 w 1"/>
                  <a:gd name="T3" fmla="*/ 3 h 6"/>
                  <a:gd name="T4" fmla="*/ 0 w 1"/>
                  <a:gd name="T5" fmla="*/ 0 h 6"/>
                  <a:gd name="T6" fmla="*/ 0 w 1"/>
                  <a:gd name="T7" fmla="*/ 2 h 6"/>
                  <a:gd name="T8" fmla="*/ 0 w 1"/>
                  <a:gd name="T9" fmla="*/ 5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0" y="5"/>
                    </a:moveTo>
                    <a:lnTo>
                      <a:pt x="0" y="3"/>
                    </a:lnTo>
                    <a:lnTo>
                      <a:pt x="0" y="0"/>
                    </a:lnTo>
                    <a:lnTo>
                      <a:pt x="0" y="2"/>
                    </a:lnTo>
                    <a:lnTo>
                      <a:pt x="0"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63" name="Freeform 342"/>
              <p:cNvSpPr>
                <a:spLocks/>
              </p:cNvSpPr>
              <p:nvPr/>
            </p:nvSpPr>
            <p:spPr bwMode="auto">
              <a:xfrm>
                <a:off x="1064" y="1299"/>
                <a:ext cx="10" cy="63"/>
              </a:xfrm>
              <a:custGeom>
                <a:avLst/>
                <a:gdLst>
                  <a:gd name="T0" fmla="*/ 2 w 10"/>
                  <a:gd name="T1" fmla="*/ 4 h 63"/>
                  <a:gd name="T2" fmla="*/ 0 w 10"/>
                  <a:gd name="T3" fmla="*/ 0 h 63"/>
                  <a:gd name="T4" fmla="*/ 9 w 10"/>
                  <a:gd name="T5" fmla="*/ 62 h 63"/>
                  <a:gd name="T6" fmla="*/ 0 w 10"/>
                  <a:gd name="T7" fmla="*/ 0 h 63"/>
                  <a:gd name="T8" fmla="*/ 2 w 10"/>
                  <a:gd name="T9" fmla="*/ 4 h 63"/>
                  <a:gd name="T10" fmla="*/ 0 60000 65536"/>
                  <a:gd name="T11" fmla="*/ 0 60000 65536"/>
                  <a:gd name="T12" fmla="*/ 0 60000 65536"/>
                  <a:gd name="T13" fmla="*/ 0 60000 65536"/>
                  <a:gd name="T14" fmla="*/ 0 60000 65536"/>
                  <a:gd name="T15" fmla="*/ 0 w 10"/>
                  <a:gd name="T16" fmla="*/ 0 h 63"/>
                  <a:gd name="T17" fmla="*/ 10 w 10"/>
                  <a:gd name="T18" fmla="*/ 63 h 63"/>
                </a:gdLst>
                <a:ahLst/>
                <a:cxnLst>
                  <a:cxn ang="T10">
                    <a:pos x="T0" y="T1"/>
                  </a:cxn>
                  <a:cxn ang="T11">
                    <a:pos x="T2" y="T3"/>
                  </a:cxn>
                  <a:cxn ang="T12">
                    <a:pos x="T4" y="T5"/>
                  </a:cxn>
                  <a:cxn ang="T13">
                    <a:pos x="T6" y="T7"/>
                  </a:cxn>
                  <a:cxn ang="T14">
                    <a:pos x="T8" y="T9"/>
                  </a:cxn>
                </a:cxnLst>
                <a:rect l="T15" t="T16" r="T17" b="T18"/>
                <a:pathLst>
                  <a:path w="10" h="63">
                    <a:moveTo>
                      <a:pt x="2" y="4"/>
                    </a:moveTo>
                    <a:lnTo>
                      <a:pt x="0" y="0"/>
                    </a:lnTo>
                    <a:lnTo>
                      <a:pt x="9" y="62"/>
                    </a:lnTo>
                    <a:lnTo>
                      <a:pt x="0" y="0"/>
                    </a:lnTo>
                    <a:lnTo>
                      <a:pt x="2"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64" name="Freeform 343"/>
              <p:cNvSpPr>
                <a:spLocks/>
              </p:cNvSpPr>
              <p:nvPr/>
            </p:nvSpPr>
            <p:spPr bwMode="auto">
              <a:xfrm>
                <a:off x="1064" y="1299"/>
                <a:ext cx="10" cy="63"/>
              </a:xfrm>
              <a:custGeom>
                <a:avLst/>
                <a:gdLst>
                  <a:gd name="T0" fmla="*/ 2 w 10"/>
                  <a:gd name="T1" fmla="*/ 4 h 63"/>
                  <a:gd name="T2" fmla="*/ 0 w 10"/>
                  <a:gd name="T3" fmla="*/ 0 h 63"/>
                  <a:gd name="T4" fmla="*/ 9 w 10"/>
                  <a:gd name="T5" fmla="*/ 62 h 63"/>
                  <a:gd name="T6" fmla="*/ 0 w 10"/>
                  <a:gd name="T7" fmla="*/ 0 h 63"/>
                  <a:gd name="T8" fmla="*/ 2 w 10"/>
                  <a:gd name="T9" fmla="*/ 4 h 63"/>
                  <a:gd name="T10" fmla="*/ 0 60000 65536"/>
                  <a:gd name="T11" fmla="*/ 0 60000 65536"/>
                  <a:gd name="T12" fmla="*/ 0 60000 65536"/>
                  <a:gd name="T13" fmla="*/ 0 60000 65536"/>
                  <a:gd name="T14" fmla="*/ 0 60000 65536"/>
                  <a:gd name="T15" fmla="*/ 0 w 10"/>
                  <a:gd name="T16" fmla="*/ 0 h 63"/>
                  <a:gd name="T17" fmla="*/ 10 w 10"/>
                  <a:gd name="T18" fmla="*/ 63 h 63"/>
                </a:gdLst>
                <a:ahLst/>
                <a:cxnLst>
                  <a:cxn ang="T10">
                    <a:pos x="T0" y="T1"/>
                  </a:cxn>
                  <a:cxn ang="T11">
                    <a:pos x="T2" y="T3"/>
                  </a:cxn>
                  <a:cxn ang="T12">
                    <a:pos x="T4" y="T5"/>
                  </a:cxn>
                  <a:cxn ang="T13">
                    <a:pos x="T6" y="T7"/>
                  </a:cxn>
                  <a:cxn ang="T14">
                    <a:pos x="T8" y="T9"/>
                  </a:cxn>
                </a:cxnLst>
                <a:rect l="T15" t="T16" r="T17" b="T18"/>
                <a:pathLst>
                  <a:path w="10" h="63">
                    <a:moveTo>
                      <a:pt x="2" y="4"/>
                    </a:moveTo>
                    <a:lnTo>
                      <a:pt x="0" y="0"/>
                    </a:lnTo>
                    <a:lnTo>
                      <a:pt x="9" y="62"/>
                    </a:lnTo>
                    <a:lnTo>
                      <a:pt x="0" y="0"/>
                    </a:lnTo>
                    <a:lnTo>
                      <a:pt x="2"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65" name="Freeform 344"/>
              <p:cNvSpPr>
                <a:spLocks/>
              </p:cNvSpPr>
              <p:nvPr/>
            </p:nvSpPr>
            <p:spPr bwMode="auto">
              <a:xfrm>
                <a:off x="1064" y="1293"/>
                <a:ext cx="2" cy="5"/>
              </a:xfrm>
              <a:custGeom>
                <a:avLst/>
                <a:gdLst>
                  <a:gd name="T0" fmla="*/ 1 w 2"/>
                  <a:gd name="T1" fmla="*/ 2 h 5"/>
                  <a:gd name="T2" fmla="*/ 1 w 2"/>
                  <a:gd name="T3" fmla="*/ 2 h 5"/>
                  <a:gd name="T4" fmla="*/ 0 w 2"/>
                  <a:gd name="T5" fmla="*/ 4 h 5"/>
                  <a:gd name="T6" fmla="*/ 0 w 2"/>
                  <a:gd name="T7" fmla="*/ 2 h 5"/>
                  <a:gd name="T8" fmla="*/ 1 w 2"/>
                  <a:gd name="T9" fmla="*/ 2 h 5"/>
                  <a:gd name="T10" fmla="*/ 1 w 2"/>
                  <a:gd name="T11" fmla="*/ 0 h 5"/>
                  <a:gd name="T12" fmla="*/ 1 w 2"/>
                  <a:gd name="T13" fmla="*/ 2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1" y="2"/>
                    </a:moveTo>
                    <a:lnTo>
                      <a:pt x="1" y="2"/>
                    </a:lnTo>
                    <a:lnTo>
                      <a:pt x="0" y="4"/>
                    </a:lnTo>
                    <a:lnTo>
                      <a:pt x="0" y="2"/>
                    </a:lnTo>
                    <a:lnTo>
                      <a:pt x="1" y="2"/>
                    </a:lnTo>
                    <a:lnTo>
                      <a:pt x="1" y="0"/>
                    </a:lnTo>
                    <a:lnTo>
                      <a:pt x="1"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66" name="Freeform 345"/>
              <p:cNvSpPr>
                <a:spLocks/>
              </p:cNvSpPr>
              <p:nvPr/>
            </p:nvSpPr>
            <p:spPr bwMode="auto">
              <a:xfrm>
                <a:off x="1064" y="1293"/>
                <a:ext cx="2" cy="5"/>
              </a:xfrm>
              <a:custGeom>
                <a:avLst/>
                <a:gdLst>
                  <a:gd name="T0" fmla="*/ 1 w 2"/>
                  <a:gd name="T1" fmla="*/ 2 h 5"/>
                  <a:gd name="T2" fmla="*/ 0 w 2"/>
                  <a:gd name="T3" fmla="*/ 4 h 5"/>
                  <a:gd name="T4" fmla="*/ 0 w 2"/>
                  <a:gd name="T5" fmla="*/ 2 h 5"/>
                  <a:gd name="T6" fmla="*/ 1 w 2"/>
                  <a:gd name="T7" fmla="*/ 2 h 5"/>
                  <a:gd name="T8" fmla="*/ 1 w 2"/>
                  <a:gd name="T9" fmla="*/ 0 h 5"/>
                  <a:gd name="T10" fmla="*/ 1 w 2"/>
                  <a:gd name="T11" fmla="*/ 2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1" y="2"/>
                    </a:moveTo>
                    <a:lnTo>
                      <a:pt x="0" y="4"/>
                    </a:lnTo>
                    <a:lnTo>
                      <a:pt x="0" y="2"/>
                    </a:lnTo>
                    <a:lnTo>
                      <a:pt x="1" y="2"/>
                    </a:lnTo>
                    <a:lnTo>
                      <a:pt x="1" y="0"/>
                    </a:lnTo>
                    <a:lnTo>
                      <a:pt x="1"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grpSp>
        <p:sp>
          <p:nvSpPr>
            <p:cNvPr id="8430" name="Line 346"/>
            <p:cNvSpPr>
              <a:spLocks noChangeShapeType="1"/>
            </p:cNvSpPr>
            <p:nvPr/>
          </p:nvSpPr>
          <p:spPr bwMode="auto">
            <a:xfrm flipV="1">
              <a:off x="1118" y="1380"/>
              <a:ext cx="41" cy="82"/>
            </a:xfrm>
            <a:prstGeom prst="line">
              <a:avLst/>
            </a:prstGeom>
            <a:noFill/>
            <a:ln w="12700">
              <a:solidFill>
                <a:schemeClr val="tx1"/>
              </a:solidFill>
              <a:round/>
              <a:headEnd/>
              <a:tailEnd/>
            </a:ln>
          </p:spPr>
          <p:txBody>
            <a:bodyPr wrap="none" anchor="ctr"/>
            <a:lstStyle/>
            <a:p>
              <a:endParaRPr lang="en-US"/>
            </a:p>
          </p:txBody>
        </p:sp>
        <p:sp>
          <p:nvSpPr>
            <p:cNvPr id="8431" name="Line 347"/>
            <p:cNvSpPr>
              <a:spLocks noChangeShapeType="1"/>
            </p:cNvSpPr>
            <p:nvPr/>
          </p:nvSpPr>
          <p:spPr bwMode="auto">
            <a:xfrm>
              <a:off x="1045" y="1420"/>
              <a:ext cx="66" cy="34"/>
            </a:xfrm>
            <a:prstGeom prst="line">
              <a:avLst/>
            </a:prstGeom>
            <a:noFill/>
            <a:ln w="12700">
              <a:solidFill>
                <a:schemeClr val="tx1"/>
              </a:solidFill>
              <a:round/>
              <a:headEnd/>
              <a:tailEnd/>
            </a:ln>
          </p:spPr>
          <p:txBody>
            <a:bodyPr wrap="none" anchor="ctr"/>
            <a:lstStyle/>
            <a:p>
              <a:endParaRPr lang="en-US"/>
            </a:p>
          </p:txBody>
        </p:sp>
        <p:sp>
          <p:nvSpPr>
            <p:cNvPr id="8432" name="Line 348"/>
            <p:cNvSpPr>
              <a:spLocks noChangeShapeType="1"/>
            </p:cNvSpPr>
            <p:nvPr/>
          </p:nvSpPr>
          <p:spPr bwMode="auto">
            <a:xfrm flipV="1">
              <a:off x="1043" y="1351"/>
              <a:ext cx="40" cy="70"/>
            </a:xfrm>
            <a:prstGeom prst="line">
              <a:avLst/>
            </a:prstGeom>
            <a:noFill/>
            <a:ln w="12700">
              <a:solidFill>
                <a:schemeClr val="tx1"/>
              </a:solidFill>
              <a:round/>
              <a:headEnd/>
              <a:tailEnd/>
            </a:ln>
          </p:spPr>
          <p:txBody>
            <a:bodyPr wrap="none" anchor="ctr"/>
            <a:lstStyle/>
            <a:p>
              <a:endParaRPr lang="en-US"/>
            </a:p>
          </p:txBody>
        </p:sp>
      </p:grpSp>
      <p:sp>
        <p:nvSpPr>
          <p:cNvPr id="8197" name="Freeform 349"/>
          <p:cNvSpPr>
            <a:spLocks/>
          </p:cNvSpPr>
          <p:nvPr/>
        </p:nvSpPr>
        <p:spPr bwMode="auto">
          <a:xfrm>
            <a:off x="2361408" y="2016130"/>
            <a:ext cx="2212974" cy="1739900"/>
          </a:xfrm>
          <a:custGeom>
            <a:avLst/>
            <a:gdLst>
              <a:gd name="T0" fmla="*/ 0 w 1503"/>
              <a:gd name="T1" fmla="*/ 31 h 1267"/>
              <a:gd name="T2" fmla="*/ 272 w 1503"/>
              <a:gd name="T3" fmla="*/ 285 h 1267"/>
              <a:gd name="T4" fmla="*/ 283 w 1503"/>
              <a:gd name="T5" fmla="*/ 254 h 1267"/>
              <a:gd name="T6" fmla="*/ 563 w 1503"/>
              <a:gd name="T7" fmla="*/ 523 h 1267"/>
              <a:gd name="T8" fmla="*/ 576 w 1503"/>
              <a:gd name="T9" fmla="*/ 488 h 1267"/>
              <a:gd name="T10" fmla="*/ 897 w 1503"/>
              <a:gd name="T11" fmla="*/ 808 h 1267"/>
              <a:gd name="T12" fmla="*/ 901 w 1503"/>
              <a:gd name="T13" fmla="*/ 780 h 1267"/>
              <a:gd name="T14" fmla="*/ 1238 w 1503"/>
              <a:gd name="T15" fmla="*/ 1087 h 1267"/>
              <a:gd name="T16" fmla="*/ 1252 w 1503"/>
              <a:gd name="T17" fmla="*/ 1044 h 1267"/>
              <a:gd name="T18" fmla="*/ 1502 w 1503"/>
              <a:gd name="T19" fmla="*/ 1266 h 1267"/>
              <a:gd name="T20" fmla="*/ 1234 w 1503"/>
              <a:gd name="T21" fmla="*/ 990 h 1267"/>
              <a:gd name="T22" fmla="*/ 1211 w 1503"/>
              <a:gd name="T23" fmla="*/ 1024 h 1267"/>
              <a:gd name="T24" fmla="*/ 892 w 1503"/>
              <a:gd name="T25" fmla="*/ 724 h 1267"/>
              <a:gd name="T26" fmla="*/ 882 w 1503"/>
              <a:gd name="T27" fmla="*/ 754 h 1267"/>
              <a:gd name="T28" fmla="*/ 570 w 1503"/>
              <a:gd name="T29" fmla="*/ 437 h 1267"/>
              <a:gd name="T30" fmla="*/ 549 w 1503"/>
              <a:gd name="T31" fmla="*/ 468 h 1267"/>
              <a:gd name="T32" fmla="*/ 278 w 1503"/>
              <a:gd name="T33" fmla="*/ 209 h 1267"/>
              <a:gd name="T34" fmla="*/ 260 w 1503"/>
              <a:gd name="T35" fmla="*/ 236 h 1267"/>
              <a:gd name="T36" fmla="*/ 25 w 1503"/>
              <a:gd name="T37" fmla="*/ 0 h 1267"/>
              <a:gd name="T38" fmla="*/ 0 w 1503"/>
              <a:gd name="T39" fmla="*/ 31 h 12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03"/>
              <a:gd name="T61" fmla="*/ 0 h 1267"/>
              <a:gd name="T62" fmla="*/ 1503 w 1503"/>
              <a:gd name="T63" fmla="*/ 1267 h 12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03" h="1267">
                <a:moveTo>
                  <a:pt x="0" y="31"/>
                </a:moveTo>
                <a:lnTo>
                  <a:pt x="272" y="285"/>
                </a:lnTo>
                <a:lnTo>
                  <a:pt x="283" y="254"/>
                </a:lnTo>
                <a:lnTo>
                  <a:pt x="563" y="523"/>
                </a:lnTo>
                <a:lnTo>
                  <a:pt x="576" y="488"/>
                </a:lnTo>
                <a:lnTo>
                  <a:pt x="897" y="808"/>
                </a:lnTo>
                <a:lnTo>
                  <a:pt x="901" y="780"/>
                </a:lnTo>
                <a:lnTo>
                  <a:pt x="1238" y="1087"/>
                </a:lnTo>
                <a:lnTo>
                  <a:pt x="1252" y="1044"/>
                </a:lnTo>
                <a:lnTo>
                  <a:pt x="1502" y="1266"/>
                </a:lnTo>
                <a:lnTo>
                  <a:pt x="1234" y="990"/>
                </a:lnTo>
                <a:lnTo>
                  <a:pt x="1211" y="1024"/>
                </a:lnTo>
                <a:lnTo>
                  <a:pt x="892" y="724"/>
                </a:lnTo>
                <a:lnTo>
                  <a:pt x="882" y="754"/>
                </a:lnTo>
                <a:lnTo>
                  <a:pt x="570" y="437"/>
                </a:lnTo>
                <a:lnTo>
                  <a:pt x="549" y="468"/>
                </a:lnTo>
                <a:lnTo>
                  <a:pt x="278" y="209"/>
                </a:lnTo>
                <a:lnTo>
                  <a:pt x="260" y="236"/>
                </a:lnTo>
                <a:lnTo>
                  <a:pt x="25" y="0"/>
                </a:lnTo>
                <a:lnTo>
                  <a:pt x="0" y="31"/>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198" name="Freeform 350"/>
          <p:cNvSpPr>
            <a:spLocks/>
          </p:cNvSpPr>
          <p:nvPr/>
        </p:nvSpPr>
        <p:spPr bwMode="auto">
          <a:xfrm>
            <a:off x="2361408" y="2016130"/>
            <a:ext cx="2212974" cy="1739900"/>
          </a:xfrm>
          <a:custGeom>
            <a:avLst/>
            <a:gdLst>
              <a:gd name="T0" fmla="*/ 0 w 1503"/>
              <a:gd name="T1" fmla="*/ 31 h 1267"/>
              <a:gd name="T2" fmla="*/ 272 w 1503"/>
              <a:gd name="T3" fmla="*/ 285 h 1267"/>
              <a:gd name="T4" fmla="*/ 283 w 1503"/>
              <a:gd name="T5" fmla="*/ 254 h 1267"/>
              <a:gd name="T6" fmla="*/ 563 w 1503"/>
              <a:gd name="T7" fmla="*/ 523 h 1267"/>
              <a:gd name="T8" fmla="*/ 576 w 1503"/>
              <a:gd name="T9" fmla="*/ 488 h 1267"/>
              <a:gd name="T10" fmla="*/ 897 w 1503"/>
              <a:gd name="T11" fmla="*/ 808 h 1267"/>
              <a:gd name="T12" fmla="*/ 901 w 1503"/>
              <a:gd name="T13" fmla="*/ 780 h 1267"/>
              <a:gd name="T14" fmla="*/ 1238 w 1503"/>
              <a:gd name="T15" fmla="*/ 1087 h 1267"/>
              <a:gd name="T16" fmla="*/ 1252 w 1503"/>
              <a:gd name="T17" fmla="*/ 1044 h 1267"/>
              <a:gd name="T18" fmla="*/ 1502 w 1503"/>
              <a:gd name="T19" fmla="*/ 1266 h 1267"/>
              <a:gd name="T20" fmla="*/ 1234 w 1503"/>
              <a:gd name="T21" fmla="*/ 990 h 1267"/>
              <a:gd name="T22" fmla="*/ 1211 w 1503"/>
              <a:gd name="T23" fmla="*/ 1024 h 1267"/>
              <a:gd name="T24" fmla="*/ 892 w 1503"/>
              <a:gd name="T25" fmla="*/ 724 h 1267"/>
              <a:gd name="T26" fmla="*/ 882 w 1503"/>
              <a:gd name="T27" fmla="*/ 754 h 1267"/>
              <a:gd name="T28" fmla="*/ 570 w 1503"/>
              <a:gd name="T29" fmla="*/ 437 h 1267"/>
              <a:gd name="T30" fmla="*/ 549 w 1503"/>
              <a:gd name="T31" fmla="*/ 468 h 1267"/>
              <a:gd name="T32" fmla="*/ 278 w 1503"/>
              <a:gd name="T33" fmla="*/ 209 h 1267"/>
              <a:gd name="T34" fmla="*/ 260 w 1503"/>
              <a:gd name="T35" fmla="*/ 236 h 1267"/>
              <a:gd name="T36" fmla="*/ 25 w 1503"/>
              <a:gd name="T37" fmla="*/ 0 h 1267"/>
              <a:gd name="T38" fmla="*/ 0 w 1503"/>
              <a:gd name="T39" fmla="*/ 31 h 12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03"/>
              <a:gd name="T61" fmla="*/ 0 h 1267"/>
              <a:gd name="T62" fmla="*/ 1503 w 1503"/>
              <a:gd name="T63" fmla="*/ 1267 h 12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03" h="1267">
                <a:moveTo>
                  <a:pt x="0" y="31"/>
                </a:moveTo>
                <a:lnTo>
                  <a:pt x="272" y="285"/>
                </a:lnTo>
                <a:lnTo>
                  <a:pt x="283" y="254"/>
                </a:lnTo>
                <a:lnTo>
                  <a:pt x="563" y="523"/>
                </a:lnTo>
                <a:lnTo>
                  <a:pt x="576" y="488"/>
                </a:lnTo>
                <a:lnTo>
                  <a:pt x="897" y="808"/>
                </a:lnTo>
                <a:lnTo>
                  <a:pt x="901" y="780"/>
                </a:lnTo>
                <a:lnTo>
                  <a:pt x="1238" y="1087"/>
                </a:lnTo>
                <a:lnTo>
                  <a:pt x="1252" y="1044"/>
                </a:lnTo>
                <a:lnTo>
                  <a:pt x="1502" y="1266"/>
                </a:lnTo>
                <a:lnTo>
                  <a:pt x="1234" y="990"/>
                </a:lnTo>
                <a:lnTo>
                  <a:pt x="1211" y="1024"/>
                </a:lnTo>
                <a:lnTo>
                  <a:pt x="892" y="724"/>
                </a:lnTo>
                <a:lnTo>
                  <a:pt x="882" y="754"/>
                </a:lnTo>
                <a:lnTo>
                  <a:pt x="570" y="437"/>
                </a:lnTo>
                <a:lnTo>
                  <a:pt x="549" y="468"/>
                </a:lnTo>
                <a:lnTo>
                  <a:pt x="278" y="209"/>
                </a:lnTo>
                <a:lnTo>
                  <a:pt x="260" y="236"/>
                </a:lnTo>
                <a:lnTo>
                  <a:pt x="25" y="0"/>
                </a:lnTo>
                <a:lnTo>
                  <a:pt x="0" y="31"/>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grpSp>
        <p:nvGrpSpPr>
          <p:cNvPr id="4" name="Group 351"/>
          <p:cNvGrpSpPr>
            <a:grpSpLocks/>
          </p:cNvGrpSpPr>
          <p:nvPr/>
        </p:nvGrpSpPr>
        <p:grpSpPr bwMode="auto">
          <a:xfrm>
            <a:off x="3177383" y="4356101"/>
            <a:ext cx="96837" cy="222251"/>
            <a:chOff x="1917" y="3153"/>
            <a:chExt cx="65" cy="163"/>
          </a:xfrm>
        </p:grpSpPr>
        <p:sp>
          <p:nvSpPr>
            <p:cNvPr id="8427" name="Arc 352"/>
            <p:cNvSpPr>
              <a:spLocks/>
            </p:cNvSpPr>
            <p:nvPr/>
          </p:nvSpPr>
          <p:spPr bwMode="auto">
            <a:xfrm>
              <a:off x="1917" y="3221"/>
              <a:ext cx="65" cy="95"/>
            </a:xfrm>
            <a:custGeom>
              <a:avLst/>
              <a:gdLst>
                <a:gd name="T0" fmla="*/ 0 w 14687"/>
                <a:gd name="T1" fmla="*/ 2 h 21600"/>
                <a:gd name="T2" fmla="*/ 65 w 14687"/>
                <a:gd name="T3" fmla="*/ 12 h 21600"/>
                <a:gd name="T4" fmla="*/ 19 w 14687"/>
                <a:gd name="T5" fmla="*/ 95 h 21600"/>
                <a:gd name="T6" fmla="*/ 0 60000 65536"/>
                <a:gd name="T7" fmla="*/ 0 60000 65536"/>
                <a:gd name="T8" fmla="*/ 0 60000 65536"/>
                <a:gd name="T9" fmla="*/ 0 w 14687"/>
                <a:gd name="T10" fmla="*/ 0 h 21600"/>
                <a:gd name="T11" fmla="*/ 14687 w 14687"/>
                <a:gd name="T12" fmla="*/ 21600 h 21600"/>
              </a:gdLst>
              <a:ahLst/>
              <a:cxnLst>
                <a:cxn ang="T6">
                  <a:pos x="T0" y="T1"/>
                </a:cxn>
                <a:cxn ang="T7">
                  <a:pos x="T2" y="T3"/>
                </a:cxn>
                <a:cxn ang="T8">
                  <a:pos x="T4" y="T5"/>
                </a:cxn>
              </a:cxnLst>
              <a:rect l="T9" t="T10" r="T11" b="T12"/>
              <a:pathLst>
                <a:path w="14687" h="21600" fill="none" extrusionOk="0">
                  <a:moveTo>
                    <a:pt x="-1" y="423"/>
                  </a:moveTo>
                  <a:cubicBezTo>
                    <a:pt x="1401" y="141"/>
                    <a:pt x="2828" y="-1"/>
                    <a:pt x="4258" y="0"/>
                  </a:cubicBezTo>
                  <a:cubicBezTo>
                    <a:pt x="7905" y="0"/>
                    <a:pt x="11492" y="923"/>
                    <a:pt x="14686" y="2684"/>
                  </a:cubicBezTo>
                </a:path>
                <a:path w="14687" h="21600" stroke="0" extrusionOk="0">
                  <a:moveTo>
                    <a:pt x="-1" y="423"/>
                  </a:moveTo>
                  <a:cubicBezTo>
                    <a:pt x="1401" y="141"/>
                    <a:pt x="2828" y="-1"/>
                    <a:pt x="4258" y="0"/>
                  </a:cubicBezTo>
                  <a:cubicBezTo>
                    <a:pt x="7905" y="0"/>
                    <a:pt x="11492" y="923"/>
                    <a:pt x="14686" y="2684"/>
                  </a:cubicBezTo>
                  <a:lnTo>
                    <a:pt x="4258" y="21600"/>
                  </a:lnTo>
                  <a:close/>
                </a:path>
              </a:pathLst>
            </a:custGeom>
            <a:solidFill>
              <a:srgbClr val="000000"/>
            </a:solidFill>
            <a:ln w="12700" cap="rnd">
              <a:noFill/>
              <a:round/>
              <a:headEnd/>
              <a:tailEnd/>
            </a:ln>
          </p:spPr>
          <p:txBody>
            <a:bodyPr wrap="none" anchor="ctr"/>
            <a:lstStyle/>
            <a:p>
              <a:endParaRPr lang="en-US"/>
            </a:p>
          </p:txBody>
        </p:sp>
        <p:sp>
          <p:nvSpPr>
            <p:cNvPr id="8428" name="Line 353"/>
            <p:cNvSpPr>
              <a:spLocks noChangeShapeType="1"/>
            </p:cNvSpPr>
            <p:nvPr/>
          </p:nvSpPr>
          <p:spPr bwMode="auto">
            <a:xfrm flipH="1">
              <a:off x="1951" y="3153"/>
              <a:ext cx="19" cy="66"/>
            </a:xfrm>
            <a:prstGeom prst="line">
              <a:avLst/>
            </a:prstGeom>
            <a:noFill/>
            <a:ln w="12700">
              <a:solidFill>
                <a:srgbClr val="000000"/>
              </a:solidFill>
              <a:round/>
              <a:headEnd/>
              <a:tailEnd/>
            </a:ln>
          </p:spPr>
          <p:txBody>
            <a:bodyPr wrap="none" anchor="ctr"/>
            <a:lstStyle/>
            <a:p>
              <a:endParaRPr lang="en-US"/>
            </a:p>
          </p:txBody>
        </p:sp>
      </p:grpSp>
      <p:sp>
        <p:nvSpPr>
          <p:cNvPr id="8200" name="Arc 354"/>
          <p:cNvSpPr>
            <a:spLocks/>
          </p:cNvSpPr>
          <p:nvPr/>
        </p:nvSpPr>
        <p:spPr bwMode="auto">
          <a:xfrm>
            <a:off x="1931196" y="4211637"/>
            <a:ext cx="93662" cy="131763"/>
          </a:xfrm>
          <a:custGeom>
            <a:avLst/>
            <a:gdLst>
              <a:gd name="T0" fmla="*/ 0 w 14479"/>
              <a:gd name="T1" fmla="*/ 2611 h 21600"/>
              <a:gd name="T2" fmla="*/ 93663 w 14479"/>
              <a:gd name="T3" fmla="*/ 15616 h 21600"/>
              <a:gd name="T4" fmla="*/ 27680 w 14479"/>
              <a:gd name="T5" fmla="*/ 131763 h 21600"/>
              <a:gd name="T6" fmla="*/ 0 60000 65536"/>
              <a:gd name="T7" fmla="*/ 0 60000 65536"/>
              <a:gd name="T8" fmla="*/ 0 60000 65536"/>
              <a:gd name="T9" fmla="*/ 0 w 14479"/>
              <a:gd name="T10" fmla="*/ 0 h 21600"/>
              <a:gd name="T11" fmla="*/ 14479 w 14479"/>
              <a:gd name="T12" fmla="*/ 21600 h 21600"/>
            </a:gdLst>
            <a:ahLst/>
            <a:cxnLst>
              <a:cxn ang="T6">
                <a:pos x="T0" y="T1"/>
              </a:cxn>
              <a:cxn ang="T7">
                <a:pos x="T2" y="T3"/>
              </a:cxn>
              <a:cxn ang="T8">
                <a:pos x="T4" y="T5"/>
              </a:cxn>
            </a:cxnLst>
            <a:rect l="T9" t="T10" r="T11" b="T12"/>
            <a:pathLst>
              <a:path w="14479" h="21600" fill="none" extrusionOk="0">
                <a:moveTo>
                  <a:pt x="0" y="428"/>
                </a:moveTo>
                <a:cubicBezTo>
                  <a:pt x="1408" y="143"/>
                  <a:pt x="2841" y="-1"/>
                  <a:pt x="4279" y="0"/>
                </a:cubicBezTo>
                <a:cubicBezTo>
                  <a:pt x="7837" y="0"/>
                  <a:pt x="11341" y="879"/>
                  <a:pt x="14478" y="2560"/>
                </a:cubicBezTo>
              </a:path>
              <a:path w="14479" h="21600" stroke="0" extrusionOk="0">
                <a:moveTo>
                  <a:pt x="0" y="428"/>
                </a:moveTo>
                <a:cubicBezTo>
                  <a:pt x="1408" y="143"/>
                  <a:pt x="2841" y="-1"/>
                  <a:pt x="4279" y="0"/>
                </a:cubicBezTo>
                <a:cubicBezTo>
                  <a:pt x="7837" y="0"/>
                  <a:pt x="11341" y="879"/>
                  <a:pt x="14478" y="2560"/>
                </a:cubicBezTo>
                <a:lnTo>
                  <a:pt x="4279" y="21600"/>
                </a:lnTo>
                <a:close/>
              </a:path>
            </a:pathLst>
          </a:custGeom>
          <a:solidFill>
            <a:srgbClr val="000000"/>
          </a:solidFill>
          <a:ln w="12700" cap="rnd">
            <a:noFill/>
            <a:round/>
            <a:headEnd/>
            <a:tailEnd/>
          </a:ln>
        </p:spPr>
        <p:txBody>
          <a:bodyPr wrap="none" lIns="91433" tIns="45716" rIns="91433" bIns="45716" anchor="ctr"/>
          <a:lstStyle/>
          <a:p>
            <a:endParaRPr lang="en-US"/>
          </a:p>
        </p:txBody>
      </p:sp>
      <p:sp>
        <p:nvSpPr>
          <p:cNvPr id="8201" name="Line 355"/>
          <p:cNvSpPr>
            <a:spLocks noChangeShapeType="1"/>
          </p:cNvSpPr>
          <p:nvPr/>
        </p:nvSpPr>
        <p:spPr bwMode="auto">
          <a:xfrm flipH="1">
            <a:off x="1980415" y="4125913"/>
            <a:ext cx="28574" cy="92075"/>
          </a:xfrm>
          <a:prstGeom prst="line">
            <a:avLst/>
          </a:prstGeom>
          <a:noFill/>
          <a:ln w="12700">
            <a:solidFill>
              <a:srgbClr val="000000"/>
            </a:solidFill>
            <a:round/>
            <a:headEnd/>
            <a:tailEnd/>
          </a:ln>
        </p:spPr>
        <p:txBody>
          <a:bodyPr wrap="none" lIns="91433" tIns="45716" rIns="91433" bIns="45716" anchor="ctr"/>
          <a:lstStyle/>
          <a:p>
            <a:endParaRPr lang="en-US"/>
          </a:p>
        </p:txBody>
      </p:sp>
      <p:sp>
        <p:nvSpPr>
          <p:cNvPr id="8202" name="Arc 356"/>
          <p:cNvSpPr>
            <a:spLocks/>
          </p:cNvSpPr>
          <p:nvPr/>
        </p:nvSpPr>
        <p:spPr bwMode="auto">
          <a:xfrm>
            <a:off x="773916" y="4149731"/>
            <a:ext cx="93662" cy="130175"/>
          </a:xfrm>
          <a:custGeom>
            <a:avLst/>
            <a:gdLst>
              <a:gd name="T0" fmla="*/ 0 w 14479"/>
              <a:gd name="T1" fmla="*/ 2579 h 21600"/>
              <a:gd name="T2" fmla="*/ 93662 w 14479"/>
              <a:gd name="T3" fmla="*/ 15428 h 21600"/>
              <a:gd name="T4" fmla="*/ 27680 w 14479"/>
              <a:gd name="T5" fmla="*/ 130175 h 21600"/>
              <a:gd name="T6" fmla="*/ 0 60000 65536"/>
              <a:gd name="T7" fmla="*/ 0 60000 65536"/>
              <a:gd name="T8" fmla="*/ 0 60000 65536"/>
              <a:gd name="T9" fmla="*/ 0 w 14479"/>
              <a:gd name="T10" fmla="*/ 0 h 21600"/>
              <a:gd name="T11" fmla="*/ 14479 w 14479"/>
              <a:gd name="T12" fmla="*/ 21600 h 21600"/>
            </a:gdLst>
            <a:ahLst/>
            <a:cxnLst>
              <a:cxn ang="T6">
                <a:pos x="T0" y="T1"/>
              </a:cxn>
              <a:cxn ang="T7">
                <a:pos x="T2" y="T3"/>
              </a:cxn>
              <a:cxn ang="T8">
                <a:pos x="T4" y="T5"/>
              </a:cxn>
            </a:cxnLst>
            <a:rect l="T9" t="T10" r="T11" b="T12"/>
            <a:pathLst>
              <a:path w="14479" h="21600" fill="none" extrusionOk="0">
                <a:moveTo>
                  <a:pt x="0" y="428"/>
                </a:moveTo>
                <a:cubicBezTo>
                  <a:pt x="1408" y="143"/>
                  <a:pt x="2841" y="-1"/>
                  <a:pt x="4279" y="0"/>
                </a:cubicBezTo>
                <a:cubicBezTo>
                  <a:pt x="7837" y="0"/>
                  <a:pt x="11341" y="879"/>
                  <a:pt x="14478" y="2560"/>
                </a:cubicBezTo>
              </a:path>
              <a:path w="14479" h="21600" stroke="0" extrusionOk="0">
                <a:moveTo>
                  <a:pt x="0" y="428"/>
                </a:moveTo>
                <a:cubicBezTo>
                  <a:pt x="1408" y="143"/>
                  <a:pt x="2841" y="-1"/>
                  <a:pt x="4279" y="0"/>
                </a:cubicBezTo>
                <a:cubicBezTo>
                  <a:pt x="7837" y="0"/>
                  <a:pt x="11341" y="879"/>
                  <a:pt x="14478" y="2560"/>
                </a:cubicBezTo>
                <a:lnTo>
                  <a:pt x="4279" y="21600"/>
                </a:lnTo>
                <a:close/>
              </a:path>
            </a:pathLst>
          </a:custGeom>
          <a:solidFill>
            <a:srgbClr val="000000"/>
          </a:solidFill>
          <a:ln w="12700" cap="rnd">
            <a:noFill/>
            <a:round/>
            <a:headEnd/>
            <a:tailEnd/>
          </a:ln>
        </p:spPr>
        <p:txBody>
          <a:bodyPr wrap="none" lIns="91433" tIns="45716" rIns="91433" bIns="45716" anchor="ctr"/>
          <a:lstStyle/>
          <a:p>
            <a:endParaRPr lang="en-US"/>
          </a:p>
        </p:txBody>
      </p:sp>
      <p:sp>
        <p:nvSpPr>
          <p:cNvPr id="8203" name="Line 357"/>
          <p:cNvSpPr>
            <a:spLocks noChangeShapeType="1"/>
          </p:cNvSpPr>
          <p:nvPr/>
        </p:nvSpPr>
        <p:spPr bwMode="auto">
          <a:xfrm flipH="1">
            <a:off x="823128" y="4064001"/>
            <a:ext cx="28574" cy="92075"/>
          </a:xfrm>
          <a:prstGeom prst="line">
            <a:avLst/>
          </a:prstGeom>
          <a:noFill/>
          <a:ln w="12700">
            <a:solidFill>
              <a:srgbClr val="000000"/>
            </a:solidFill>
            <a:round/>
            <a:headEnd/>
            <a:tailEnd/>
          </a:ln>
        </p:spPr>
        <p:txBody>
          <a:bodyPr wrap="none" lIns="91433" tIns="45716" rIns="91433" bIns="45716" anchor="ctr"/>
          <a:lstStyle/>
          <a:p>
            <a:endParaRPr lang="en-US"/>
          </a:p>
        </p:txBody>
      </p:sp>
      <p:sp>
        <p:nvSpPr>
          <p:cNvPr id="8204" name="Rectangle 360"/>
          <p:cNvSpPr>
            <a:spLocks noChangeArrowheads="1"/>
          </p:cNvSpPr>
          <p:nvPr/>
        </p:nvSpPr>
        <p:spPr bwMode="auto">
          <a:xfrm>
            <a:off x="880269" y="3989394"/>
            <a:ext cx="50800" cy="47625"/>
          </a:xfrm>
          <a:prstGeom prst="rect">
            <a:avLst/>
          </a:prstGeom>
          <a:solidFill>
            <a:srgbClr val="FFFFFF"/>
          </a:solidFill>
          <a:ln w="12700">
            <a:solidFill>
              <a:srgbClr val="000000"/>
            </a:solidFill>
            <a:miter lim="800000"/>
            <a:headEnd/>
            <a:tailEnd/>
          </a:ln>
        </p:spPr>
        <p:txBody>
          <a:bodyPr wrap="none" lIns="91433" tIns="45716" rIns="91433" bIns="45716" anchor="ctr"/>
          <a:lstStyle/>
          <a:p>
            <a:endParaRPr lang="en-US">
              <a:latin typeface="Calibri" pitchFamily="34" charset="0"/>
            </a:endParaRPr>
          </a:p>
        </p:txBody>
      </p:sp>
      <p:sp>
        <p:nvSpPr>
          <p:cNvPr id="8205" name="Rectangle 361"/>
          <p:cNvSpPr>
            <a:spLocks noChangeArrowheads="1"/>
          </p:cNvSpPr>
          <p:nvPr/>
        </p:nvSpPr>
        <p:spPr bwMode="auto">
          <a:xfrm>
            <a:off x="945356" y="3989394"/>
            <a:ext cx="52388" cy="47625"/>
          </a:xfrm>
          <a:prstGeom prst="rect">
            <a:avLst/>
          </a:prstGeom>
          <a:solidFill>
            <a:srgbClr val="FFFFFF"/>
          </a:solidFill>
          <a:ln w="12700">
            <a:solidFill>
              <a:srgbClr val="000000"/>
            </a:solidFill>
            <a:miter lim="800000"/>
            <a:headEnd/>
            <a:tailEnd/>
          </a:ln>
        </p:spPr>
        <p:txBody>
          <a:bodyPr wrap="none" lIns="91433" tIns="45716" rIns="91433" bIns="45716" anchor="ctr"/>
          <a:lstStyle/>
          <a:p>
            <a:endParaRPr lang="en-US">
              <a:latin typeface="Calibri" pitchFamily="34" charset="0"/>
            </a:endParaRPr>
          </a:p>
        </p:txBody>
      </p:sp>
      <p:sp>
        <p:nvSpPr>
          <p:cNvPr id="8206" name="Rectangle 362"/>
          <p:cNvSpPr>
            <a:spLocks noChangeArrowheads="1"/>
          </p:cNvSpPr>
          <p:nvPr/>
        </p:nvSpPr>
        <p:spPr bwMode="auto">
          <a:xfrm>
            <a:off x="1012036" y="3989394"/>
            <a:ext cx="53975" cy="47625"/>
          </a:xfrm>
          <a:prstGeom prst="rect">
            <a:avLst/>
          </a:prstGeom>
          <a:solidFill>
            <a:srgbClr val="FFFFFF"/>
          </a:solidFill>
          <a:ln w="12700">
            <a:solidFill>
              <a:srgbClr val="000000"/>
            </a:solidFill>
            <a:miter lim="800000"/>
            <a:headEnd/>
            <a:tailEnd/>
          </a:ln>
        </p:spPr>
        <p:txBody>
          <a:bodyPr wrap="none" lIns="91433" tIns="45716" rIns="91433" bIns="45716" anchor="ctr"/>
          <a:lstStyle/>
          <a:p>
            <a:endParaRPr lang="en-US">
              <a:latin typeface="Calibri" pitchFamily="34" charset="0"/>
            </a:endParaRPr>
          </a:p>
        </p:txBody>
      </p:sp>
      <p:sp>
        <p:nvSpPr>
          <p:cNvPr id="8207" name="Rectangle 363"/>
          <p:cNvSpPr>
            <a:spLocks noChangeArrowheads="1"/>
          </p:cNvSpPr>
          <p:nvPr/>
        </p:nvSpPr>
        <p:spPr bwMode="auto">
          <a:xfrm>
            <a:off x="1078707" y="3989394"/>
            <a:ext cx="52388" cy="47625"/>
          </a:xfrm>
          <a:prstGeom prst="rect">
            <a:avLst/>
          </a:prstGeom>
          <a:solidFill>
            <a:srgbClr val="FFFFFF"/>
          </a:solidFill>
          <a:ln w="12700">
            <a:solidFill>
              <a:srgbClr val="000000"/>
            </a:solidFill>
            <a:miter lim="800000"/>
            <a:headEnd/>
            <a:tailEnd/>
          </a:ln>
        </p:spPr>
        <p:txBody>
          <a:bodyPr wrap="none" lIns="91433" tIns="45716" rIns="91433" bIns="45716" anchor="ctr"/>
          <a:lstStyle/>
          <a:p>
            <a:endParaRPr lang="en-US">
              <a:latin typeface="Calibri" pitchFamily="34" charset="0"/>
            </a:endParaRPr>
          </a:p>
        </p:txBody>
      </p:sp>
      <p:sp>
        <p:nvSpPr>
          <p:cNvPr id="8208" name="Freeform 364"/>
          <p:cNvSpPr>
            <a:spLocks/>
          </p:cNvSpPr>
          <p:nvPr/>
        </p:nvSpPr>
        <p:spPr bwMode="auto">
          <a:xfrm>
            <a:off x="1202541" y="3983045"/>
            <a:ext cx="61913" cy="47625"/>
          </a:xfrm>
          <a:custGeom>
            <a:avLst/>
            <a:gdLst>
              <a:gd name="T0" fmla="*/ 2 w 42"/>
              <a:gd name="T1" fmla="*/ 0 h 34"/>
              <a:gd name="T2" fmla="*/ 41 w 42"/>
              <a:gd name="T3" fmla="*/ 2 h 34"/>
              <a:gd name="T4" fmla="*/ 39 w 42"/>
              <a:gd name="T5" fmla="*/ 33 h 34"/>
              <a:gd name="T6" fmla="*/ 0 w 42"/>
              <a:gd name="T7" fmla="*/ 31 h 34"/>
              <a:gd name="T8" fmla="*/ 2 w 42"/>
              <a:gd name="T9" fmla="*/ 0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2" y="0"/>
                </a:moveTo>
                <a:lnTo>
                  <a:pt x="41" y="2"/>
                </a:lnTo>
                <a:lnTo>
                  <a:pt x="39" y="33"/>
                </a:lnTo>
                <a:lnTo>
                  <a:pt x="0" y="31"/>
                </a:lnTo>
                <a:lnTo>
                  <a:pt x="2"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09" name="Freeform 365"/>
          <p:cNvSpPr>
            <a:spLocks/>
          </p:cNvSpPr>
          <p:nvPr/>
        </p:nvSpPr>
        <p:spPr bwMode="auto">
          <a:xfrm>
            <a:off x="1205707" y="3986213"/>
            <a:ext cx="71438" cy="55563"/>
          </a:xfrm>
          <a:custGeom>
            <a:avLst/>
            <a:gdLst>
              <a:gd name="T0" fmla="*/ 2 w 48"/>
              <a:gd name="T1" fmla="*/ 0 h 40"/>
              <a:gd name="T2" fmla="*/ 47 w 48"/>
              <a:gd name="T3" fmla="*/ 2 h 40"/>
              <a:gd name="T4" fmla="*/ 45 w 48"/>
              <a:gd name="T5" fmla="*/ 39 h 40"/>
              <a:gd name="T6" fmla="*/ 0 w 48"/>
              <a:gd name="T7" fmla="*/ 37 h 40"/>
              <a:gd name="T8" fmla="*/ 2 w 48"/>
              <a:gd name="T9" fmla="*/ 0 h 40"/>
              <a:gd name="T10" fmla="*/ 0 60000 65536"/>
              <a:gd name="T11" fmla="*/ 0 60000 65536"/>
              <a:gd name="T12" fmla="*/ 0 60000 65536"/>
              <a:gd name="T13" fmla="*/ 0 60000 65536"/>
              <a:gd name="T14" fmla="*/ 0 60000 65536"/>
              <a:gd name="T15" fmla="*/ 0 w 48"/>
              <a:gd name="T16" fmla="*/ 0 h 40"/>
              <a:gd name="T17" fmla="*/ 48 w 48"/>
              <a:gd name="T18" fmla="*/ 40 h 40"/>
            </a:gdLst>
            <a:ahLst/>
            <a:cxnLst>
              <a:cxn ang="T10">
                <a:pos x="T0" y="T1"/>
              </a:cxn>
              <a:cxn ang="T11">
                <a:pos x="T2" y="T3"/>
              </a:cxn>
              <a:cxn ang="T12">
                <a:pos x="T4" y="T5"/>
              </a:cxn>
              <a:cxn ang="T13">
                <a:pos x="T6" y="T7"/>
              </a:cxn>
              <a:cxn ang="T14">
                <a:pos x="T8" y="T9"/>
              </a:cxn>
            </a:cxnLst>
            <a:rect l="T15" t="T16" r="T17" b="T18"/>
            <a:pathLst>
              <a:path w="48" h="40">
                <a:moveTo>
                  <a:pt x="2" y="0"/>
                </a:moveTo>
                <a:lnTo>
                  <a:pt x="47" y="2"/>
                </a:lnTo>
                <a:lnTo>
                  <a:pt x="45" y="39"/>
                </a:lnTo>
                <a:lnTo>
                  <a:pt x="0" y="37"/>
                </a:lnTo>
                <a:lnTo>
                  <a:pt x="2"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10" name="Rectangle 366"/>
          <p:cNvSpPr>
            <a:spLocks noChangeArrowheads="1"/>
          </p:cNvSpPr>
          <p:nvPr/>
        </p:nvSpPr>
        <p:spPr bwMode="auto">
          <a:xfrm>
            <a:off x="1146971" y="3989394"/>
            <a:ext cx="49212" cy="47625"/>
          </a:xfrm>
          <a:prstGeom prst="rect">
            <a:avLst/>
          </a:prstGeom>
          <a:solidFill>
            <a:srgbClr val="FFFFFF"/>
          </a:solidFill>
          <a:ln w="12700">
            <a:solidFill>
              <a:srgbClr val="000000"/>
            </a:solidFill>
            <a:miter lim="800000"/>
            <a:headEnd/>
            <a:tailEnd/>
          </a:ln>
        </p:spPr>
        <p:txBody>
          <a:bodyPr wrap="none" lIns="91433" tIns="45716" rIns="91433" bIns="45716" anchor="ctr"/>
          <a:lstStyle/>
          <a:p>
            <a:endParaRPr lang="en-US">
              <a:latin typeface="Calibri" pitchFamily="34" charset="0"/>
            </a:endParaRPr>
          </a:p>
        </p:txBody>
      </p:sp>
      <p:sp>
        <p:nvSpPr>
          <p:cNvPr id="8211" name="Freeform 367"/>
          <p:cNvSpPr>
            <a:spLocks/>
          </p:cNvSpPr>
          <p:nvPr/>
        </p:nvSpPr>
        <p:spPr bwMode="auto">
          <a:xfrm>
            <a:off x="1269215" y="3986219"/>
            <a:ext cx="61913" cy="47625"/>
          </a:xfrm>
          <a:custGeom>
            <a:avLst/>
            <a:gdLst>
              <a:gd name="T0" fmla="*/ 2 w 42"/>
              <a:gd name="T1" fmla="*/ 0 h 34"/>
              <a:gd name="T2" fmla="*/ 41 w 42"/>
              <a:gd name="T3" fmla="*/ 2 h 34"/>
              <a:gd name="T4" fmla="*/ 39 w 42"/>
              <a:gd name="T5" fmla="*/ 33 h 34"/>
              <a:gd name="T6" fmla="*/ 0 w 42"/>
              <a:gd name="T7" fmla="*/ 31 h 34"/>
              <a:gd name="T8" fmla="*/ 2 w 42"/>
              <a:gd name="T9" fmla="*/ 0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2" y="0"/>
                </a:moveTo>
                <a:lnTo>
                  <a:pt x="41" y="2"/>
                </a:lnTo>
                <a:lnTo>
                  <a:pt x="39" y="33"/>
                </a:lnTo>
                <a:lnTo>
                  <a:pt x="0" y="31"/>
                </a:lnTo>
                <a:lnTo>
                  <a:pt x="2"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12" name="Freeform 368"/>
          <p:cNvSpPr>
            <a:spLocks/>
          </p:cNvSpPr>
          <p:nvPr/>
        </p:nvSpPr>
        <p:spPr bwMode="auto">
          <a:xfrm>
            <a:off x="1272381" y="3989389"/>
            <a:ext cx="71438" cy="55563"/>
          </a:xfrm>
          <a:custGeom>
            <a:avLst/>
            <a:gdLst>
              <a:gd name="T0" fmla="*/ 2 w 48"/>
              <a:gd name="T1" fmla="*/ 0 h 40"/>
              <a:gd name="T2" fmla="*/ 47 w 48"/>
              <a:gd name="T3" fmla="*/ 3 h 40"/>
              <a:gd name="T4" fmla="*/ 45 w 48"/>
              <a:gd name="T5" fmla="*/ 39 h 40"/>
              <a:gd name="T6" fmla="*/ 0 w 48"/>
              <a:gd name="T7" fmla="*/ 37 h 40"/>
              <a:gd name="T8" fmla="*/ 2 w 48"/>
              <a:gd name="T9" fmla="*/ 0 h 40"/>
              <a:gd name="T10" fmla="*/ 0 60000 65536"/>
              <a:gd name="T11" fmla="*/ 0 60000 65536"/>
              <a:gd name="T12" fmla="*/ 0 60000 65536"/>
              <a:gd name="T13" fmla="*/ 0 60000 65536"/>
              <a:gd name="T14" fmla="*/ 0 60000 65536"/>
              <a:gd name="T15" fmla="*/ 0 w 48"/>
              <a:gd name="T16" fmla="*/ 0 h 40"/>
              <a:gd name="T17" fmla="*/ 48 w 48"/>
              <a:gd name="T18" fmla="*/ 40 h 40"/>
            </a:gdLst>
            <a:ahLst/>
            <a:cxnLst>
              <a:cxn ang="T10">
                <a:pos x="T0" y="T1"/>
              </a:cxn>
              <a:cxn ang="T11">
                <a:pos x="T2" y="T3"/>
              </a:cxn>
              <a:cxn ang="T12">
                <a:pos x="T4" y="T5"/>
              </a:cxn>
              <a:cxn ang="T13">
                <a:pos x="T6" y="T7"/>
              </a:cxn>
              <a:cxn ang="T14">
                <a:pos x="T8" y="T9"/>
              </a:cxn>
            </a:cxnLst>
            <a:rect l="T15" t="T16" r="T17" b="T18"/>
            <a:pathLst>
              <a:path w="48" h="40">
                <a:moveTo>
                  <a:pt x="2" y="0"/>
                </a:moveTo>
                <a:lnTo>
                  <a:pt x="47" y="3"/>
                </a:lnTo>
                <a:lnTo>
                  <a:pt x="45" y="39"/>
                </a:lnTo>
                <a:lnTo>
                  <a:pt x="0" y="37"/>
                </a:lnTo>
                <a:lnTo>
                  <a:pt x="2"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13" name="Freeform 369"/>
          <p:cNvSpPr>
            <a:spLocks/>
          </p:cNvSpPr>
          <p:nvPr/>
        </p:nvSpPr>
        <p:spPr bwMode="auto">
          <a:xfrm>
            <a:off x="1335891" y="3989394"/>
            <a:ext cx="61913" cy="47625"/>
          </a:xfrm>
          <a:custGeom>
            <a:avLst/>
            <a:gdLst>
              <a:gd name="T0" fmla="*/ 2 w 42"/>
              <a:gd name="T1" fmla="*/ 0 h 34"/>
              <a:gd name="T2" fmla="*/ 41 w 42"/>
              <a:gd name="T3" fmla="*/ 3 h 34"/>
              <a:gd name="T4" fmla="*/ 39 w 42"/>
              <a:gd name="T5" fmla="*/ 33 h 34"/>
              <a:gd name="T6" fmla="*/ 0 w 42"/>
              <a:gd name="T7" fmla="*/ 31 h 34"/>
              <a:gd name="T8" fmla="*/ 2 w 42"/>
              <a:gd name="T9" fmla="*/ 0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2" y="0"/>
                </a:moveTo>
                <a:lnTo>
                  <a:pt x="41" y="3"/>
                </a:lnTo>
                <a:lnTo>
                  <a:pt x="39" y="33"/>
                </a:lnTo>
                <a:lnTo>
                  <a:pt x="0" y="31"/>
                </a:lnTo>
                <a:lnTo>
                  <a:pt x="2"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14" name="Freeform 370"/>
          <p:cNvSpPr>
            <a:spLocks/>
          </p:cNvSpPr>
          <p:nvPr/>
        </p:nvSpPr>
        <p:spPr bwMode="auto">
          <a:xfrm>
            <a:off x="1339058" y="3994153"/>
            <a:ext cx="69851" cy="52388"/>
          </a:xfrm>
          <a:custGeom>
            <a:avLst/>
            <a:gdLst>
              <a:gd name="T0" fmla="*/ 2 w 48"/>
              <a:gd name="T1" fmla="*/ 0 h 38"/>
              <a:gd name="T2" fmla="*/ 47 w 48"/>
              <a:gd name="T3" fmla="*/ 2 h 38"/>
              <a:gd name="T4" fmla="*/ 45 w 48"/>
              <a:gd name="T5" fmla="*/ 37 h 38"/>
              <a:gd name="T6" fmla="*/ 0 w 48"/>
              <a:gd name="T7" fmla="*/ 36 h 38"/>
              <a:gd name="T8" fmla="*/ 2 w 48"/>
              <a:gd name="T9" fmla="*/ 0 h 38"/>
              <a:gd name="T10" fmla="*/ 0 60000 65536"/>
              <a:gd name="T11" fmla="*/ 0 60000 65536"/>
              <a:gd name="T12" fmla="*/ 0 60000 65536"/>
              <a:gd name="T13" fmla="*/ 0 60000 65536"/>
              <a:gd name="T14" fmla="*/ 0 60000 65536"/>
              <a:gd name="T15" fmla="*/ 0 w 48"/>
              <a:gd name="T16" fmla="*/ 0 h 38"/>
              <a:gd name="T17" fmla="*/ 48 w 48"/>
              <a:gd name="T18" fmla="*/ 38 h 38"/>
            </a:gdLst>
            <a:ahLst/>
            <a:cxnLst>
              <a:cxn ang="T10">
                <a:pos x="T0" y="T1"/>
              </a:cxn>
              <a:cxn ang="T11">
                <a:pos x="T2" y="T3"/>
              </a:cxn>
              <a:cxn ang="T12">
                <a:pos x="T4" y="T5"/>
              </a:cxn>
              <a:cxn ang="T13">
                <a:pos x="T6" y="T7"/>
              </a:cxn>
              <a:cxn ang="T14">
                <a:pos x="T8" y="T9"/>
              </a:cxn>
            </a:cxnLst>
            <a:rect l="T15" t="T16" r="T17" b="T18"/>
            <a:pathLst>
              <a:path w="48" h="38">
                <a:moveTo>
                  <a:pt x="2" y="0"/>
                </a:moveTo>
                <a:lnTo>
                  <a:pt x="47" y="2"/>
                </a:lnTo>
                <a:lnTo>
                  <a:pt x="45" y="37"/>
                </a:lnTo>
                <a:lnTo>
                  <a:pt x="0" y="36"/>
                </a:lnTo>
                <a:lnTo>
                  <a:pt x="2"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15" name="Freeform 371"/>
          <p:cNvSpPr>
            <a:spLocks/>
          </p:cNvSpPr>
          <p:nvPr/>
        </p:nvSpPr>
        <p:spPr bwMode="auto">
          <a:xfrm>
            <a:off x="1402566" y="3994157"/>
            <a:ext cx="61913" cy="42863"/>
          </a:xfrm>
          <a:custGeom>
            <a:avLst/>
            <a:gdLst>
              <a:gd name="T0" fmla="*/ 2 w 42"/>
              <a:gd name="T1" fmla="*/ 0 h 32"/>
              <a:gd name="T2" fmla="*/ 41 w 42"/>
              <a:gd name="T3" fmla="*/ 2 h 32"/>
              <a:gd name="T4" fmla="*/ 39 w 42"/>
              <a:gd name="T5" fmla="*/ 31 h 32"/>
              <a:gd name="T6" fmla="*/ 0 w 42"/>
              <a:gd name="T7" fmla="*/ 30 h 32"/>
              <a:gd name="T8" fmla="*/ 2 w 42"/>
              <a:gd name="T9" fmla="*/ 0 h 32"/>
              <a:gd name="T10" fmla="*/ 0 60000 65536"/>
              <a:gd name="T11" fmla="*/ 0 60000 65536"/>
              <a:gd name="T12" fmla="*/ 0 60000 65536"/>
              <a:gd name="T13" fmla="*/ 0 60000 65536"/>
              <a:gd name="T14" fmla="*/ 0 60000 65536"/>
              <a:gd name="T15" fmla="*/ 0 w 42"/>
              <a:gd name="T16" fmla="*/ 0 h 32"/>
              <a:gd name="T17" fmla="*/ 42 w 42"/>
              <a:gd name="T18" fmla="*/ 32 h 32"/>
            </a:gdLst>
            <a:ahLst/>
            <a:cxnLst>
              <a:cxn ang="T10">
                <a:pos x="T0" y="T1"/>
              </a:cxn>
              <a:cxn ang="T11">
                <a:pos x="T2" y="T3"/>
              </a:cxn>
              <a:cxn ang="T12">
                <a:pos x="T4" y="T5"/>
              </a:cxn>
              <a:cxn ang="T13">
                <a:pos x="T6" y="T7"/>
              </a:cxn>
              <a:cxn ang="T14">
                <a:pos x="T8" y="T9"/>
              </a:cxn>
            </a:cxnLst>
            <a:rect l="T15" t="T16" r="T17" b="T18"/>
            <a:pathLst>
              <a:path w="42" h="32">
                <a:moveTo>
                  <a:pt x="2" y="0"/>
                </a:moveTo>
                <a:lnTo>
                  <a:pt x="41" y="2"/>
                </a:lnTo>
                <a:lnTo>
                  <a:pt x="39" y="31"/>
                </a:lnTo>
                <a:lnTo>
                  <a:pt x="0" y="30"/>
                </a:lnTo>
                <a:lnTo>
                  <a:pt x="2"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16" name="Freeform 372"/>
          <p:cNvSpPr>
            <a:spLocks/>
          </p:cNvSpPr>
          <p:nvPr/>
        </p:nvSpPr>
        <p:spPr bwMode="auto">
          <a:xfrm>
            <a:off x="1405740" y="3997330"/>
            <a:ext cx="68263" cy="52388"/>
          </a:xfrm>
          <a:custGeom>
            <a:avLst/>
            <a:gdLst>
              <a:gd name="T0" fmla="*/ 2 w 48"/>
              <a:gd name="T1" fmla="*/ 0 h 39"/>
              <a:gd name="T2" fmla="*/ 47 w 48"/>
              <a:gd name="T3" fmla="*/ 2 h 39"/>
              <a:gd name="T4" fmla="*/ 45 w 48"/>
              <a:gd name="T5" fmla="*/ 38 h 39"/>
              <a:gd name="T6" fmla="*/ 0 w 48"/>
              <a:gd name="T7" fmla="*/ 35 h 39"/>
              <a:gd name="T8" fmla="*/ 2 w 48"/>
              <a:gd name="T9" fmla="*/ 0 h 39"/>
              <a:gd name="T10" fmla="*/ 0 60000 65536"/>
              <a:gd name="T11" fmla="*/ 0 60000 65536"/>
              <a:gd name="T12" fmla="*/ 0 60000 65536"/>
              <a:gd name="T13" fmla="*/ 0 60000 65536"/>
              <a:gd name="T14" fmla="*/ 0 60000 65536"/>
              <a:gd name="T15" fmla="*/ 0 w 48"/>
              <a:gd name="T16" fmla="*/ 0 h 39"/>
              <a:gd name="T17" fmla="*/ 48 w 48"/>
              <a:gd name="T18" fmla="*/ 39 h 39"/>
            </a:gdLst>
            <a:ahLst/>
            <a:cxnLst>
              <a:cxn ang="T10">
                <a:pos x="T0" y="T1"/>
              </a:cxn>
              <a:cxn ang="T11">
                <a:pos x="T2" y="T3"/>
              </a:cxn>
              <a:cxn ang="T12">
                <a:pos x="T4" y="T5"/>
              </a:cxn>
              <a:cxn ang="T13">
                <a:pos x="T6" y="T7"/>
              </a:cxn>
              <a:cxn ang="T14">
                <a:pos x="T8" y="T9"/>
              </a:cxn>
            </a:cxnLst>
            <a:rect l="T15" t="T16" r="T17" b="T18"/>
            <a:pathLst>
              <a:path w="48" h="39">
                <a:moveTo>
                  <a:pt x="2" y="0"/>
                </a:moveTo>
                <a:lnTo>
                  <a:pt x="47" y="2"/>
                </a:lnTo>
                <a:lnTo>
                  <a:pt x="45" y="38"/>
                </a:lnTo>
                <a:lnTo>
                  <a:pt x="0" y="35"/>
                </a:lnTo>
                <a:lnTo>
                  <a:pt x="2"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17" name="Freeform 373"/>
          <p:cNvSpPr>
            <a:spLocks/>
          </p:cNvSpPr>
          <p:nvPr/>
        </p:nvSpPr>
        <p:spPr bwMode="auto">
          <a:xfrm>
            <a:off x="1467645" y="3997325"/>
            <a:ext cx="61913" cy="44451"/>
          </a:xfrm>
          <a:custGeom>
            <a:avLst/>
            <a:gdLst>
              <a:gd name="T0" fmla="*/ 2 w 42"/>
              <a:gd name="T1" fmla="*/ 0 h 33"/>
              <a:gd name="T2" fmla="*/ 41 w 42"/>
              <a:gd name="T3" fmla="*/ 2 h 33"/>
              <a:gd name="T4" fmla="*/ 39 w 42"/>
              <a:gd name="T5" fmla="*/ 32 h 33"/>
              <a:gd name="T6" fmla="*/ 0 w 42"/>
              <a:gd name="T7" fmla="*/ 29 h 33"/>
              <a:gd name="T8" fmla="*/ 2 w 42"/>
              <a:gd name="T9" fmla="*/ 0 h 33"/>
              <a:gd name="T10" fmla="*/ 0 60000 65536"/>
              <a:gd name="T11" fmla="*/ 0 60000 65536"/>
              <a:gd name="T12" fmla="*/ 0 60000 65536"/>
              <a:gd name="T13" fmla="*/ 0 60000 65536"/>
              <a:gd name="T14" fmla="*/ 0 60000 65536"/>
              <a:gd name="T15" fmla="*/ 0 w 42"/>
              <a:gd name="T16" fmla="*/ 0 h 33"/>
              <a:gd name="T17" fmla="*/ 42 w 42"/>
              <a:gd name="T18" fmla="*/ 33 h 33"/>
            </a:gdLst>
            <a:ahLst/>
            <a:cxnLst>
              <a:cxn ang="T10">
                <a:pos x="T0" y="T1"/>
              </a:cxn>
              <a:cxn ang="T11">
                <a:pos x="T2" y="T3"/>
              </a:cxn>
              <a:cxn ang="T12">
                <a:pos x="T4" y="T5"/>
              </a:cxn>
              <a:cxn ang="T13">
                <a:pos x="T6" y="T7"/>
              </a:cxn>
              <a:cxn ang="T14">
                <a:pos x="T8" y="T9"/>
              </a:cxn>
            </a:cxnLst>
            <a:rect l="T15" t="T16" r="T17" b="T18"/>
            <a:pathLst>
              <a:path w="42" h="33">
                <a:moveTo>
                  <a:pt x="2" y="0"/>
                </a:moveTo>
                <a:lnTo>
                  <a:pt x="41" y="2"/>
                </a:lnTo>
                <a:lnTo>
                  <a:pt x="39" y="32"/>
                </a:lnTo>
                <a:lnTo>
                  <a:pt x="0" y="29"/>
                </a:lnTo>
                <a:lnTo>
                  <a:pt x="2"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18" name="Freeform 374"/>
          <p:cNvSpPr>
            <a:spLocks/>
          </p:cNvSpPr>
          <p:nvPr/>
        </p:nvSpPr>
        <p:spPr bwMode="auto">
          <a:xfrm>
            <a:off x="1470821" y="3998921"/>
            <a:ext cx="69851" cy="53975"/>
          </a:xfrm>
          <a:custGeom>
            <a:avLst/>
            <a:gdLst>
              <a:gd name="T0" fmla="*/ 2 w 48"/>
              <a:gd name="T1" fmla="*/ 0 h 39"/>
              <a:gd name="T2" fmla="*/ 47 w 48"/>
              <a:gd name="T3" fmla="*/ 2 h 39"/>
              <a:gd name="T4" fmla="*/ 45 w 48"/>
              <a:gd name="T5" fmla="*/ 38 h 39"/>
              <a:gd name="T6" fmla="*/ 0 w 48"/>
              <a:gd name="T7" fmla="*/ 36 h 39"/>
              <a:gd name="T8" fmla="*/ 2 w 48"/>
              <a:gd name="T9" fmla="*/ 0 h 39"/>
              <a:gd name="T10" fmla="*/ 0 60000 65536"/>
              <a:gd name="T11" fmla="*/ 0 60000 65536"/>
              <a:gd name="T12" fmla="*/ 0 60000 65536"/>
              <a:gd name="T13" fmla="*/ 0 60000 65536"/>
              <a:gd name="T14" fmla="*/ 0 60000 65536"/>
              <a:gd name="T15" fmla="*/ 0 w 48"/>
              <a:gd name="T16" fmla="*/ 0 h 39"/>
              <a:gd name="T17" fmla="*/ 48 w 48"/>
              <a:gd name="T18" fmla="*/ 39 h 39"/>
            </a:gdLst>
            <a:ahLst/>
            <a:cxnLst>
              <a:cxn ang="T10">
                <a:pos x="T0" y="T1"/>
              </a:cxn>
              <a:cxn ang="T11">
                <a:pos x="T2" y="T3"/>
              </a:cxn>
              <a:cxn ang="T12">
                <a:pos x="T4" y="T5"/>
              </a:cxn>
              <a:cxn ang="T13">
                <a:pos x="T6" y="T7"/>
              </a:cxn>
              <a:cxn ang="T14">
                <a:pos x="T8" y="T9"/>
              </a:cxn>
            </a:cxnLst>
            <a:rect l="T15" t="T16" r="T17" b="T18"/>
            <a:pathLst>
              <a:path w="48" h="39">
                <a:moveTo>
                  <a:pt x="2" y="0"/>
                </a:moveTo>
                <a:lnTo>
                  <a:pt x="47" y="2"/>
                </a:lnTo>
                <a:lnTo>
                  <a:pt x="45" y="38"/>
                </a:lnTo>
                <a:lnTo>
                  <a:pt x="0" y="36"/>
                </a:lnTo>
                <a:lnTo>
                  <a:pt x="2"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19" name="Freeform 375"/>
          <p:cNvSpPr>
            <a:spLocks/>
          </p:cNvSpPr>
          <p:nvPr/>
        </p:nvSpPr>
        <p:spPr bwMode="auto">
          <a:xfrm>
            <a:off x="1596233" y="4002096"/>
            <a:ext cx="65088" cy="47625"/>
          </a:xfrm>
          <a:custGeom>
            <a:avLst/>
            <a:gdLst>
              <a:gd name="T0" fmla="*/ 4 w 44"/>
              <a:gd name="T1" fmla="*/ 0 h 35"/>
              <a:gd name="T2" fmla="*/ 43 w 44"/>
              <a:gd name="T3" fmla="*/ 3 h 35"/>
              <a:gd name="T4" fmla="*/ 39 w 44"/>
              <a:gd name="T5" fmla="*/ 34 h 35"/>
              <a:gd name="T6" fmla="*/ 0 w 44"/>
              <a:gd name="T7" fmla="*/ 31 h 35"/>
              <a:gd name="T8" fmla="*/ 4 w 44"/>
              <a:gd name="T9" fmla="*/ 0 h 35"/>
              <a:gd name="T10" fmla="*/ 0 60000 65536"/>
              <a:gd name="T11" fmla="*/ 0 60000 65536"/>
              <a:gd name="T12" fmla="*/ 0 60000 65536"/>
              <a:gd name="T13" fmla="*/ 0 60000 65536"/>
              <a:gd name="T14" fmla="*/ 0 60000 65536"/>
              <a:gd name="T15" fmla="*/ 0 w 44"/>
              <a:gd name="T16" fmla="*/ 0 h 35"/>
              <a:gd name="T17" fmla="*/ 44 w 44"/>
              <a:gd name="T18" fmla="*/ 35 h 35"/>
            </a:gdLst>
            <a:ahLst/>
            <a:cxnLst>
              <a:cxn ang="T10">
                <a:pos x="T0" y="T1"/>
              </a:cxn>
              <a:cxn ang="T11">
                <a:pos x="T2" y="T3"/>
              </a:cxn>
              <a:cxn ang="T12">
                <a:pos x="T4" y="T5"/>
              </a:cxn>
              <a:cxn ang="T13">
                <a:pos x="T6" y="T7"/>
              </a:cxn>
              <a:cxn ang="T14">
                <a:pos x="T8" y="T9"/>
              </a:cxn>
            </a:cxnLst>
            <a:rect l="T15" t="T16" r="T17" b="T18"/>
            <a:pathLst>
              <a:path w="44" h="35">
                <a:moveTo>
                  <a:pt x="4" y="0"/>
                </a:moveTo>
                <a:lnTo>
                  <a:pt x="43" y="3"/>
                </a:lnTo>
                <a:lnTo>
                  <a:pt x="39" y="34"/>
                </a:lnTo>
                <a:lnTo>
                  <a:pt x="0" y="31"/>
                </a:lnTo>
                <a:lnTo>
                  <a:pt x="4"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20" name="Freeform 376"/>
          <p:cNvSpPr>
            <a:spLocks/>
          </p:cNvSpPr>
          <p:nvPr/>
        </p:nvSpPr>
        <p:spPr bwMode="auto">
          <a:xfrm>
            <a:off x="1599416" y="4005270"/>
            <a:ext cx="74613" cy="57151"/>
          </a:xfrm>
          <a:custGeom>
            <a:avLst/>
            <a:gdLst>
              <a:gd name="T0" fmla="*/ 4 w 50"/>
              <a:gd name="T1" fmla="*/ 0 h 41"/>
              <a:gd name="T2" fmla="*/ 49 w 50"/>
              <a:gd name="T3" fmla="*/ 4 h 41"/>
              <a:gd name="T4" fmla="*/ 45 w 50"/>
              <a:gd name="T5" fmla="*/ 40 h 41"/>
              <a:gd name="T6" fmla="*/ 0 w 50"/>
              <a:gd name="T7" fmla="*/ 36 h 41"/>
              <a:gd name="T8" fmla="*/ 4 w 50"/>
              <a:gd name="T9" fmla="*/ 0 h 41"/>
              <a:gd name="T10" fmla="*/ 0 60000 65536"/>
              <a:gd name="T11" fmla="*/ 0 60000 65536"/>
              <a:gd name="T12" fmla="*/ 0 60000 65536"/>
              <a:gd name="T13" fmla="*/ 0 60000 65536"/>
              <a:gd name="T14" fmla="*/ 0 60000 65536"/>
              <a:gd name="T15" fmla="*/ 0 w 50"/>
              <a:gd name="T16" fmla="*/ 0 h 41"/>
              <a:gd name="T17" fmla="*/ 50 w 50"/>
              <a:gd name="T18" fmla="*/ 41 h 41"/>
            </a:gdLst>
            <a:ahLst/>
            <a:cxnLst>
              <a:cxn ang="T10">
                <a:pos x="T0" y="T1"/>
              </a:cxn>
              <a:cxn ang="T11">
                <a:pos x="T2" y="T3"/>
              </a:cxn>
              <a:cxn ang="T12">
                <a:pos x="T4" y="T5"/>
              </a:cxn>
              <a:cxn ang="T13">
                <a:pos x="T6" y="T7"/>
              </a:cxn>
              <a:cxn ang="T14">
                <a:pos x="T8" y="T9"/>
              </a:cxn>
            </a:cxnLst>
            <a:rect l="T15" t="T16" r="T17" b="T18"/>
            <a:pathLst>
              <a:path w="50" h="41">
                <a:moveTo>
                  <a:pt x="4" y="0"/>
                </a:moveTo>
                <a:lnTo>
                  <a:pt x="49" y="4"/>
                </a:lnTo>
                <a:lnTo>
                  <a:pt x="45" y="40"/>
                </a:lnTo>
                <a:lnTo>
                  <a:pt x="0" y="36"/>
                </a:lnTo>
                <a:lnTo>
                  <a:pt x="4"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21" name="Freeform 377"/>
          <p:cNvSpPr>
            <a:spLocks/>
          </p:cNvSpPr>
          <p:nvPr/>
        </p:nvSpPr>
        <p:spPr bwMode="auto">
          <a:xfrm>
            <a:off x="1532739" y="3998916"/>
            <a:ext cx="61913" cy="46037"/>
          </a:xfrm>
          <a:custGeom>
            <a:avLst/>
            <a:gdLst>
              <a:gd name="T0" fmla="*/ 2 w 42"/>
              <a:gd name="T1" fmla="*/ 0 h 33"/>
              <a:gd name="T2" fmla="*/ 41 w 42"/>
              <a:gd name="T3" fmla="*/ 2 h 33"/>
              <a:gd name="T4" fmla="*/ 39 w 42"/>
              <a:gd name="T5" fmla="*/ 32 h 33"/>
              <a:gd name="T6" fmla="*/ 0 w 42"/>
              <a:gd name="T7" fmla="*/ 30 h 33"/>
              <a:gd name="T8" fmla="*/ 2 w 42"/>
              <a:gd name="T9" fmla="*/ 0 h 33"/>
              <a:gd name="T10" fmla="*/ 0 60000 65536"/>
              <a:gd name="T11" fmla="*/ 0 60000 65536"/>
              <a:gd name="T12" fmla="*/ 0 60000 65536"/>
              <a:gd name="T13" fmla="*/ 0 60000 65536"/>
              <a:gd name="T14" fmla="*/ 0 60000 65536"/>
              <a:gd name="T15" fmla="*/ 0 w 42"/>
              <a:gd name="T16" fmla="*/ 0 h 33"/>
              <a:gd name="T17" fmla="*/ 42 w 42"/>
              <a:gd name="T18" fmla="*/ 33 h 33"/>
            </a:gdLst>
            <a:ahLst/>
            <a:cxnLst>
              <a:cxn ang="T10">
                <a:pos x="T0" y="T1"/>
              </a:cxn>
              <a:cxn ang="T11">
                <a:pos x="T2" y="T3"/>
              </a:cxn>
              <a:cxn ang="T12">
                <a:pos x="T4" y="T5"/>
              </a:cxn>
              <a:cxn ang="T13">
                <a:pos x="T6" y="T7"/>
              </a:cxn>
              <a:cxn ang="T14">
                <a:pos x="T8" y="T9"/>
              </a:cxn>
            </a:cxnLst>
            <a:rect l="T15" t="T16" r="T17" b="T18"/>
            <a:pathLst>
              <a:path w="42" h="33">
                <a:moveTo>
                  <a:pt x="2" y="0"/>
                </a:moveTo>
                <a:lnTo>
                  <a:pt x="41" y="2"/>
                </a:lnTo>
                <a:lnTo>
                  <a:pt x="39" y="32"/>
                </a:lnTo>
                <a:lnTo>
                  <a:pt x="0" y="30"/>
                </a:lnTo>
                <a:lnTo>
                  <a:pt x="2"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22" name="Freeform 378"/>
          <p:cNvSpPr>
            <a:spLocks/>
          </p:cNvSpPr>
          <p:nvPr/>
        </p:nvSpPr>
        <p:spPr bwMode="auto">
          <a:xfrm>
            <a:off x="1535908" y="4002095"/>
            <a:ext cx="71438" cy="53975"/>
          </a:xfrm>
          <a:custGeom>
            <a:avLst/>
            <a:gdLst>
              <a:gd name="T0" fmla="*/ 2 w 48"/>
              <a:gd name="T1" fmla="*/ 0 h 39"/>
              <a:gd name="T2" fmla="*/ 47 w 48"/>
              <a:gd name="T3" fmla="*/ 2 h 39"/>
              <a:gd name="T4" fmla="*/ 45 w 48"/>
              <a:gd name="T5" fmla="*/ 38 h 39"/>
              <a:gd name="T6" fmla="*/ 0 w 48"/>
              <a:gd name="T7" fmla="*/ 36 h 39"/>
              <a:gd name="T8" fmla="*/ 2 w 48"/>
              <a:gd name="T9" fmla="*/ 0 h 39"/>
              <a:gd name="T10" fmla="*/ 0 60000 65536"/>
              <a:gd name="T11" fmla="*/ 0 60000 65536"/>
              <a:gd name="T12" fmla="*/ 0 60000 65536"/>
              <a:gd name="T13" fmla="*/ 0 60000 65536"/>
              <a:gd name="T14" fmla="*/ 0 60000 65536"/>
              <a:gd name="T15" fmla="*/ 0 w 48"/>
              <a:gd name="T16" fmla="*/ 0 h 39"/>
              <a:gd name="T17" fmla="*/ 48 w 48"/>
              <a:gd name="T18" fmla="*/ 39 h 39"/>
            </a:gdLst>
            <a:ahLst/>
            <a:cxnLst>
              <a:cxn ang="T10">
                <a:pos x="T0" y="T1"/>
              </a:cxn>
              <a:cxn ang="T11">
                <a:pos x="T2" y="T3"/>
              </a:cxn>
              <a:cxn ang="T12">
                <a:pos x="T4" y="T5"/>
              </a:cxn>
              <a:cxn ang="T13">
                <a:pos x="T6" y="T7"/>
              </a:cxn>
              <a:cxn ang="T14">
                <a:pos x="T8" y="T9"/>
              </a:cxn>
            </a:cxnLst>
            <a:rect l="T15" t="T16" r="T17" b="T18"/>
            <a:pathLst>
              <a:path w="48" h="39">
                <a:moveTo>
                  <a:pt x="2" y="0"/>
                </a:moveTo>
                <a:lnTo>
                  <a:pt x="47" y="2"/>
                </a:lnTo>
                <a:lnTo>
                  <a:pt x="45" y="38"/>
                </a:lnTo>
                <a:lnTo>
                  <a:pt x="0" y="36"/>
                </a:lnTo>
                <a:lnTo>
                  <a:pt x="2"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23" name="Freeform 379"/>
          <p:cNvSpPr>
            <a:spLocks/>
          </p:cNvSpPr>
          <p:nvPr/>
        </p:nvSpPr>
        <p:spPr bwMode="auto">
          <a:xfrm>
            <a:off x="1659732" y="4008437"/>
            <a:ext cx="65088" cy="44451"/>
          </a:xfrm>
          <a:custGeom>
            <a:avLst/>
            <a:gdLst>
              <a:gd name="T0" fmla="*/ 4 w 44"/>
              <a:gd name="T1" fmla="*/ 0 h 33"/>
              <a:gd name="T2" fmla="*/ 43 w 44"/>
              <a:gd name="T3" fmla="*/ 2 h 33"/>
              <a:gd name="T4" fmla="*/ 39 w 44"/>
              <a:gd name="T5" fmla="*/ 32 h 33"/>
              <a:gd name="T6" fmla="*/ 0 w 44"/>
              <a:gd name="T7" fmla="*/ 30 h 33"/>
              <a:gd name="T8" fmla="*/ 4 w 44"/>
              <a:gd name="T9" fmla="*/ 0 h 33"/>
              <a:gd name="T10" fmla="*/ 0 60000 65536"/>
              <a:gd name="T11" fmla="*/ 0 60000 65536"/>
              <a:gd name="T12" fmla="*/ 0 60000 65536"/>
              <a:gd name="T13" fmla="*/ 0 60000 65536"/>
              <a:gd name="T14" fmla="*/ 0 60000 65536"/>
              <a:gd name="T15" fmla="*/ 0 w 44"/>
              <a:gd name="T16" fmla="*/ 0 h 33"/>
              <a:gd name="T17" fmla="*/ 44 w 44"/>
              <a:gd name="T18" fmla="*/ 33 h 33"/>
            </a:gdLst>
            <a:ahLst/>
            <a:cxnLst>
              <a:cxn ang="T10">
                <a:pos x="T0" y="T1"/>
              </a:cxn>
              <a:cxn ang="T11">
                <a:pos x="T2" y="T3"/>
              </a:cxn>
              <a:cxn ang="T12">
                <a:pos x="T4" y="T5"/>
              </a:cxn>
              <a:cxn ang="T13">
                <a:pos x="T6" y="T7"/>
              </a:cxn>
              <a:cxn ang="T14">
                <a:pos x="T8" y="T9"/>
              </a:cxn>
            </a:cxnLst>
            <a:rect l="T15" t="T16" r="T17" b="T18"/>
            <a:pathLst>
              <a:path w="44" h="33">
                <a:moveTo>
                  <a:pt x="4" y="0"/>
                </a:moveTo>
                <a:lnTo>
                  <a:pt x="43" y="2"/>
                </a:lnTo>
                <a:lnTo>
                  <a:pt x="39" y="32"/>
                </a:lnTo>
                <a:lnTo>
                  <a:pt x="0" y="30"/>
                </a:lnTo>
                <a:lnTo>
                  <a:pt x="4"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24" name="Freeform 380"/>
          <p:cNvSpPr>
            <a:spLocks/>
          </p:cNvSpPr>
          <p:nvPr/>
        </p:nvSpPr>
        <p:spPr bwMode="auto">
          <a:xfrm>
            <a:off x="1662913" y="4010031"/>
            <a:ext cx="74613" cy="53975"/>
          </a:xfrm>
          <a:custGeom>
            <a:avLst/>
            <a:gdLst>
              <a:gd name="T0" fmla="*/ 4 w 50"/>
              <a:gd name="T1" fmla="*/ 0 h 39"/>
              <a:gd name="T2" fmla="*/ 49 w 50"/>
              <a:gd name="T3" fmla="*/ 2 h 39"/>
              <a:gd name="T4" fmla="*/ 45 w 50"/>
              <a:gd name="T5" fmla="*/ 38 h 39"/>
              <a:gd name="T6" fmla="*/ 0 w 50"/>
              <a:gd name="T7" fmla="*/ 36 h 39"/>
              <a:gd name="T8" fmla="*/ 4 w 50"/>
              <a:gd name="T9" fmla="*/ 0 h 39"/>
              <a:gd name="T10" fmla="*/ 0 60000 65536"/>
              <a:gd name="T11" fmla="*/ 0 60000 65536"/>
              <a:gd name="T12" fmla="*/ 0 60000 65536"/>
              <a:gd name="T13" fmla="*/ 0 60000 65536"/>
              <a:gd name="T14" fmla="*/ 0 60000 65536"/>
              <a:gd name="T15" fmla="*/ 0 w 50"/>
              <a:gd name="T16" fmla="*/ 0 h 39"/>
              <a:gd name="T17" fmla="*/ 50 w 50"/>
              <a:gd name="T18" fmla="*/ 39 h 39"/>
            </a:gdLst>
            <a:ahLst/>
            <a:cxnLst>
              <a:cxn ang="T10">
                <a:pos x="T0" y="T1"/>
              </a:cxn>
              <a:cxn ang="T11">
                <a:pos x="T2" y="T3"/>
              </a:cxn>
              <a:cxn ang="T12">
                <a:pos x="T4" y="T5"/>
              </a:cxn>
              <a:cxn ang="T13">
                <a:pos x="T6" y="T7"/>
              </a:cxn>
              <a:cxn ang="T14">
                <a:pos x="T8" y="T9"/>
              </a:cxn>
            </a:cxnLst>
            <a:rect l="T15" t="T16" r="T17" b="T18"/>
            <a:pathLst>
              <a:path w="50" h="39">
                <a:moveTo>
                  <a:pt x="4" y="0"/>
                </a:moveTo>
                <a:lnTo>
                  <a:pt x="49" y="2"/>
                </a:lnTo>
                <a:lnTo>
                  <a:pt x="45" y="38"/>
                </a:lnTo>
                <a:lnTo>
                  <a:pt x="0" y="36"/>
                </a:lnTo>
                <a:lnTo>
                  <a:pt x="4"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25" name="Freeform 381"/>
          <p:cNvSpPr>
            <a:spLocks/>
          </p:cNvSpPr>
          <p:nvPr/>
        </p:nvSpPr>
        <p:spPr bwMode="auto">
          <a:xfrm>
            <a:off x="1723231" y="4010028"/>
            <a:ext cx="63500" cy="49213"/>
          </a:xfrm>
          <a:custGeom>
            <a:avLst/>
            <a:gdLst>
              <a:gd name="T0" fmla="*/ 4 w 43"/>
              <a:gd name="T1" fmla="*/ 0 h 35"/>
              <a:gd name="T2" fmla="*/ 42 w 43"/>
              <a:gd name="T3" fmla="*/ 3 h 35"/>
              <a:gd name="T4" fmla="*/ 39 w 43"/>
              <a:gd name="T5" fmla="*/ 34 h 35"/>
              <a:gd name="T6" fmla="*/ 0 w 43"/>
              <a:gd name="T7" fmla="*/ 31 h 35"/>
              <a:gd name="T8" fmla="*/ 4 w 43"/>
              <a:gd name="T9" fmla="*/ 0 h 35"/>
              <a:gd name="T10" fmla="*/ 0 60000 65536"/>
              <a:gd name="T11" fmla="*/ 0 60000 65536"/>
              <a:gd name="T12" fmla="*/ 0 60000 65536"/>
              <a:gd name="T13" fmla="*/ 0 60000 65536"/>
              <a:gd name="T14" fmla="*/ 0 60000 65536"/>
              <a:gd name="T15" fmla="*/ 0 w 43"/>
              <a:gd name="T16" fmla="*/ 0 h 35"/>
              <a:gd name="T17" fmla="*/ 43 w 43"/>
              <a:gd name="T18" fmla="*/ 35 h 35"/>
            </a:gdLst>
            <a:ahLst/>
            <a:cxnLst>
              <a:cxn ang="T10">
                <a:pos x="T0" y="T1"/>
              </a:cxn>
              <a:cxn ang="T11">
                <a:pos x="T2" y="T3"/>
              </a:cxn>
              <a:cxn ang="T12">
                <a:pos x="T4" y="T5"/>
              </a:cxn>
              <a:cxn ang="T13">
                <a:pos x="T6" y="T7"/>
              </a:cxn>
              <a:cxn ang="T14">
                <a:pos x="T8" y="T9"/>
              </a:cxn>
            </a:cxnLst>
            <a:rect l="T15" t="T16" r="T17" b="T18"/>
            <a:pathLst>
              <a:path w="43" h="35">
                <a:moveTo>
                  <a:pt x="4" y="0"/>
                </a:moveTo>
                <a:lnTo>
                  <a:pt x="42" y="3"/>
                </a:lnTo>
                <a:lnTo>
                  <a:pt x="39" y="34"/>
                </a:lnTo>
                <a:lnTo>
                  <a:pt x="0" y="31"/>
                </a:lnTo>
                <a:lnTo>
                  <a:pt x="4"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26" name="Freeform 382"/>
          <p:cNvSpPr>
            <a:spLocks/>
          </p:cNvSpPr>
          <p:nvPr/>
        </p:nvSpPr>
        <p:spPr bwMode="auto">
          <a:xfrm>
            <a:off x="1726415" y="4013201"/>
            <a:ext cx="73026" cy="55563"/>
          </a:xfrm>
          <a:custGeom>
            <a:avLst/>
            <a:gdLst>
              <a:gd name="T0" fmla="*/ 4 w 49"/>
              <a:gd name="T1" fmla="*/ 0 h 41"/>
              <a:gd name="T2" fmla="*/ 48 w 49"/>
              <a:gd name="T3" fmla="*/ 4 h 41"/>
              <a:gd name="T4" fmla="*/ 44 w 49"/>
              <a:gd name="T5" fmla="*/ 40 h 41"/>
              <a:gd name="T6" fmla="*/ 0 w 49"/>
              <a:gd name="T7" fmla="*/ 36 h 41"/>
              <a:gd name="T8" fmla="*/ 4 w 49"/>
              <a:gd name="T9" fmla="*/ 0 h 41"/>
              <a:gd name="T10" fmla="*/ 0 60000 65536"/>
              <a:gd name="T11" fmla="*/ 0 60000 65536"/>
              <a:gd name="T12" fmla="*/ 0 60000 65536"/>
              <a:gd name="T13" fmla="*/ 0 60000 65536"/>
              <a:gd name="T14" fmla="*/ 0 60000 65536"/>
              <a:gd name="T15" fmla="*/ 0 w 49"/>
              <a:gd name="T16" fmla="*/ 0 h 41"/>
              <a:gd name="T17" fmla="*/ 49 w 49"/>
              <a:gd name="T18" fmla="*/ 41 h 41"/>
            </a:gdLst>
            <a:ahLst/>
            <a:cxnLst>
              <a:cxn ang="T10">
                <a:pos x="T0" y="T1"/>
              </a:cxn>
              <a:cxn ang="T11">
                <a:pos x="T2" y="T3"/>
              </a:cxn>
              <a:cxn ang="T12">
                <a:pos x="T4" y="T5"/>
              </a:cxn>
              <a:cxn ang="T13">
                <a:pos x="T6" y="T7"/>
              </a:cxn>
              <a:cxn ang="T14">
                <a:pos x="T8" y="T9"/>
              </a:cxn>
            </a:cxnLst>
            <a:rect l="T15" t="T16" r="T17" b="T18"/>
            <a:pathLst>
              <a:path w="49" h="41">
                <a:moveTo>
                  <a:pt x="4" y="0"/>
                </a:moveTo>
                <a:lnTo>
                  <a:pt x="48" y="4"/>
                </a:lnTo>
                <a:lnTo>
                  <a:pt x="44" y="40"/>
                </a:lnTo>
                <a:lnTo>
                  <a:pt x="0" y="36"/>
                </a:lnTo>
                <a:lnTo>
                  <a:pt x="4"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27" name="Freeform 383"/>
          <p:cNvSpPr>
            <a:spLocks/>
          </p:cNvSpPr>
          <p:nvPr/>
        </p:nvSpPr>
        <p:spPr bwMode="auto">
          <a:xfrm>
            <a:off x="1848646" y="4021141"/>
            <a:ext cx="65086" cy="47625"/>
          </a:xfrm>
          <a:custGeom>
            <a:avLst/>
            <a:gdLst>
              <a:gd name="T0" fmla="*/ 4 w 44"/>
              <a:gd name="T1" fmla="*/ 0 h 35"/>
              <a:gd name="T2" fmla="*/ 43 w 44"/>
              <a:gd name="T3" fmla="*/ 5 h 35"/>
              <a:gd name="T4" fmla="*/ 39 w 44"/>
              <a:gd name="T5" fmla="*/ 34 h 35"/>
              <a:gd name="T6" fmla="*/ 0 w 44"/>
              <a:gd name="T7" fmla="*/ 29 h 35"/>
              <a:gd name="T8" fmla="*/ 4 w 44"/>
              <a:gd name="T9" fmla="*/ 0 h 35"/>
              <a:gd name="T10" fmla="*/ 0 60000 65536"/>
              <a:gd name="T11" fmla="*/ 0 60000 65536"/>
              <a:gd name="T12" fmla="*/ 0 60000 65536"/>
              <a:gd name="T13" fmla="*/ 0 60000 65536"/>
              <a:gd name="T14" fmla="*/ 0 60000 65536"/>
              <a:gd name="T15" fmla="*/ 0 w 44"/>
              <a:gd name="T16" fmla="*/ 0 h 35"/>
              <a:gd name="T17" fmla="*/ 44 w 44"/>
              <a:gd name="T18" fmla="*/ 35 h 35"/>
            </a:gdLst>
            <a:ahLst/>
            <a:cxnLst>
              <a:cxn ang="T10">
                <a:pos x="T0" y="T1"/>
              </a:cxn>
              <a:cxn ang="T11">
                <a:pos x="T2" y="T3"/>
              </a:cxn>
              <a:cxn ang="T12">
                <a:pos x="T4" y="T5"/>
              </a:cxn>
              <a:cxn ang="T13">
                <a:pos x="T6" y="T7"/>
              </a:cxn>
              <a:cxn ang="T14">
                <a:pos x="T8" y="T9"/>
              </a:cxn>
            </a:cxnLst>
            <a:rect l="T15" t="T16" r="T17" b="T18"/>
            <a:pathLst>
              <a:path w="44" h="35">
                <a:moveTo>
                  <a:pt x="4" y="0"/>
                </a:moveTo>
                <a:lnTo>
                  <a:pt x="43" y="5"/>
                </a:lnTo>
                <a:lnTo>
                  <a:pt x="39" y="34"/>
                </a:lnTo>
                <a:lnTo>
                  <a:pt x="0" y="29"/>
                </a:lnTo>
                <a:lnTo>
                  <a:pt x="4"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28" name="Freeform 384"/>
          <p:cNvSpPr>
            <a:spLocks/>
          </p:cNvSpPr>
          <p:nvPr/>
        </p:nvSpPr>
        <p:spPr bwMode="auto">
          <a:xfrm>
            <a:off x="1851821" y="4022732"/>
            <a:ext cx="76201" cy="57151"/>
          </a:xfrm>
          <a:custGeom>
            <a:avLst/>
            <a:gdLst>
              <a:gd name="T0" fmla="*/ 4 w 51"/>
              <a:gd name="T1" fmla="*/ 0 h 41"/>
              <a:gd name="T2" fmla="*/ 50 w 51"/>
              <a:gd name="T3" fmla="*/ 6 h 41"/>
              <a:gd name="T4" fmla="*/ 45 w 51"/>
              <a:gd name="T5" fmla="*/ 40 h 41"/>
              <a:gd name="T6" fmla="*/ 0 w 51"/>
              <a:gd name="T7" fmla="*/ 34 h 41"/>
              <a:gd name="T8" fmla="*/ 4 w 51"/>
              <a:gd name="T9" fmla="*/ 0 h 41"/>
              <a:gd name="T10" fmla="*/ 0 60000 65536"/>
              <a:gd name="T11" fmla="*/ 0 60000 65536"/>
              <a:gd name="T12" fmla="*/ 0 60000 65536"/>
              <a:gd name="T13" fmla="*/ 0 60000 65536"/>
              <a:gd name="T14" fmla="*/ 0 60000 65536"/>
              <a:gd name="T15" fmla="*/ 0 w 51"/>
              <a:gd name="T16" fmla="*/ 0 h 41"/>
              <a:gd name="T17" fmla="*/ 51 w 51"/>
              <a:gd name="T18" fmla="*/ 41 h 41"/>
            </a:gdLst>
            <a:ahLst/>
            <a:cxnLst>
              <a:cxn ang="T10">
                <a:pos x="T0" y="T1"/>
              </a:cxn>
              <a:cxn ang="T11">
                <a:pos x="T2" y="T3"/>
              </a:cxn>
              <a:cxn ang="T12">
                <a:pos x="T4" y="T5"/>
              </a:cxn>
              <a:cxn ang="T13">
                <a:pos x="T6" y="T7"/>
              </a:cxn>
              <a:cxn ang="T14">
                <a:pos x="T8" y="T9"/>
              </a:cxn>
            </a:cxnLst>
            <a:rect l="T15" t="T16" r="T17" b="T18"/>
            <a:pathLst>
              <a:path w="51" h="41">
                <a:moveTo>
                  <a:pt x="4" y="0"/>
                </a:moveTo>
                <a:lnTo>
                  <a:pt x="50" y="6"/>
                </a:lnTo>
                <a:lnTo>
                  <a:pt x="45" y="40"/>
                </a:lnTo>
                <a:lnTo>
                  <a:pt x="0" y="34"/>
                </a:lnTo>
                <a:lnTo>
                  <a:pt x="4"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29" name="Freeform 385"/>
          <p:cNvSpPr>
            <a:spLocks/>
          </p:cNvSpPr>
          <p:nvPr/>
        </p:nvSpPr>
        <p:spPr bwMode="auto">
          <a:xfrm>
            <a:off x="1785155" y="4016382"/>
            <a:ext cx="65086" cy="46039"/>
          </a:xfrm>
          <a:custGeom>
            <a:avLst/>
            <a:gdLst>
              <a:gd name="T0" fmla="*/ 4 w 44"/>
              <a:gd name="T1" fmla="*/ 0 h 33"/>
              <a:gd name="T2" fmla="*/ 43 w 44"/>
              <a:gd name="T3" fmla="*/ 2 h 33"/>
              <a:gd name="T4" fmla="*/ 39 w 44"/>
              <a:gd name="T5" fmla="*/ 32 h 33"/>
              <a:gd name="T6" fmla="*/ 0 w 44"/>
              <a:gd name="T7" fmla="*/ 30 h 33"/>
              <a:gd name="T8" fmla="*/ 4 w 44"/>
              <a:gd name="T9" fmla="*/ 0 h 33"/>
              <a:gd name="T10" fmla="*/ 0 60000 65536"/>
              <a:gd name="T11" fmla="*/ 0 60000 65536"/>
              <a:gd name="T12" fmla="*/ 0 60000 65536"/>
              <a:gd name="T13" fmla="*/ 0 60000 65536"/>
              <a:gd name="T14" fmla="*/ 0 60000 65536"/>
              <a:gd name="T15" fmla="*/ 0 w 44"/>
              <a:gd name="T16" fmla="*/ 0 h 33"/>
              <a:gd name="T17" fmla="*/ 44 w 44"/>
              <a:gd name="T18" fmla="*/ 33 h 33"/>
            </a:gdLst>
            <a:ahLst/>
            <a:cxnLst>
              <a:cxn ang="T10">
                <a:pos x="T0" y="T1"/>
              </a:cxn>
              <a:cxn ang="T11">
                <a:pos x="T2" y="T3"/>
              </a:cxn>
              <a:cxn ang="T12">
                <a:pos x="T4" y="T5"/>
              </a:cxn>
              <a:cxn ang="T13">
                <a:pos x="T6" y="T7"/>
              </a:cxn>
              <a:cxn ang="T14">
                <a:pos x="T8" y="T9"/>
              </a:cxn>
            </a:cxnLst>
            <a:rect l="T15" t="T16" r="T17" b="T18"/>
            <a:pathLst>
              <a:path w="44" h="33">
                <a:moveTo>
                  <a:pt x="4" y="0"/>
                </a:moveTo>
                <a:lnTo>
                  <a:pt x="43" y="2"/>
                </a:lnTo>
                <a:lnTo>
                  <a:pt x="39" y="32"/>
                </a:lnTo>
                <a:lnTo>
                  <a:pt x="0" y="30"/>
                </a:lnTo>
                <a:lnTo>
                  <a:pt x="4"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30" name="Freeform 386"/>
          <p:cNvSpPr>
            <a:spLocks/>
          </p:cNvSpPr>
          <p:nvPr/>
        </p:nvSpPr>
        <p:spPr bwMode="auto">
          <a:xfrm>
            <a:off x="1788321" y="4019554"/>
            <a:ext cx="74612" cy="52388"/>
          </a:xfrm>
          <a:custGeom>
            <a:avLst/>
            <a:gdLst>
              <a:gd name="T0" fmla="*/ 4 w 50"/>
              <a:gd name="T1" fmla="*/ 0 h 39"/>
              <a:gd name="T2" fmla="*/ 49 w 50"/>
              <a:gd name="T3" fmla="*/ 2 h 39"/>
              <a:gd name="T4" fmla="*/ 45 w 50"/>
              <a:gd name="T5" fmla="*/ 38 h 39"/>
              <a:gd name="T6" fmla="*/ 0 w 50"/>
              <a:gd name="T7" fmla="*/ 36 h 39"/>
              <a:gd name="T8" fmla="*/ 4 w 50"/>
              <a:gd name="T9" fmla="*/ 0 h 39"/>
              <a:gd name="T10" fmla="*/ 0 60000 65536"/>
              <a:gd name="T11" fmla="*/ 0 60000 65536"/>
              <a:gd name="T12" fmla="*/ 0 60000 65536"/>
              <a:gd name="T13" fmla="*/ 0 60000 65536"/>
              <a:gd name="T14" fmla="*/ 0 60000 65536"/>
              <a:gd name="T15" fmla="*/ 0 w 50"/>
              <a:gd name="T16" fmla="*/ 0 h 39"/>
              <a:gd name="T17" fmla="*/ 50 w 50"/>
              <a:gd name="T18" fmla="*/ 39 h 39"/>
            </a:gdLst>
            <a:ahLst/>
            <a:cxnLst>
              <a:cxn ang="T10">
                <a:pos x="T0" y="T1"/>
              </a:cxn>
              <a:cxn ang="T11">
                <a:pos x="T2" y="T3"/>
              </a:cxn>
              <a:cxn ang="T12">
                <a:pos x="T4" y="T5"/>
              </a:cxn>
              <a:cxn ang="T13">
                <a:pos x="T6" y="T7"/>
              </a:cxn>
              <a:cxn ang="T14">
                <a:pos x="T8" y="T9"/>
              </a:cxn>
            </a:cxnLst>
            <a:rect l="T15" t="T16" r="T17" b="T18"/>
            <a:pathLst>
              <a:path w="50" h="39">
                <a:moveTo>
                  <a:pt x="4" y="0"/>
                </a:moveTo>
                <a:lnTo>
                  <a:pt x="49" y="2"/>
                </a:lnTo>
                <a:lnTo>
                  <a:pt x="45" y="38"/>
                </a:lnTo>
                <a:lnTo>
                  <a:pt x="0" y="36"/>
                </a:lnTo>
                <a:lnTo>
                  <a:pt x="4"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31" name="Freeform 387"/>
          <p:cNvSpPr>
            <a:spLocks/>
          </p:cNvSpPr>
          <p:nvPr/>
        </p:nvSpPr>
        <p:spPr bwMode="auto">
          <a:xfrm>
            <a:off x="1908971" y="4025900"/>
            <a:ext cx="69851" cy="50800"/>
          </a:xfrm>
          <a:custGeom>
            <a:avLst/>
            <a:gdLst>
              <a:gd name="T0" fmla="*/ 5 w 47"/>
              <a:gd name="T1" fmla="*/ 0 h 37"/>
              <a:gd name="T2" fmla="*/ 46 w 47"/>
              <a:gd name="T3" fmla="*/ 5 h 37"/>
              <a:gd name="T4" fmla="*/ 40 w 47"/>
              <a:gd name="T5" fmla="*/ 36 h 37"/>
              <a:gd name="T6" fmla="*/ 0 w 47"/>
              <a:gd name="T7" fmla="*/ 31 h 37"/>
              <a:gd name="T8" fmla="*/ 5 w 47"/>
              <a:gd name="T9" fmla="*/ 0 h 37"/>
              <a:gd name="T10" fmla="*/ 0 60000 65536"/>
              <a:gd name="T11" fmla="*/ 0 60000 65536"/>
              <a:gd name="T12" fmla="*/ 0 60000 65536"/>
              <a:gd name="T13" fmla="*/ 0 60000 65536"/>
              <a:gd name="T14" fmla="*/ 0 60000 65536"/>
              <a:gd name="T15" fmla="*/ 0 w 47"/>
              <a:gd name="T16" fmla="*/ 0 h 37"/>
              <a:gd name="T17" fmla="*/ 47 w 47"/>
              <a:gd name="T18" fmla="*/ 37 h 37"/>
            </a:gdLst>
            <a:ahLst/>
            <a:cxnLst>
              <a:cxn ang="T10">
                <a:pos x="T0" y="T1"/>
              </a:cxn>
              <a:cxn ang="T11">
                <a:pos x="T2" y="T3"/>
              </a:cxn>
              <a:cxn ang="T12">
                <a:pos x="T4" y="T5"/>
              </a:cxn>
              <a:cxn ang="T13">
                <a:pos x="T6" y="T7"/>
              </a:cxn>
              <a:cxn ang="T14">
                <a:pos x="T8" y="T9"/>
              </a:cxn>
            </a:cxnLst>
            <a:rect l="T15" t="T16" r="T17" b="T18"/>
            <a:pathLst>
              <a:path w="47" h="37">
                <a:moveTo>
                  <a:pt x="5" y="0"/>
                </a:moveTo>
                <a:lnTo>
                  <a:pt x="46" y="5"/>
                </a:lnTo>
                <a:lnTo>
                  <a:pt x="40" y="36"/>
                </a:lnTo>
                <a:lnTo>
                  <a:pt x="0" y="31"/>
                </a:lnTo>
                <a:lnTo>
                  <a:pt x="5"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32" name="Freeform 388"/>
          <p:cNvSpPr>
            <a:spLocks/>
          </p:cNvSpPr>
          <p:nvPr/>
        </p:nvSpPr>
        <p:spPr bwMode="auto">
          <a:xfrm>
            <a:off x="1912149" y="4029076"/>
            <a:ext cx="79374" cy="60325"/>
          </a:xfrm>
          <a:custGeom>
            <a:avLst/>
            <a:gdLst>
              <a:gd name="T0" fmla="*/ 6 w 53"/>
              <a:gd name="T1" fmla="*/ 0 h 43"/>
              <a:gd name="T2" fmla="*/ 52 w 53"/>
              <a:gd name="T3" fmla="*/ 6 h 43"/>
              <a:gd name="T4" fmla="*/ 45 w 53"/>
              <a:gd name="T5" fmla="*/ 42 h 43"/>
              <a:gd name="T6" fmla="*/ 0 w 53"/>
              <a:gd name="T7" fmla="*/ 36 h 43"/>
              <a:gd name="T8" fmla="*/ 6 w 53"/>
              <a:gd name="T9" fmla="*/ 0 h 43"/>
              <a:gd name="T10" fmla="*/ 0 60000 65536"/>
              <a:gd name="T11" fmla="*/ 0 60000 65536"/>
              <a:gd name="T12" fmla="*/ 0 60000 65536"/>
              <a:gd name="T13" fmla="*/ 0 60000 65536"/>
              <a:gd name="T14" fmla="*/ 0 60000 65536"/>
              <a:gd name="T15" fmla="*/ 0 w 53"/>
              <a:gd name="T16" fmla="*/ 0 h 43"/>
              <a:gd name="T17" fmla="*/ 53 w 53"/>
              <a:gd name="T18" fmla="*/ 43 h 43"/>
            </a:gdLst>
            <a:ahLst/>
            <a:cxnLst>
              <a:cxn ang="T10">
                <a:pos x="T0" y="T1"/>
              </a:cxn>
              <a:cxn ang="T11">
                <a:pos x="T2" y="T3"/>
              </a:cxn>
              <a:cxn ang="T12">
                <a:pos x="T4" y="T5"/>
              </a:cxn>
              <a:cxn ang="T13">
                <a:pos x="T6" y="T7"/>
              </a:cxn>
              <a:cxn ang="T14">
                <a:pos x="T8" y="T9"/>
              </a:cxn>
            </a:cxnLst>
            <a:rect l="T15" t="T16" r="T17" b="T18"/>
            <a:pathLst>
              <a:path w="53" h="43">
                <a:moveTo>
                  <a:pt x="6" y="0"/>
                </a:moveTo>
                <a:lnTo>
                  <a:pt x="52" y="6"/>
                </a:lnTo>
                <a:lnTo>
                  <a:pt x="45" y="42"/>
                </a:lnTo>
                <a:lnTo>
                  <a:pt x="0" y="36"/>
                </a:lnTo>
                <a:lnTo>
                  <a:pt x="6"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33" name="Freeform 389"/>
          <p:cNvSpPr>
            <a:spLocks/>
          </p:cNvSpPr>
          <p:nvPr/>
        </p:nvSpPr>
        <p:spPr bwMode="auto">
          <a:xfrm>
            <a:off x="2032795" y="4040189"/>
            <a:ext cx="69851" cy="50800"/>
          </a:xfrm>
          <a:custGeom>
            <a:avLst/>
            <a:gdLst>
              <a:gd name="T0" fmla="*/ 5 w 47"/>
              <a:gd name="T1" fmla="*/ 0 h 37"/>
              <a:gd name="T2" fmla="*/ 46 w 47"/>
              <a:gd name="T3" fmla="*/ 5 h 37"/>
              <a:gd name="T4" fmla="*/ 40 w 47"/>
              <a:gd name="T5" fmla="*/ 36 h 37"/>
              <a:gd name="T6" fmla="*/ 0 w 47"/>
              <a:gd name="T7" fmla="*/ 31 h 37"/>
              <a:gd name="T8" fmla="*/ 5 w 47"/>
              <a:gd name="T9" fmla="*/ 0 h 37"/>
              <a:gd name="T10" fmla="*/ 0 60000 65536"/>
              <a:gd name="T11" fmla="*/ 0 60000 65536"/>
              <a:gd name="T12" fmla="*/ 0 60000 65536"/>
              <a:gd name="T13" fmla="*/ 0 60000 65536"/>
              <a:gd name="T14" fmla="*/ 0 60000 65536"/>
              <a:gd name="T15" fmla="*/ 0 w 47"/>
              <a:gd name="T16" fmla="*/ 0 h 37"/>
              <a:gd name="T17" fmla="*/ 47 w 47"/>
              <a:gd name="T18" fmla="*/ 37 h 37"/>
            </a:gdLst>
            <a:ahLst/>
            <a:cxnLst>
              <a:cxn ang="T10">
                <a:pos x="T0" y="T1"/>
              </a:cxn>
              <a:cxn ang="T11">
                <a:pos x="T2" y="T3"/>
              </a:cxn>
              <a:cxn ang="T12">
                <a:pos x="T4" y="T5"/>
              </a:cxn>
              <a:cxn ang="T13">
                <a:pos x="T6" y="T7"/>
              </a:cxn>
              <a:cxn ang="T14">
                <a:pos x="T8" y="T9"/>
              </a:cxn>
            </a:cxnLst>
            <a:rect l="T15" t="T16" r="T17" b="T18"/>
            <a:pathLst>
              <a:path w="47" h="37">
                <a:moveTo>
                  <a:pt x="5" y="0"/>
                </a:moveTo>
                <a:lnTo>
                  <a:pt x="46" y="5"/>
                </a:lnTo>
                <a:lnTo>
                  <a:pt x="40" y="36"/>
                </a:lnTo>
                <a:lnTo>
                  <a:pt x="0" y="31"/>
                </a:lnTo>
                <a:lnTo>
                  <a:pt x="5"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34" name="Freeform 390"/>
          <p:cNvSpPr>
            <a:spLocks/>
          </p:cNvSpPr>
          <p:nvPr/>
        </p:nvSpPr>
        <p:spPr bwMode="auto">
          <a:xfrm>
            <a:off x="2035979" y="4043363"/>
            <a:ext cx="79374" cy="60325"/>
          </a:xfrm>
          <a:custGeom>
            <a:avLst/>
            <a:gdLst>
              <a:gd name="T0" fmla="*/ 6 w 53"/>
              <a:gd name="T1" fmla="*/ 0 h 44"/>
              <a:gd name="T2" fmla="*/ 52 w 53"/>
              <a:gd name="T3" fmla="*/ 6 h 44"/>
              <a:gd name="T4" fmla="*/ 45 w 53"/>
              <a:gd name="T5" fmla="*/ 43 h 44"/>
              <a:gd name="T6" fmla="*/ 0 w 53"/>
              <a:gd name="T7" fmla="*/ 36 h 44"/>
              <a:gd name="T8" fmla="*/ 6 w 53"/>
              <a:gd name="T9" fmla="*/ 0 h 44"/>
              <a:gd name="T10" fmla="*/ 0 60000 65536"/>
              <a:gd name="T11" fmla="*/ 0 60000 65536"/>
              <a:gd name="T12" fmla="*/ 0 60000 65536"/>
              <a:gd name="T13" fmla="*/ 0 60000 65536"/>
              <a:gd name="T14" fmla="*/ 0 60000 65536"/>
              <a:gd name="T15" fmla="*/ 0 w 53"/>
              <a:gd name="T16" fmla="*/ 0 h 44"/>
              <a:gd name="T17" fmla="*/ 53 w 53"/>
              <a:gd name="T18" fmla="*/ 44 h 44"/>
            </a:gdLst>
            <a:ahLst/>
            <a:cxnLst>
              <a:cxn ang="T10">
                <a:pos x="T0" y="T1"/>
              </a:cxn>
              <a:cxn ang="T11">
                <a:pos x="T2" y="T3"/>
              </a:cxn>
              <a:cxn ang="T12">
                <a:pos x="T4" y="T5"/>
              </a:cxn>
              <a:cxn ang="T13">
                <a:pos x="T6" y="T7"/>
              </a:cxn>
              <a:cxn ang="T14">
                <a:pos x="T8" y="T9"/>
              </a:cxn>
            </a:cxnLst>
            <a:rect l="T15" t="T16" r="T17" b="T18"/>
            <a:pathLst>
              <a:path w="53" h="44">
                <a:moveTo>
                  <a:pt x="6" y="0"/>
                </a:moveTo>
                <a:lnTo>
                  <a:pt x="52" y="6"/>
                </a:lnTo>
                <a:lnTo>
                  <a:pt x="45" y="43"/>
                </a:lnTo>
                <a:lnTo>
                  <a:pt x="0" y="36"/>
                </a:lnTo>
                <a:lnTo>
                  <a:pt x="6"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35" name="Freeform 391"/>
          <p:cNvSpPr>
            <a:spLocks/>
          </p:cNvSpPr>
          <p:nvPr/>
        </p:nvSpPr>
        <p:spPr bwMode="auto">
          <a:xfrm>
            <a:off x="2096303" y="4049715"/>
            <a:ext cx="66676" cy="49212"/>
          </a:xfrm>
          <a:custGeom>
            <a:avLst/>
            <a:gdLst>
              <a:gd name="T0" fmla="*/ 4 w 45"/>
              <a:gd name="T1" fmla="*/ 0 h 36"/>
              <a:gd name="T2" fmla="*/ 44 w 45"/>
              <a:gd name="T3" fmla="*/ 5 h 36"/>
              <a:gd name="T4" fmla="*/ 40 w 45"/>
              <a:gd name="T5" fmla="*/ 35 h 36"/>
              <a:gd name="T6" fmla="*/ 0 w 45"/>
              <a:gd name="T7" fmla="*/ 29 h 36"/>
              <a:gd name="T8" fmla="*/ 4 w 45"/>
              <a:gd name="T9" fmla="*/ 0 h 36"/>
              <a:gd name="T10" fmla="*/ 0 60000 65536"/>
              <a:gd name="T11" fmla="*/ 0 60000 65536"/>
              <a:gd name="T12" fmla="*/ 0 60000 65536"/>
              <a:gd name="T13" fmla="*/ 0 60000 65536"/>
              <a:gd name="T14" fmla="*/ 0 60000 65536"/>
              <a:gd name="T15" fmla="*/ 0 w 45"/>
              <a:gd name="T16" fmla="*/ 0 h 36"/>
              <a:gd name="T17" fmla="*/ 45 w 45"/>
              <a:gd name="T18" fmla="*/ 36 h 36"/>
            </a:gdLst>
            <a:ahLst/>
            <a:cxnLst>
              <a:cxn ang="T10">
                <a:pos x="T0" y="T1"/>
              </a:cxn>
              <a:cxn ang="T11">
                <a:pos x="T2" y="T3"/>
              </a:cxn>
              <a:cxn ang="T12">
                <a:pos x="T4" y="T5"/>
              </a:cxn>
              <a:cxn ang="T13">
                <a:pos x="T6" y="T7"/>
              </a:cxn>
              <a:cxn ang="T14">
                <a:pos x="T8" y="T9"/>
              </a:cxn>
            </a:cxnLst>
            <a:rect l="T15" t="T16" r="T17" b="T18"/>
            <a:pathLst>
              <a:path w="45" h="36">
                <a:moveTo>
                  <a:pt x="4" y="0"/>
                </a:moveTo>
                <a:lnTo>
                  <a:pt x="44" y="5"/>
                </a:lnTo>
                <a:lnTo>
                  <a:pt x="40" y="35"/>
                </a:lnTo>
                <a:lnTo>
                  <a:pt x="0" y="29"/>
                </a:lnTo>
                <a:lnTo>
                  <a:pt x="4"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36" name="Freeform 392"/>
          <p:cNvSpPr>
            <a:spLocks/>
          </p:cNvSpPr>
          <p:nvPr/>
        </p:nvSpPr>
        <p:spPr bwMode="auto">
          <a:xfrm>
            <a:off x="2099470" y="4051307"/>
            <a:ext cx="76201" cy="57151"/>
          </a:xfrm>
          <a:custGeom>
            <a:avLst/>
            <a:gdLst>
              <a:gd name="T0" fmla="*/ 4 w 51"/>
              <a:gd name="T1" fmla="*/ 0 h 42"/>
              <a:gd name="T2" fmla="*/ 50 w 51"/>
              <a:gd name="T3" fmla="*/ 6 h 42"/>
              <a:gd name="T4" fmla="*/ 45 w 51"/>
              <a:gd name="T5" fmla="*/ 41 h 42"/>
              <a:gd name="T6" fmla="*/ 0 w 51"/>
              <a:gd name="T7" fmla="*/ 34 h 42"/>
              <a:gd name="T8" fmla="*/ 4 w 51"/>
              <a:gd name="T9" fmla="*/ 0 h 42"/>
              <a:gd name="T10" fmla="*/ 0 60000 65536"/>
              <a:gd name="T11" fmla="*/ 0 60000 65536"/>
              <a:gd name="T12" fmla="*/ 0 60000 65536"/>
              <a:gd name="T13" fmla="*/ 0 60000 65536"/>
              <a:gd name="T14" fmla="*/ 0 60000 65536"/>
              <a:gd name="T15" fmla="*/ 0 w 51"/>
              <a:gd name="T16" fmla="*/ 0 h 42"/>
              <a:gd name="T17" fmla="*/ 51 w 51"/>
              <a:gd name="T18" fmla="*/ 42 h 42"/>
            </a:gdLst>
            <a:ahLst/>
            <a:cxnLst>
              <a:cxn ang="T10">
                <a:pos x="T0" y="T1"/>
              </a:cxn>
              <a:cxn ang="T11">
                <a:pos x="T2" y="T3"/>
              </a:cxn>
              <a:cxn ang="T12">
                <a:pos x="T4" y="T5"/>
              </a:cxn>
              <a:cxn ang="T13">
                <a:pos x="T6" y="T7"/>
              </a:cxn>
              <a:cxn ang="T14">
                <a:pos x="T8" y="T9"/>
              </a:cxn>
            </a:cxnLst>
            <a:rect l="T15" t="T16" r="T17" b="T18"/>
            <a:pathLst>
              <a:path w="51" h="42">
                <a:moveTo>
                  <a:pt x="4" y="0"/>
                </a:moveTo>
                <a:lnTo>
                  <a:pt x="50" y="6"/>
                </a:lnTo>
                <a:lnTo>
                  <a:pt x="45" y="41"/>
                </a:lnTo>
                <a:lnTo>
                  <a:pt x="0" y="34"/>
                </a:lnTo>
                <a:lnTo>
                  <a:pt x="4"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37" name="Freeform 393"/>
          <p:cNvSpPr>
            <a:spLocks/>
          </p:cNvSpPr>
          <p:nvPr/>
        </p:nvSpPr>
        <p:spPr bwMode="auto">
          <a:xfrm>
            <a:off x="2216954" y="4064006"/>
            <a:ext cx="73026" cy="52388"/>
          </a:xfrm>
          <a:custGeom>
            <a:avLst/>
            <a:gdLst>
              <a:gd name="T0" fmla="*/ 8 w 49"/>
              <a:gd name="T1" fmla="*/ 0 h 40"/>
              <a:gd name="T2" fmla="*/ 48 w 49"/>
              <a:gd name="T3" fmla="*/ 7 h 40"/>
              <a:gd name="T4" fmla="*/ 40 w 49"/>
              <a:gd name="T5" fmla="*/ 39 h 40"/>
              <a:gd name="T6" fmla="*/ 0 w 49"/>
              <a:gd name="T7" fmla="*/ 32 h 40"/>
              <a:gd name="T8" fmla="*/ 8 w 49"/>
              <a:gd name="T9" fmla="*/ 0 h 40"/>
              <a:gd name="T10" fmla="*/ 0 60000 65536"/>
              <a:gd name="T11" fmla="*/ 0 60000 65536"/>
              <a:gd name="T12" fmla="*/ 0 60000 65536"/>
              <a:gd name="T13" fmla="*/ 0 60000 65536"/>
              <a:gd name="T14" fmla="*/ 0 60000 65536"/>
              <a:gd name="T15" fmla="*/ 0 w 49"/>
              <a:gd name="T16" fmla="*/ 0 h 40"/>
              <a:gd name="T17" fmla="*/ 49 w 49"/>
              <a:gd name="T18" fmla="*/ 40 h 40"/>
            </a:gdLst>
            <a:ahLst/>
            <a:cxnLst>
              <a:cxn ang="T10">
                <a:pos x="T0" y="T1"/>
              </a:cxn>
              <a:cxn ang="T11">
                <a:pos x="T2" y="T3"/>
              </a:cxn>
              <a:cxn ang="T12">
                <a:pos x="T4" y="T5"/>
              </a:cxn>
              <a:cxn ang="T13">
                <a:pos x="T6" y="T7"/>
              </a:cxn>
              <a:cxn ang="T14">
                <a:pos x="T8" y="T9"/>
              </a:cxn>
            </a:cxnLst>
            <a:rect l="T15" t="T16" r="T17" b="T18"/>
            <a:pathLst>
              <a:path w="49" h="40">
                <a:moveTo>
                  <a:pt x="8" y="0"/>
                </a:moveTo>
                <a:lnTo>
                  <a:pt x="48" y="7"/>
                </a:lnTo>
                <a:lnTo>
                  <a:pt x="40" y="39"/>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38" name="Freeform 394"/>
          <p:cNvSpPr>
            <a:spLocks/>
          </p:cNvSpPr>
          <p:nvPr/>
        </p:nvSpPr>
        <p:spPr bwMode="auto">
          <a:xfrm>
            <a:off x="2220120" y="4064000"/>
            <a:ext cx="82549" cy="65088"/>
          </a:xfrm>
          <a:custGeom>
            <a:avLst/>
            <a:gdLst>
              <a:gd name="T0" fmla="*/ 9 w 55"/>
              <a:gd name="T1" fmla="*/ 0 h 46"/>
              <a:gd name="T2" fmla="*/ 54 w 55"/>
              <a:gd name="T3" fmla="*/ 8 h 46"/>
              <a:gd name="T4" fmla="*/ 45 w 55"/>
              <a:gd name="T5" fmla="*/ 45 h 46"/>
              <a:gd name="T6" fmla="*/ 0 w 55"/>
              <a:gd name="T7" fmla="*/ 37 h 46"/>
              <a:gd name="T8" fmla="*/ 9 w 55"/>
              <a:gd name="T9" fmla="*/ 0 h 46"/>
              <a:gd name="T10" fmla="*/ 0 60000 65536"/>
              <a:gd name="T11" fmla="*/ 0 60000 65536"/>
              <a:gd name="T12" fmla="*/ 0 60000 65536"/>
              <a:gd name="T13" fmla="*/ 0 60000 65536"/>
              <a:gd name="T14" fmla="*/ 0 60000 65536"/>
              <a:gd name="T15" fmla="*/ 0 w 55"/>
              <a:gd name="T16" fmla="*/ 0 h 46"/>
              <a:gd name="T17" fmla="*/ 55 w 55"/>
              <a:gd name="T18" fmla="*/ 46 h 46"/>
            </a:gdLst>
            <a:ahLst/>
            <a:cxnLst>
              <a:cxn ang="T10">
                <a:pos x="T0" y="T1"/>
              </a:cxn>
              <a:cxn ang="T11">
                <a:pos x="T2" y="T3"/>
              </a:cxn>
              <a:cxn ang="T12">
                <a:pos x="T4" y="T5"/>
              </a:cxn>
              <a:cxn ang="T13">
                <a:pos x="T6" y="T7"/>
              </a:cxn>
              <a:cxn ang="T14">
                <a:pos x="T8" y="T9"/>
              </a:cxn>
            </a:cxnLst>
            <a:rect l="T15" t="T16" r="T17" b="T18"/>
            <a:pathLst>
              <a:path w="55" h="46">
                <a:moveTo>
                  <a:pt x="9" y="0"/>
                </a:moveTo>
                <a:lnTo>
                  <a:pt x="54" y="8"/>
                </a:lnTo>
                <a:lnTo>
                  <a:pt x="45" y="45"/>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39" name="Freeform 395"/>
          <p:cNvSpPr>
            <a:spLocks/>
          </p:cNvSpPr>
          <p:nvPr/>
        </p:nvSpPr>
        <p:spPr bwMode="auto">
          <a:xfrm>
            <a:off x="2156620" y="4054475"/>
            <a:ext cx="69851" cy="50800"/>
          </a:xfrm>
          <a:custGeom>
            <a:avLst/>
            <a:gdLst>
              <a:gd name="T0" fmla="*/ 5 w 47"/>
              <a:gd name="T1" fmla="*/ 0 h 38"/>
              <a:gd name="T2" fmla="*/ 46 w 47"/>
              <a:gd name="T3" fmla="*/ 5 h 38"/>
              <a:gd name="T4" fmla="*/ 40 w 47"/>
              <a:gd name="T5" fmla="*/ 37 h 38"/>
              <a:gd name="T6" fmla="*/ 0 w 47"/>
              <a:gd name="T7" fmla="*/ 32 h 38"/>
              <a:gd name="T8" fmla="*/ 5 w 47"/>
              <a:gd name="T9" fmla="*/ 0 h 38"/>
              <a:gd name="T10" fmla="*/ 0 60000 65536"/>
              <a:gd name="T11" fmla="*/ 0 60000 65536"/>
              <a:gd name="T12" fmla="*/ 0 60000 65536"/>
              <a:gd name="T13" fmla="*/ 0 60000 65536"/>
              <a:gd name="T14" fmla="*/ 0 60000 65536"/>
              <a:gd name="T15" fmla="*/ 0 w 47"/>
              <a:gd name="T16" fmla="*/ 0 h 38"/>
              <a:gd name="T17" fmla="*/ 47 w 47"/>
              <a:gd name="T18" fmla="*/ 38 h 38"/>
            </a:gdLst>
            <a:ahLst/>
            <a:cxnLst>
              <a:cxn ang="T10">
                <a:pos x="T0" y="T1"/>
              </a:cxn>
              <a:cxn ang="T11">
                <a:pos x="T2" y="T3"/>
              </a:cxn>
              <a:cxn ang="T12">
                <a:pos x="T4" y="T5"/>
              </a:cxn>
              <a:cxn ang="T13">
                <a:pos x="T6" y="T7"/>
              </a:cxn>
              <a:cxn ang="T14">
                <a:pos x="T8" y="T9"/>
              </a:cxn>
            </a:cxnLst>
            <a:rect l="T15" t="T16" r="T17" b="T18"/>
            <a:pathLst>
              <a:path w="47" h="38">
                <a:moveTo>
                  <a:pt x="5" y="0"/>
                </a:moveTo>
                <a:lnTo>
                  <a:pt x="46" y="5"/>
                </a:lnTo>
                <a:lnTo>
                  <a:pt x="40" y="37"/>
                </a:lnTo>
                <a:lnTo>
                  <a:pt x="0" y="32"/>
                </a:lnTo>
                <a:lnTo>
                  <a:pt x="5"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40" name="Freeform 396"/>
          <p:cNvSpPr>
            <a:spLocks/>
          </p:cNvSpPr>
          <p:nvPr/>
        </p:nvSpPr>
        <p:spPr bwMode="auto">
          <a:xfrm>
            <a:off x="2159803" y="4057649"/>
            <a:ext cx="79374" cy="58739"/>
          </a:xfrm>
          <a:custGeom>
            <a:avLst/>
            <a:gdLst>
              <a:gd name="T0" fmla="*/ 7 w 53"/>
              <a:gd name="T1" fmla="*/ 0 h 44"/>
              <a:gd name="T2" fmla="*/ 52 w 53"/>
              <a:gd name="T3" fmla="*/ 6 h 44"/>
              <a:gd name="T4" fmla="*/ 45 w 53"/>
              <a:gd name="T5" fmla="*/ 43 h 44"/>
              <a:gd name="T6" fmla="*/ 0 w 53"/>
              <a:gd name="T7" fmla="*/ 37 h 44"/>
              <a:gd name="T8" fmla="*/ 7 w 53"/>
              <a:gd name="T9" fmla="*/ 0 h 44"/>
              <a:gd name="T10" fmla="*/ 0 60000 65536"/>
              <a:gd name="T11" fmla="*/ 0 60000 65536"/>
              <a:gd name="T12" fmla="*/ 0 60000 65536"/>
              <a:gd name="T13" fmla="*/ 0 60000 65536"/>
              <a:gd name="T14" fmla="*/ 0 60000 65536"/>
              <a:gd name="T15" fmla="*/ 0 w 53"/>
              <a:gd name="T16" fmla="*/ 0 h 44"/>
              <a:gd name="T17" fmla="*/ 53 w 53"/>
              <a:gd name="T18" fmla="*/ 44 h 44"/>
            </a:gdLst>
            <a:ahLst/>
            <a:cxnLst>
              <a:cxn ang="T10">
                <a:pos x="T0" y="T1"/>
              </a:cxn>
              <a:cxn ang="T11">
                <a:pos x="T2" y="T3"/>
              </a:cxn>
              <a:cxn ang="T12">
                <a:pos x="T4" y="T5"/>
              </a:cxn>
              <a:cxn ang="T13">
                <a:pos x="T6" y="T7"/>
              </a:cxn>
              <a:cxn ang="T14">
                <a:pos x="T8" y="T9"/>
              </a:cxn>
            </a:cxnLst>
            <a:rect l="T15" t="T16" r="T17" b="T18"/>
            <a:pathLst>
              <a:path w="53" h="44">
                <a:moveTo>
                  <a:pt x="7" y="0"/>
                </a:moveTo>
                <a:lnTo>
                  <a:pt x="52" y="6"/>
                </a:lnTo>
                <a:lnTo>
                  <a:pt x="45" y="43"/>
                </a:lnTo>
                <a:lnTo>
                  <a:pt x="0" y="37"/>
                </a:lnTo>
                <a:lnTo>
                  <a:pt x="7"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41" name="Freeform 397"/>
          <p:cNvSpPr>
            <a:spLocks/>
          </p:cNvSpPr>
          <p:nvPr/>
        </p:nvSpPr>
        <p:spPr bwMode="auto">
          <a:xfrm>
            <a:off x="2280447" y="4073525"/>
            <a:ext cx="73026" cy="55563"/>
          </a:xfrm>
          <a:custGeom>
            <a:avLst/>
            <a:gdLst>
              <a:gd name="T0" fmla="*/ 8 w 49"/>
              <a:gd name="T1" fmla="*/ 0 h 40"/>
              <a:gd name="T2" fmla="*/ 48 w 49"/>
              <a:gd name="T3" fmla="*/ 7 h 40"/>
              <a:gd name="T4" fmla="*/ 40 w 49"/>
              <a:gd name="T5" fmla="*/ 39 h 40"/>
              <a:gd name="T6" fmla="*/ 0 w 49"/>
              <a:gd name="T7" fmla="*/ 32 h 40"/>
              <a:gd name="T8" fmla="*/ 8 w 49"/>
              <a:gd name="T9" fmla="*/ 0 h 40"/>
              <a:gd name="T10" fmla="*/ 0 60000 65536"/>
              <a:gd name="T11" fmla="*/ 0 60000 65536"/>
              <a:gd name="T12" fmla="*/ 0 60000 65536"/>
              <a:gd name="T13" fmla="*/ 0 60000 65536"/>
              <a:gd name="T14" fmla="*/ 0 60000 65536"/>
              <a:gd name="T15" fmla="*/ 0 w 49"/>
              <a:gd name="T16" fmla="*/ 0 h 40"/>
              <a:gd name="T17" fmla="*/ 49 w 49"/>
              <a:gd name="T18" fmla="*/ 40 h 40"/>
            </a:gdLst>
            <a:ahLst/>
            <a:cxnLst>
              <a:cxn ang="T10">
                <a:pos x="T0" y="T1"/>
              </a:cxn>
              <a:cxn ang="T11">
                <a:pos x="T2" y="T3"/>
              </a:cxn>
              <a:cxn ang="T12">
                <a:pos x="T4" y="T5"/>
              </a:cxn>
              <a:cxn ang="T13">
                <a:pos x="T6" y="T7"/>
              </a:cxn>
              <a:cxn ang="T14">
                <a:pos x="T8" y="T9"/>
              </a:cxn>
            </a:cxnLst>
            <a:rect l="T15" t="T16" r="T17" b="T18"/>
            <a:pathLst>
              <a:path w="49" h="40">
                <a:moveTo>
                  <a:pt x="8" y="0"/>
                </a:moveTo>
                <a:lnTo>
                  <a:pt x="48" y="7"/>
                </a:lnTo>
                <a:lnTo>
                  <a:pt x="40" y="39"/>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42" name="Freeform 398"/>
          <p:cNvSpPr>
            <a:spLocks/>
          </p:cNvSpPr>
          <p:nvPr/>
        </p:nvSpPr>
        <p:spPr bwMode="auto">
          <a:xfrm>
            <a:off x="2283620" y="4076705"/>
            <a:ext cx="82549" cy="63500"/>
          </a:xfrm>
          <a:custGeom>
            <a:avLst/>
            <a:gdLst>
              <a:gd name="T0" fmla="*/ 9 w 55"/>
              <a:gd name="T1" fmla="*/ 0 h 46"/>
              <a:gd name="T2" fmla="*/ 54 w 55"/>
              <a:gd name="T3" fmla="*/ 8 h 46"/>
              <a:gd name="T4" fmla="*/ 46 w 55"/>
              <a:gd name="T5" fmla="*/ 45 h 46"/>
              <a:gd name="T6" fmla="*/ 0 w 55"/>
              <a:gd name="T7" fmla="*/ 37 h 46"/>
              <a:gd name="T8" fmla="*/ 9 w 55"/>
              <a:gd name="T9" fmla="*/ 0 h 46"/>
              <a:gd name="T10" fmla="*/ 0 60000 65536"/>
              <a:gd name="T11" fmla="*/ 0 60000 65536"/>
              <a:gd name="T12" fmla="*/ 0 60000 65536"/>
              <a:gd name="T13" fmla="*/ 0 60000 65536"/>
              <a:gd name="T14" fmla="*/ 0 60000 65536"/>
              <a:gd name="T15" fmla="*/ 0 w 55"/>
              <a:gd name="T16" fmla="*/ 0 h 46"/>
              <a:gd name="T17" fmla="*/ 55 w 55"/>
              <a:gd name="T18" fmla="*/ 46 h 46"/>
            </a:gdLst>
            <a:ahLst/>
            <a:cxnLst>
              <a:cxn ang="T10">
                <a:pos x="T0" y="T1"/>
              </a:cxn>
              <a:cxn ang="T11">
                <a:pos x="T2" y="T3"/>
              </a:cxn>
              <a:cxn ang="T12">
                <a:pos x="T4" y="T5"/>
              </a:cxn>
              <a:cxn ang="T13">
                <a:pos x="T6" y="T7"/>
              </a:cxn>
              <a:cxn ang="T14">
                <a:pos x="T8" y="T9"/>
              </a:cxn>
            </a:cxnLst>
            <a:rect l="T15" t="T16" r="T17" b="T18"/>
            <a:pathLst>
              <a:path w="55" h="46">
                <a:moveTo>
                  <a:pt x="9" y="0"/>
                </a:moveTo>
                <a:lnTo>
                  <a:pt x="54" y="8"/>
                </a:lnTo>
                <a:lnTo>
                  <a:pt x="46" y="45"/>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43" name="Freeform 399"/>
          <p:cNvSpPr>
            <a:spLocks/>
          </p:cNvSpPr>
          <p:nvPr/>
        </p:nvSpPr>
        <p:spPr bwMode="auto">
          <a:xfrm>
            <a:off x="2340776" y="4084637"/>
            <a:ext cx="71436" cy="55563"/>
          </a:xfrm>
          <a:custGeom>
            <a:avLst/>
            <a:gdLst>
              <a:gd name="T0" fmla="*/ 8 w 48"/>
              <a:gd name="T1" fmla="*/ 0 h 40"/>
              <a:gd name="T2" fmla="*/ 47 w 48"/>
              <a:gd name="T3" fmla="*/ 7 h 40"/>
              <a:gd name="T4" fmla="*/ 39 w 48"/>
              <a:gd name="T5" fmla="*/ 39 h 40"/>
              <a:gd name="T6" fmla="*/ 0 w 48"/>
              <a:gd name="T7" fmla="*/ 32 h 40"/>
              <a:gd name="T8" fmla="*/ 8 w 48"/>
              <a:gd name="T9" fmla="*/ 0 h 40"/>
              <a:gd name="T10" fmla="*/ 0 60000 65536"/>
              <a:gd name="T11" fmla="*/ 0 60000 65536"/>
              <a:gd name="T12" fmla="*/ 0 60000 65536"/>
              <a:gd name="T13" fmla="*/ 0 60000 65536"/>
              <a:gd name="T14" fmla="*/ 0 60000 65536"/>
              <a:gd name="T15" fmla="*/ 0 w 48"/>
              <a:gd name="T16" fmla="*/ 0 h 40"/>
              <a:gd name="T17" fmla="*/ 48 w 48"/>
              <a:gd name="T18" fmla="*/ 40 h 40"/>
            </a:gdLst>
            <a:ahLst/>
            <a:cxnLst>
              <a:cxn ang="T10">
                <a:pos x="T0" y="T1"/>
              </a:cxn>
              <a:cxn ang="T11">
                <a:pos x="T2" y="T3"/>
              </a:cxn>
              <a:cxn ang="T12">
                <a:pos x="T4" y="T5"/>
              </a:cxn>
              <a:cxn ang="T13">
                <a:pos x="T6" y="T7"/>
              </a:cxn>
              <a:cxn ang="T14">
                <a:pos x="T8" y="T9"/>
              </a:cxn>
            </a:cxnLst>
            <a:rect l="T15" t="T16" r="T17" b="T18"/>
            <a:pathLst>
              <a:path w="48" h="40">
                <a:moveTo>
                  <a:pt x="8" y="0"/>
                </a:moveTo>
                <a:lnTo>
                  <a:pt x="47" y="7"/>
                </a:lnTo>
                <a:lnTo>
                  <a:pt x="39" y="39"/>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44" name="Freeform 400"/>
          <p:cNvSpPr>
            <a:spLocks/>
          </p:cNvSpPr>
          <p:nvPr/>
        </p:nvSpPr>
        <p:spPr bwMode="auto">
          <a:xfrm>
            <a:off x="2343946" y="4087815"/>
            <a:ext cx="80962" cy="61912"/>
          </a:xfrm>
          <a:custGeom>
            <a:avLst/>
            <a:gdLst>
              <a:gd name="T0" fmla="*/ 9 w 54"/>
              <a:gd name="T1" fmla="*/ 0 h 46"/>
              <a:gd name="T2" fmla="*/ 53 w 54"/>
              <a:gd name="T3" fmla="*/ 8 h 46"/>
              <a:gd name="T4" fmla="*/ 44 w 54"/>
              <a:gd name="T5" fmla="*/ 45 h 46"/>
              <a:gd name="T6" fmla="*/ 0 w 54"/>
              <a:gd name="T7" fmla="*/ 37 h 46"/>
              <a:gd name="T8" fmla="*/ 9 w 54"/>
              <a:gd name="T9" fmla="*/ 0 h 46"/>
              <a:gd name="T10" fmla="*/ 0 60000 65536"/>
              <a:gd name="T11" fmla="*/ 0 60000 65536"/>
              <a:gd name="T12" fmla="*/ 0 60000 65536"/>
              <a:gd name="T13" fmla="*/ 0 60000 65536"/>
              <a:gd name="T14" fmla="*/ 0 60000 65536"/>
              <a:gd name="T15" fmla="*/ 0 w 54"/>
              <a:gd name="T16" fmla="*/ 0 h 46"/>
              <a:gd name="T17" fmla="*/ 54 w 54"/>
              <a:gd name="T18" fmla="*/ 46 h 46"/>
            </a:gdLst>
            <a:ahLst/>
            <a:cxnLst>
              <a:cxn ang="T10">
                <a:pos x="T0" y="T1"/>
              </a:cxn>
              <a:cxn ang="T11">
                <a:pos x="T2" y="T3"/>
              </a:cxn>
              <a:cxn ang="T12">
                <a:pos x="T4" y="T5"/>
              </a:cxn>
              <a:cxn ang="T13">
                <a:pos x="T6" y="T7"/>
              </a:cxn>
              <a:cxn ang="T14">
                <a:pos x="T8" y="T9"/>
              </a:cxn>
            </a:cxnLst>
            <a:rect l="T15" t="T16" r="T17" b="T18"/>
            <a:pathLst>
              <a:path w="54" h="46">
                <a:moveTo>
                  <a:pt x="9" y="0"/>
                </a:moveTo>
                <a:lnTo>
                  <a:pt x="53" y="8"/>
                </a:lnTo>
                <a:lnTo>
                  <a:pt x="44" y="45"/>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45" name="Freeform 401"/>
          <p:cNvSpPr>
            <a:spLocks/>
          </p:cNvSpPr>
          <p:nvPr/>
        </p:nvSpPr>
        <p:spPr bwMode="auto">
          <a:xfrm>
            <a:off x="2401103" y="4095753"/>
            <a:ext cx="71436" cy="55563"/>
          </a:xfrm>
          <a:custGeom>
            <a:avLst/>
            <a:gdLst>
              <a:gd name="T0" fmla="*/ 8 w 49"/>
              <a:gd name="T1" fmla="*/ 0 h 41"/>
              <a:gd name="T2" fmla="*/ 48 w 49"/>
              <a:gd name="T3" fmla="*/ 8 h 41"/>
              <a:gd name="T4" fmla="*/ 40 w 49"/>
              <a:gd name="T5" fmla="*/ 40 h 41"/>
              <a:gd name="T6" fmla="*/ 0 w 49"/>
              <a:gd name="T7" fmla="*/ 32 h 41"/>
              <a:gd name="T8" fmla="*/ 8 w 49"/>
              <a:gd name="T9" fmla="*/ 0 h 41"/>
              <a:gd name="T10" fmla="*/ 0 60000 65536"/>
              <a:gd name="T11" fmla="*/ 0 60000 65536"/>
              <a:gd name="T12" fmla="*/ 0 60000 65536"/>
              <a:gd name="T13" fmla="*/ 0 60000 65536"/>
              <a:gd name="T14" fmla="*/ 0 60000 65536"/>
              <a:gd name="T15" fmla="*/ 0 w 49"/>
              <a:gd name="T16" fmla="*/ 0 h 41"/>
              <a:gd name="T17" fmla="*/ 49 w 49"/>
              <a:gd name="T18" fmla="*/ 41 h 41"/>
            </a:gdLst>
            <a:ahLst/>
            <a:cxnLst>
              <a:cxn ang="T10">
                <a:pos x="T0" y="T1"/>
              </a:cxn>
              <a:cxn ang="T11">
                <a:pos x="T2" y="T3"/>
              </a:cxn>
              <a:cxn ang="T12">
                <a:pos x="T4" y="T5"/>
              </a:cxn>
              <a:cxn ang="T13">
                <a:pos x="T6" y="T7"/>
              </a:cxn>
              <a:cxn ang="T14">
                <a:pos x="T8" y="T9"/>
              </a:cxn>
            </a:cxnLst>
            <a:rect l="T15" t="T16" r="T17" b="T18"/>
            <a:pathLst>
              <a:path w="49" h="41">
                <a:moveTo>
                  <a:pt x="8" y="0"/>
                </a:moveTo>
                <a:lnTo>
                  <a:pt x="48" y="8"/>
                </a:lnTo>
                <a:lnTo>
                  <a:pt x="40" y="40"/>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46" name="Freeform 402"/>
          <p:cNvSpPr>
            <a:spLocks/>
          </p:cNvSpPr>
          <p:nvPr/>
        </p:nvSpPr>
        <p:spPr bwMode="auto">
          <a:xfrm>
            <a:off x="2402684" y="4098930"/>
            <a:ext cx="82549" cy="63500"/>
          </a:xfrm>
          <a:custGeom>
            <a:avLst/>
            <a:gdLst>
              <a:gd name="T0" fmla="*/ 9 w 55"/>
              <a:gd name="T1" fmla="*/ 0 h 47"/>
              <a:gd name="T2" fmla="*/ 54 w 55"/>
              <a:gd name="T3" fmla="*/ 9 h 47"/>
              <a:gd name="T4" fmla="*/ 45 w 55"/>
              <a:gd name="T5" fmla="*/ 46 h 47"/>
              <a:gd name="T6" fmla="*/ 0 w 55"/>
              <a:gd name="T7" fmla="*/ 37 h 47"/>
              <a:gd name="T8" fmla="*/ 9 w 55"/>
              <a:gd name="T9" fmla="*/ 0 h 47"/>
              <a:gd name="T10" fmla="*/ 0 60000 65536"/>
              <a:gd name="T11" fmla="*/ 0 60000 65536"/>
              <a:gd name="T12" fmla="*/ 0 60000 65536"/>
              <a:gd name="T13" fmla="*/ 0 60000 65536"/>
              <a:gd name="T14" fmla="*/ 0 60000 65536"/>
              <a:gd name="T15" fmla="*/ 0 w 55"/>
              <a:gd name="T16" fmla="*/ 0 h 47"/>
              <a:gd name="T17" fmla="*/ 55 w 55"/>
              <a:gd name="T18" fmla="*/ 47 h 47"/>
            </a:gdLst>
            <a:ahLst/>
            <a:cxnLst>
              <a:cxn ang="T10">
                <a:pos x="T0" y="T1"/>
              </a:cxn>
              <a:cxn ang="T11">
                <a:pos x="T2" y="T3"/>
              </a:cxn>
              <a:cxn ang="T12">
                <a:pos x="T4" y="T5"/>
              </a:cxn>
              <a:cxn ang="T13">
                <a:pos x="T6" y="T7"/>
              </a:cxn>
              <a:cxn ang="T14">
                <a:pos x="T8" y="T9"/>
              </a:cxn>
            </a:cxnLst>
            <a:rect l="T15" t="T16" r="T17" b="T18"/>
            <a:pathLst>
              <a:path w="55" h="47">
                <a:moveTo>
                  <a:pt x="9" y="0"/>
                </a:moveTo>
                <a:lnTo>
                  <a:pt x="54" y="9"/>
                </a:lnTo>
                <a:lnTo>
                  <a:pt x="45" y="46"/>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47" name="Freeform 403"/>
          <p:cNvSpPr>
            <a:spLocks/>
          </p:cNvSpPr>
          <p:nvPr/>
        </p:nvSpPr>
        <p:spPr bwMode="auto">
          <a:xfrm>
            <a:off x="2461429" y="4106865"/>
            <a:ext cx="71436" cy="55563"/>
          </a:xfrm>
          <a:custGeom>
            <a:avLst/>
            <a:gdLst>
              <a:gd name="T0" fmla="*/ 8 w 49"/>
              <a:gd name="T1" fmla="*/ 0 h 40"/>
              <a:gd name="T2" fmla="*/ 48 w 49"/>
              <a:gd name="T3" fmla="*/ 7 h 40"/>
              <a:gd name="T4" fmla="*/ 40 w 49"/>
              <a:gd name="T5" fmla="*/ 39 h 40"/>
              <a:gd name="T6" fmla="*/ 0 w 49"/>
              <a:gd name="T7" fmla="*/ 32 h 40"/>
              <a:gd name="T8" fmla="*/ 8 w 49"/>
              <a:gd name="T9" fmla="*/ 0 h 40"/>
              <a:gd name="T10" fmla="*/ 0 60000 65536"/>
              <a:gd name="T11" fmla="*/ 0 60000 65536"/>
              <a:gd name="T12" fmla="*/ 0 60000 65536"/>
              <a:gd name="T13" fmla="*/ 0 60000 65536"/>
              <a:gd name="T14" fmla="*/ 0 60000 65536"/>
              <a:gd name="T15" fmla="*/ 0 w 49"/>
              <a:gd name="T16" fmla="*/ 0 h 40"/>
              <a:gd name="T17" fmla="*/ 49 w 49"/>
              <a:gd name="T18" fmla="*/ 40 h 40"/>
            </a:gdLst>
            <a:ahLst/>
            <a:cxnLst>
              <a:cxn ang="T10">
                <a:pos x="T0" y="T1"/>
              </a:cxn>
              <a:cxn ang="T11">
                <a:pos x="T2" y="T3"/>
              </a:cxn>
              <a:cxn ang="T12">
                <a:pos x="T4" y="T5"/>
              </a:cxn>
              <a:cxn ang="T13">
                <a:pos x="T6" y="T7"/>
              </a:cxn>
              <a:cxn ang="T14">
                <a:pos x="T8" y="T9"/>
              </a:cxn>
            </a:cxnLst>
            <a:rect l="T15" t="T16" r="T17" b="T18"/>
            <a:pathLst>
              <a:path w="49" h="40">
                <a:moveTo>
                  <a:pt x="8" y="0"/>
                </a:moveTo>
                <a:lnTo>
                  <a:pt x="48" y="7"/>
                </a:lnTo>
                <a:lnTo>
                  <a:pt x="40" y="39"/>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48" name="Freeform 404"/>
          <p:cNvSpPr>
            <a:spLocks/>
          </p:cNvSpPr>
          <p:nvPr/>
        </p:nvSpPr>
        <p:spPr bwMode="auto">
          <a:xfrm>
            <a:off x="2463009" y="4110041"/>
            <a:ext cx="82549" cy="63500"/>
          </a:xfrm>
          <a:custGeom>
            <a:avLst/>
            <a:gdLst>
              <a:gd name="T0" fmla="*/ 9 w 55"/>
              <a:gd name="T1" fmla="*/ 0 h 46"/>
              <a:gd name="T2" fmla="*/ 54 w 55"/>
              <a:gd name="T3" fmla="*/ 8 h 46"/>
              <a:gd name="T4" fmla="*/ 45 w 55"/>
              <a:gd name="T5" fmla="*/ 45 h 46"/>
              <a:gd name="T6" fmla="*/ 0 w 55"/>
              <a:gd name="T7" fmla="*/ 37 h 46"/>
              <a:gd name="T8" fmla="*/ 9 w 55"/>
              <a:gd name="T9" fmla="*/ 0 h 46"/>
              <a:gd name="T10" fmla="*/ 0 60000 65536"/>
              <a:gd name="T11" fmla="*/ 0 60000 65536"/>
              <a:gd name="T12" fmla="*/ 0 60000 65536"/>
              <a:gd name="T13" fmla="*/ 0 60000 65536"/>
              <a:gd name="T14" fmla="*/ 0 60000 65536"/>
              <a:gd name="T15" fmla="*/ 0 w 55"/>
              <a:gd name="T16" fmla="*/ 0 h 46"/>
              <a:gd name="T17" fmla="*/ 55 w 55"/>
              <a:gd name="T18" fmla="*/ 46 h 46"/>
            </a:gdLst>
            <a:ahLst/>
            <a:cxnLst>
              <a:cxn ang="T10">
                <a:pos x="T0" y="T1"/>
              </a:cxn>
              <a:cxn ang="T11">
                <a:pos x="T2" y="T3"/>
              </a:cxn>
              <a:cxn ang="T12">
                <a:pos x="T4" y="T5"/>
              </a:cxn>
              <a:cxn ang="T13">
                <a:pos x="T6" y="T7"/>
              </a:cxn>
              <a:cxn ang="T14">
                <a:pos x="T8" y="T9"/>
              </a:cxn>
            </a:cxnLst>
            <a:rect l="T15" t="T16" r="T17" b="T18"/>
            <a:pathLst>
              <a:path w="55" h="46">
                <a:moveTo>
                  <a:pt x="9" y="0"/>
                </a:moveTo>
                <a:lnTo>
                  <a:pt x="54" y="8"/>
                </a:lnTo>
                <a:lnTo>
                  <a:pt x="45" y="45"/>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49" name="Freeform 405"/>
          <p:cNvSpPr>
            <a:spLocks/>
          </p:cNvSpPr>
          <p:nvPr/>
        </p:nvSpPr>
        <p:spPr bwMode="auto">
          <a:xfrm>
            <a:off x="2521754" y="4117977"/>
            <a:ext cx="71436" cy="55563"/>
          </a:xfrm>
          <a:custGeom>
            <a:avLst/>
            <a:gdLst>
              <a:gd name="T0" fmla="*/ 8 w 49"/>
              <a:gd name="T1" fmla="*/ 0 h 40"/>
              <a:gd name="T2" fmla="*/ 48 w 49"/>
              <a:gd name="T3" fmla="*/ 7 h 40"/>
              <a:gd name="T4" fmla="*/ 40 w 49"/>
              <a:gd name="T5" fmla="*/ 39 h 40"/>
              <a:gd name="T6" fmla="*/ 0 w 49"/>
              <a:gd name="T7" fmla="*/ 32 h 40"/>
              <a:gd name="T8" fmla="*/ 8 w 49"/>
              <a:gd name="T9" fmla="*/ 0 h 40"/>
              <a:gd name="T10" fmla="*/ 0 60000 65536"/>
              <a:gd name="T11" fmla="*/ 0 60000 65536"/>
              <a:gd name="T12" fmla="*/ 0 60000 65536"/>
              <a:gd name="T13" fmla="*/ 0 60000 65536"/>
              <a:gd name="T14" fmla="*/ 0 60000 65536"/>
              <a:gd name="T15" fmla="*/ 0 w 49"/>
              <a:gd name="T16" fmla="*/ 0 h 40"/>
              <a:gd name="T17" fmla="*/ 49 w 49"/>
              <a:gd name="T18" fmla="*/ 40 h 40"/>
            </a:gdLst>
            <a:ahLst/>
            <a:cxnLst>
              <a:cxn ang="T10">
                <a:pos x="T0" y="T1"/>
              </a:cxn>
              <a:cxn ang="T11">
                <a:pos x="T2" y="T3"/>
              </a:cxn>
              <a:cxn ang="T12">
                <a:pos x="T4" y="T5"/>
              </a:cxn>
              <a:cxn ang="T13">
                <a:pos x="T6" y="T7"/>
              </a:cxn>
              <a:cxn ang="T14">
                <a:pos x="T8" y="T9"/>
              </a:cxn>
            </a:cxnLst>
            <a:rect l="T15" t="T16" r="T17" b="T18"/>
            <a:pathLst>
              <a:path w="49" h="40">
                <a:moveTo>
                  <a:pt x="8" y="0"/>
                </a:moveTo>
                <a:lnTo>
                  <a:pt x="48" y="7"/>
                </a:lnTo>
                <a:lnTo>
                  <a:pt x="40" y="39"/>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50" name="Freeform 406"/>
          <p:cNvSpPr>
            <a:spLocks/>
          </p:cNvSpPr>
          <p:nvPr/>
        </p:nvSpPr>
        <p:spPr bwMode="auto">
          <a:xfrm>
            <a:off x="2524920" y="4121153"/>
            <a:ext cx="80962" cy="63500"/>
          </a:xfrm>
          <a:custGeom>
            <a:avLst/>
            <a:gdLst>
              <a:gd name="T0" fmla="*/ 9 w 55"/>
              <a:gd name="T1" fmla="*/ 0 h 46"/>
              <a:gd name="T2" fmla="*/ 54 w 55"/>
              <a:gd name="T3" fmla="*/ 8 h 46"/>
              <a:gd name="T4" fmla="*/ 45 w 55"/>
              <a:gd name="T5" fmla="*/ 45 h 46"/>
              <a:gd name="T6" fmla="*/ 0 w 55"/>
              <a:gd name="T7" fmla="*/ 37 h 46"/>
              <a:gd name="T8" fmla="*/ 9 w 55"/>
              <a:gd name="T9" fmla="*/ 0 h 46"/>
              <a:gd name="T10" fmla="*/ 0 60000 65536"/>
              <a:gd name="T11" fmla="*/ 0 60000 65536"/>
              <a:gd name="T12" fmla="*/ 0 60000 65536"/>
              <a:gd name="T13" fmla="*/ 0 60000 65536"/>
              <a:gd name="T14" fmla="*/ 0 60000 65536"/>
              <a:gd name="T15" fmla="*/ 0 w 55"/>
              <a:gd name="T16" fmla="*/ 0 h 46"/>
              <a:gd name="T17" fmla="*/ 55 w 55"/>
              <a:gd name="T18" fmla="*/ 46 h 46"/>
            </a:gdLst>
            <a:ahLst/>
            <a:cxnLst>
              <a:cxn ang="T10">
                <a:pos x="T0" y="T1"/>
              </a:cxn>
              <a:cxn ang="T11">
                <a:pos x="T2" y="T3"/>
              </a:cxn>
              <a:cxn ang="T12">
                <a:pos x="T4" y="T5"/>
              </a:cxn>
              <a:cxn ang="T13">
                <a:pos x="T6" y="T7"/>
              </a:cxn>
              <a:cxn ang="T14">
                <a:pos x="T8" y="T9"/>
              </a:cxn>
            </a:cxnLst>
            <a:rect l="T15" t="T16" r="T17" b="T18"/>
            <a:pathLst>
              <a:path w="55" h="46">
                <a:moveTo>
                  <a:pt x="9" y="0"/>
                </a:moveTo>
                <a:lnTo>
                  <a:pt x="54" y="8"/>
                </a:lnTo>
                <a:lnTo>
                  <a:pt x="45" y="45"/>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51" name="Freeform 407"/>
          <p:cNvSpPr>
            <a:spLocks/>
          </p:cNvSpPr>
          <p:nvPr/>
        </p:nvSpPr>
        <p:spPr bwMode="auto">
          <a:xfrm>
            <a:off x="2582079" y="4129089"/>
            <a:ext cx="71436" cy="55563"/>
          </a:xfrm>
          <a:custGeom>
            <a:avLst/>
            <a:gdLst>
              <a:gd name="T0" fmla="*/ 8 w 49"/>
              <a:gd name="T1" fmla="*/ 0 h 40"/>
              <a:gd name="T2" fmla="*/ 48 w 49"/>
              <a:gd name="T3" fmla="*/ 7 h 40"/>
              <a:gd name="T4" fmla="*/ 40 w 49"/>
              <a:gd name="T5" fmla="*/ 39 h 40"/>
              <a:gd name="T6" fmla="*/ 0 w 49"/>
              <a:gd name="T7" fmla="*/ 32 h 40"/>
              <a:gd name="T8" fmla="*/ 8 w 49"/>
              <a:gd name="T9" fmla="*/ 0 h 40"/>
              <a:gd name="T10" fmla="*/ 0 60000 65536"/>
              <a:gd name="T11" fmla="*/ 0 60000 65536"/>
              <a:gd name="T12" fmla="*/ 0 60000 65536"/>
              <a:gd name="T13" fmla="*/ 0 60000 65536"/>
              <a:gd name="T14" fmla="*/ 0 60000 65536"/>
              <a:gd name="T15" fmla="*/ 0 w 49"/>
              <a:gd name="T16" fmla="*/ 0 h 40"/>
              <a:gd name="T17" fmla="*/ 49 w 49"/>
              <a:gd name="T18" fmla="*/ 40 h 40"/>
            </a:gdLst>
            <a:ahLst/>
            <a:cxnLst>
              <a:cxn ang="T10">
                <a:pos x="T0" y="T1"/>
              </a:cxn>
              <a:cxn ang="T11">
                <a:pos x="T2" y="T3"/>
              </a:cxn>
              <a:cxn ang="T12">
                <a:pos x="T4" y="T5"/>
              </a:cxn>
              <a:cxn ang="T13">
                <a:pos x="T6" y="T7"/>
              </a:cxn>
              <a:cxn ang="T14">
                <a:pos x="T8" y="T9"/>
              </a:cxn>
            </a:cxnLst>
            <a:rect l="T15" t="T16" r="T17" b="T18"/>
            <a:pathLst>
              <a:path w="49" h="40">
                <a:moveTo>
                  <a:pt x="8" y="0"/>
                </a:moveTo>
                <a:lnTo>
                  <a:pt x="48" y="7"/>
                </a:lnTo>
                <a:lnTo>
                  <a:pt x="40" y="39"/>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52" name="Freeform 408"/>
          <p:cNvSpPr>
            <a:spLocks/>
          </p:cNvSpPr>
          <p:nvPr/>
        </p:nvSpPr>
        <p:spPr bwMode="auto">
          <a:xfrm>
            <a:off x="2585245" y="4132266"/>
            <a:ext cx="80962" cy="63500"/>
          </a:xfrm>
          <a:custGeom>
            <a:avLst/>
            <a:gdLst>
              <a:gd name="T0" fmla="*/ 9 w 55"/>
              <a:gd name="T1" fmla="*/ 0 h 46"/>
              <a:gd name="T2" fmla="*/ 54 w 55"/>
              <a:gd name="T3" fmla="*/ 8 h 46"/>
              <a:gd name="T4" fmla="*/ 45 w 55"/>
              <a:gd name="T5" fmla="*/ 45 h 46"/>
              <a:gd name="T6" fmla="*/ 0 w 55"/>
              <a:gd name="T7" fmla="*/ 37 h 46"/>
              <a:gd name="T8" fmla="*/ 9 w 55"/>
              <a:gd name="T9" fmla="*/ 0 h 46"/>
              <a:gd name="T10" fmla="*/ 0 60000 65536"/>
              <a:gd name="T11" fmla="*/ 0 60000 65536"/>
              <a:gd name="T12" fmla="*/ 0 60000 65536"/>
              <a:gd name="T13" fmla="*/ 0 60000 65536"/>
              <a:gd name="T14" fmla="*/ 0 60000 65536"/>
              <a:gd name="T15" fmla="*/ 0 w 55"/>
              <a:gd name="T16" fmla="*/ 0 h 46"/>
              <a:gd name="T17" fmla="*/ 55 w 55"/>
              <a:gd name="T18" fmla="*/ 46 h 46"/>
            </a:gdLst>
            <a:ahLst/>
            <a:cxnLst>
              <a:cxn ang="T10">
                <a:pos x="T0" y="T1"/>
              </a:cxn>
              <a:cxn ang="T11">
                <a:pos x="T2" y="T3"/>
              </a:cxn>
              <a:cxn ang="T12">
                <a:pos x="T4" y="T5"/>
              </a:cxn>
              <a:cxn ang="T13">
                <a:pos x="T6" y="T7"/>
              </a:cxn>
              <a:cxn ang="T14">
                <a:pos x="T8" y="T9"/>
              </a:cxn>
            </a:cxnLst>
            <a:rect l="T15" t="T16" r="T17" b="T18"/>
            <a:pathLst>
              <a:path w="55" h="46">
                <a:moveTo>
                  <a:pt x="9" y="0"/>
                </a:moveTo>
                <a:lnTo>
                  <a:pt x="54" y="8"/>
                </a:lnTo>
                <a:lnTo>
                  <a:pt x="45" y="45"/>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53" name="Freeform 409"/>
          <p:cNvSpPr>
            <a:spLocks/>
          </p:cNvSpPr>
          <p:nvPr/>
        </p:nvSpPr>
        <p:spPr bwMode="auto">
          <a:xfrm>
            <a:off x="2642405" y="4141797"/>
            <a:ext cx="71436" cy="53975"/>
          </a:xfrm>
          <a:custGeom>
            <a:avLst/>
            <a:gdLst>
              <a:gd name="T0" fmla="*/ 8 w 49"/>
              <a:gd name="T1" fmla="*/ 0 h 40"/>
              <a:gd name="T2" fmla="*/ 48 w 49"/>
              <a:gd name="T3" fmla="*/ 7 h 40"/>
              <a:gd name="T4" fmla="*/ 40 w 49"/>
              <a:gd name="T5" fmla="*/ 39 h 40"/>
              <a:gd name="T6" fmla="*/ 0 w 49"/>
              <a:gd name="T7" fmla="*/ 32 h 40"/>
              <a:gd name="T8" fmla="*/ 8 w 49"/>
              <a:gd name="T9" fmla="*/ 0 h 40"/>
              <a:gd name="T10" fmla="*/ 0 60000 65536"/>
              <a:gd name="T11" fmla="*/ 0 60000 65536"/>
              <a:gd name="T12" fmla="*/ 0 60000 65536"/>
              <a:gd name="T13" fmla="*/ 0 60000 65536"/>
              <a:gd name="T14" fmla="*/ 0 60000 65536"/>
              <a:gd name="T15" fmla="*/ 0 w 49"/>
              <a:gd name="T16" fmla="*/ 0 h 40"/>
              <a:gd name="T17" fmla="*/ 49 w 49"/>
              <a:gd name="T18" fmla="*/ 40 h 40"/>
            </a:gdLst>
            <a:ahLst/>
            <a:cxnLst>
              <a:cxn ang="T10">
                <a:pos x="T0" y="T1"/>
              </a:cxn>
              <a:cxn ang="T11">
                <a:pos x="T2" y="T3"/>
              </a:cxn>
              <a:cxn ang="T12">
                <a:pos x="T4" y="T5"/>
              </a:cxn>
              <a:cxn ang="T13">
                <a:pos x="T6" y="T7"/>
              </a:cxn>
              <a:cxn ang="T14">
                <a:pos x="T8" y="T9"/>
              </a:cxn>
            </a:cxnLst>
            <a:rect l="T15" t="T16" r="T17" b="T18"/>
            <a:pathLst>
              <a:path w="49" h="40">
                <a:moveTo>
                  <a:pt x="8" y="0"/>
                </a:moveTo>
                <a:lnTo>
                  <a:pt x="48" y="7"/>
                </a:lnTo>
                <a:lnTo>
                  <a:pt x="40" y="39"/>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54" name="Freeform 410"/>
          <p:cNvSpPr>
            <a:spLocks/>
          </p:cNvSpPr>
          <p:nvPr/>
        </p:nvSpPr>
        <p:spPr bwMode="auto">
          <a:xfrm>
            <a:off x="2645571" y="4143378"/>
            <a:ext cx="80962" cy="63500"/>
          </a:xfrm>
          <a:custGeom>
            <a:avLst/>
            <a:gdLst>
              <a:gd name="T0" fmla="*/ 9 w 55"/>
              <a:gd name="T1" fmla="*/ 0 h 46"/>
              <a:gd name="T2" fmla="*/ 54 w 55"/>
              <a:gd name="T3" fmla="*/ 9 h 46"/>
              <a:gd name="T4" fmla="*/ 45 w 55"/>
              <a:gd name="T5" fmla="*/ 45 h 46"/>
              <a:gd name="T6" fmla="*/ 0 w 55"/>
              <a:gd name="T7" fmla="*/ 37 h 46"/>
              <a:gd name="T8" fmla="*/ 9 w 55"/>
              <a:gd name="T9" fmla="*/ 0 h 46"/>
              <a:gd name="T10" fmla="*/ 0 60000 65536"/>
              <a:gd name="T11" fmla="*/ 0 60000 65536"/>
              <a:gd name="T12" fmla="*/ 0 60000 65536"/>
              <a:gd name="T13" fmla="*/ 0 60000 65536"/>
              <a:gd name="T14" fmla="*/ 0 60000 65536"/>
              <a:gd name="T15" fmla="*/ 0 w 55"/>
              <a:gd name="T16" fmla="*/ 0 h 46"/>
              <a:gd name="T17" fmla="*/ 55 w 55"/>
              <a:gd name="T18" fmla="*/ 46 h 46"/>
            </a:gdLst>
            <a:ahLst/>
            <a:cxnLst>
              <a:cxn ang="T10">
                <a:pos x="T0" y="T1"/>
              </a:cxn>
              <a:cxn ang="T11">
                <a:pos x="T2" y="T3"/>
              </a:cxn>
              <a:cxn ang="T12">
                <a:pos x="T4" y="T5"/>
              </a:cxn>
              <a:cxn ang="T13">
                <a:pos x="T6" y="T7"/>
              </a:cxn>
              <a:cxn ang="T14">
                <a:pos x="T8" y="T9"/>
              </a:cxn>
            </a:cxnLst>
            <a:rect l="T15" t="T16" r="T17" b="T18"/>
            <a:pathLst>
              <a:path w="55" h="46">
                <a:moveTo>
                  <a:pt x="9" y="0"/>
                </a:moveTo>
                <a:lnTo>
                  <a:pt x="54" y="9"/>
                </a:lnTo>
                <a:lnTo>
                  <a:pt x="45" y="45"/>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55" name="Freeform 411"/>
          <p:cNvSpPr>
            <a:spLocks/>
          </p:cNvSpPr>
          <p:nvPr/>
        </p:nvSpPr>
        <p:spPr bwMode="auto">
          <a:xfrm>
            <a:off x="2702728" y="4151321"/>
            <a:ext cx="71436" cy="57151"/>
          </a:xfrm>
          <a:custGeom>
            <a:avLst/>
            <a:gdLst>
              <a:gd name="T0" fmla="*/ 8 w 49"/>
              <a:gd name="T1" fmla="*/ 0 h 41"/>
              <a:gd name="T2" fmla="*/ 48 w 49"/>
              <a:gd name="T3" fmla="*/ 8 h 41"/>
              <a:gd name="T4" fmla="*/ 40 w 49"/>
              <a:gd name="T5" fmla="*/ 40 h 41"/>
              <a:gd name="T6" fmla="*/ 0 w 49"/>
              <a:gd name="T7" fmla="*/ 32 h 41"/>
              <a:gd name="T8" fmla="*/ 8 w 49"/>
              <a:gd name="T9" fmla="*/ 0 h 41"/>
              <a:gd name="T10" fmla="*/ 0 60000 65536"/>
              <a:gd name="T11" fmla="*/ 0 60000 65536"/>
              <a:gd name="T12" fmla="*/ 0 60000 65536"/>
              <a:gd name="T13" fmla="*/ 0 60000 65536"/>
              <a:gd name="T14" fmla="*/ 0 60000 65536"/>
              <a:gd name="T15" fmla="*/ 0 w 49"/>
              <a:gd name="T16" fmla="*/ 0 h 41"/>
              <a:gd name="T17" fmla="*/ 49 w 49"/>
              <a:gd name="T18" fmla="*/ 41 h 41"/>
            </a:gdLst>
            <a:ahLst/>
            <a:cxnLst>
              <a:cxn ang="T10">
                <a:pos x="T0" y="T1"/>
              </a:cxn>
              <a:cxn ang="T11">
                <a:pos x="T2" y="T3"/>
              </a:cxn>
              <a:cxn ang="T12">
                <a:pos x="T4" y="T5"/>
              </a:cxn>
              <a:cxn ang="T13">
                <a:pos x="T6" y="T7"/>
              </a:cxn>
              <a:cxn ang="T14">
                <a:pos x="T8" y="T9"/>
              </a:cxn>
            </a:cxnLst>
            <a:rect l="T15" t="T16" r="T17" b="T18"/>
            <a:pathLst>
              <a:path w="49" h="41">
                <a:moveTo>
                  <a:pt x="8" y="0"/>
                </a:moveTo>
                <a:lnTo>
                  <a:pt x="48" y="8"/>
                </a:lnTo>
                <a:lnTo>
                  <a:pt x="40" y="40"/>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56" name="Freeform 412"/>
          <p:cNvSpPr>
            <a:spLocks/>
          </p:cNvSpPr>
          <p:nvPr/>
        </p:nvSpPr>
        <p:spPr bwMode="auto">
          <a:xfrm>
            <a:off x="2705894" y="4156077"/>
            <a:ext cx="80962" cy="63500"/>
          </a:xfrm>
          <a:custGeom>
            <a:avLst/>
            <a:gdLst>
              <a:gd name="T0" fmla="*/ 9 w 55"/>
              <a:gd name="T1" fmla="*/ 0 h 46"/>
              <a:gd name="T2" fmla="*/ 54 w 55"/>
              <a:gd name="T3" fmla="*/ 8 h 46"/>
              <a:gd name="T4" fmla="*/ 45 w 55"/>
              <a:gd name="T5" fmla="*/ 45 h 46"/>
              <a:gd name="T6" fmla="*/ 0 w 55"/>
              <a:gd name="T7" fmla="*/ 36 h 46"/>
              <a:gd name="T8" fmla="*/ 9 w 55"/>
              <a:gd name="T9" fmla="*/ 0 h 46"/>
              <a:gd name="T10" fmla="*/ 0 60000 65536"/>
              <a:gd name="T11" fmla="*/ 0 60000 65536"/>
              <a:gd name="T12" fmla="*/ 0 60000 65536"/>
              <a:gd name="T13" fmla="*/ 0 60000 65536"/>
              <a:gd name="T14" fmla="*/ 0 60000 65536"/>
              <a:gd name="T15" fmla="*/ 0 w 55"/>
              <a:gd name="T16" fmla="*/ 0 h 46"/>
              <a:gd name="T17" fmla="*/ 55 w 55"/>
              <a:gd name="T18" fmla="*/ 46 h 46"/>
            </a:gdLst>
            <a:ahLst/>
            <a:cxnLst>
              <a:cxn ang="T10">
                <a:pos x="T0" y="T1"/>
              </a:cxn>
              <a:cxn ang="T11">
                <a:pos x="T2" y="T3"/>
              </a:cxn>
              <a:cxn ang="T12">
                <a:pos x="T4" y="T5"/>
              </a:cxn>
              <a:cxn ang="T13">
                <a:pos x="T6" y="T7"/>
              </a:cxn>
              <a:cxn ang="T14">
                <a:pos x="T8" y="T9"/>
              </a:cxn>
            </a:cxnLst>
            <a:rect l="T15" t="T16" r="T17" b="T18"/>
            <a:pathLst>
              <a:path w="55" h="46">
                <a:moveTo>
                  <a:pt x="9" y="0"/>
                </a:moveTo>
                <a:lnTo>
                  <a:pt x="54" y="8"/>
                </a:lnTo>
                <a:lnTo>
                  <a:pt x="45" y="45"/>
                </a:lnTo>
                <a:lnTo>
                  <a:pt x="0" y="36"/>
                </a:lnTo>
                <a:lnTo>
                  <a:pt x="9" y="0"/>
                </a:lnTo>
              </a:path>
            </a:pathLst>
          </a:custGeom>
          <a:solidFill>
            <a:schemeClr val="bg2"/>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57" name="Freeform 413"/>
          <p:cNvSpPr>
            <a:spLocks/>
          </p:cNvSpPr>
          <p:nvPr/>
        </p:nvSpPr>
        <p:spPr bwMode="auto">
          <a:xfrm>
            <a:off x="2826554" y="4175125"/>
            <a:ext cx="71436" cy="58739"/>
          </a:xfrm>
          <a:custGeom>
            <a:avLst/>
            <a:gdLst>
              <a:gd name="T0" fmla="*/ 8 w 49"/>
              <a:gd name="T1" fmla="*/ 0 h 42"/>
              <a:gd name="T2" fmla="*/ 48 w 49"/>
              <a:gd name="T3" fmla="*/ 9 h 42"/>
              <a:gd name="T4" fmla="*/ 40 w 49"/>
              <a:gd name="T5" fmla="*/ 41 h 42"/>
              <a:gd name="T6" fmla="*/ 0 w 49"/>
              <a:gd name="T7" fmla="*/ 32 h 42"/>
              <a:gd name="T8" fmla="*/ 8 w 49"/>
              <a:gd name="T9" fmla="*/ 0 h 42"/>
              <a:gd name="T10" fmla="*/ 0 60000 65536"/>
              <a:gd name="T11" fmla="*/ 0 60000 65536"/>
              <a:gd name="T12" fmla="*/ 0 60000 65536"/>
              <a:gd name="T13" fmla="*/ 0 60000 65536"/>
              <a:gd name="T14" fmla="*/ 0 60000 65536"/>
              <a:gd name="T15" fmla="*/ 0 w 49"/>
              <a:gd name="T16" fmla="*/ 0 h 42"/>
              <a:gd name="T17" fmla="*/ 49 w 49"/>
              <a:gd name="T18" fmla="*/ 42 h 42"/>
            </a:gdLst>
            <a:ahLst/>
            <a:cxnLst>
              <a:cxn ang="T10">
                <a:pos x="T0" y="T1"/>
              </a:cxn>
              <a:cxn ang="T11">
                <a:pos x="T2" y="T3"/>
              </a:cxn>
              <a:cxn ang="T12">
                <a:pos x="T4" y="T5"/>
              </a:cxn>
              <a:cxn ang="T13">
                <a:pos x="T6" y="T7"/>
              </a:cxn>
              <a:cxn ang="T14">
                <a:pos x="T8" y="T9"/>
              </a:cxn>
            </a:cxnLst>
            <a:rect l="T15" t="T16" r="T17" b="T18"/>
            <a:pathLst>
              <a:path w="49" h="42">
                <a:moveTo>
                  <a:pt x="8" y="0"/>
                </a:moveTo>
                <a:lnTo>
                  <a:pt x="48" y="9"/>
                </a:lnTo>
                <a:lnTo>
                  <a:pt x="40" y="41"/>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58" name="Freeform 414"/>
          <p:cNvSpPr>
            <a:spLocks/>
          </p:cNvSpPr>
          <p:nvPr/>
        </p:nvSpPr>
        <p:spPr bwMode="auto">
          <a:xfrm>
            <a:off x="2829720" y="4178300"/>
            <a:ext cx="80962" cy="65088"/>
          </a:xfrm>
          <a:custGeom>
            <a:avLst/>
            <a:gdLst>
              <a:gd name="T0" fmla="*/ 9 w 55"/>
              <a:gd name="T1" fmla="*/ 0 h 48"/>
              <a:gd name="T2" fmla="*/ 54 w 55"/>
              <a:gd name="T3" fmla="*/ 10 h 48"/>
              <a:gd name="T4" fmla="*/ 46 w 55"/>
              <a:gd name="T5" fmla="*/ 47 h 48"/>
              <a:gd name="T6" fmla="*/ 0 w 55"/>
              <a:gd name="T7" fmla="*/ 37 h 48"/>
              <a:gd name="T8" fmla="*/ 9 w 55"/>
              <a:gd name="T9" fmla="*/ 0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9" y="0"/>
                </a:moveTo>
                <a:lnTo>
                  <a:pt x="54" y="10"/>
                </a:lnTo>
                <a:lnTo>
                  <a:pt x="46" y="47"/>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59" name="Freeform 415"/>
          <p:cNvSpPr>
            <a:spLocks/>
          </p:cNvSpPr>
          <p:nvPr/>
        </p:nvSpPr>
        <p:spPr bwMode="auto">
          <a:xfrm>
            <a:off x="2763051" y="4164013"/>
            <a:ext cx="73026" cy="55563"/>
          </a:xfrm>
          <a:custGeom>
            <a:avLst/>
            <a:gdLst>
              <a:gd name="T0" fmla="*/ 8 w 49"/>
              <a:gd name="T1" fmla="*/ 0 h 40"/>
              <a:gd name="T2" fmla="*/ 48 w 49"/>
              <a:gd name="T3" fmla="*/ 7 h 40"/>
              <a:gd name="T4" fmla="*/ 40 w 49"/>
              <a:gd name="T5" fmla="*/ 39 h 40"/>
              <a:gd name="T6" fmla="*/ 0 w 49"/>
              <a:gd name="T7" fmla="*/ 32 h 40"/>
              <a:gd name="T8" fmla="*/ 8 w 49"/>
              <a:gd name="T9" fmla="*/ 0 h 40"/>
              <a:gd name="T10" fmla="*/ 0 60000 65536"/>
              <a:gd name="T11" fmla="*/ 0 60000 65536"/>
              <a:gd name="T12" fmla="*/ 0 60000 65536"/>
              <a:gd name="T13" fmla="*/ 0 60000 65536"/>
              <a:gd name="T14" fmla="*/ 0 60000 65536"/>
              <a:gd name="T15" fmla="*/ 0 w 49"/>
              <a:gd name="T16" fmla="*/ 0 h 40"/>
              <a:gd name="T17" fmla="*/ 49 w 49"/>
              <a:gd name="T18" fmla="*/ 40 h 40"/>
            </a:gdLst>
            <a:ahLst/>
            <a:cxnLst>
              <a:cxn ang="T10">
                <a:pos x="T0" y="T1"/>
              </a:cxn>
              <a:cxn ang="T11">
                <a:pos x="T2" y="T3"/>
              </a:cxn>
              <a:cxn ang="T12">
                <a:pos x="T4" y="T5"/>
              </a:cxn>
              <a:cxn ang="T13">
                <a:pos x="T6" y="T7"/>
              </a:cxn>
              <a:cxn ang="T14">
                <a:pos x="T8" y="T9"/>
              </a:cxn>
            </a:cxnLst>
            <a:rect l="T15" t="T16" r="T17" b="T18"/>
            <a:pathLst>
              <a:path w="49" h="40">
                <a:moveTo>
                  <a:pt x="8" y="0"/>
                </a:moveTo>
                <a:lnTo>
                  <a:pt x="48" y="7"/>
                </a:lnTo>
                <a:lnTo>
                  <a:pt x="40" y="39"/>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60" name="Freeform 416"/>
          <p:cNvSpPr>
            <a:spLocks/>
          </p:cNvSpPr>
          <p:nvPr/>
        </p:nvSpPr>
        <p:spPr bwMode="auto">
          <a:xfrm>
            <a:off x="2766221" y="4167194"/>
            <a:ext cx="80962" cy="63500"/>
          </a:xfrm>
          <a:custGeom>
            <a:avLst/>
            <a:gdLst>
              <a:gd name="T0" fmla="*/ 9 w 55"/>
              <a:gd name="T1" fmla="*/ 0 h 46"/>
              <a:gd name="T2" fmla="*/ 54 w 55"/>
              <a:gd name="T3" fmla="*/ 8 h 46"/>
              <a:gd name="T4" fmla="*/ 45 w 55"/>
              <a:gd name="T5" fmla="*/ 45 h 46"/>
              <a:gd name="T6" fmla="*/ 0 w 55"/>
              <a:gd name="T7" fmla="*/ 37 h 46"/>
              <a:gd name="T8" fmla="*/ 9 w 55"/>
              <a:gd name="T9" fmla="*/ 0 h 46"/>
              <a:gd name="T10" fmla="*/ 0 60000 65536"/>
              <a:gd name="T11" fmla="*/ 0 60000 65536"/>
              <a:gd name="T12" fmla="*/ 0 60000 65536"/>
              <a:gd name="T13" fmla="*/ 0 60000 65536"/>
              <a:gd name="T14" fmla="*/ 0 60000 65536"/>
              <a:gd name="T15" fmla="*/ 0 w 55"/>
              <a:gd name="T16" fmla="*/ 0 h 46"/>
              <a:gd name="T17" fmla="*/ 55 w 55"/>
              <a:gd name="T18" fmla="*/ 46 h 46"/>
            </a:gdLst>
            <a:ahLst/>
            <a:cxnLst>
              <a:cxn ang="T10">
                <a:pos x="T0" y="T1"/>
              </a:cxn>
              <a:cxn ang="T11">
                <a:pos x="T2" y="T3"/>
              </a:cxn>
              <a:cxn ang="T12">
                <a:pos x="T4" y="T5"/>
              </a:cxn>
              <a:cxn ang="T13">
                <a:pos x="T6" y="T7"/>
              </a:cxn>
              <a:cxn ang="T14">
                <a:pos x="T8" y="T9"/>
              </a:cxn>
            </a:cxnLst>
            <a:rect l="T15" t="T16" r="T17" b="T18"/>
            <a:pathLst>
              <a:path w="55" h="46">
                <a:moveTo>
                  <a:pt x="9" y="0"/>
                </a:moveTo>
                <a:lnTo>
                  <a:pt x="54" y="8"/>
                </a:lnTo>
                <a:lnTo>
                  <a:pt x="45" y="45"/>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61" name="Freeform 417"/>
          <p:cNvSpPr>
            <a:spLocks/>
          </p:cNvSpPr>
          <p:nvPr/>
        </p:nvSpPr>
        <p:spPr bwMode="auto">
          <a:xfrm>
            <a:off x="2890046" y="4189416"/>
            <a:ext cx="69851" cy="53975"/>
          </a:xfrm>
          <a:custGeom>
            <a:avLst/>
            <a:gdLst>
              <a:gd name="T0" fmla="*/ 8 w 47"/>
              <a:gd name="T1" fmla="*/ 0 h 40"/>
              <a:gd name="T2" fmla="*/ 46 w 47"/>
              <a:gd name="T3" fmla="*/ 9 h 40"/>
              <a:gd name="T4" fmla="*/ 38 w 47"/>
              <a:gd name="T5" fmla="*/ 39 h 40"/>
              <a:gd name="T6" fmla="*/ 0 w 47"/>
              <a:gd name="T7" fmla="*/ 30 h 40"/>
              <a:gd name="T8" fmla="*/ 8 w 47"/>
              <a:gd name="T9" fmla="*/ 0 h 40"/>
              <a:gd name="T10" fmla="*/ 0 60000 65536"/>
              <a:gd name="T11" fmla="*/ 0 60000 65536"/>
              <a:gd name="T12" fmla="*/ 0 60000 65536"/>
              <a:gd name="T13" fmla="*/ 0 60000 65536"/>
              <a:gd name="T14" fmla="*/ 0 60000 65536"/>
              <a:gd name="T15" fmla="*/ 0 w 47"/>
              <a:gd name="T16" fmla="*/ 0 h 40"/>
              <a:gd name="T17" fmla="*/ 47 w 47"/>
              <a:gd name="T18" fmla="*/ 40 h 40"/>
            </a:gdLst>
            <a:ahLst/>
            <a:cxnLst>
              <a:cxn ang="T10">
                <a:pos x="T0" y="T1"/>
              </a:cxn>
              <a:cxn ang="T11">
                <a:pos x="T2" y="T3"/>
              </a:cxn>
              <a:cxn ang="T12">
                <a:pos x="T4" y="T5"/>
              </a:cxn>
              <a:cxn ang="T13">
                <a:pos x="T6" y="T7"/>
              </a:cxn>
              <a:cxn ang="T14">
                <a:pos x="T8" y="T9"/>
              </a:cxn>
            </a:cxnLst>
            <a:rect l="T15" t="T16" r="T17" b="T18"/>
            <a:pathLst>
              <a:path w="47" h="40">
                <a:moveTo>
                  <a:pt x="8" y="0"/>
                </a:moveTo>
                <a:lnTo>
                  <a:pt x="46" y="9"/>
                </a:lnTo>
                <a:lnTo>
                  <a:pt x="38" y="39"/>
                </a:lnTo>
                <a:lnTo>
                  <a:pt x="0" y="30"/>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62" name="Freeform 418"/>
          <p:cNvSpPr>
            <a:spLocks/>
          </p:cNvSpPr>
          <p:nvPr/>
        </p:nvSpPr>
        <p:spPr bwMode="auto">
          <a:xfrm>
            <a:off x="2893230" y="4191005"/>
            <a:ext cx="77787" cy="63500"/>
          </a:xfrm>
          <a:custGeom>
            <a:avLst/>
            <a:gdLst>
              <a:gd name="T0" fmla="*/ 9 w 53"/>
              <a:gd name="T1" fmla="*/ 0 h 46"/>
              <a:gd name="T2" fmla="*/ 52 w 53"/>
              <a:gd name="T3" fmla="*/ 10 h 46"/>
              <a:gd name="T4" fmla="*/ 44 w 53"/>
              <a:gd name="T5" fmla="*/ 45 h 46"/>
              <a:gd name="T6" fmla="*/ 0 w 53"/>
              <a:gd name="T7" fmla="*/ 35 h 46"/>
              <a:gd name="T8" fmla="*/ 9 w 53"/>
              <a:gd name="T9" fmla="*/ 0 h 46"/>
              <a:gd name="T10" fmla="*/ 0 60000 65536"/>
              <a:gd name="T11" fmla="*/ 0 60000 65536"/>
              <a:gd name="T12" fmla="*/ 0 60000 65536"/>
              <a:gd name="T13" fmla="*/ 0 60000 65536"/>
              <a:gd name="T14" fmla="*/ 0 60000 65536"/>
              <a:gd name="T15" fmla="*/ 0 w 53"/>
              <a:gd name="T16" fmla="*/ 0 h 46"/>
              <a:gd name="T17" fmla="*/ 53 w 53"/>
              <a:gd name="T18" fmla="*/ 46 h 46"/>
            </a:gdLst>
            <a:ahLst/>
            <a:cxnLst>
              <a:cxn ang="T10">
                <a:pos x="T0" y="T1"/>
              </a:cxn>
              <a:cxn ang="T11">
                <a:pos x="T2" y="T3"/>
              </a:cxn>
              <a:cxn ang="T12">
                <a:pos x="T4" y="T5"/>
              </a:cxn>
              <a:cxn ang="T13">
                <a:pos x="T6" y="T7"/>
              </a:cxn>
              <a:cxn ang="T14">
                <a:pos x="T8" y="T9"/>
              </a:cxn>
            </a:cxnLst>
            <a:rect l="T15" t="T16" r="T17" b="T18"/>
            <a:pathLst>
              <a:path w="53" h="46">
                <a:moveTo>
                  <a:pt x="9" y="0"/>
                </a:moveTo>
                <a:lnTo>
                  <a:pt x="52" y="10"/>
                </a:lnTo>
                <a:lnTo>
                  <a:pt x="44" y="45"/>
                </a:lnTo>
                <a:lnTo>
                  <a:pt x="0" y="35"/>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63" name="Freeform 419"/>
          <p:cNvSpPr>
            <a:spLocks/>
          </p:cNvSpPr>
          <p:nvPr/>
        </p:nvSpPr>
        <p:spPr bwMode="auto">
          <a:xfrm>
            <a:off x="2953547" y="4202121"/>
            <a:ext cx="68261" cy="57151"/>
          </a:xfrm>
          <a:custGeom>
            <a:avLst/>
            <a:gdLst>
              <a:gd name="T0" fmla="*/ 8 w 46"/>
              <a:gd name="T1" fmla="*/ 0 h 41"/>
              <a:gd name="T2" fmla="*/ 45 w 46"/>
              <a:gd name="T3" fmla="*/ 10 h 41"/>
              <a:gd name="T4" fmla="*/ 37 w 46"/>
              <a:gd name="T5" fmla="*/ 40 h 41"/>
              <a:gd name="T6" fmla="*/ 0 w 46"/>
              <a:gd name="T7" fmla="*/ 30 h 41"/>
              <a:gd name="T8" fmla="*/ 8 w 46"/>
              <a:gd name="T9" fmla="*/ 0 h 41"/>
              <a:gd name="T10" fmla="*/ 0 60000 65536"/>
              <a:gd name="T11" fmla="*/ 0 60000 65536"/>
              <a:gd name="T12" fmla="*/ 0 60000 65536"/>
              <a:gd name="T13" fmla="*/ 0 60000 65536"/>
              <a:gd name="T14" fmla="*/ 0 60000 65536"/>
              <a:gd name="T15" fmla="*/ 0 w 46"/>
              <a:gd name="T16" fmla="*/ 0 h 41"/>
              <a:gd name="T17" fmla="*/ 46 w 46"/>
              <a:gd name="T18" fmla="*/ 41 h 41"/>
            </a:gdLst>
            <a:ahLst/>
            <a:cxnLst>
              <a:cxn ang="T10">
                <a:pos x="T0" y="T1"/>
              </a:cxn>
              <a:cxn ang="T11">
                <a:pos x="T2" y="T3"/>
              </a:cxn>
              <a:cxn ang="T12">
                <a:pos x="T4" y="T5"/>
              </a:cxn>
              <a:cxn ang="T13">
                <a:pos x="T6" y="T7"/>
              </a:cxn>
              <a:cxn ang="T14">
                <a:pos x="T8" y="T9"/>
              </a:cxn>
            </a:cxnLst>
            <a:rect l="T15" t="T16" r="T17" b="T18"/>
            <a:pathLst>
              <a:path w="46" h="41">
                <a:moveTo>
                  <a:pt x="8" y="0"/>
                </a:moveTo>
                <a:lnTo>
                  <a:pt x="45" y="10"/>
                </a:lnTo>
                <a:lnTo>
                  <a:pt x="37" y="40"/>
                </a:lnTo>
                <a:lnTo>
                  <a:pt x="0" y="30"/>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64" name="Freeform 420"/>
          <p:cNvSpPr>
            <a:spLocks/>
          </p:cNvSpPr>
          <p:nvPr/>
        </p:nvSpPr>
        <p:spPr bwMode="auto">
          <a:xfrm>
            <a:off x="2958316" y="4205297"/>
            <a:ext cx="74613" cy="65087"/>
          </a:xfrm>
          <a:custGeom>
            <a:avLst/>
            <a:gdLst>
              <a:gd name="T0" fmla="*/ 8 w 51"/>
              <a:gd name="T1" fmla="*/ 0 h 47"/>
              <a:gd name="T2" fmla="*/ 50 w 51"/>
              <a:gd name="T3" fmla="*/ 11 h 47"/>
              <a:gd name="T4" fmla="*/ 42 w 51"/>
              <a:gd name="T5" fmla="*/ 46 h 47"/>
              <a:gd name="T6" fmla="*/ 0 w 51"/>
              <a:gd name="T7" fmla="*/ 35 h 47"/>
              <a:gd name="T8" fmla="*/ 8 w 51"/>
              <a:gd name="T9" fmla="*/ 0 h 47"/>
              <a:gd name="T10" fmla="*/ 0 60000 65536"/>
              <a:gd name="T11" fmla="*/ 0 60000 65536"/>
              <a:gd name="T12" fmla="*/ 0 60000 65536"/>
              <a:gd name="T13" fmla="*/ 0 60000 65536"/>
              <a:gd name="T14" fmla="*/ 0 60000 65536"/>
              <a:gd name="T15" fmla="*/ 0 w 51"/>
              <a:gd name="T16" fmla="*/ 0 h 47"/>
              <a:gd name="T17" fmla="*/ 51 w 51"/>
              <a:gd name="T18" fmla="*/ 47 h 47"/>
            </a:gdLst>
            <a:ahLst/>
            <a:cxnLst>
              <a:cxn ang="T10">
                <a:pos x="T0" y="T1"/>
              </a:cxn>
              <a:cxn ang="T11">
                <a:pos x="T2" y="T3"/>
              </a:cxn>
              <a:cxn ang="T12">
                <a:pos x="T4" y="T5"/>
              </a:cxn>
              <a:cxn ang="T13">
                <a:pos x="T6" y="T7"/>
              </a:cxn>
              <a:cxn ang="T14">
                <a:pos x="T8" y="T9"/>
              </a:cxn>
            </a:cxnLst>
            <a:rect l="T15" t="T16" r="T17" b="T18"/>
            <a:pathLst>
              <a:path w="51" h="47">
                <a:moveTo>
                  <a:pt x="8" y="0"/>
                </a:moveTo>
                <a:lnTo>
                  <a:pt x="50" y="11"/>
                </a:lnTo>
                <a:lnTo>
                  <a:pt x="42" y="46"/>
                </a:lnTo>
                <a:lnTo>
                  <a:pt x="0" y="35"/>
                </a:lnTo>
                <a:lnTo>
                  <a:pt x="8"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65" name="Freeform 421"/>
          <p:cNvSpPr>
            <a:spLocks/>
          </p:cNvSpPr>
          <p:nvPr/>
        </p:nvSpPr>
        <p:spPr bwMode="auto">
          <a:xfrm>
            <a:off x="3015456" y="4217989"/>
            <a:ext cx="71438" cy="55563"/>
          </a:xfrm>
          <a:custGeom>
            <a:avLst/>
            <a:gdLst>
              <a:gd name="T0" fmla="*/ 8 w 49"/>
              <a:gd name="T1" fmla="*/ 0 h 40"/>
              <a:gd name="T2" fmla="*/ 48 w 49"/>
              <a:gd name="T3" fmla="*/ 9 h 40"/>
              <a:gd name="T4" fmla="*/ 41 w 49"/>
              <a:gd name="T5" fmla="*/ 39 h 40"/>
              <a:gd name="T6" fmla="*/ 0 w 49"/>
              <a:gd name="T7" fmla="*/ 30 h 40"/>
              <a:gd name="T8" fmla="*/ 8 w 49"/>
              <a:gd name="T9" fmla="*/ 0 h 40"/>
              <a:gd name="T10" fmla="*/ 0 60000 65536"/>
              <a:gd name="T11" fmla="*/ 0 60000 65536"/>
              <a:gd name="T12" fmla="*/ 0 60000 65536"/>
              <a:gd name="T13" fmla="*/ 0 60000 65536"/>
              <a:gd name="T14" fmla="*/ 0 60000 65536"/>
              <a:gd name="T15" fmla="*/ 0 w 49"/>
              <a:gd name="T16" fmla="*/ 0 h 40"/>
              <a:gd name="T17" fmla="*/ 49 w 49"/>
              <a:gd name="T18" fmla="*/ 40 h 40"/>
            </a:gdLst>
            <a:ahLst/>
            <a:cxnLst>
              <a:cxn ang="T10">
                <a:pos x="T0" y="T1"/>
              </a:cxn>
              <a:cxn ang="T11">
                <a:pos x="T2" y="T3"/>
              </a:cxn>
              <a:cxn ang="T12">
                <a:pos x="T4" y="T5"/>
              </a:cxn>
              <a:cxn ang="T13">
                <a:pos x="T6" y="T7"/>
              </a:cxn>
              <a:cxn ang="T14">
                <a:pos x="T8" y="T9"/>
              </a:cxn>
            </a:cxnLst>
            <a:rect l="T15" t="T16" r="T17" b="T18"/>
            <a:pathLst>
              <a:path w="49" h="40">
                <a:moveTo>
                  <a:pt x="8" y="0"/>
                </a:moveTo>
                <a:lnTo>
                  <a:pt x="48" y="9"/>
                </a:lnTo>
                <a:lnTo>
                  <a:pt x="41" y="39"/>
                </a:lnTo>
                <a:lnTo>
                  <a:pt x="0" y="30"/>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66" name="Freeform 422"/>
          <p:cNvSpPr>
            <a:spLocks/>
          </p:cNvSpPr>
          <p:nvPr/>
        </p:nvSpPr>
        <p:spPr bwMode="auto">
          <a:xfrm>
            <a:off x="3020222" y="4221163"/>
            <a:ext cx="77787" cy="61912"/>
          </a:xfrm>
          <a:custGeom>
            <a:avLst/>
            <a:gdLst>
              <a:gd name="T0" fmla="*/ 8 w 54"/>
              <a:gd name="T1" fmla="*/ 0 h 46"/>
              <a:gd name="T2" fmla="*/ 53 w 54"/>
              <a:gd name="T3" fmla="*/ 10 h 46"/>
              <a:gd name="T4" fmla="*/ 45 w 54"/>
              <a:gd name="T5" fmla="*/ 45 h 46"/>
              <a:gd name="T6" fmla="*/ 0 w 54"/>
              <a:gd name="T7" fmla="*/ 35 h 46"/>
              <a:gd name="T8" fmla="*/ 8 w 54"/>
              <a:gd name="T9" fmla="*/ 0 h 46"/>
              <a:gd name="T10" fmla="*/ 0 60000 65536"/>
              <a:gd name="T11" fmla="*/ 0 60000 65536"/>
              <a:gd name="T12" fmla="*/ 0 60000 65536"/>
              <a:gd name="T13" fmla="*/ 0 60000 65536"/>
              <a:gd name="T14" fmla="*/ 0 60000 65536"/>
              <a:gd name="T15" fmla="*/ 0 w 54"/>
              <a:gd name="T16" fmla="*/ 0 h 46"/>
              <a:gd name="T17" fmla="*/ 54 w 54"/>
              <a:gd name="T18" fmla="*/ 46 h 46"/>
            </a:gdLst>
            <a:ahLst/>
            <a:cxnLst>
              <a:cxn ang="T10">
                <a:pos x="T0" y="T1"/>
              </a:cxn>
              <a:cxn ang="T11">
                <a:pos x="T2" y="T3"/>
              </a:cxn>
              <a:cxn ang="T12">
                <a:pos x="T4" y="T5"/>
              </a:cxn>
              <a:cxn ang="T13">
                <a:pos x="T6" y="T7"/>
              </a:cxn>
              <a:cxn ang="T14">
                <a:pos x="T8" y="T9"/>
              </a:cxn>
            </a:cxnLst>
            <a:rect l="T15" t="T16" r="T17" b="T18"/>
            <a:pathLst>
              <a:path w="54" h="46">
                <a:moveTo>
                  <a:pt x="8" y="0"/>
                </a:moveTo>
                <a:lnTo>
                  <a:pt x="53" y="10"/>
                </a:lnTo>
                <a:lnTo>
                  <a:pt x="45" y="45"/>
                </a:lnTo>
                <a:lnTo>
                  <a:pt x="0" y="35"/>
                </a:lnTo>
                <a:lnTo>
                  <a:pt x="8"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67" name="Freeform 423"/>
          <p:cNvSpPr>
            <a:spLocks/>
          </p:cNvSpPr>
          <p:nvPr/>
        </p:nvSpPr>
        <p:spPr bwMode="auto">
          <a:xfrm>
            <a:off x="3083727" y="4232283"/>
            <a:ext cx="66676" cy="53975"/>
          </a:xfrm>
          <a:custGeom>
            <a:avLst/>
            <a:gdLst>
              <a:gd name="T0" fmla="*/ 7 w 46"/>
              <a:gd name="T1" fmla="*/ 0 h 40"/>
              <a:gd name="T2" fmla="*/ 45 w 46"/>
              <a:gd name="T3" fmla="*/ 9 h 40"/>
              <a:gd name="T4" fmla="*/ 38 w 46"/>
              <a:gd name="T5" fmla="*/ 39 h 40"/>
              <a:gd name="T6" fmla="*/ 0 w 46"/>
              <a:gd name="T7" fmla="*/ 30 h 40"/>
              <a:gd name="T8" fmla="*/ 7 w 46"/>
              <a:gd name="T9" fmla="*/ 0 h 40"/>
              <a:gd name="T10" fmla="*/ 0 60000 65536"/>
              <a:gd name="T11" fmla="*/ 0 60000 65536"/>
              <a:gd name="T12" fmla="*/ 0 60000 65536"/>
              <a:gd name="T13" fmla="*/ 0 60000 65536"/>
              <a:gd name="T14" fmla="*/ 0 60000 65536"/>
              <a:gd name="T15" fmla="*/ 0 w 46"/>
              <a:gd name="T16" fmla="*/ 0 h 40"/>
              <a:gd name="T17" fmla="*/ 46 w 46"/>
              <a:gd name="T18" fmla="*/ 40 h 40"/>
            </a:gdLst>
            <a:ahLst/>
            <a:cxnLst>
              <a:cxn ang="T10">
                <a:pos x="T0" y="T1"/>
              </a:cxn>
              <a:cxn ang="T11">
                <a:pos x="T2" y="T3"/>
              </a:cxn>
              <a:cxn ang="T12">
                <a:pos x="T4" y="T5"/>
              </a:cxn>
              <a:cxn ang="T13">
                <a:pos x="T6" y="T7"/>
              </a:cxn>
              <a:cxn ang="T14">
                <a:pos x="T8" y="T9"/>
              </a:cxn>
            </a:cxnLst>
            <a:rect l="T15" t="T16" r="T17" b="T18"/>
            <a:pathLst>
              <a:path w="46" h="40">
                <a:moveTo>
                  <a:pt x="7" y="0"/>
                </a:moveTo>
                <a:lnTo>
                  <a:pt x="45" y="9"/>
                </a:lnTo>
                <a:lnTo>
                  <a:pt x="38" y="39"/>
                </a:lnTo>
                <a:lnTo>
                  <a:pt x="0" y="30"/>
                </a:lnTo>
                <a:lnTo>
                  <a:pt x="7"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68" name="Freeform 424"/>
          <p:cNvSpPr>
            <a:spLocks/>
          </p:cNvSpPr>
          <p:nvPr/>
        </p:nvSpPr>
        <p:spPr bwMode="auto">
          <a:xfrm>
            <a:off x="3085307" y="4233866"/>
            <a:ext cx="76201" cy="63500"/>
          </a:xfrm>
          <a:custGeom>
            <a:avLst/>
            <a:gdLst>
              <a:gd name="T0" fmla="*/ 8 w 52"/>
              <a:gd name="T1" fmla="*/ 0 h 46"/>
              <a:gd name="T2" fmla="*/ 51 w 52"/>
              <a:gd name="T3" fmla="*/ 10 h 46"/>
              <a:gd name="T4" fmla="*/ 43 w 52"/>
              <a:gd name="T5" fmla="*/ 45 h 46"/>
              <a:gd name="T6" fmla="*/ 0 w 52"/>
              <a:gd name="T7" fmla="*/ 35 h 46"/>
              <a:gd name="T8" fmla="*/ 8 w 52"/>
              <a:gd name="T9" fmla="*/ 0 h 46"/>
              <a:gd name="T10" fmla="*/ 0 60000 65536"/>
              <a:gd name="T11" fmla="*/ 0 60000 65536"/>
              <a:gd name="T12" fmla="*/ 0 60000 65536"/>
              <a:gd name="T13" fmla="*/ 0 60000 65536"/>
              <a:gd name="T14" fmla="*/ 0 60000 65536"/>
              <a:gd name="T15" fmla="*/ 0 w 52"/>
              <a:gd name="T16" fmla="*/ 0 h 46"/>
              <a:gd name="T17" fmla="*/ 52 w 52"/>
              <a:gd name="T18" fmla="*/ 46 h 46"/>
            </a:gdLst>
            <a:ahLst/>
            <a:cxnLst>
              <a:cxn ang="T10">
                <a:pos x="T0" y="T1"/>
              </a:cxn>
              <a:cxn ang="T11">
                <a:pos x="T2" y="T3"/>
              </a:cxn>
              <a:cxn ang="T12">
                <a:pos x="T4" y="T5"/>
              </a:cxn>
              <a:cxn ang="T13">
                <a:pos x="T6" y="T7"/>
              </a:cxn>
              <a:cxn ang="T14">
                <a:pos x="T8" y="T9"/>
              </a:cxn>
            </a:cxnLst>
            <a:rect l="T15" t="T16" r="T17" b="T18"/>
            <a:pathLst>
              <a:path w="52" h="46">
                <a:moveTo>
                  <a:pt x="8" y="0"/>
                </a:moveTo>
                <a:lnTo>
                  <a:pt x="51" y="10"/>
                </a:lnTo>
                <a:lnTo>
                  <a:pt x="43" y="45"/>
                </a:lnTo>
                <a:lnTo>
                  <a:pt x="0" y="35"/>
                </a:lnTo>
                <a:lnTo>
                  <a:pt x="8"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69" name="Freeform 425"/>
          <p:cNvSpPr>
            <a:spLocks/>
          </p:cNvSpPr>
          <p:nvPr/>
        </p:nvSpPr>
        <p:spPr bwMode="auto">
          <a:xfrm>
            <a:off x="3145632" y="4244977"/>
            <a:ext cx="68263" cy="55563"/>
          </a:xfrm>
          <a:custGeom>
            <a:avLst/>
            <a:gdLst>
              <a:gd name="T0" fmla="*/ 7 w 46"/>
              <a:gd name="T1" fmla="*/ 0 h 40"/>
              <a:gd name="T2" fmla="*/ 45 w 46"/>
              <a:gd name="T3" fmla="*/ 9 h 40"/>
              <a:gd name="T4" fmla="*/ 38 w 46"/>
              <a:gd name="T5" fmla="*/ 39 h 40"/>
              <a:gd name="T6" fmla="*/ 0 w 46"/>
              <a:gd name="T7" fmla="*/ 30 h 40"/>
              <a:gd name="T8" fmla="*/ 7 w 46"/>
              <a:gd name="T9" fmla="*/ 0 h 40"/>
              <a:gd name="T10" fmla="*/ 0 60000 65536"/>
              <a:gd name="T11" fmla="*/ 0 60000 65536"/>
              <a:gd name="T12" fmla="*/ 0 60000 65536"/>
              <a:gd name="T13" fmla="*/ 0 60000 65536"/>
              <a:gd name="T14" fmla="*/ 0 60000 65536"/>
              <a:gd name="T15" fmla="*/ 0 w 46"/>
              <a:gd name="T16" fmla="*/ 0 h 40"/>
              <a:gd name="T17" fmla="*/ 46 w 46"/>
              <a:gd name="T18" fmla="*/ 40 h 40"/>
            </a:gdLst>
            <a:ahLst/>
            <a:cxnLst>
              <a:cxn ang="T10">
                <a:pos x="T0" y="T1"/>
              </a:cxn>
              <a:cxn ang="T11">
                <a:pos x="T2" y="T3"/>
              </a:cxn>
              <a:cxn ang="T12">
                <a:pos x="T4" y="T5"/>
              </a:cxn>
              <a:cxn ang="T13">
                <a:pos x="T6" y="T7"/>
              </a:cxn>
              <a:cxn ang="T14">
                <a:pos x="T8" y="T9"/>
              </a:cxn>
            </a:cxnLst>
            <a:rect l="T15" t="T16" r="T17" b="T18"/>
            <a:pathLst>
              <a:path w="46" h="40">
                <a:moveTo>
                  <a:pt x="7" y="0"/>
                </a:moveTo>
                <a:lnTo>
                  <a:pt x="45" y="9"/>
                </a:lnTo>
                <a:lnTo>
                  <a:pt x="38" y="39"/>
                </a:lnTo>
                <a:lnTo>
                  <a:pt x="0" y="30"/>
                </a:lnTo>
                <a:lnTo>
                  <a:pt x="7"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70" name="Freeform 426"/>
          <p:cNvSpPr>
            <a:spLocks/>
          </p:cNvSpPr>
          <p:nvPr/>
        </p:nvSpPr>
        <p:spPr bwMode="auto">
          <a:xfrm>
            <a:off x="3148807" y="4248153"/>
            <a:ext cx="76201" cy="63500"/>
          </a:xfrm>
          <a:custGeom>
            <a:avLst/>
            <a:gdLst>
              <a:gd name="T0" fmla="*/ 8 w 52"/>
              <a:gd name="T1" fmla="*/ 0 h 46"/>
              <a:gd name="T2" fmla="*/ 51 w 52"/>
              <a:gd name="T3" fmla="*/ 10 h 46"/>
              <a:gd name="T4" fmla="*/ 43 w 52"/>
              <a:gd name="T5" fmla="*/ 45 h 46"/>
              <a:gd name="T6" fmla="*/ 0 w 52"/>
              <a:gd name="T7" fmla="*/ 35 h 46"/>
              <a:gd name="T8" fmla="*/ 8 w 52"/>
              <a:gd name="T9" fmla="*/ 0 h 46"/>
              <a:gd name="T10" fmla="*/ 0 60000 65536"/>
              <a:gd name="T11" fmla="*/ 0 60000 65536"/>
              <a:gd name="T12" fmla="*/ 0 60000 65536"/>
              <a:gd name="T13" fmla="*/ 0 60000 65536"/>
              <a:gd name="T14" fmla="*/ 0 60000 65536"/>
              <a:gd name="T15" fmla="*/ 0 w 52"/>
              <a:gd name="T16" fmla="*/ 0 h 46"/>
              <a:gd name="T17" fmla="*/ 52 w 52"/>
              <a:gd name="T18" fmla="*/ 46 h 46"/>
            </a:gdLst>
            <a:ahLst/>
            <a:cxnLst>
              <a:cxn ang="T10">
                <a:pos x="T0" y="T1"/>
              </a:cxn>
              <a:cxn ang="T11">
                <a:pos x="T2" y="T3"/>
              </a:cxn>
              <a:cxn ang="T12">
                <a:pos x="T4" y="T5"/>
              </a:cxn>
              <a:cxn ang="T13">
                <a:pos x="T6" y="T7"/>
              </a:cxn>
              <a:cxn ang="T14">
                <a:pos x="T8" y="T9"/>
              </a:cxn>
            </a:cxnLst>
            <a:rect l="T15" t="T16" r="T17" b="T18"/>
            <a:pathLst>
              <a:path w="52" h="46">
                <a:moveTo>
                  <a:pt x="8" y="0"/>
                </a:moveTo>
                <a:lnTo>
                  <a:pt x="51" y="10"/>
                </a:lnTo>
                <a:lnTo>
                  <a:pt x="43" y="45"/>
                </a:lnTo>
                <a:lnTo>
                  <a:pt x="0" y="35"/>
                </a:lnTo>
                <a:lnTo>
                  <a:pt x="8"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71" name="Rectangle 427"/>
          <p:cNvSpPr>
            <a:spLocks noChangeArrowheads="1"/>
          </p:cNvSpPr>
          <p:nvPr/>
        </p:nvSpPr>
        <p:spPr bwMode="auto">
          <a:xfrm>
            <a:off x="819946" y="3989394"/>
            <a:ext cx="50800" cy="47625"/>
          </a:xfrm>
          <a:prstGeom prst="rect">
            <a:avLst/>
          </a:prstGeom>
          <a:solidFill>
            <a:srgbClr val="FFFFFF"/>
          </a:solidFill>
          <a:ln w="12700">
            <a:solidFill>
              <a:srgbClr val="000000"/>
            </a:solidFill>
            <a:miter lim="800000"/>
            <a:headEnd/>
            <a:tailEnd/>
          </a:ln>
        </p:spPr>
        <p:txBody>
          <a:bodyPr wrap="none" lIns="91433" tIns="45716" rIns="91433" bIns="45716" anchor="ctr"/>
          <a:lstStyle/>
          <a:p>
            <a:endParaRPr lang="en-US">
              <a:latin typeface="Calibri" pitchFamily="34" charset="0"/>
            </a:endParaRPr>
          </a:p>
        </p:txBody>
      </p:sp>
      <p:sp>
        <p:nvSpPr>
          <p:cNvPr id="8272" name="Freeform 428"/>
          <p:cNvSpPr>
            <a:spLocks/>
          </p:cNvSpPr>
          <p:nvPr/>
        </p:nvSpPr>
        <p:spPr bwMode="auto">
          <a:xfrm>
            <a:off x="1972479" y="4035432"/>
            <a:ext cx="65086" cy="47625"/>
          </a:xfrm>
          <a:custGeom>
            <a:avLst/>
            <a:gdLst>
              <a:gd name="T0" fmla="*/ 4 w 44"/>
              <a:gd name="T1" fmla="*/ 0 h 35"/>
              <a:gd name="T2" fmla="*/ 43 w 44"/>
              <a:gd name="T3" fmla="*/ 5 h 35"/>
              <a:gd name="T4" fmla="*/ 39 w 44"/>
              <a:gd name="T5" fmla="*/ 34 h 35"/>
              <a:gd name="T6" fmla="*/ 0 w 44"/>
              <a:gd name="T7" fmla="*/ 29 h 35"/>
              <a:gd name="T8" fmla="*/ 4 w 44"/>
              <a:gd name="T9" fmla="*/ 0 h 35"/>
              <a:gd name="T10" fmla="*/ 0 60000 65536"/>
              <a:gd name="T11" fmla="*/ 0 60000 65536"/>
              <a:gd name="T12" fmla="*/ 0 60000 65536"/>
              <a:gd name="T13" fmla="*/ 0 60000 65536"/>
              <a:gd name="T14" fmla="*/ 0 60000 65536"/>
              <a:gd name="T15" fmla="*/ 0 w 44"/>
              <a:gd name="T16" fmla="*/ 0 h 35"/>
              <a:gd name="T17" fmla="*/ 44 w 44"/>
              <a:gd name="T18" fmla="*/ 35 h 35"/>
            </a:gdLst>
            <a:ahLst/>
            <a:cxnLst>
              <a:cxn ang="T10">
                <a:pos x="T0" y="T1"/>
              </a:cxn>
              <a:cxn ang="T11">
                <a:pos x="T2" y="T3"/>
              </a:cxn>
              <a:cxn ang="T12">
                <a:pos x="T4" y="T5"/>
              </a:cxn>
              <a:cxn ang="T13">
                <a:pos x="T6" y="T7"/>
              </a:cxn>
              <a:cxn ang="T14">
                <a:pos x="T8" y="T9"/>
              </a:cxn>
            </a:cxnLst>
            <a:rect l="T15" t="T16" r="T17" b="T18"/>
            <a:pathLst>
              <a:path w="44" h="35">
                <a:moveTo>
                  <a:pt x="4" y="0"/>
                </a:moveTo>
                <a:lnTo>
                  <a:pt x="43" y="5"/>
                </a:lnTo>
                <a:lnTo>
                  <a:pt x="39" y="34"/>
                </a:lnTo>
                <a:lnTo>
                  <a:pt x="0" y="29"/>
                </a:lnTo>
                <a:lnTo>
                  <a:pt x="4" y="0"/>
                </a:lnTo>
              </a:path>
            </a:pathLst>
          </a:custGeom>
          <a:solidFill>
            <a:srgbClr val="000000"/>
          </a:solidFill>
          <a:ln w="12700" cap="rnd" cmpd="sng">
            <a:noFill/>
            <a:prstDash val="solid"/>
            <a:round/>
            <a:headEnd type="none" w="med" len="med"/>
            <a:tailEnd type="none" w="med" len="med"/>
          </a:ln>
        </p:spPr>
        <p:txBody>
          <a:bodyPr lIns="91433" tIns="45716" rIns="91433" bIns="45716"/>
          <a:lstStyle/>
          <a:p>
            <a:endParaRPr lang="en-US"/>
          </a:p>
        </p:txBody>
      </p:sp>
      <p:sp>
        <p:nvSpPr>
          <p:cNvPr id="8273" name="Freeform 429"/>
          <p:cNvSpPr>
            <a:spLocks/>
          </p:cNvSpPr>
          <p:nvPr/>
        </p:nvSpPr>
        <p:spPr bwMode="auto">
          <a:xfrm>
            <a:off x="1975646" y="4037021"/>
            <a:ext cx="76201" cy="57151"/>
          </a:xfrm>
          <a:custGeom>
            <a:avLst/>
            <a:gdLst>
              <a:gd name="T0" fmla="*/ 4 w 51"/>
              <a:gd name="T1" fmla="*/ 0 h 41"/>
              <a:gd name="T2" fmla="*/ 50 w 51"/>
              <a:gd name="T3" fmla="*/ 5 h 41"/>
              <a:gd name="T4" fmla="*/ 45 w 51"/>
              <a:gd name="T5" fmla="*/ 40 h 41"/>
              <a:gd name="T6" fmla="*/ 0 w 51"/>
              <a:gd name="T7" fmla="*/ 34 h 41"/>
              <a:gd name="T8" fmla="*/ 4 w 51"/>
              <a:gd name="T9" fmla="*/ 0 h 41"/>
              <a:gd name="T10" fmla="*/ 0 60000 65536"/>
              <a:gd name="T11" fmla="*/ 0 60000 65536"/>
              <a:gd name="T12" fmla="*/ 0 60000 65536"/>
              <a:gd name="T13" fmla="*/ 0 60000 65536"/>
              <a:gd name="T14" fmla="*/ 0 60000 65536"/>
              <a:gd name="T15" fmla="*/ 0 w 51"/>
              <a:gd name="T16" fmla="*/ 0 h 41"/>
              <a:gd name="T17" fmla="*/ 51 w 51"/>
              <a:gd name="T18" fmla="*/ 41 h 41"/>
            </a:gdLst>
            <a:ahLst/>
            <a:cxnLst>
              <a:cxn ang="T10">
                <a:pos x="T0" y="T1"/>
              </a:cxn>
              <a:cxn ang="T11">
                <a:pos x="T2" y="T3"/>
              </a:cxn>
              <a:cxn ang="T12">
                <a:pos x="T4" y="T5"/>
              </a:cxn>
              <a:cxn ang="T13">
                <a:pos x="T6" y="T7"/>
              </a:cxn>
              <a:cxn ang="T14">
                <a:pos x="T8" y="T9"/>
              </a:cxn>
            </a:cxnLst>
            <a:rect l="T15" t="T16" r="T17" b="T18"/>
            <a:pathLst>
              <a:path w="51" h="41">
                <a:moveTo>
                  <a:pt x="4" y="0"/>
                </a:moveTo>
                <a:lnTo>
                  <a:pt x="50" y="5"/>
                </a:lnTo>
                <a:lnTo>
                  <a:pt x="45" y="40"/>
                </a:lnTo>
                <a:lnTo>
                  <a:pt x="0" y="34"/>
                </a:lnTo>
                <a:lnTo>
                  <a:pt x="4" y="0"/>
                </a:lnTo>
              </a:path>
            </a:pathLst>
          </a:custGeom>
          <a:solidFill>
            <a:schemeClr val="bg1"/>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74" name="Freeform 430"/>
          <p:cNvSpPr>
            <a:spLocks/>
          </p:cNvSpPr>
          <p:nvPr/>
        </p:nvSpPr>
        <p:spPr bwMode="auto">
          <a:xfrm>
            <a:off x="3209134" y="4259270"/>
            <a:ext cx="69851" cy="57151"/>
          </a:xfrm>
          <a:custGeom>
            <a:avLst/>
            <a:gdLst>
              <a:gd name="T0" fmla="*/ 7 w 48"/>
              <a:gd name="T1" fmla="*/ 0 h 41"/>
              <a:gd name="T2" fmla="*/ 47 w 48"/>
              <a:gd name="T3" fmla="*/ 10 h 41"/>
              <a:gd name="T4" fmla="*/ 40 w 48"/>
              <a:gd name="T5" fmla="*/ 40 h 41"/>
              <a:gd name="T6" fmla="*/ 0 w 48"/>
              <a:gd name="T7" fmla="*/ 30 h 41"/>
              <a:gd name="T8" fmla="*/ 7 w 48"/>
              <a:gd name="T9" fmla="*/ 0 h 41"/>
              <a:gd name="T10" fmla="*/ 0 60000 65536"/>
              <a:gd name="T11" fmla="*/ 0 60000 65536"/>
              <a:gd name="T12" fmla="*/ 0 60000 65536"/>
              <a:gd name="T13" fmla="*/ 0 60000 65536"/>
              <a:gd name="T14" fmla="*/ 0 60000 65536"/>
              <a:gd name="T15" fmla="*/ 0 w 48"/>
              <a:gd name="T16" fmla="*/ 0 h 41"/>
              <a:gd name="T17" fmla="*/ 48 w 48"/>
              <a:gd name="T18" fmla="*/ 41 h 41"/>
            </a:gdLst>
            <a:ahLst/>
            <a:cxnLst>
              <a:cxn ang="T10">
                <a:pos x="T0" y="T1"/>
              </a:cxn>
              <a:cxn ang="T11">
                <a:pos x="T2" y="T3"/>
              </a:cxn>
              <a:cxn ang="T12">
                <a:pos x="T4" y="T5"/>
              </a:cxn>
              <a:cxn ang="T13">
                <a:pos x="T6" y="T7"/>
              </a:cxn>
              <a:cxn ang="T14">
                <a:pos x="T8" y="T9"/>
              </a:cxn>
            </a:cxnLst>
            <a:rect l="T15" t="T16" r="T17" b="T18"/>
            <a:pathLst>
              <a:path w="48" h="41">
                <a:moveTo>
                  <a:pt x="7" y="0"/>
                </a:moveTo>
                <a:lnTo>
                  <a:pt x="47" y="10"/>
                </a:lnTo>
                <a:lnTo>
                  <a:pt x="40" y="40"/>
                </a:lnTo>
                <a:lnTo>
                  <a:pt x="0" y="30"/>
                </a:lnTo>
                <a:lnTo>
                  <a:pt x="7"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75" name="Freeform 431"/>
          <p:cNvSpPr>
            <a:spLocks/>
          </p:cNvSpPr>
          <p:nvPr/>
        </p:nvSpPr>
        <p:spPr bwMode="auto">
          <a:xfrm>
            <a:off x="3212315" y="4262441"/>
            <a:ext cx="79374" cy="63500"/>
          </a:xfrm>
          <a:custGeom>
            <a:avLst/>
            <a:gdLst>
              <a:gd name="T0" fmla="*/ 8 w 54"/>
              <a:gd name="T1" fmla="*/ 0 h 47"/>
              <a:gd name="T2" fmla="*/ 53 w 54"/>
              <a:gd name="T3" fmla="*/ 11 h 47"/>
              <a:gd name="T4" fmla="*/ 45 w 54"/>
              <a:gd name="T5" fmla="*/ 46 h 47"/>
              <a:gd name="T6" fmla="*/ 0 w 54"/>
              <a:gd name="T7" fmla="*/ 35 h 47"/>
              <a:gd name="T8" fmla="*/ 8 w 54"/>
              <a:gd name="T9" fmla="*/ 0 h 47"/>
              <a:gd name="T10" fmla="*/ 0 60000 65536"/>
              <a:gd name="T11" fmla="*/ 0 60000 65536"/>
              <a:gd name="T12" fmla="*/ 0 60000 65536"/>
              <a:gd name="T13" fmla="*/ 0 60000 65536"/>
              <a:gd name="T14" fmla="*/ 0 60000 65536"/>
              <a:gd name="T15" fmla="*/ 0 w 54"/>
              <a:gd name="T16" fmla="*/ 0 h 47"/>
              <a:gd name="T17" fmla="*/ 54 w 54"/>
              <a:gd name="T18" fmla="*/ 47 h 47"/>
            </a:gdLst>
            <a:ahLst/>
            <a:cxnLst>
              <a:cxn ang="T10">
                <a:pos x="T0" y="T1"/>
              </a:cxn>
              <a:cxn ang="T11">
                <a:pos x="T2" y="T3"/>
              </a:cxn>
              <a:cxn ang="T12">
                <a:pos x="T4" y="T5"/>
              </a:cxn>
              <a:cxn ang="T13">
                <a:pos x="T6" y="T7"/>
              </a:cxn>
              <a:cxn ang="T14">
                <a:pos x="T8" y="T9"/>
              </a:cxn>
            </a:cxnLst>
            <a:rect l="T15" t="T16" r="T17" b="T18"/>
            <a:pathLst>
              <a:path w="54" h="47">
                <a:moveTo>
                  <a:pt x="8" y="0"/>
                </a:moveTo>
                <a:lnTo>
                  <a:pt x="53" y="11"/>
                </a:lnTo>
                <a:lnTo>
                  <a:pt x="45" y="46"/>
                </a:lnTo>
                <a:lnTo>
                  <a:pt x="0" y="35"/>
                </a:lnTo>
                <a:lnTo>
                  <a:pt x="8"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76" name="Line 432"/>
          <p:cNvSpPr>
            <a:spLocks noChangeShapeType="1"/>
          </p:cNvSpPr>
          <p:nvPr/>
        </p:nvSpPr>
        <p:spPr bwMode="auto">
          <a:xfrm flipV="1">
            <a:off x="815182" y="3976694"/>
            <a:ext cx="6350" cy="39687"/>
          </a:xfrm>
          <a:prstGeom prst="line">
            <a:avLst/>
          </a:prstGeom>
          <a:noFill/>
          <a:ln w="12700">
            <a:solidFill>
              <a:srgbClr val="000000"/>
            </a:solidFill>
            <a:round/>
            <a:headEnd/>
            <a:tailEnd/>
          </a:ln>
        </p:spPr>
        <p:txBody>
          <a:bodyPr wrap="none" lIns="91433" tIns="45716" rIns="91433" bIns="45716" anchor="ctr"/>
          <a:lstStyle/>
          <a:p>
            <a:endParaRPr lang="en-US"/>
          </a:p>
        </p:txBody>
      </p:sp>
      <p:sp>
        <p:nvSpPr>
          <p:cNvPr id="8277" name="Line 448"/>
          <p:cNvSpPr>
            <a:spLocks noChangeShapeType="1"/>
          </p:cNvSpPr>
          <p:nvPr/>
        </p:nvSpPr>
        <p:spPr bwMode="auto">
          <a:xfrm flipV="1">
            <a:off x="3288507" y="4256097"/>
            <a:ext cx="7938" cy="39687"/>
          </a:xfrm>
          <a:prstGeom prst="line">
            <a:avLst/>
          </a:prstGeom>
          <a:noFill/>
          <a:ln w="12700">
            <a:solidFill>
              <a:srgbClr val="000000"/>
            </a:solidFill>
            <a:round/>
            <a:headEnd/>
            <a:tailEnd/>
          </a:ln>
        </p:spPr>
        <p:txBody>
          <a:bodyPr wrap="none" lIns="91433" tIns="45716" rIns="91433" bIns="45716" anchor="ctr"/>
          <a:lstStyle/>
          <a:p>
            <a:endParaRPr lang="en-US"/>
          </a:p>
        </p:txBody>
      </p:sp>
      <p:sp>
        <p:nvSpPr>
          <p:cNvPr id="8278" name="Line 473"/>
          <p:cNvSpPr>
            <a:spLocks noChangeShapeType="1"/>
          </p:cNvSpPr>
          <p:nvPr/>
        </p:nvSpPr>
        <p:spPr bwMode="auto">
          <a:xfrm flipH="1">
            <a:off x="1980405" y="1911353"/>
            <a:ext cx="101600" cy="2135188"/>
          </a:xfrm>
          <a:prstGeom prst="line">
            <a:avLst/>
          </a:prstGeom>
          <a:noFill/>
          <a:ln w="12700">
            <a:solidFill>
              <a:srgbClr val="FF0000"/>
            </a:solidFill>
            <a:round/>
            <a:headEnd/>
            <a:tailEnd/>
          </a:ln>
        </p:spPr>
        <p:txBody>
          <a:bodyPr wrap="none" lIns="91433" tIns="45716" rIns="91433" bIns="45716" anchor="ctr"/>
          <a:lstStyle/>
          <a:p>
            <a:endParaRPr lang="en-US"/>
          </a:p>
        </p:txBody>
      </p:sp>
      <p:sp>
        <p:nvSpPr>
          <p:cNvPr id="8279" name="Line 474"/>
          <p:cNvSpPr>
            <a:spLocks noChangeShapeType="1"/>
          </p:cNvSpPr>
          <p:nvPr/>
        </p:nvSpPr>
        <p:spPr bwMode="auto">
          <a:xfrm flipH="1">
            <a:off x="2039146" y="1914531"/>
            <a:ext cx="50800" cy="2139951"/>
          </a:xfrm>
          <a:prstGeom prst="line">
            <a:avLst/>
          </a:prstGeom>
          <a:noFill/>
          <a:ln w="12700">
            <a:solidFill>
              <a:srgbClr val="FF0000"/>
            </a:solidFill>
            <a:round/>
            <a:headEnd/>
            <a:tailEnd/>
          </a:ln>
        </p:spPr>
        <p:txBody>
          <a:bodyPr wrap="none" lIns="91433" tIns="45716" rIns="91433" bIns="45716" anchor="ctr"/>
          <a:lstStyle/>
          <a:p>
            <a:endParaRPr lang="en-US"/>
          </a:p>
        </p:txBody>
      </p:sp>
      <p:sp>
        <p:nvSpPr>
          <p:cNvPr id="8280" name="Line 475"/>
          <p:cNvSpPr>
            <a:spLocks noChangeShapeType="1"/>
          </p:cNvSpPr>
          <p:nvPr/>
        </p:nvSpPr>
        <p:spPr bwMode="auto">
          <a:xfrm>
            <a:off x="2086775" y="1922463"/>
            <a:ext cx="1201737" cy="2347912"/>
          </a:xfrm>
          <a:prstGeom prst="line">
            <a:avLst/>
          </a:prstGeom>
          <a:noFill/>
          <a:ln w="12700">
            <a:solidFill>
              <a:srgbClr val="FF0000"/>
            </a:solidFill>
            <a:round/>
            <a:headEnd/>
            <a:tailEnd/>
          </a:ln>
        </p:spPr>
        <p:txBody>
          <a:bodyPr wrap="none" lIns="91433" tIns="45716" rIns="91433" bIns="45716" anchor="ctr"/>
          <a:lstStyle/>
          <a:p>
            <a:endParaRPr lang="en-US"/>
          </a:p>
        </p:txBody>
      </p:sp>
      <p:grpSp>
        <p:nvGrpSpPr>
          <p:cNvPr id="5" name="Group 476"/>
          <p:cNvGrpSpPr>
            <a:grpSpLocks/>
          </p:cNvGrpSpPr>
          <p:nvPr/>
        </p:nvGrpSpPr>
        <p:grpSpPr bwMode="auto">
          <a:xfrm>
            <a:off x="4633120" y="3717928"/>
            <a:ext cx="207963" cy="303213"/>
            <a:chOff x="2922" y="2689"/>
            <a:chExt cx="141" cy="220"/>
          </a:xfrm>
        </p:grpSpPr>
        <p:sp>
          <p:nvSpPr>
            <p:cNvPr id="8345" name="Freeform 477"/>
            <p:cNvSpPr>
              <a:spLocks/>
            </p:cNvSpPr>
            <p:nvPr/>
          </p:nvSpPr>
          <p:spPr bwMode="auto">
            <a:xfrm>
              <a:off x="2977" y="2791"/>
              <a:ext cx="78" cy="110"/>
            </a:xfrm>
            <a:custGeom>
              <a:avLst/>
              <a:gdLst>
                <a:gd name="T0" fmla="*/ 23 w 78"/>
                <a:gd name="T1" fmla="*/ 33 h 110"/>
                <a:gd name="T2" fmla="*/ 0 w 78"/>
                <a:gd name="T3" fmla="*/ 109 h 110"/>
                <a:gd name="T4" fmla="*/ 77 w 78"/>
                <a:gd name="T5" fmla="*/ 107 h 110"/>
                <a:gd name="T6" fmla="*/ 55 w 78"/>
                <a:gd name="T7" fmla="*/ 0 h 110"/>
                <a:gd name="T8" fmla="*/ 23 w 78"/>
                <a:gd name="T9" fmla="*/ 33 h 110"/>
                <a:gd name="T10" fmla="*/ 0 60000 65536"/>
                <a:gd name="T11" fmla="*/ 0 60000 65536"/>
                <a:gd name="T12" fmla="*/ 0 60000 65536"/>
                <a:gd name="T13" fmla="*/ 0 60000 65536"/>
                <a:gd name="T14" fmla="*/ 0 60000 65536"/>
                <a:gd name="T15" fmla="*/ 0 w 78"/>
                <a:gd name="T16" fmla="*/ 0 h 110"/>
                <a:gd name="T17" fmla="*/ 78 w 78"/>
                <a:gd name="T18" fmla="*/ 110 h 110"/>
              </a:gdLst>
              <a:ahLst/>
              <a:cxnLst>
                <a:cxn ang="T10">
                  <a:pos x="T0" y="T1"/>
                </a:cxn>
                <a:cxn ang="T11">
                  <a:pos x="T2" y="T3"/>
                </a:cxn>
                <a:cxn ang="T12">
                  <a:pos x="T4" y="T5"/>
                </a:cxn>
                <a:cxn ang="T13">
                  <a:pos x="T6" y="T7"/>
                </a:cxn>
                <a:cxn ang="T14">
                  <a:pos x="T8" y="T9"/>
                </a:cxn>
              </a:cxnLst>
              <a:rect l="T15" t="T16" r="T17" b="T18"/>
              <a:pathLst>
                <a:path w="78" h="110">
                  <a:moveTo>
                    <a:pt x="23" y="33"/>
                  </a:moveTo>
                  <a:lnTo>
                    <a:pt x="0" y="109"/>
                  </a:lnTo>
                  <a:lnTo>
                    <a:pt x="77" y="107"/>
                  </a:lnTo>
                  <a:lnTo>
                    <a:pt x="55" y="0"/>
                  </a:lnTo>
                  <a:lnTo>
                    <a:pt x="23" y="3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8346" name="Freeform 478"/>
            <p:cNvSpPr>
              <a:spLocks/>
            </p:cNvSpPr>
            <p:nvPr/>
          </p:nvSpPr>
          <p:spPr bwMode="auto">
            <a:xfrm>
              <a:off x="2977" y="2791"/>
              <a:ext cx="78" cy="110"/>
            </a:xfrm>
            <a:custGeom>
              <a:avLst/>
              <a:gdLst>
                <a:gd name="T0" fmla="*/ 23 w 78"/>
                <a:gd name="T1" fmla="*/ 33 h 110"/>
                <a:gd name="T2" fmla="*/ 0 w 78"/>
                <a:gd name="T3" fmla="*/ 109 h 110"/>
                <a:gd name="T4" fmla="*/ 77 w 78"/>
                <a:gd name="T5" fmla="*/ 107 h 110"/>
                <a:gd name="T6" fmla="*/ 55 w 78"/>
                <a:gd name="T7" fmla="*/ 0 h 110"/>
                <a:gd name="T8" fmla="*/ 23 w 78"/>
                <a:gd name="T9" fmla="*/ 33 h 110"/>
                <a:gd name="T10" fmla="*/ 0 60000 65536"/>
                <a:gd name="T11" fmla="*/ 0 60000 65536"/>
                <a:gd name="T12" fmla="*/ 0 60000 65536"/>
                <a:gd name="T13" fmla="*/ 0 60000 65536"/>
                <a:gd name="T14" fmla="*/ 0 60000 65536"/>
                <a:gd name="T15" fmla="*/ 0 w 78"/>
                <a:gd name="T16" fmla="*/ 0 h 110"/>
                <a:gd name="T17" fmla="*/ 78 w 78"/>
                <a:gd name="T18" fmla="*/ 110 h 110"/>
              </a:gdLst>
              <a:ahLst/>
              <a:cxnLst>
                <a:cxn ang="T10">
                  <a:pos x="T0" y="T1"/>
                </a:cxn>
                <a:cxn ang="T11">
                  <a:pos x="T2" y="T3"/>
                </a:cxn>
                <a:cxn ang="T12">
                  <a:pos x="T4" y="T5"/>
                </a:cxn>
                <a:cxn ang="T13">
                  <a:pos x="T6" y="T7"/>
                </a:cxn>
                <a:cxn ang="T14">
                  <a:pos x="T8" y="T9"/>
                </a:cxn>
              </a:cxnLst>
              <a:rect l="T15" t="T16" r="T17" b="T18"/>
              <a:pathLst>
                <a:path w="78" h="110">
                  <a:moveTo>
                    <a:pt x="23" y="33"/>
                  </a:moveTo>
                  <a:lnTo>
                    <a:pt x="0" y="109"/>
                  </a:lnTo>
                  <a:lnTo>
                    <a:pt x="77" y="107"/>
                  </a:lnTo>
                  <a:lnTo>
                    <a:pt x="55" y="0"/>
                  </a:lnTo>
                  <a:lnTo>
                    <a:pt x="23" y="3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8347" name="Freeform 479"/>
            <p:cNvSpPr>
              <a:spLocks/>
            </p:cNvSpPr>
            <p:nvPr/>
          </p:nvSpPr>
          <p:spPr bwMode="auto">
            <a:xfrm>
              <a:off x="2979" y="2793"/>
              <a:ext cx="84" cy="116"/>
            </a:xfrm>
            <a:custGeom>
              <a:avLst/>
              <a:gdLst>
                <a:gd name="T0" fmla="*/ 25 w 84"/>
                <a:gd name="T1" fmla="*/ 35 h 116"/>
                <a:gd name="T2" fmla="*/ 0 w 84"/>
                <a:gd name="T3" fmla="*/ 115 h 116"/>
                <a:gd name="T4" fmla="*/ 83 w 84"/>
                <a:gd name="T5" fmla="*/ 113 h 116"/>
                <a:gd name="T6" fmla="*/ 59 w 84"/>
                <a:gd name="T7" fmla="*/ 0 h 116"/>
                <a:gd name="T8" fmla="*/ 0 60000 65536"/>
                <a:gd name="T9" fmla="*/ 0 60000 65536"/>
                <a:gd name="T10" fmla="*/ 0 60000 65536"/>
                <a:gd name="T11" fmla="*/ 0 60000 65536"/>
                <a:gd name="T12" fmla="*/ 0 w 84"/>
                <a:gd name="T13" fmla="*/ 0 h 116"/>
                <a:gd name="T14" fmla="*/ 84 w 84"/>
                <a:gd name="T15" fmla="*/ 116 h 116"/>
              </a:gdLst>
              <a:ahLst/>
              <a:cxnLst>
                <a:cxn ang="T8">
                  <a:pos x="T0" y="T1"/>
                </a:cxn>
                <a:cxn ang="T9">
                  <a:pos x="T2" y="T3"/>
                </a:cxn>
                <a:cxn ang="T10">
                  <a:pos x="T4" y="T5"/>
                </a:cxn>
                <a:cxn ang="T11">
                  <a:pos x="T6" y="T7"/>
                </a:cxn>
              </a:cxnLst>
              <a:rect l="T12" t="T13" r="T14" b="T15"/>
              <a:pathLst>
                <a:path w="84" h="116">
                  <a:moveTo>
                    <a:pt x="25" y="35"/>
                  </a:moveTo>
                  <a:lnTo>
                    <a:pt x="0" y="115"/>
                  </a:lnTo>
                  <a:lnTo>
                    <a:pt x="83" y="113"/>
                  </a:lnTo>
                  <a:lnTo>
                    <a:pt x="59"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8348" name="Freeform 480"/>
            <p:cNvSpPr>
              <a:spLocks/>
            </p:cNvSpPr>
            <p:nvPr/>
          </p:nvSpPr>
          <p:spPr bwMode="auto">
            <a:xfrm>
              <a:off x="2926" y="2689"/>
              <a:ext cx="114" cy="142"/>
            </a:xfrm>
            <a:custGeom>
              <a:avLst/>
              <a:gdLst>
                <a:gd name="T0" fmla="*/ 74 w 114"/>
                <a:gd name="T1" fmla="*/ 0 h 142"/>
                <a:gd name="T2" fmla="*/ 80 w 114"/>
                <a:gd name="T3" fmla="*/ 4 h 142"/>
                <a:gd name="T4" fmla="*/ 84 w 114"/>
                <a:gd name="T5" fmla="*/ 8 h 142"/>
                <a:gd name="T6" fmla="*/ 89 w 114"/>
                <a:gd name="T7" fmla="*/ 12 h 142"/>
                <a:gd name="T8" fmla="*/ 93 w 114"/>
                <a:gd name="T9" fmla="*/ 15 h 142"/>
                <a:gd name="T10" fmla="*/ 97 w 114"/>
                <a:gd name="T11" fmla="*/ 21 h 142"/>
                <a:gd name="T12" fmla="*/ 101 w 114"/>
                <a:gd name="T13" fmla="*/ 27 h 142"/>
                <a:gd name="T14" fmla="*/ 104 w 114"/>
                <a:gd name="T15" fmla="*/ 33 h 142"/>
                <a:gd name="T16" fmla="*/ 106 w 114"/>
                <a:gd name="T17" fmla="*/ 38 h 142"/>
                <a:gd name="T18" fmla="*/ 108 w 114"/>
                <a:gd name="T19" fmla="*/ 44 h 142"/>
                <a:gd name="T20" fmla="*/ 110 w 114"/>
                <a:gd name="T21" fmla="*/ 50 h 142"/>
                <a:gd name="T22" fmla="*/ 110 w 114"/>
                <a:gd name="T23" fmla="*/ 59 h 142"/>
                <a:gd name="T24" fmla="*/ 113 w 114"/>
                <a:gd name="T25" fmla="*/ 64 h 142"/>
                <a:gd name="T26" fmla="*/ 113 w 114"/>
                <a:gd name="T27" fmla="*/ 70 h 142"/>
                <a:gd name="T28" fmla="*/ 110 w 114"/>
                <a:gd name="T29" fmla="*/ 78 h 142"/>
                <a:gd name="T30" fmla="*/ 110 w 114"/>
                <a:gd name="T31" fmla="*/ 83 h 142"/>
                <a:gd name="T32" fmla="*/ 108 w 114"/>
                <a:gd name="T33" fmla="*/ 90 h 142"/>
                <a:gd name="T34" fmla="*/ 104 w 114"/>
                <a:gd name="T35" fmla="*/ 96 h 142"/>
                <a:gd name="T36" fmla="*/ 103 w 114"/>
                <a:gd name="T37" fmla="*/ 102 h 142"/>
                <a:gd name="T38" fmla="*/ 99 w 114"/>
                <a:gd name="T39" fmla="*/ 107 h 142"/>
                <a:gd name="T40" fmla="*/ 95 w 114"/>
                <a:gd name="T41" fmla="*/ 113 h 142"/>
                <a:gd name="T42" fmla="*/ 91 w 114"/>
                <a:gd name="T43" fmla="*/ 117 h 142"/>
                <a:gd name="T44" fmla="*/ 85 w 114"/>
                <a:gd name="T45" fmla="*/ 123 h 142"/>
                <a:gd name="T46" fmla="*/ 82 w 114"/>
                <a:gd name="T47" fmla="*/ 128 h 142"/>
                <a:gd name="T48" fmla="*/ 76 w 114"/>
                <a:gd name="T49" fmla="*/ 131 h 142"/>
                <a:gd name="T50" fmla="*/ 69 w 114"/>
                <a:gd name="T51" fmla="*/ 133 h 142"/>
                <a:gd name="T52" fmla="*/ 64 w 114"/>
                <a:gd name="T53" fmla="*/ 137 h 142"/>
                <a:gd name="T54" fmla="*/ 58 w 114"/>
                <a:gd name="T55" fmla="*/ 139 h 142"/>
                <a:gd name="T56" fmla="*/ 50 w 114"/>
                <a:gd name="T57" fmla="*/ 139 h 142"/>
                <a:gd name="T58" fmla="*/ 45 w 114"/>
                <a:gd name="T59" fmla="*/ 141 h 142"/>
                <a:gd name="T60" fmla="*/ 39 w 114"/>
                <a:gd name="T61" fmla="*/ 141 h 142"/>
                <a:gd name="T62" fmla="*/ 30 w 114"/>
                <a:gd name="T63" fmla="*/ 141 h 142"/>
                <a:gd name="T64" fmla="*/ 25 w 114"/>
                <a:gd name="T65" fmla="*/ 141 h 142"/>
                <a:gd name="T66" fmla="*/ 19 w 114"/>
                <a:gd name="T67" fmla="*/ 139 h 142"/>
                <a:gd name="T68" fmla="*/ 13 w 114"/>
                <a:gd name="T69" fmla="*/ 137 h 142"/>
                <a:gd name="T70" fmla="*/ 6 w 114"/>
                <a:gd name="T71" fmla="*/ 135 h 142"/>
                <a:gd name="T72" fmla="*/ 2 w 114"/>
                <a:gd name="T73" fmla="*/ 133 h 142"/>
                <a:gd name="T74" fmla="*/ 0 w 114"/>
                <a:gd name="T75" fmla="*/ 131 h 142"/>
                <a:gd name="T76" fmla="*/ 17 w 114"/>
                <a:gd name="T77" fmla="*/ 98 h 142"/>
                <a:gd name="T78" fmla="*/ 37 w 114"/>
                <a:gd name="T79" fmla="*/ 66 h 142"/>
                <a:gd name="T80" fmla="*/ 56 w 114"/>
                <a:gd name="T81" fmla="*/ 33 h 142"/>
                <a:gd name="T82" fmla="*/ 74 w 114"/>
                <a:gd name="T83" fmla="*/ 0 h 1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4"/>
                <a:gd name="T127" fmla="*/ 0 h 142"/>
                <a:gd name="T128" fmla="*/ 114 w 114"/>
                <a:gd name="T129" fmla="*/ 142 h 1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4" h="142">
                  <a:moveTo>
                    <a:pt x="74" y="0"/>
                  </a:moveTo>
                  <a:lnTo>
                    <a:pt x="80" y="4"/>
                  </a:lnTo>
                  <a:lnTo>
                    <a:pt x="84" y="8"/>
                  </a:lnTo>
                  <a:lnTo>
                    <a:pt x="89" y="12"/>
                  </a:lnTo>
                  <a:lnTo>
                    <a:pt x="93" y="15"/>
                  </a:lnTo>
                  <a:lnTo>
                    <a:pt x="97" y="21"/>
                  </a:lnTo>
                  <a:lnTo>
                    <a:pt x="101" y="27"/>
                  </a:lnTo>
                  <a:lnTo>
                    <a:pt x="104" y="33"/>
                  </a:lnTo>
                  <a:lnTo>
                    <a:pt x="106" y="38"/>
                  </a:lnTo>
                  <a:lnTo>
                    <a:pt x="108" y="44"/>
                  </a:lnTo>
                  <a:lnTo>
                    <a:pt x="110" y="50"/>
                  </a:lnTo>
                  <a:lnTo>
                    <a:pt x="110" y="59"/>
                  </a:lnTo>
                  <a:lnTo>
                    <a:pt x="113" y="64"/>
                  </a:lnTo>
                  <a:lnTo>
                    <a:pt x="113" y="70"/>
                  </a:lnTo>
                  <a:lnTo>
                    <a:pt x="110" y="78"/>
                  </a:lnTo>
                  <a:lnTo>
                    <a:pt x="110" y="83"/>
                  </a:lnTo>
                  <a:lnTo>
                    <a:pt x="108" y="90"/>
                  </a:lnTo>
                  <a:lnTo>
                    <a:pt x="104" y="96"/>
                  </a:lnTo>
                  <a:lnTo>
                    <a:pt x="103" y="102"/>
                  </a:lnTo>
                  <a:lnTo>
                    <a:pt x="99" y="107"/>
                  </a:lnTo>
                  <a:lnTo>
                    <a:pt x="95" y="113"/>
                  </a:lnTo>
                  <a:lnTo>
                    <a:pt x="91" y="117"/>
                  </a:lnTo>
                  <a:lnTo>
                    <a:pt x="85" y="123"/>
                  </a:lnTo>
                  <a:lnTo>
                    <a:pt x="82" y="128"/>
                  </a:lnTo>
                  <a:lnTo>
                    <a:pt x="76" y="131"/>
                  </a:lnTo>
                  <a:lnTo>
                    <a:pt x="69" y="133"/>
                  </a:lnTo>
                  <a:lnTo>
                    <a:pt x="64" y="137"/>
                  </a:lnTo>
                  <a:lnTo>
                    <a:pt x="58" y="139"/>
                  </a:lnTo>
                  <a:lnTo>
                    <a:pt x="50" y="139"/>
                  </a:lnTo>
                  <a:lnTo>
                    <a:pt x="45" y="141"/>
                  </a:lnTo>
                  <a:lnTo>
                    <a:pt x="39" y="141"/>
                  </a:lnTo>
                  <a:lnTo>
                    <a:pt x="30" y="141"/>
                  </a:lnTo>
                  <a:lnTo>
                    <a:pt x="25" y="141"/>
                  </a:lnTo>
                  <a:lnTo>
                    <a:pt x="19" y="139"/>
                  </a:lnTo>
                  <a:lnTo>
                    <a:pt x="13" y="137"/>
                  </a:lnTo>
                  <a:lnTo>
                    <a:pt x="6" y="135"/>
                  </a:lnTo>
                  <a:lnTo>
                    <a:pt x="2" y="133"/>
                  </a:lnTo>
                  <a:lnTo>
                    <a:pt x="0" y="131"/>
                  </a:lnTo>
                  <a:lnTo>
                    <a:pt x="17" y="98"/>
                  </a:lnTo>
                  <a:lnTo>
                    <a:pt x="37" y="66"/>
                  </a:lnTo>
                  <a:lnTo>
                    <a:pt x="56" y="33"/>
                  </a:lnTo>
                  <a:lnTo>
                    <a:pt x="74" y="0"/>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8349" name="Line 481"/>
            <p:cNvSpPr>
              <a:spLocks noChangeShapeType="1"/>
            </p:cNvSpPr>
            <p:nvPr/>
          </p:nvSpPr>
          <p:spPr bwMode="auto">
            <a:xfrm>
              <a:off x="3009" y="2690"/>
              <a:ext cx="0" cy="5"/>
            </a:xfrm>
            <a:prstGeom prst="line">
              <a:avLst/>
            </a:prstGeom>
            <a:noFill/>
            <a:ln w="12700">
              <a:solidFill>
                <a:srgbClr val="000000"/>
              </a:solidFill>
              <a:round/>
              <a:headEnd/>
              <a:tailEnd/>
            </a:ln>
          </p:spPr>
          <p:txBody>
            <a:bodyPr wrap="none" anchor="ctr"/>
            <a:lstStyle/>
            <a:p>
              <a:endParaRPr lang="en-US"/>
            </a:p>
          </p:txBody>
        </p:sp>
        <p:sp>
          <p:nvSpPr>
            <p:cNvPr id="8350" name="Line 482"/>
            <p:cNvSpPr>
              <a:spLocks noChangeShapeType="1"/>
            </p:cNvSpPr>
            <p:nvPr/>
          </p:nvSpPr>
          <p:spPr bwMode="auto">
            <a:xfrm>
              <a:off x="3011" y="2694"/>
              <a:ext cx="6" cy="6"/>
            </a:xfrm>
            <a:prstGeom prst="line">
              <a:avLst/>
            </a:prstGeom>
            <a:noFill/>
            <a:ln w="12700">
              <a:solidFill>
                <a:srgbClr val="000000"/>
              </a:solidFill>
              <a:round/>
              <a:headEnd/>
              <a:tailEnd/>
            </a:ln>
          </p:spPr>
          <p:txBody>
            <a:bodyPr wrap="none" anchor="ctr"/>
            <a:lstStyle/>
            <a:p>
              <a:endParaRPr lang="en-US"/>
            </a:p>
          </p:txBody>
        </p:sp>
        <p:sp>
          <p:nvSpPr>
            <p:cNvPr id="8351" name="Line 483"/>
            <p:cNvSpPr>
              <a:spLocks noChangeShapeType="1"/>
            </p:cNvSpPr>
            <p:nvPr/>
          </p:nvSpPr>
          <p:spPr bwMode="auto">
            <a:xfrm>
              <a:off x="3019" y="2698"/>
              <a:ext cx="0" cy="4"/>
            </a:xfrm>
            <a:prstGeom prst="line">
              <a:avLst/>
            </a:prstGeom>
            <a:noFill/>
            <a:ln w="12700">
              <a:solidFill>
                <a:srgbClr val="000000"/>
              </a:solidFill>
              <a:round/>
              <a:headEnd/>
              <a:tailEnd/>
            </a:ln>
          </p:spPr>
          <p:txBody>
            <a:bodyPr wrap="none" anchor="ctr"/>
            <a:lstStyle/>
            <a:p>
              <a:endParaRPr lang="en-US"/>
            </a:p>
          </p:txBody>
        </p:sp>
        <p:sp>
          <p:nvSpPr>
            <p:cNvPr id="8352" name="Line 484"/>
            <p:cNvSpPr>
              <a:spLocks noChangeShapeType="1"/>
            </p:cNvSpPr>
            <p:nvPr/>
          </p:nvSpPr>
          <p:spPr bwMode="auto">
            <a:xfrm>
              <a:off x="3021" y="2701"/>
              <a:ext cx="6" cy="6"/>
            </a:xfrm>
            <a:prstGeom prst="line">
              <a:avLst/>
            </a:prstGeom>
            <a:noFill/>
            <a:ln w="12700">
              <a:solidFill>
                <a:srgbClr val="000000"/>
              </a:solidFill>
              <a:round/>
              <a:headEnd/>
              <a:tailEnd/>
            </a:ln>
          </p:spPr>
          <p:txBody>
            <a:bodyPr wrap="none" anchor="ctr"/>
            <a:lstStyle/>
            <a:p>
              <a:endParaRPr lang="en-US"/>
            </a:p>
          </p:txBody>
        </p:sp>
        <p:sp>
          <p:nvSpPr>
            <p:cNvPr id="8353" name="Line 485"/>
            <p:cNvSpPr>
              <a:spLocks noChangeShapeType="1"/>
            </p:cNvSpPr>
            <p:nvPr/>
          </p:nvSpPr>
          <p:spPr bwMode="auto">
            <a:xfrm>
              <a:off x="3026" y="2706"/>
              <a:ext cx="5" cy="7"/>
            </a:xfrm>
            <a:prstGeom prst="line">
              <a:avLst/>
            </a:prstGeom>
            <a:noFill/>
            <a:ln w="12700">
              <a:solidFill>
                <a:srgbClr val="000000"/>
              </a:solidFill>
              <a:round/>
              <a:headEnd/>
              <a:tailEnd/>
            </a:ln>
          </p:spPr>
          <p:txBody>
            <a:bodyPr wrap="none" anchor="ctr"/>
            <a:lstStyle/>
            <a:p>
              <a:endParaRPr lang="en-US"/>
            </a:p>
          </p:txBody>
        </p:sp>
        <p:sp>
          <p:nvSpPr>
            <p:cNvPr id="8354" name="Line 486"/>
            <p:cNvSpPr>
              <a:spLocks noChangeShapeType="1"/>
            </p:cNvSpPr>
            <p:nvPr/>
          </p:nvSpPr>
          <p:spPr bwMode="auto">
            <a:xfrm>
              <a:off x="3029" y="2716"/>
              <a:ext cx="5" cy="0"/>
            </a:xfrm>
            <a:prstGeom prst="line">
              <a:avLst/>
            </a:prstGeom>
            <a:noFill/>
            <a:ln w="12700">
              <a:solidFill>
                <a:srgbClr val="000000"/>
              </a:solidFill>
              <a:round/>
              <a:headEnd/>
              <a:tailEnd/>
            </a:ln>
          </p:spPr>
          <p:txBody>
            <a:bodyPr wrap="none" anchor="ctr"/>
            <a:lstStyle/>
            <a:p>
              <a:endParaRPr lang="en-US"/>
            </a:p>
          </p:txBody>
        </p:sp>
        <p:sp>
          <p:nvSpPr>
            <p:cNvPr id="8355" name="Line 487"/>
            <p:cNvSpPr>
              <a:spLocks noChangeShapeType="1"/>
            </p:cNvSpPr>
            <p:nvPr/>
          </p:nvSpPr>
          <p:spPr bwMode="auto">
            <a:xfrm>
              <a:off x="3033" y="2722"/>
              <a:ext cx="5" cy="0"/>
            </a:xfrm>
            <a:prstGeom prst="line">
              <a:avLst/>
            </a:prstGeom>
            <a:noFill/>
            <a:ln w="12700">
              <a:solidFill>
                <a:srgbClr val="000000"/>
              </a:solidFill>
              <a:round/>
              <a:headEnd/>
              <a:tailEnd/>
            </a:ln>
          </p:spPr>
          <p:txBody>
            <a:bodyPr wrap="none" anchor="ctr"/>
            <a:lstStyle/>
            <a:p>
              <a:endParaRPr lang="en-US"/>
            </a:p>
          </p:txBody>
        </p:sp>
        <p:sp>
          <p:nvSpPr>
            <p:cNvPr id="8356" name="Line 488"/>
            <p:cNvSpPr>
              <a:spLocks noChangeShapeType="1"/>
            </p:cNvSpPr>
            <p:nvPr/>
          </p:nvSpPr>
          <p:spPr bwMode="auto">
            <a:xfrm>
              <a:off x="3038" y="2725"/>
              <a:ext cx="1" cy="3"/>
            </a:xfrm>
            <a:prstGeom prst="line">
              <a:avLst/>
            </a:prstGeom>
            <a:noFill/>
            <a:ln w="12700">
              <a:solidFill>
                <a:srgbClr val="000000"/>
              </a:solidFill>
              <a:round/>
              <a:headEnd/>
              <a:tailEnd/>
            </a:ln>
          </p:spPr>
          <p:txBody>
            <a:bodyPr wrap="none" anchor="ctr"/>
            <a:lstStyle/>
            <a:p>
              <a:endParaRPr lang="en-US"/>
            </a:p>
          </p:txBody>
        </p:sp>
        <p:sp>
          <p:nvSpPr>
            <p:cNvPr id="8357" name="Line 489"/>
            <p:cNvSpPr>
              <a:spLocks noChangeShapeType="1"/>
            </p:cNvSpPr>
            <p:nvPr/>
          </p:nvSpPr>
          <p:spPr bwMode="auto">
            <a:xfrm>
              <a:off x="3040" y="2731"/>
              <a:ext cx="1" cy="3"/>
            </a:xfrm>
            <a:prstGeom prst="line">
              <a:avLst/>
            </a:prstGeom>
            <a:noFill/>
            <a:ln w="12700">
              <a:solidFill>
                <a:srgbClr val="000000"/>
              </a:solidFill>
              <a:round/>
              <a:headEnd/>
              <a:tailEnd/>
            </a:ln>
          </p:spPr>
          <p:txBody>
            <a:bodyPr wrap="none" anchor="ctr"/>
            <a:lstStyle/>
            <a:p>
              <a:endParaRPr lang="en-US"/>
            </a:p>
          </p:txBody>
        </p:sp>
        <p:sp>
          <p:nvSpPr>
            <p:cNvPr id="8358" name="Line 490"/>
            <p:cNvSpPr>
              <a:spLocks noChangeShapeType="1"/>
            </p:cNvSpPr>
            <p:nvPr/>
          </p:nvSpPr>
          <p:spPr bwMode="auto">
            <a:xfrm>
              <a:off x="3042" y="2737"/>
              <a:ext cx="1" cy="3"/>
            </a:xfrm>
            <a:prstGeom prst="line">
              <a:avLst/>
            </a:prstGeom>
            <a:noFill/>
            <a:ln w="12700">
              <a:solidFill>
                <a:srgbClr val="000000"/>
              </a:solidFill>
              <a:round/>
              <a:headEnd/>
              <a:tailEnd/>
            </a:ln>
          </p:spPr>
          <p:txBody>
            <a:bodyPr wrap="none" anchor="ctr"/>
            <a:lstStyle/>
            <a:p>
              <a:endParaRPr lang="en-US"/>
            </a:p>
          </p:txBody>
        </p:sp>
        <p:sp>
          <p:nvSpPr>
            <p:cNvPr id="8359" name="Line 491"/>
            <p:cNvSpPr>
              <a:spLocks noChangeShapeType="1"/>
            </p:cNvSpPr>
            <p:nvPr/>
          </p:nvSpPr>
          <p:spPr bwMode="auto">
            <a:xfrm>
              <a:off x="3045" y="2745"/>
              <a:ext cx="0" cy="4"/>
            </a:xfrm>
            <a:prstGeom prst="line">
              <a:avLst/>
            </a:prstGeom>
            <a:noFill/>
            <a:ln w="12700">
              <a:solidFill>
                <a:srgbClr val="000000"/>
              </a:solidFill>
              <a:round/>
              <a:headEnd/>
              <a:tailEnd/>
            </a:ln>
          </p:spPr>
          <p:txBody>
            <a:bodyPr wrap="none" anchor="ctr"/>
            <a:lstStyle/>
            <a:p>
              <a:endParaRPr lang="en-US"/>
            </a:p>
          </p:txBody>
        </p:sp>
        <p:sp>
          <p:nvSpPr>
            <p:cNvPr id="8360" name="Line 492"/>
            <p:cNvSpPr>
              <a:spLocks noChangeShapeType="1"/>
            </p:cNvSpPr>
            <p:nvPr/>
          </p:nvSpPr>
          <p:spPr bwMode="auto">
            <a:xfrm>
              <a:off x="3045" y="2752"/>
              <a:ext cx="1" cy="3"/>
            </a:xfrm>
            <a:prstGeom prst="line">
              <a:avLst/>
            </a:prstGeom>
            <a:noFill/>
            <a:ln w="12700">
              <a:solidFill>
                <a:srgbClr val="000000"/>
              </a:solidFill>
              <a:round/>
              <a:headEnd/>
              <a:tailEnd/>
            </a:ln>
          </p:spPr>
          <p:txBody>
            <a:bodyPr wrap="none" anchor="ctr"/>
            <a:lstStyle/>
            <a:p>
              <a:endParaRPr lang="en-US"/>
            </a:p>
          </p:txBody>
        </p:sp>
        <p:sp>
          <p:nvSpPr>
            <p:cNvPr id="8361" name="Line 493"/>
            <p:cNvSpPr>
              <a:spLocks noChangeShapeType="1"/>
            </p:cNvSpPr>
            <p:nvPr/>
          </p:nvSpPr>
          <p:spPr bwMode="auto">
            <a:xfrm>
              <a:off x="3047" y="2760"/>
              <a:ext cx="0" cy="1"/>
            </a:xfrm>
            <a:prstGeom prst="line">
              <a:avLst/>
            </a:prstGeom>
            <a:noFill/>
            <a:ln w="12700">
              <a:solidFill>
                <a:srgbClr val="000000"/>
              </a:solidFill>
              <a:round/>
              <a:headEnd/>
              <a:tailEnd/>
            </a:ln>
          </p:spPr>
          <p:txBody>
            <a:bodyPr wrap="none" anchor="ctr"/>
            <a:lstStyle/>
            <a:p>
              <a:endParaRPr lang="en-US"/>
            </a:p>
          </p:txBody>
        </p:sp>
        <p:sp>
          <p:nvSpPr>
            <p:cNvPr id="8362" name="Line 494"/>
            <p:cNvSpPr>
              <a:spLocks noChangeShapeType="1"/>
            </p:cNvSpPr>
            <p:nvPr/>
          </p:nvSpPr>
          <p:spPr bwMode="auto">
            <a:xfrm flipH="1">
              <a:off x="3041" y="2768"/>
              <a:ext cx="9" cy="4"/>
            </a:xfrm>
            <a:prstGeom prst="line">
              <a:avLst/>
            </a:prstGeom>
            <a:noFill/>
            <a:ln w="12700">
              <a:solidFill>
                <a:srgbClr val="000000"/>
              </a:solidFill>
              <a:round/>
              <a:headEnd/>
              <a:tailEnd/>
            </a:ln>
          </p:spPr>
          <p:txBody>
            <a:bodyPr wrap="none" anchor="ctr"/>
            <a:lstStyle/>
            <a:p>
              <a:endParaRPr lang="en-US"/>
            </a:p>
          </p:txBody>
        </p:sp>
        <p:sp>
          <p:nvSpPr>
            <p:cNvPr id="8363" name="Line 495"/>
            <p:cNvSpPr>
              <a:spLocks noChangeShapeType="1"/>
            </p:cNvSpPr>
            <p:nvPr/>
          </p:nvSpPr>
          <p:spPr bwMode="auto">
            <a:xfrm>
              <a:off x="3045" y="2774"/>
              <a:ext cx="0" cy="1"/>
            </a:xfrm>
            <a:prstGeom prst="line">
              <a:avLst/>
            </a:prstGeom>
            <a:noFill/>
            <a:ln w="12700">
              <a:solidFill>
                <a:srgbClr val="000000"/>
              </a:solidFill>
              <a:round/>
              <a:headEnd/>
              <a:tailEnd/>
            </a:ln>
          </p:spPr>
          <p:txBody>
            <a:bodyPr wrap="none" anchor="ctr"/>
            <a:lstStyle/>
            <a:p>
              <a:endParaRPr lang="en-US"/>
            </a:p>
          </p:txBody>
        </p:sp>
        <p:sp>
          <p:nvSpPr>
            <p:cNvPr id="8364" name="Line 496"/>
            <p:cNvSpPr>
              <a:spLocks noChangeShapeType="1"/>
            </p:cNvSpPr>
            <p:nvPr/>
          </p:nvSpPr>
          <p:spPr bwMode="auto">
            <a:xfrm flipH="1">
              <a:off x="3039" y="2782"/>
              <a:ext cx="9" cy="3"/>
            </a:xfrm>
            <a:prstGeom prst="line">
              <a:avLst/>
            </a:prstGeom>
            <a:noFill/>
            <a:ln w="12700">
              <a:solidFill>
                <a:srgbClr val="000000"/>
              </a:solidFill>
              <a:round/>
              <a:headEnd/>
              <a:tailEnd/>
            </a:ln>
          </p:spPr>
          <p:txBody>
            <a:bodyPr wrap="none" anchor="ctr"/>
            <a:lstStyle/>
            <a:p>
              <a:endParaRPr lang="en-US"/>
            </a:p>
          </p:txBody>
        </p:sp>
        <p:sp>
          <p:nvSpPr>
            <p:cNvPr id="8365" name="Line 497"/>
            <p:cNvSpPr>
              <a:spLocks noChangeShapeType="1"/>
            </p:cNvSpPr>
            <p:nvPr/>
          </p:nvSpPr>
          <p:spPr bwMode="auto">
            <a:xfrm flipV="1">
              <a:off x="3037" y="2780"/>
              <a:ext cx="5" cy="16"/>
            </a:xfrm>
            <a:prstGeom prst="line">
              <a:avLst/>
            </a:prstGeom>
            <a:noFill/>
            <a:ln w="12700">
              <a:solidFill>
                <a:srgbClr val="000000"/>
              </a:solidFill>
              <a:round/>
              <a:headEnd/>
              <a:tailEnd/>
            </a:ln>
          </p:spPr>
          <p:txBody>
            <a:bodyPr wrap="none" anchor="ctr"/>
            <a:lstStyle/>
            <a:p>
              <a:endParaRPr lang="en-US"/>
            </a:p>
          </p:txBody>
        </p:sp>
        <p:sp>
          <p:nvSpPr>
            <p:cNvPr id="8366" name="Line 498"/>
            <p:cNvSpPr>
              <a:spLocks noChangeShapeType="1"/>
            </p:cNvSpPr>
            <p:nvPr/>
          </p:nvSpPr>
          <p:spPr bwMode="auto">
            <a:xfrm flipH="1">
              <a:off x="3032" y="2794"/>
              <a:ext cx="9" cy="3"/>
            </a:xfrm>
            <a:prstGeom prst="line">
              <a:avLst/>
            </a:prstGeom>
            <a:noFill/>
            <a:ln w="12700">
              <a:solidFill>
                <a:srgbClr val="000000"/>
              </a:solidFill>
              <a:round/>
              <a:headEnd/>
              <a:tailEnd/>
            </a:ln>
          </p:spPr>
          <p:txBody>
            <a:bodyPr wrap="none" anchor="ctr"/>
            <a:lstStyle/>
            <a:p>
              <a:endParaRPr lang="en-US"/>
            </a:p>
          </p:txBody>
        </p:sp>
        <p:sp>
          <p:nvSpPr>
            <p:cNvPr id="8367" name="Line 499"/>
            <p:cNvSpPr>
              <a:spLocks noChangeShapeType="1"/>
            </p:cNvSpPr>
            <p:nvPr/>
          </p:nvSpPr>
          <p:spPr bwMode="auto">
            <a:xfrm flipV="1">
              <a:off x="3031" y="2792"/>
              <a:ext cx="5" cy="16"/>
            </a:xfrm>
            <a:prstGeom prst="line">
              <a:avLst/>
            </a:prstGeom>
            <a:noFill/>
            <a:ln w="12700">
              <a:solidFill>
                <a:srgbClr val="000000"/>
              </a:solidFill>
              <a:round/>
              <a:headEnd/>
              <a:tailEnd/>
            </a:ln>
          </p:spPr>
          <p:txBody>
            <a:bodyPr wrap="none" anchor="ctr"/>
            <a:lstStyle/>
            <a:p>
              <a:endParaRPr lang="en-US"/>
            </a:p>
          </p:txBody>
        </p:sp>
        <p:sp>
          <p:nvSpPr>
            <p:cNvPr id="8368" name="Line 500"/>
            <p:cNvSpPr>
              <a:spLocks noChangeShapeType="1"/>
            </p:cNvSpPr>
            <p:nvPr/>
          </p:nvSpPr>
          <p:spPr bwMode="auto">
            <a:xfrm flipV="1">
              <a:off x="3027" y="2798"/>
              <a:ext cx="5" cy="16"/>
            </a:xfrm>
            <a:prstGeom prst="line">
              <a:avLst/>
            </a:prstGeom>
            <a:noFill/>
            <a:ln w="12700">
              <a:solidFill>
                <a:srgbClr val="000000"/>
              </a:solidFill>
              <a:round/>
              <a:headEnd/>
              <a:tailEnd/>
            </a:ln>
          </p:spPr>
          <p:txBody>
            <a:bodyPr wrap="none" anchor="ctr"/>
            <a:lstStyle/>
            <a:p>
              <a:endParaRPr lang="en-US"/>
            </a:p>
          </p:txBody>
        </p:sp>
        <p:sp>
          <p:nvSpPr>
            <p:cNvPr id="8369" name="Line 501"/>
            <p:cNvSpPr>
              <a:spLocks noChangeShapeType="1"/>
            </p:cNvSpPr>
            <p:nvPr/>
          </p:nvSpPr>
          <p:spPr bwMode="auto">
            <a:xfrm flipV="1">
              <a:off x="3023" y="2804"/>
              <a:ext cx="6" cy="14"/>
            </a:xfrm>
            <a:prstGeom prst="line">
              <a:avLst/>
            </a:prstGeom>
            <a:noFill/>
            <a:ln w="12700">
              <a:solidFill>
                <a:srgbClr val="000000"/>
              </a:solidFill>
              <a:round/>
              <a:headEnd/>
              <a:tailEnd/>
            </a:ln>
          </p:spPr>
          <p:txBody>
            <a:bodyPr wrap="none" anchor="ctr"/>
            <a:lstStyle/>
            <a:p>
              <a:endParaRPr lang="en-US"/>
            </a:p>
          </p:txBody>
        </p:sp>
        <p:sp>
          <p:nvSpPr>
            <p:cNvPr id="8370" name="Line 502"/>
            <p:cNvSpPr>
              <a:spLocks noChangeShapeType="1"/>
            </p:cNvSpPr>
            <p:nvPr/>
          </p:nvSpPr>
          <p:spPr bwMode="auto">
            <a:xfrm flipV="1">
              <a:off x="3021" y="2808"/>
              <a:ext cx="0" cy="16"/>
            </a:xfrm>
            <a:prstGeom prst="line">
              <a:avLst/>
            </a:prstGeom>
            <a:noFill/>
            <a:ln w="12700">
              <a:solidFill>
                <a:srgbClr val="000000"/>
              </a:solidFill>
              <a:round/>
              <a:headEnd/>
              <a:tailEnd/>
            </a:ln>
          </p:spPr>
          <p:txBody>
            <a:bodyPr wrap="none" anchor="ctr"/>
            <a:lstStyle/>
            <a:p>
              <a:endParaRPr lang="en-US"/>
            </a:p>
          </p:txBody>
        </p:sp>
        <p:sp>
          <p:nvSpPr>
            <p:cNvPr id="8371" name="Line 503"/>
            <p:cNvSpPr>
              <a:spLocks noChangeShapeType="1"/>
            </p:cNvSpPr>
            <p:nvPr/>
          </p:nvSpPr>
          <p:spPr bwMode="auto">
            <a:xfrm flipV="1">
              <a:off x="3013" y="2815"/>
              <a:ext cx="6" cy="14"/>
            </a:xfrm>
            <a:prstGeom prst="line">
              <a:avLst/>
            </a:prstGeom>
            <a:noFill/>
            <a:ln w="12700">
              <a:solidFill>
                <a:srgbClr val="000000"/>
              </a:solidFill>
              <a:round/>
              <a:headEnd/>
              <a:tailEnd/>
            </a:ln>
          </p:spPr>
          <p:txBody>
            <a:bodyPr wrap="none" anchor="ctr"/>
            <a:lstStyle/>
            <a:p>
              <a:endParaRPr lang="en-US"/>
            </a:p>
          </p:txBody>
        </p:sp>
        <p:sp>
          <p:nvSpPr>
            <p:cNvPr id="8372" name="Line 504"/>
            <p:cNvSpPr>
              <a:spLocks noChangeShapeType="1"/>
            </p:cNvSpPr>
            <p:nvPr/>
          </p:nvSpPr>
          <p:spPr bwMode="auto">
            <a:xfrm flipV="1">
              <a:off x="3011" y="2820"/>
              <a:ext cx="0" cy="13"/>
            </a:xfrm>
            <a:prstGeom prst="line">
              <a:avLst/>
            </a:prstGeom>
            <a:noFill/>
            <a:ln w="12700">
              <a:solidFill>
                <a:srgbClr val="000000"/>
              </a:solidFill>
              <a:round/>
              <a:headEnd/>
              <a:tailEnd/>
            </a:ln>
          </p:spPr>
          <p:txBody>
            <a:bodyPr wrap="none" anchor="ctr"/>
            <a:lstStyle/>
            <a:p>
              <a:endParaRPr lang="en-US"/>
            </a:p>
          </p:txBody>
        </p:sp>
        <p:sp>
          <p:nvSpPr>
            <p:cNvPr id="8373" name="Line 505"/>
            <p:cNvSpPr>
              <a:spLocks noChangeShapeType="1"/>
            </p:cNvSpPr>
            <p:nvPr/>
          </p:nvSpPr>
          <p:spPr bwMode="auto">
            <a:xfrm flipH="1">
              <a:off x="3001" y="2828"/>
              <a:ext cx="11" cy="1"/>
            </a:xfrm>
            <a:prstGeom prst="line">
              <a:avLst/>
            </a:prstGeom>
            <a:noFill/>
            <a:ln w="12700">
              <a:solidFill>
                <a:srgbClr val="000000"/>
              </a:solidFill>
              <a:round/>
              <a:headEnd/>
              <a:tailEnd/>
            </a:ln>
          </p:spPr>
          <p:txBody>
            <a:bodyPr wrap="none" anchor="ctr"/>
            <a:lstStyle/>
            <a:p>
              <a:endParaRPr lang="en-US"/>
            </a:p>
          </p:txBody>
        </p:sp>
        <p:sp>
          <p:nvSpPr>
            <p:cNvPr id="8374" name="Line 506"/>
            <p:cNvSpPr>
              <a:spLocks noChangeShapeType="1"/>
            </p:cNvSpPr>
            <p:nvPr/>
          </p:nvSpPr>
          <p:spPr bwMode="auto">
            <a:xfrm flipV="1">
              <a:off x="2998" y="2826"/>
              <a:ext cx="1" cy="13"/>
            </a:xfrm>
            <a:prstGeom prst="line">
              <a:avLst/>
            </a:prstGeom>
            <a:noFill/>
            <a:ln w="12700">
              <a:solidFill>
                <a:srgbClr val="000000"/>
              </a:solidFill>
              <a:round/>
              <a:headEnd/>
              <a:tailEnd/>
            </a:ln>
          </p:spPr>
          <p:txBody>
            <a:bodyPr wrap="none" anchor="ctr"/>
            <a:lstStyle/>
            <a:p>
              <a:endParaRPr lang="en-US"/>
            </a:p>
          </p:txBody>
        </p:sp>
        <p:sp>
          <p:nvSpPr>
            <p:cNvPr id="8375" name="Line 507"/>
            <p:cNvSpPr>
              <a:spLocks noChangeShapeType="1"/>
            </p:cNvSpPr>
            <p:nvPr/>
          </p:nvSpPr>
          <p:spPr bwMode="auto">
            <a:xfrm flipH="1">
              <a:off x="2988" y="2834"/>
              <a:ext cx="11" cy="1"/>
            </a:xfrm>
            <a:prstGeom prst="line">
              <a:avLst/>
            </a:prstGeom>
            <a:noFill/>
            <a:ln w="12700">
              <a:solidFill>
                <a:srgbClr val="000000"/>
              </a:solidFill>
              <a:round/>
              <a:headEnd/>
              <a:tailEnd/>
            </a:ln>
          </p:spPr>
          <p:txBody>
            <a:bodyPr wrap="none" anchor="ctr"/>
            <a:lstStyle/>
            <a:p>
              <a:endParaRPr lang="en-US"/>
            </a:p>
          </p:txBody>
        </p:sp>
        <p:sp>
          <p:nvSpPr>
            <p:cNvPr id="8376" name="Line 508"/>
            <p:cNvSpPr>
              <a:spLocks noChangeShapeType="1"/>
            </p:cNvSpPr>
            <p:nvPr/>
          </p:nvSpPr>
          <p:spPr bwMode="auto">
            <a:xfrm flipH="1">
              <a:off x="2975" y="2836"/>
              <a:ext cx="19" cy="0"/>
            </a:xfrm>
            <a:prstGeom prst="line">
              <a:avLst/>
            </a:prstGeom>
            <a:noFill/>
            <a:ln w="12700">
              <a:solidFill>
                <a:srgbClr val="000000"/>
              </a:solidFill>
              <a:round/>
              <a:headEnd/>
              <a:tailEnd/>
            </a:ln>
          </p:spPr>
          <p:txBody>
            <a:bodyPr wrap="none" anchor="ctr"/>
            <a:lstStyle/>
            <a:p>
              <a:endParaRPr lang="en-US"/>
            </a:p>
          </p:txBody>
        </p:sp>
        <p:sp>
          <p:nvSpPr>
            <p:cNvPr id="8377" name="Line 509"/>
            <p:cNvSpPr>
              <a:spLocks noChangeShapeType="1"/>
            </p:cNvSpPr>
            <p:nvPr/>
          </p:nvSpPr>
          <p:spPr bwMode="auto">
            <a:xfrm flipH="1">
              <a:off x="2974" y="2836"/>
              <a:ext cx="11" cy="1"/>
            </a:xfrm>
            <a:prstGeom prst="line">
              <a:avLst/>
            </a:prstGeom>
            <a:noFill/>
            <a:ln w="12700">
              <a:solidFill>
                <a:srgbClr val="000000"/>
              </a:solidFill>
              <a:round/>
              <a:headEnd/>
              <a:tailEnd/>
            </a:ln>
          </p:spPr>
          <p:txBody>
            <a:bodyPr wrap="none" anchor="ctr"/>
            <a:lstStyle/>
            <a:p>
              <a:endParaRPr lang="en-US"/>
            </a:p>
          </p:txBody>
        </p:sp>
        <p:sp>
          <p:nvSpPr>
            <p:cNvPr id="8378" name="Line 510"/>
            <p:cNvSpPr>
              <a:spLocks noChangeShapeType="1"/>
            </p:cNvSpPr>
            <p:nvPr/>
          </p:nvSpPr>
          <p:spPr bwMode="auto">
            <a:xfrm flipH="1">
              <a:off x="2963" y="2838"/>
              <a:ext cx="17" cy="0"/>
            </a:xfrm>
            <a:prstGeom prst="line">
              <a:avLst/>
            </a:prstGeom>
            <a:noFill/>
            <a:ln w="12700">
              <a:solidFill>
                <a:srgbClr val="000000"/>
              </a:solidFill>
              <a:round/>
              <a:headEnd/>
              <a:tailEnd/>
            </a:ln>
          </p:spPr>
          <p:txBody>
            <a:bodyPr wrap="none" anchor="ctr"/>
            <a:lstStyle/>
            <a:p>
              <a:endParaRPr lang="en-US"/>
            </a:p>
          </p:txBody>
        </p:sp>
        <p:sp>
          <p:nvSpPr>
            <p:cNvPr id="8379" name="Line 511"/>
            <p:cNvSpPr>
              <a:spLocks noChangeShapeType="1"/>
            </p:cNvSpPr>
            <p:nvPr/>
          </p:nvSpPr>
          <p:spPr bwMode="auto">
            <a:xfrm flipH="1">
              <a:off x="2954" y="2838"/>
              <a:ext cx="20" cy="0"/>
            </a:xfrm>
            <a:prstGeom prst="line">
              <a:avLst/>
            </a:prstGeom>
            <a:noFill/>
            <a:ln w="12700">
              <a:solidFill>
                <a:srgbClr val="000000"/>
              </a:solidFill>
              <a:round/>
              <a:headEnd/>
              <a:tailEnd/>
            </a:ln>
          </p:spPr>
          <p:txBody>
            <a:bodyPr wrap="none" anchor="ctr"/>
            <a:lstStyle/>
            <a:p>
              <a:endParaRPr lang="en-US"/>
            </a:p>
          </p:txBody>
        </p:sp>
        <p:sp>
          <p:nvSpPr>
            <p:cNvPr id="8380" name="Line 512"/>
            <p:cNvSpPr>
              <a:spLocks noChangeShapeType="1"/>
            </p:cNvSpPr>
            <p:nvPr/>
          </p:nvSpPr>
          <p:spPr bwMode="auto">
            <a:xfrm flipH="1">
              <a:off x="2948" y="2838"/>
              <a:ext cx="18" cy="0"/>
            </a:xfrm>
            <a:prstGeom prst="line">
              <a:avLst/>
            </a:prstGeom>
            <a:noFill/>
            <a:ln w="12700">
              <a:solidFill>
                <a:srgbClr val="000000"/>
              </a:solidFill>
              <a:round/>
              <a:headEnd/>
              <a:tailEnd/>
            </a:ln>
          </p:spPr>
          <p:txBody>
            <a:bodyPr wrap="none" anchor="ctr"/>
            <a:lstStyle/>
            <a:p>
              <a:endParaRPr lang="en-US"/>
            </a:p>
          </p:txBody>
        </p:sp>
        <p:sp>
          <p:nvSpPr>
            <p:cNvPr id="8381" name="Line 513"/>
            <p:cNvSpPr>
              <a:spLocks noChangeShapeType="1"/>
            </p:cNvSpPr>
            <p:nvPr/>
          </p:nvSpPr>
          <p:spPr bwMode="auto">
            <a:xfrm flipH="1" flipV="1">
              <a:off x="2943" y="2832"/>
              <a:ext cx="12" cy="9"/>
            </a:xfrm>
            <a:prstGeom prst="line">
              <a:avLst/>
            </a:prstGeom>
            <a:noFill/>
            <a:ln w="12700">
              <a:solidFill>
                <a:srgbClr val="000000"/>
              </a:solidFill>
              <a:round/>
              <a:headEnd/>
              <a:tailEnd/>
            </a:ln>
          </p:spPr>
          <p:txBody>
            <a:bodyPr wrap="none" anchor="ctr"/>
            <a:lstStyle/>
            <a:p>
              <a:endParaRPr lang="en-US"/>
            </a:p>
          </p:txBody>
        </p:sp>
        <p:sp>
          <p:nvSpPr>
            <p:cNvPr id="8382" name="Line 514"/>
            <p:cNvSpPr>
              <a:spLocks noChangeShapeType="1"/>
            </p:cNvSpPr>
            <p:nvPr/>
          </p:nvSpPr>
          <p:spPr bwMode="auto">
            <a:xfrm flipH="1" flipV="1">
              <a:off x="2937" y="2830"/>
              <a:ext cx="12" cy="9"/>
            </a:xfrm>
            <a:prstGeom prst="line">
              <a:avLst/>
            </a:prstGeom>
            <a:noFill/>
            <a:ln w="12700">
              <a:solidFill>
                <a:srgbClr val="000000"/>
              </a:solidFill>
              <a:round/>
              <a:headEnd/>
              <a:tailEnd/>
            </a:ln>
          </p:spPr>
          <p:txBody>
            <a:bodyPr wrap="none" anchor="ctr"/>
            <a:lstStyle/>
            <a:p>
              <a:endParaRPr lang="en-US"/>
            </a:p>
          </p:txBody>
        </p:sp>
        <p:sp>
          <p:nvSpPr>
            <p:cNvPr id="8383" name="Line 515"/>
            <p:cNvSpPr>
              <a:spLocks noChangeShapeType="1"/>
            </p:cNvSpPr>
            <p:nvPr/>
          </p:nvSpPr>
          <p:spPr bwMode="auto">
            <a:xfrm flipH="1" flipV="1">
              <a:off x="2929" y="2828"/>
              <a:ext cx="13" cy="9"/>
            </a:xfrm>
            <a:prstGeom prst="line">
              <a:avLst/>
            </a:prstGeom>
            <a:noFill/>
            <a:ln w="12700">
              <a:solidFill>
                <a:srgbClr val="000000"/>
              </a:solidFill>
              <a:round/>
              <a:headEnd/>
              <a:tailEnd/>
            </a:ln>
          </p:spPr>
          <p:txBody>
            <a:bodyPr wrap="none" anchor="ctr"/>
            <a:lstStyle/>
            <a:p>
              <a:endParaRPr lang="en-US"/>
            </a:p>
          </p:txBody>
        </p:sp>
        <p:sp>
          <p:nvSpPr>
            <p:cNvPr id="8384" name="Line 516"/>
            <p:cNvSpPr>
              <a:spLocks noChangeShapeType="1"/>
            </p:cNvSpPr>
            <p:nvPr/>
          </p:nvSpPr>
          <p:spPr bwMode="auto">
            <a:xfrm>
              <a:off x="2929" y="2829"/>
              <a:ext cx="6" cy="3"/>
            </a:xfrm>
            <a:prstGeom prst="line">
              <a:avLst/>
            </a:prstGeom>
            <a:noFill/>
            <a:ln w="12700">
              <a:solidFill>
                <a:srgbClr val="000000"/>
              </a:solidFill>
              <a:round/>
              <a:headEnd/>
              <a:tailEnd/>
            </a:ln>
          </p:spPr>
          <p:txBody>
            <a:bodyPr wrap="none" anchor="ctr"/>
            <a:lstStyle/>
            <a:p>
              <a:endParaRPr lang="en-US"/>
            </a:p>
          </p:txBody>
        </p:sp>
        <p:sp>
          <p:nvSpPr>
            <p:cNvPr id="8385" name="Line 517"/>
            <p:cNvSpPr>
              <a:spLocks noChangeShapeType="1"/>
            </p:cNvSpPr>
            <p:nvPr/>
          </p:nvSpPr>
          <p:spPr bwMode="auto">
            <a:xfrm>
              <a:off x="2927" y="2827"/>
              <a:ext cx="4" cy="4"/>
            </a:xfrm>
            <a:prstGeom prst="line">
              <a:avLst/>
            </a:prstGeom>
            <a:noFill/>
            <a:ln w="12700">
              <a:solidFill>
                <a:srgbClr val="000000"/>
              </a:solidFill>
              <a:round/>
              <a:headEnd/>
              <a:tailEnd/>
            </a:ln>
          </p:spPr>
          <p:txBody>
            <a:bodyPr wrap="none" anchor="ctr"/>
            <a:lstStyle/>
            <a:p>
              <a:endParaRPr lang="en-US"/>
            </a:p>
          </p:txBody>
        </p:sp>
        <p:sp>
          <p:nvSpPr>
            <p:cNvPr id="8386" name="Freeform 518"/>
            <p:cNvSpPr>
              <a:spLocks/>
            </p:cNvSpPr>
            <p:nvPr/>
          </p:nvSpPr>
          <p:spPr bwMode="auto">
            <a:xfrm>
              <a:off x="2926" y="2689"/>
              <a:ext cx="79" cy="134"/>
            </a:xfrm>
            <a:custGeom>
              <a:avLst/>
              <a:gdLst>
                <a:gd name="T0" fmla="*/ 72 w 79"/>
                <a:gd name="T1" fmla="*/ 0 h 134"/>
                <a:gd name="T2" fmla="*/ 74 w 79"/>
                <a:gd name="T3" fmla="*/ 2 h 134"/>
                <a:gd name="T4" fmla="*/ 76 w 79"/>
                <a:gd name="T5" fmla="*/ 4 h 134"/>
                <a:gd name="T6" fmla="*/ 76 w 79"/>
                <a:gd name="T7" fmla="*/ 6 h 134"/>
                <a:gd name="T8" fmla="*/ 78 w 79"/>
                <a:gd name="T9" fmla="*/ 8 h 134"/>
                <a:gd name="T10" fmla="*/ 78 w 79"/>
                <a:gd name="T11" fmla="*/ 11 h 134"/>
                <a:gd name="T12" fmla="*/ 78 w 79"/>
                <a:gd name="T13" fmla="*/ 15 h 134"/>
                <a:gd name="T14" fmla="*/ 78 w 79"/>
                <a:gd name="T15" fmla="*/ 19 h 134"/>
                <a:gd name="T16" fmla="*/ 78 w 79"/>
                <a:gd name="T17" fmla="*/ 23 h 134"/>
                <a:gd name="T18" fmla="*/ 78 w 79"/>
                <a:gd name="T19" fmla="*/ 27 h 134"/>
                <a:gd name="T20" fmla="*/ 76 w 79"/>
                <a:gd name="T21" fmla="*/ 33 h 134"/>
                <a:gd name="T22" fmla="*/ 74 w 79"/>
                <a:gd name="T23" fmla="*/ 36 h 134"/>
                <a:gd name="T24" fmla="*/ 74 w 79"/>
                <a:gd name="T25" fmla="*/ 42 h 134"/>
                <a:gd name="T26" fmla="*/ 72 w 79"/>
                <a:gd name="T27" fmla="*/ 48 h 134"/>
                <a:gd name="T28" fmla="*/ 68 w 79"/>
                <a:gd name="T29" fmla="*/ 55 h 134"/>
                <a:gd name="T30" fmla="*/ 66 w 79"/>
                <a:gd name="T31" fmla="*/ 60 h 134"/>
                <a:gd name="T32" fmla="*/ 64 w 79"/>
                <a:gd name="T33" fmla="*/ 66 h 134"/>
                <a:gd name="T34" fmla="*/ 60 w 79"/>
                <a:gd name="T35" fmla="*/ 72 h 134"/>
                <a:gd name="T36" fmla="*/ 59 w 79"/>
                <a:gd name="T37" fmla="*/ 78 h 134"/>
                <a:gd name="T38" fmla="*/ 55 w 79"/>
                <a:gd name="T39" fmla="*/ 81 h 134"/>
                <a:gd name="T40" fmla="*/ 51 w 79"/>
                <a:gd name="T41" fmla="*/ 87 h 134"/>
                <a:gd name="T42" fmla="*/ 47 w 79"/>
                <a:gd name="T43" fmla="*/ 94 h 134"/>
                <a:gd name="T44" fmla="*/ 44 w 79"/>
                <a:gd name="T45" fmla="*/ 100 h 134"/>
                <a:gd name="T46" fmla="*/ 40 w 79"/>
                <a:gd name="T47" fmla="*/ 103 h 134"/>
                <a:gd name="T48" fmla="*/ 36 w 79"/>
                <a:gd name="T49" fmla="*/ 107 h 134"/>
                <a:gd name="T50" fmla="*/ 34 w 79"/>
                <a:gd name="T51" fmla="*/ 113 h 134"/>
                <a:gd name="T52" fmla="*/ 30 w 79"/>
                <a:gd name="T53" fmla="*/ 117 h 134"/>
                <a:gd name="T54" fmla="*/ 26 w 79"/>
                <a:gd name="T55" fmla="*/ 119 h 134"/>
                <a:gd name="T56" fmla="*/ 22 w 79"/>
                <a:gd name="T57" fmla="*/ 122 h 134"/>
                <a:gd name="T58" fmla="*/ 19 w 79"/>
                <a:gd name="T59" fmla="*/ 124 h 134"/>
                <a:gd name="T60" fmla="*/ 15 w 79"/>
                <a:gd name="T61" fmla="*/ 129 h 134"/>
                <a:gd name="T62" fmla="*/ 13 w 79"/>
                <a:gd name="T63" fmla="*/ 129 h 134"/>
                <a:gd name="T64" fmla="*/ 9 w 79"/>
                <a:gd name="T65" fmla="*/ 131 h 134"/>
                <a:gd name="T66" fmla="*/ 7 w 79"/>
                <a:gd name="T67" fmla="*/ 131 h 134"/>
                <a:gd name="T68" fmla="*/ 4 w 79"/>
                <a:gd name="T69" fmla="*/ 133 h 134"/>
                <a:gd name="T70" fmla="*/ 2 w 79"/>
                <a:gd name="T71" fmla="*/ 131 h 134"/>
                <a:gd name="T72" fmla="*/ 0 w 79"/>
                <a:gd name="T73" fmla="*/ 131 h 134"/>
                <a:gd name="T74" fmla="*/ 17 w 79"/>
                <a:gd name="T75" fmla="*/ 98 h 134"/>
                <a:gd name="T76" fmla="*/ 36 w 79"/>
                <a:gd name="T77" fmla="*/ 66 h 134"/>
                <a:gd name="T78" fmla="*/ 55 w 79"/>
                <a:gd name="T79" fmla="*/ 33 h 134"/>
                <a:gd name="T80" fmla="*/ 72 w 79"/>
                <a:gd name="T81" fmla="*/ 0 h 1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
                <a:gd name="T124" fmla="*/ 0 h 134"/>
                <a:gd name="T125" fmla="*/ 79 w 79"/>
                <a:gd name="T126" fmla="*/ 134 h 1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 h="134">
                  <a:moveTo>
                    <a:pt x="72" y="0"/>
                  </a:moveTo>
                  <a:lnTo>
                    <a:pt x="74" y="2"/>
                  </a:lnTo>
                  <a:lnTo>
                    <a:pt x="76" y="4"/>
                  </a:lnTo>
                  <a:lnTo>
                    <a:pt x="76" y="6"/>
                  </a:lnTo>
                  <a:lnTo>
                    <a:pt x="78" y="8"/>
                  </a:lnTo>
                  <a:lnTo>
                    <a:pt x="78" y="11"/>
                  </a:lnTo>
                  <a:lnTo>
                    <a:pt x="78" y="15"/>
                  </a:lnTo>
                  <a:lnTo>
                    <a:pt x="78" y="19"/>
                  </a:lnTo>
                  <a:lnTo>
                    <a:pt x="78" y="23"/>
                  </a:lnTo>
                  <a:lnTo>
                    <a:pt x="78" y="27"/>
                  </a:lnTo>
                  <a:lnTo>
                    <a:pt x="76" y="33"/>
                  </a:lnTo>
                  <a:lnTo>
                    <a:pt x="74" y="36"/>
                  </a:lnTo>
                  <a:lnTo>
                    <a:pt x="74" y="42"/>
                  </a:lnTo>
                  <a:lnTo>
                    <a:pt x="72" y="48"/>
                  </a:lnTo>
                  <a:lnTo>
                    <a:pt x="68" y="55"/>
                  </a:lnTo>
                  <a:lnTo>
                    <a:pt x="66" y="60"/>
                  </a:lnTo>
                  <a:lnTo>
                    <a:pt x="64" y="66"/>
                  </a:lnTo>
                  <a:lnTo>
                    <a:pt x="60" y="72"/>
                  </a:lnTo>
                  <a:lnTo>
                    <a:pt x="59" y="78"/>
                  </a:lnTo>
                  <a:lnTo>
                    <a:pt x="55" y="81"/>
                  </a:lnTo>
                  <a:lnTo>
                    <a:pt x="51" y="87"/>
                  </a:lnTo>
                  <a:lnTo>
                    <a:pt x="47" y="94"/>
                  </a:lnTo>
                  <a:lnTo>
                    <a:pt x="44" y="100"/>
                  </a:lnTo>
                  <a:lnTo>
                    <a:pt x="40" y="103"/>
                  </a:lnTo>
                  <a:lnTo>
                    <a:pt x="36" y="107"/>
                  </a:lnTo>
                  <a:lnTo>
                    <a:pt x="34" y="113"/>
                  </a:lnTo>
                  <a:lnTo>
                    <a:pt x="30" y="117"/>
                  </a:lnTo>
                  <a:lnTo>
                    <a:pt x="26" y="119"/>
                  </a:lnTo>
                  <a:lnTo>
                    <a:pt x="22" y="122"/>
                  </a:lnTo>
                  <a:lnTo>
                    <a:pt x="19" y="124"/>
                  </a:lnTo>
                  <a:lnTo>
                    <a:pt x="15" y="129"/>
                  </a:lnTo>
                  <a:lnTo>
                    <a:pt x="13" y="129"/>
                  </a:lnTo>
                  <a:lnTo>
                    <a:pt x="9" y="131"/>
                  </a:lnTo>
                  <a:lnTo>
                    <a:pt x="7" y="131"/>
                  </a:lnTo>
                  <a:lnTo>
                    <a:pt x="4" y="133"/>
                  </a:lnTo>
                  <a:lnTo>
                    <a:pt x="2" y="131"/>
                  </a:lnTo>
                  <a:lnTo>
                    <a:pt x="0" y="131"/>
                  </a:lnTo>
                  <a:lnTo>
                    <a:pt x="17" y="98"/>
                  </a:lnTo>
                  <a:lnTo>
                    <a:pt x="36" y="66"/>
                  </a:lnTo>
                  <a:lnTo>
                    <a:pt x="55" y="33"/>
                  </a:lnTo>
                  <a:lnTo>
                    <a:pt x="72" y="0"/>
                  </a:lnTo>
                </a:path>
              </a:pathLst>
            </a:custGeom>
            <a:solidFill>
              <a:srgbClr val="000000"/>
            </a:solidFill>
            <a:ln w="12700" cap="rnd" cmpd="sng">
              <a:noFill/>
              <a:prstDash val="solid"/>
              <a:round/>
              <a:headEnd type="none" w="med" len="med"/>
              <a:tailEnd type="none" w="med" len="med"/>
            </a:ln>
          </p:spPr>
          <p:txBody>
            <a:bodyPr/>
            <a:lstStyle/>
            <a:p>
              <a:endParaRPr lang="en-US"/>
            </a:p>
          </p:txBody>
        </p:sp>
        <p:sp>
          <p:nvSpPr>
            <p:cNvPr id="8387" name="Line 519"/>
            <p:cNvSpPr>
              <a:spLocks noChangeShapeType="1"/>
            </p:cNvSpPr>
            <p:nvPr/>
          </p:nvSpPr>
          <p:spPr bwMode="auto">
            <a:xfrm>
              <a:off x="3005" y="2690"/>
              <a:ext cx="4" cy="4"/>
            </a:xfrm>
            <a:prstGeom prst="line">
              <a:avLst/>
            </a:prstGeom>
            <a:noFill/>
            <a:ln w="12700">
              <a:solidFill>
                <a:srgbClr val="000000"/>
              </a:solidFill>
              <a:round/>
              <a:headEnd/>
              <a:tailEnd/>
            </a:ln>
          </p:spPr>
          <p:txBody>
            <a:bodyPr wrap="none" anchor="ctr"/>
            <a:lstStyle/>
            <a:p>
              <a:endParaRPr lang="en-US"/>
            </a:p>
          </p:txBody>
        </p:sp>
        <p:sp>
          <p:nvSpPr>
            <p:cNvPr id="8388" name="Line 520"/>
            <p:cNvSpPr>
              <a:spLocks noChangeShapeType="1"/>
            </p:cNvSpPr>
            <p:nvPr/>
          </p:nvSpPr>
          <p:spPr bwMode="auto">
            <a:xfrm>
              <a:off x="3007" y="2692"/>
              <a:ext cx="4" cy="4"/>
            </a:xfrm>
            <a:prstGeom prst="line">
              <a:avLst/>
            </a:prstGeom>
            <a:noFill/>
            <a:ln w="12700">
              <a:solidFill>
                <a:srgbClr val="000000"/>
              </a:solidFill>
              <a:round/>
              <a:headEnd/>
              <a:tailEnd/>
            </a:ln>
          </p:spPr>
          <p:txBody>
            <a:bodyPr wrap="none" anchor="ctr"/>
            <a:lstStyle/>
            <a:p>
              <a:endParaRPr lang="en-US"/>
            </a:p>
          </p:txBody>
        </p:sp>
        <p:sp>
          <p:nvSpPr>
            <p:cNvPr id="8389" name="Line 521"/>
            <p:cNvSpPr>
              <a:spLocks noChangeShapeType="1"/>
            </p:cNvSpPr>
            <p:nvPr/>
          </p:nvSpPr>
          <p:spPr bwMode="auto">
            <a:xfrm>
              <a:off x="3010" y="2693"/>
              <a:ext cx="0" cy="6"/>
            </a:xfrm>
            <a:prstGeom prst="line">
              <a:avLst/>
            </a:prstGeom>
            <a:noFill/>
            <a:ln w="12700">
              <a:solidFill>
                <a:srgbClr val="000000"/>
              </a:solidFill>
              <a:round/>
              <a:headEnd/>
              <a:tailEnd/>
            </a:ln>
          </p:spPr>
          <p:txBody>
            <a:bodyPr wrap="none" anchor="ctr"/>
            <a:lstStyle/>
            <a:p>
              <a:endParaRPr lang="en-US"/>
            </a:p>
          </p:txBody>
        </p:sp>
        <p:sp>
          <p:nvSpPr>
            <p:cNvPr id="8390" name="Line 522"/>
            <p:cNvSpPr>
              <a:spLocks noChangeShapeType="1"/>
            </p:cNvSpPr>
            <p:nvPr/>
          </p:nvSpPr>
          <p:spPr bwMode="auto">
            <a:xfrm>
              <a:off x="3009" y="2696"/>
              <a:ext cx="4" cy="4"/>
            </a:xfrm>
            <a:prstGeom prst="line">
              <a:avLst/>
            </a:prstGeom>
            <a:noFill/>
            <a:ln w="12700">
              <a:solidFill>
                <a:srgbClr val="000000"/>
              </a:solidFill>
              <a:round/>
              <a:headEnd/>
              <a:tailEnd/>
            </a:ln>
          </p:spPr>
          <p:txBody>
            <a:bodyPr wrap="none" anchor="ctr"/>
            <a:lstStyle/>
            <a:p>
              <a:endParaRPr lang="en-US"/>
            </a:p>
          </p:txBody>
        </p:sp>
        <p:sp>
          <p:nvSpPr>
            <p:cNvPr id="8391" name="Line 523"/>
            <p:cNvSpPr>
              <a:spLocks noChangeShapeType="1"/>
            </p:cNvSpPr>
            <p:nvPr/>
          </p:nvSpPr>
          <p:spPr bwMode="auto">
            <a:xfrm>
              <a:off x="3012" y="2697"/>
              <a:ext cx="0" cy="7"/>
            </a:xfrm>
            <a:prstGeom prst="line">
              <a:avLst/>
            </a:prstGeom>
            <a:noFill/>
            <a:ln w="12700">
              <a:solidFill>
                <a:srgbClr val="000000"/>
              </a:solidFill>
              <a:round/>
              <a:headEnd/>
              <a:tailEnd/>
            </a:ln>
          </p:spPr>
          <p:txBody>
            <a:bodyPr wrap="none" anchor="ctr"/>
            <a:lstStyle/>
            <a:p>
              <a:endParaRPr lang="en-US"/>
            </a:p>
          </p:txBody>
        </p:sp>
        <p:sp>
          <p:nvSpPr>
            <p:cNvPr id="8392" name="Line 524"/>
            <p:cNvSpPr>
              <a:spLocks noChangeShapeType="1"/>
            </p:cNvSpPr>
            <p:nvPr/>
          </p:nvSpPr>
          <p:spPr bwMode="auto">
            <a:xfrm>
              <a:off x="3012" y="2704"/>
              <a:ext cx="0" cy="0"/>
            </a:xfrm>
            <a:prstGeom prst="line">
              <a:avLst/>
            </a:prstGeom>
            <a:noFill/>
            <a:ln w="12700">
              <a:solidFill>
                <a:srgbClr val="000000"/>
              </a:solidFill>
              <a:round/>
              <a:headEnd/>
              <a:tailEnd/>
            </a:ln>
          </p:spPr>
          <p:txBody>
            <a:bodyPr wrap="none" anchor="ctr"/>
            <a:lstStyle/>
            <a:p>
              <a:endParaRPr lang="en-US"/>
            </a:p>
          </p:txBody>
        </p:sp>
        <p:sp>
          <p:nvSpPr>
            <p:cNvPr id="8393" name="Line 525"/>
            <p:cNvSpPr>
              <a:spLocks noChangeShapeType="1"/>
            </p:cNvSpPr>
            <p:nvPr/>
          </p:nvSpPr>
          <p:spPr bwMode="auto">
            <a:xfrm>
              <a:off x="3012" y="2705"/>
              <a:ext cx="0" cy="7"/>
            </a:xfrm>
            <a:prstGeom prst="line">
              <a:avLst/>
            </a:prstGeom>
            <a:noFill/>
            <a:ln w="12700">
              <a:solidFill>
                <a:srgbClr val="000000"/>
              </a:solidFill>
              <a:round/>
              <a:headEnd/>
              <a:tailEnd/>
            </a:ln>
          </p:spPr>
          <p:txBody>
            <a:bodyPr wrap="none" anchor="ctr"/>
            <a:lstStyle/>
            <a:p>
              <a:endParaRPr lang="en-US"/>
            </a:p>
          </p:txBody>
        </p:sp>
        <p:sp>
          <p:nvSpPr>
            <p:cNvPr id="8394" name="Line 526"/>
            <p:cNvSpPr>
              <a:spLocks noChangeShapeType="1"/>
            </p:cNvSpPr>
            <p:nvPr/>
          </p:nvSpPr>
          <p:spPr bwMode="auto">
            <a:xfrm>
              <a:off x="3012" y="2709"/>
              <a:ext cx="0" cy="7"/>
            </a:xfrm>
            <a:prstGeom prst="line">
              <a:avLst/>
            </a:prstGeom>
            <a:noFill/>
            <a:ln w="12700">
              <a:solidFill>
                <a:srgbClr val="000000"/>
              </a:solidFill>
              <a:round/>
              <a:headEnd/>
              <a:tailEnd/>
            </a:ln>
          </p:spPr>
          <p:txBody>
            <a:bodyPr wrap="none" anchor="ctr"/>
            <a:lstStyle/>
            <a:p>
              <a:endParaRPr lang="en-US"/>
            </a:p>
          </p:txBody>
        </p:sp>
        <p:sp>
          <p:nvSpPr>
            <p:cNvPr id="8395" name="Line 527"/>
            <p:cNvSpPr>
              <a:spLocks noChangeShapeType="1"/>
            </p:cNvSpPr>
            <p:nvPr/>
          </p:nvSpPr>
          <p:spPr bwMode="auto">
            <a:xfrm>
              <a:off x="3012" y="2713"/>
              <a:ext cx="0" cy="7"/>
            </a:xfrm>
            <a:prstGeom prst="line">
              <a:avLst/>
            </a:prstGeom>
            <a:noFill/>
            <a:ln w="12700">
              <a:solidFill>
                <a:srgbClr val="000000"/>
              </a:solidFill>
              <a:round/>
              <a:headEnd/>
              <a:tailEnd/>
            </a:ln>
          </p:spPr>
          <p:txBody>
            <a:bodyPr wrap="none" anchor="ctr"/>
            <a:lstStyle/>
            <a:p>
              <a:endParaRPr lang="en-US"/>
            </a:p>
          </p:txBody>
        </p:sp>
        <p:sp>
          <p:nvSpPr>
            <p:cNvPr id="8396" name="Line 528"/>
            <p:cNvSpPr>
              <a:spLocks noChangeShapeType="1"/>
            </p:cNvSpPr>
            <p:nvPr/>
          </p:nvSpPr>
          <p:spPr bwMode="auto">
            <a:xfrm flipH="1">
              <a:off x="3006" y="2722"/>
              <a:ext cx="9" cy="3"/>
            </a:xfrm>
            <a:prstGeom prst="line">
              <a:avLst/>
            </a:prstGeom>
            <a:noFill/>
            <a:ln w="12700">
              <a:solidFill>
                <a:srgbClr val="000000"/>
              </a:solidFill>
              <a:round/>
              <a:headEnd/>
              <a:tailEnd/>
            </a:ln>
          </p:spPr>
          <p:txBody>
            <a:bodyPr wrap="none" anchor="ctr"/>
            <a:lstStyle/>
            <a:p>
              <a:endParaRPr lang="en-US"/>
            </a:p>
          </p:txBody>
        </p:sp>
        <p:sp>
          <p:nvSpPr>
            <p:cNvPr id="8397" name="Line 529"/>
            <p:cNvSpPr>
              <a:spLocks noChangeShapeType="1"/>
            </p:cNvSpPr>
            <p:nvPr/>
          </p:nvSpPr>
          <p:spPr bwMode="auto">
            <a:xfrm flipV="1">
              <a:off x="3007" y="2720"/>
              <a:ext cx="3" cy="14"/>
            </a:xfrm>
            <a:prstGeom prst="line">
              <a:avLst/>
            </a:prstGeom>
            <a:noFill/>
            <a:ln w="12700">
              <a:solidFill>
                <a:srgbClr val="000000"/>
              </a:solidFill>
              <a:round/>
              <a:headEnd/>
              <a:tailEnd/>
            </a:ln>
          </p:spPr>
          <p:txBody>
            <a:bodyPr wrap="none" anchor="ctr"/>
            <a:lstStyle/>
            <a:p>
              <a:endParaRPr lang="en-US"/>
            </a:p>
          </p:txBody>
        </p:sp>
        <p:sp>
          <p:nvSpPr>
            <p:cNvPr id="8398" name="Line 530"/>
            <p:cNvSpPr>
              <a:spLocks noChangeShapeType="1"/>
            </p:cNvSpPr>
            <p:nvPr/>
          </p:nvSpPr>
          <p:spPr bwMode="auto">
            <a:xfrm>
              <a:off x="3008" y="2731"/>
              <a:ext cx="0" cy="1"/>
            </a:xfrm>
            <a:prstGeom prst="line">
              <a:avLst/>
            </a:prstGeom>
            <a:noFill/>
            <a:ln w="12700">
              <a:solidFill>
                <a:srgbClr val="000000"/>
              </a:solidFill>
              <a:round/>
              <a:headEnd/>
              <a:tailEnd/>
            </a:ln>
          </p:spPr>
          <p:txBody>
            <a:bodyPr wrap="none" anchor="ctr"/>
            <a:lstStyle/>
            <a:p>
              <a:endParaRPr lang="en-US"/>
            </a:p>
          </p:txBody>
        </p:sp>
        <p:sp>
          <p:nvSpPr>
            <p:cNvPr id="8399" name="Line 531"/>
            <p:cNvSpPr>
              <a:spLocks noChangeShapeType="1"/>
            </p:cNvSpPr>
            <p:nvPr/>
          </p:nvSpPr>
          <p:spPr bwMode="auto">
            <a:xfrm>
              <a:off x="3008" y="2738"/>
              <a:ext cx="0" cy="3"/>
            </a:xfrm>
            <a:prstGeom prst="line">
              <a:avLst/>
            </a:prstGeom>
            <a:noFill/>
            <a:ln w="12700">
              <a:solidFill>
                <a:srgbClr val="000000"/>
              </a:solidFill>
              <a:round/>
              <a:headEnd/>
              <a:tailEnd/>
            </a:ln>
          </p:spPr>
          <p:txBody>
            <a:bodyPr wrap="none" anchor="ctr"/>
            <a:lstStyle/>
            <a:p>
              <a:endParaRPr lang="en-US"/>
            </a:p>
          </p:txBody>
        </p:sp>
        <p:sp>
          <p:nvSpPr>
            <p:cNvPr id="8400" name="Line 532"/>
            <p:cNvSpPr>
              <a:spLocks noChangeShapeType="1"/>
            </p:cNvSpPr>
            <p:nvPr/>
          </p:nvSpPr>
          <p:spPr bwMode="auto">
            <a:xfrm flipV="1">
              <a:off x="3000" y="2736"/>
              <a:ext cx="6" cy="17"/>
            </a:xfrm>
            <a:prstGeom prst="line">
              <a:avLst/>
            </a:prstGeom>
            <a:noFill/>
            <a:ln w="12700">
              <a:solidFill>
                <a:srgbClr val="000000"/>
              </a:solidFill>
              <a:round/>
              <a:headEnd/>
              <a:tailEnd/>
            </a:ln>
          </p:spPr>
          <p:txBody>
            <a:bodyPr wrap="none" anchor="ctr"/>
            <a:lstStyle/>
            <a:p>
              <a:endParaRPr lang="en-US"/>
            </a:p>
          </p:txBody>
        </p:sp>
        <p:sp>
          <p:nvSpPr>
            <p:cNvPr id="8401" name="Line 533"/>
            <p:cNvSpPr>
              <a:spLocks noChangeShapeType="1"/>
            </p:cNvSpPr>
            <p:nvPr/>
          </p:nvSpPr>
          <p:spPr bwMode="auto">
            <a:xfrm flipH="1">
              <a:off x="2996" y="2751"/>
              <a:ext cx="9" cy="3"/>
            </a:xfrm>
            <a:prstGeom prst="line">
              <a:avLst/>
            </a:prstGeom>
            <a:noFill/>
            <a:ln w="12700">
              <a:solidFill>
                <a:srgbClr val="000000"/>
              </a:solidFill>
              <a:round/>
              <a:headEnd/>
              <a:tailEnd/>
            </a:ln>
          </p:spPr>
          <p:txBody>
            <a:bodyPr wrap="none" anchor="ctr"/>
            <a:lstStyle/>
            <a:p>
              <a:endParaRPr lang="en-US"/>
            </a:p>
          </p:txBody>
        </p:sp>
        <p:sp>
          <p:nvSpPr>
            <p:cNvPr id="8402" name="Line 534"/>
            <p:cNvSpPr>
              <a:spLocks noChangeShapeType="1"/>
            </p:cNvSpPr>
            <p:nvPr/>
          </p:nvSpPr>
          <p:spPr bwMode="auto">
            <a:xfrm flipH="1">
              <a:off x="2993" y="2757"/>
              <a:ext cx="9" cy="3"/>
            </a:xfrm>
            <a:prstGeom prst="line">
              <a:avLst/>
            </a:prstGeom>
            <a:noFill/>
            <a:ln w="12700">
              <a:solidFill>
                <a:srgbClr val="000000"/>
              </a:solidFill>
              <a:round/>
              <a:headEnd/>
              <a:tailEnd/>
            </a:ln>
          </p:spPr>
          <p:txBody>
            <a:bodyPr wrap="none" anchor="ctr"/>
            <a:lstStyle/>
            <a:p>
              <a:endParaRPr lang="en-US"/>
            </a:p>
          </p:txBody>
        </p:sp>
        <p:sp>
          <p:nvSpPr>
            <p:cNvPr id="8403" name="Line 535"/>
            <p:cNvSpPr>
              <a:spLocks noChangeShapeType="1"/>
            </p:cNvSpPr>
            <p:nvPr/>
          </p:nvSpPr>
          <p:spPr bwMode="auto">
            <a:xfrm flipV="1">
              <a:off x="2992" y="2755"/>
              <a:ext cx="6" cy="16"/>
            </a:xfrm>
            <a:prstGeom prst="line">
              <a:avLst/>
            </a:prstGeom>
            <a:noFill/>
            <a:ln w="12700">
              <a:solidFill>
                <a:srgbClr val="000000"/>
              </a:solidFill>
              <a:round/>
              <a:headEnd/>
              <a:tailEnd/>
            </a:ln>
          </p:spPr>
          <p:txBody>
            <a:bodyPr wrap="none" anchor="ctr"/>
            <a:lstStyle/>
            <a:p>
              <a:endParaRPr lang="en-US"/>
            </a:p>
          </p:txBody>
        </p:sp>
        <p:sp>
          <p:nvSpPr>
            <p:cNvPr id="8404" name="Line 536"/>
            <p:cNvSpPr>
              <a:spLocks noChangeShapeType="1"/>
            </p:cNvSpPr>
            <p:nvPr/>
          </p:nvSpPr>
          <p:spPr bwMode="auto">
            <a:xfrm flipH="1">
              <a:off x="2987" y="2769"/>
              <a:ext cx="9" cy="3"/>
            </a:xfrm>
            <a:prstGeom prst="line">
              <a:avLst/>
            </a:prstGeom>
            <a:noFill/>
            <a:ln w="12700">
              <a:solidFill>
                <a:srgbClr val="000000"/>
              </a:solidFill>
              <a:round/>
              <a:headEnd/>
              <a:tailEnd/>
            </a:ln>
          </p:spPr>
          <p:txBody>
            <a:bodyPr wrap="none" anchor="ctr"/>
            <a:lstStyle/>
            <a:p>
              <a:endParaRPr lang="en-US"/>
            </a:p>
          </p:txBody>
        </p:sp>
        <p:sp>
          <p:nvSpPr>
            <p:cNvPr id="8405" name="Line 537"/>
            <p:cNvSpPr>
              <a:spLocks noChangeShapeType="1"/>
            </p:cNvSpPr>
            <p:nvPr/>
          </p:nvSpPr>
          <p:spPr bwMode="auto">
            <a:xfrm flipV="1">
              <a:off x="2986" y="2767"/>
              <a:ext cx="6" cy="14"/>
            </a:xfrm>
            <a:prstGeom prst="line">
              <a:avLst/>
            </a:prstGeom>
            <a:noFill/>
            <a:ln w="12700">
              <a:solidFill>
                <a:srgbClr val="000000"/>
              </a:solidFill>
              <a:round/>
              <a:headEnd/>
              <a:tailEnd/>
            </a:ln>
          </p:spPr>
          <p:txBody>
            <a:bodyPr wrap="none" anchor="ctr"/>
            <a:lstStyle/>
            <a:p>
              <a:endParaRPr lang="en-US"/>
            </a:p>
          </p:txBody>
        </p:sp>
        <p:sp>
          <p:nvSpPr>
            <p:cNvPr id="8406" name="Line 538"/>
            <p:cNvSpPr>
              <a:spLocks noChangeShapeType="1"/>
            </p:cNvSpPr>
            <p:nvPr/>
          </p:nvSpPr>
          <p:spPr bwMode="auto">
            <a:xfrm flipV="1">
              <a:off x="2982" y="2771"/>
              <a:ext cx="6" cy="17"/>
            </a:xfrm>
            <a:prstGeom prst="line">
              <a:avLst/>
            </a:prstGeom>
            <a:noFill/>
            <a:ln w="12700">
              <a:solidFill>
                <a:srgbClr val="000000"/>
              </a:solidFill>
              <a:round/>
              <a:headEnd/>
              <a:tailEnd/>
            </a:ln>
          </p:spPr>
          <p:txBody>
            <a:bodyPr wrap="none" anchor="ctr"/>
            <a:lstStyle/>
            <a:p>
              <a:endParaRPr lang="en-US"/>
            </a:p>
          </p:txBody>
        </p:sp>
        <p:sp>
          <p:nvSpPr>
            <p:cNvPr id="8407" name="Line 539"/>
            <p:cNvSpPr>
              <a:spLocks noChangeShapeType="1"/>
            </p:cNvSpPr>
            <p:nvPr/>
          </p:nvSpPr>
          <p:spPr bwMode="auto">
            <a:xfrm flipV="1">
              <a:off x="2978" y="2778"/>
              <a:ext cx="5" cy="16"/>
            </a:xfrm>
            <a:prstGeom prst="line">
              <a:avLst/>
            </a:prstGeom>
            <a:noFill/>
            <a:ln w="12700">
              <a:solidFill>
                <a:srgbClr val="000000"/>
              </a:solidFill>
              <a:round/>
              <a:headEnd/>
              <a:tailEnd/>
            </a:ln>
          </p:spPr>
          <p:txBody>
            <a:bodyPr wrap="none" anchor="ctr"/>
            <a:lstStyle/>
            <a:p>
              <a:endParaRPr lang="en-US"/>
            </a:p>
          </p:txBody>
        </p:sp>
        <p:sp>
          <p:nvSpPr>
            <p:cNvPr id="8408" name="Line 540"/>
            <p:cNvSpPr>
              <a:spLocks noChangeShapeType="1"/>
            </p:cNvSpPr>
            <p:nvPr/>
          </p:nvSpPr>
          <p:spPr bwMode="auto">
            <a:xfrm flipV="1">
              <a:off x="2974" y="2784"/>
              <a:ext cx="5" cy="16"/>
            </a:xfrm>
            <a:prstGeom prst="line">
              <a:avLst/>
            </a:prstGeom>
            <a:noFill/>
            <a:ln w="12700">
              <a:solidFill>
                <a:srgbClr val="000000"/>
              </a:solidFill>
              <a:round/>
              <a:headEnd/>
              <a:tailEnd/>
            </a:ln>
          </p:spPr>
          <p:txBody>
            <a:bodyPr wrap="none" anchor="ctr"/>
            <a:lstStyle/>
            <a:p>
              <a:endParaRPr lang="en-US"/>
            </a:p>
          </p:txBody>
        </p:sp>
        <p:sp>
          <p:nvSpPr>
            <p:cNvPr id="8409" name="Line 541"/>
            <p:cNvSpPr>
              <a:spLocks noChangeShapeType="1"/>
            </p:cNvSpPr>
            <p:nvPr/>
          </p:nvSpPr>
          <p:spPr bwMode="auto">
            <a:xfrm flipV="1">
              <a:off x="2970" y="2790"/>
              <a:ext cx="6" cy="14"/>
            </a:xfrm>
            <a:prstGeom prst="line">
              <a:avLst/>
            </a:prstGeom>
            <a:noFill/>
            <a:ln w="12700">
              <a:solidFill>
                <a:srgbClr val="000000"/>
              </a:solidFill>
              <a:round/>
              <a:headEnd/>
              <a:tailEnd/>
            </a:ln>
          </p:spPr>
          <p:txBody>
            <a:bodyPr wrap="none" anchor="ctr"/>
            <a:lstStyle/>
            <a:p>
              <a:endParaRPr lang="en-US"/>
            </a:p>
          </p:txBody>
        </p:sp>
        <p:sp>
          <p:nvSpPr>
            <p:cNvPr id="8410" name="Line 542"/>
            <p:cNvSpPr>
              <a:spLocks noChangeShapeType="1"/>
            </p:cNvSpPr>
            <p:nvPr/>
          </p:nvSpPr>
          <p:spPr bwMode="auto">
            <a:xfrm flipV="1">
              <a:off x="2966" y="2794"/>
              <a:ext cx="6" cy="14"/>
            </a:xfrm>
            <a:prstGeom prst="line">
              <a:avLst/>
            </a:prstGeom>
            <a:noFill/>
            <a:ln w="12700">
              <a:solidFill>
                <a:srgbClr val="000000"/>
              </a:solidFill>
              <a:round/>
              <a:headEnd/>
              <a:tailEnd/>
            </a:ln>
          </p:spPr>
          <p:txBody>
            <a:bodyPr wrap="none" anchor="ctr"/>
            <a:lstStyle/>
            <a:p>
              <a:endParaRPr lang="en-US"/>
            </a:p>
          </p:txBody>
        </p:sp>
        <p:sp>
          <p:nvSpPr>
            <p:cNvPr id="8411" name="Line 543"/>
            <p:cNvSpPr>
              <a:spLocks noChangeShapeType="1"/>
            </p:cNvSpPr>
            <p:nvPr/>
          </p:nvSpPr>
          <p:spPr bwMode="auto">
            <a:xfrm flipH="1">
              <a:off x="2961" y="2806"/>
              <a:ext cx="9" cy="3"/>
            </a:xfrm>
            <a:prstGeom prst="line">
              <a:avLst/>
            </a:prstGeom>
            <a:noFill/>
            <a:ln w="12700">
              <a:solidFill>
                <a:srgbClr val="000000"/>
              </a:solidFill>
              <a:round/>
              <a:headEnd/>
              <a:tailEnd/>
            </a:ln>
          </p:spPr>
          <p:txBody>
            <a:bodyPr wrap="none" anchor="ctr"/>
            <a:lstStyle/>
            <a:p>
              <a:endParaRPr lang="en-US"/>
            </a:p>
          </p:txBody>
        </p:sp>
        <p:sp>
          <p:nvSpPr>
            <p:cNvPr id="8412" name="Line 544"/>
            <p:cNvSpPr>
              <a:spLocks noChangeShapeType="1"/>
            </p:cNvSpPr>
            <p:nvPr/>
          </p:nvSpPr>
          <p:spPr bwMode="auto">
            <a:xfrm flipV="1">
              <a:off x="2960" y="2805"/>
              <a:ext cx="6" cy="13"/>
            </a:xfrm>
            <a:prstGeom prst="line">
              <a:avLst/>
            </a:prstGeom>
            <a:noFill/>
            <a:ln w="12700">
              <a:solidFill>
                <a:srgbClr val="000000"/>
              </a:solidFill>
              <a:round/>
              <a:headEnd/>
              <a:tailEnd/>
            </a:ln>
          </p:spPr>
          <p:txBody>
            <a:bodyPr wrap="none" anchor="ctr"/>
            <a:lstStyle/>
            <a:p>
              <a:endParaRPr lang="en-US"/>
            </a:p>
          </p:txBody>
        </p:sp>
        <p:sp>
          <p:nvSpPr>
            <p:cNvPr id="8413" name="Line 545"/>
            <p:cNvSpPr>
              <a:spLocks noChangeShapeType="1"/>
            </p:cNvSpPr>
            <p:nvPr/>
          </p:nvSpPr>
          <p:spPr bwMode="auto">
            <a:xfrm flipV="1">
              <a:off x="2955" y="2809"/>
              <a:ext cx="7" cy="11"/>
            </a:xfrm>
            <a:prstGeom prst="line">
              <a:avLst/>
            </a:prstGeom>
            <a:noFill/>
            <a:ln w="12700">
              <a:solidFill>
                <a:srgbClr val="000000"/>
              </a:solidFill>
              <a:round/>
              <a:headEnd/>
              <a:tailEnd/>
            </a:ln>
          </p:spPr>
          <p:txBody>
            <a:bodyPr wrap="none" anchor="ctr"/>
            <a:lstStyle/>
            <a:p>
              <a:endParaRPr lang="en-US"/>
            </a:p>
          </p:txBody>
        </p:sp>
        <p:sp>
          <p:nvSpPr>
            <p:cNvPr id="8414" name="Line 546"/>
            <p:cNvSpPr>
              <a:spLocks noChangeShapeType="1"/>
            </p:cNvSpPr>
            <p:nvPr/>
          </p:nvSpPr>
          <p:spPr bwMode="auto">
            <a:xfrm flipV="1">
              <a:off x="2952" y="2811"/>
              <a:ext cx="5" cy="13"/>
            </a:xfrm>
            <a:prstGeom prst="line">
              <a:avLst/>
            </a:prstGeom>
            <a:noFill/>
            <a:ln w="12700">
              <a:solidFill>
                <a:srgbClr val="000000"/>
              </a:solidFill>
              <a:round/>
              <a:headEnd/>
              <a:tailEnd/>
            </a:ln>
          </p:spPr>
          <p:txBody>
            <a:bodyPr wrap="none" anchor="ctr"/>
            <a:lstStyle/>
            <a:p>
              <a:endParaRPr lang="en-US"/>
            </a:p>
          </p:txBody>
        </p:sp>
        <p:sp>
          <p:nvSpPr>
            <p:cNvPr id="8415" name="Line 547"/>
            <p:cNvSpPr>
              <a:spLocks noChangeShapeType="1"/>
            </p:cNvSpPr>
            <p:nvPr/>
          </p:nvSpPr>
          <p:spPr bwMode="auto">
            <a:xfrm flipV="1">
              <a:off x="2947" y="2816"/>
              <a:ext cx="6" cy="11"/>
            </a:xfrm>
            <a:prstGeom prst="line">
              <a:avLst/>
            </a:prstGeom>
            <a:noFill/>
            <a:ln w="12700">
              <a:solidFill>
                <a:srgbClr val="000000"/>
              </a:solidFill>
              <a:round/>
              <a:headEnd/>
              <a:tailEnd/>
            </a:ln>
          </p:spPr>
          <p:txBody>
            <a:bodyPr wrap="none" anchor="ctr"/>
            <a:lstStyle/>
            <a:p>
              <a:endParaRPr lang="en-US"/>
            </a:p>
          </p:txBody>
        </p:sp>
        <p:sp>
          <p:nvSpPr>
            <p:cNvPr id="8416" name="Line 548"/>
            <p:cNvSpPr>
              <a:spLocks noChangeShapeType="1"/>
            </p:cNvSpPr>
            <p:nvPr/>
          </p:nvSpPr>
          <p:spPr bwMode="auto">
            <a:xfrm flipV="1">
              <a:off x="2943" y="2817"/>
              <a:ext cx="6" cy="14"/>
            </a:xfrm>
            <a:prstGeom prst="line">
              <a:avLst/>
            </a:prstGeom>
            <a:noFill/>
            <a:ln w="12700">
              <a:solidFill>
                <a:srgbClr val="000000"/>
              </a:solidFill>
              <a:round/>
              <a:headEnd/>
              <a:tailEnd/>
            </a:ln>
          </p:spPr>
          <p:txBody>
            <a:bodyPr wrap="none" anchor="ctr"/>
            <a:lstStyle/>
            <a:p>
              <a:endParaRPr lang="en-US"/>
            </a:p>
          </p:txBody>
        </p:sp>
        <p:sp>
          <p:nvSpPr>
            <p:cNvPr id="8417" name="Line 549"/>
            <p:cNvSpPr>
              <a:spLocks noChangeShapeType="1"/>
            </p:cNvSpPr>
            <p:nvPr/>
          </p:nvSpPr>
          <p:spPr bwMode="auto">
            <a:xfrm flipH="1">
              <a:off x="2936" y="2826"/>
              <a:ext cx="14" cy="0"/>
            </a:xfrm>
            <a:prstGeom prst="line">
              <a:avLst/>
            </a:prstGeom>
            <a:noFill/>
            <a:ln w="12700">
              <a:solidFill>
                <a:srgbClr val="000000"/>
              </a:solidFill>
              <a:round/>
              <a:headEnd/>
              <a:tailEnd/>
            </a:ln>
          </p:spPr>
          <p:txBody>
            <a:bodyPr wrap="none" anchor="ctr"/>
            <a:lstStyle/>
            <a:p>
              <a:endParaRPr lang="en-US"/>
            </a:p>
          </p:txBody>
        </p:sp>
        <p:sp>
          <p:nvSpPr>
            <p:cNvPr id="8418" name="Line 550"/>
            <p:cNvSpPr>
              <a:spLocks noChangeShapeType="1"/>
            </p:cNvSpPr>
            <p:nvPr/>
          </p:nvSpPr>
          <p:spPr bwMode="auto">
            <a:xfrm flipV="1">
              <a:off x="2937" y="2822"/>
              <a:ext cx="6" cy="11"/>
            </a:xfrm>
            <a:prstGeom prst="line">
              <a:avLst/>
            </a:prstGeom>
            <a:noFill/>
            <a:ln w="12700">
              <a:solidFill>
                <a:srgbClr val="000000"/>
              </a:solidFill>
              <a:round/>
              <a:headEnd/>
              <a:tailEnd/>
            </a:ln>
          </p:spPr>
          <p:txBody>
            <a:bodyPr wrap="none" anchor="ctr"/>
            <a:lstStyle/>
            <a:p>
              <a:endParaRPr lang="en-US"/>
            </a:p>
          </p:txBody>
        </p:sp>
        <p:sp>
          <p:nvSpPr>
            <p:cNvPr id="8419" name="Line 551"/>
            <p:cNvSpPr>
              <a:spLocks noChangeShapeType="1"/>
            </p:cNvSpPr>
            <p:nvPr/>
          </p:nvSpPr>
          <p:spPr bwMode="auto">
            <a:xfrm flipH="1">
              <a:off x="2930" y="2828"/>
              <a:ext cx="14" cy="0"/>
            </a:xfrm>
            <a:prstGeom prst="line">
              <a:avLst/>
            </a:prstGeom>
            <a:noFill/>
            <a:ln w="12700">
              <a:solidFill>
                <a:srgbClr val="000000"/>
              </a:solidFill>
              <a:round/>
              <a:headEnd/>
              <a:tailEnd/>
            </a:ln>
          </p:spPr>
          <p:txBody>
            <a:bodyPr wrap="none" anchor="ctr"/>
            <a:lstStyle/>
            <a:p>
              <a:endParaRPr lang="en-US"/>
            </a:p>
          </p:txBody>
        </p:sp>
        <p:sp>
          <p:nvSpPr>
            <p:cNvPr id="8420" name="Line 552"/>
            <p:cNvSpPr>
              <a:spLocks noChangeShapeType="1"/>
            </p:cNvSpPr>
            <p:nvPr/>
          </p:nvSpPr>
          <p:spPr bwMode="auto">
            <a:xfrm flipV="1">
              <a:off x="2931" y="2824"/>
              <a:ext cx="6" cy="11"/>
            </a:xfrm>
            <a:prstGeom prst="line">
              <a:avLst/>
            </a:prstGeom>
            <a:noFill/>
            <a:ln w="12700">
              <a:solidFill>
                <a:srgbClr val="000000"/>
              </a:solidFill>
              <a:round/>
              <a:headEnd/>
              <a:tailEnd/>
            </a:ln>
          </p:spPr>
          <p:txBody>
            <a:bodyPr wrap="none" anchor="ctr"/>
            <a:lstStyle/>
            <a:p>
              <a:endParaRPr lang="en-US"/>
            </a:p>
          </p:txBody>
        </p:sp>
        <p:sp>
          <p:nvSpPr>
            <p:cNvPr id="8421" name="Line 553"/>
            <p:cNvSpPr>
              <a:spLocks noChangeShapeType="1"/>
            </p:cNvSpPr>
            <p:nvPr/>
          </p:nvSpPr>
          <p:spPr bwMode="auto">
            <a:xfrm>
              <a:off x="2929" y="2827"/>
              <a:ext cx="4" cy="4"/>
            </a:xfrm>
            <a:prstGeom prst="line">
              <a:avLst/>
            </a:prstGeom>
            <a:noFill/>
            <a:ln w="12700">
              <a:solidFill>
                <a:srgbClr val="000000"/>
              </a:solidFill>
              <a:round/>
              <a:headEnd/>
              <a:tailEnd/>
            </a:ln>
          </p:spPr>
          <p:txBody>
            <a:bodyPr wrap="none" anchor="ctr"/>
            <a:lstStyle/>
            <a:p>
              <a:endParaRPr lang="en-US"/>
            </a:p>
          </p:txBody>
        </p:sp>
        <p:sp>
          <p:nvSpPr>
            <p:cNvPr id="8422" name="Line 554"/>
            <p:cNvSpPr>
              <a:spLocks noChangeShapeType="1"/>
            </p:cNvSpPr>
            <p:nvPr/>
          </p:nvSpPr>
          <p:spPr bwMode="auto">
            <a:xfrm flipH="1">
              <a:off x="2922" y="2828"/>
              <a:ext cx="14" cy="0"/>
            </a:xfrm>
            <a:prstGeom prst="line">
              <a:avLst/>
            </a:prstGeom>
            <a:noFill/>
            <a:ln w="12700">
              <a:solidFill>
                <a:srgbClr val="000000"/>
              </a:solidFill>
              <a:round/>
              <a:headEnd/>
              <a:tailEnd/>
            </a:ln>
          </p:spPr>
          <p:txBody>
            <a:bodyPr wrap="none" anchor="ctr"/>
            <a:lstStyle/>
            <a:p>
              <a:endParaRPr lang="en-US"/>
            </a:p>
          </p:txBody>
        </p:sp>
        <p:sp>
          <p:nvSpPr>
            <p:cNvPr id="8423" name="Freeform 555"/>
            <p:cNvSpPr>
              <a:spLocks/>
            </p:cNvSpPr>
            <p:nvPr/>
          </p:nvSpPr>
          <p:spPr bwMode="auto">
            <a:xfrm>
              <a:off x="2940" y="2741"/>
              <a:ext cx="46" cy="30"/>
            </a:xfrm>
            <a:custGeom>
              <a:avLst/>
              <a:gdLst>
                <a:gd name="T0" fmla="*/ 38 w 46"/>
                <a:gd name="T1" fmla="*/ 29 h 30"/>
                <a:gd name="T2" fmla="*/ 0 w 46"/>
                <a:gd name="T3" fmla="*/ 4 h 30"/>
                <a:gd name="T4" fmla="*/ 2 w 46"/>
                <a:gd name="T5" fmla="*/ 0 h 30"/>
                <a:gd name="T6" fmla="*/ 45 w 46"/>
                <a:gd name="T7" fmla="*/ 17 h 30"/>
                <a:gd name="T8" fmla="*/ 38 w 46"/>
                <a:gd name="T9" fmla="*/ 29 h 30"/>
                <a:gd name="T10" fmla="*/ 0 60000 65536"/>
                <a:gd name="T11" fmla="*/ 0 60000 65536"/>
                <a:gd name="T12" fmla="*/ 0 60000 65536"/>
                <a:gd name="T13" fmla="*/ 0 60000 65536"/>
                <a:gd name="T14" fmla="*/ 0 60000 65536"/>
                <a:gd name="T15" fmla="*/ 0 w 46"/>
                <a:gd name="T16" fmla="*/ 0 h 30"/>
                <a:gd name="T17" fmla="*/ 46 w 46"/>
                <a:gd name="T18" fmla="*/ 30 h 30"/>
              </a:gdLst>
              <a:ahLst/>
              <a:cxnLst>
                <a:cxn ang="T10">
                  <a:pos x="T0" y="T1"/>
                </a:cxn>
                <a:cxn ang="T11">
                  <a:pos x="T2" y="T3"/>
                </a:cxn>
                <a:cxn ang="T12">
                  <a:pos x="T4" y="T5"/>
                </a:cxn>
                <a:cxn ang="T13">
                  <a:pos x="T6" y="T7"/>
                </a:cxn>
                <a:cxn ang="T14">
                  <a:pos x="T8" y="T9"/>
                </a:cxn>
              </a:cxnLst>
              <a:rect l="T15" t="T16" r="T17" b="T18"/>
              <a:pathLst>
                <a:path w="46" h="30">
                  <a:moveTo>
                    <a:pt x="38" y="29"/>
                  </a:moveTo>
                  <a:lnTo>
                    <a:pt x="0" y="4"/>
                  </a:lnTo>
                  <a:lnTo>
                    <a:pt x="2" y="0"/>
                  </a:lnTo>
                  <a:lnTo>
                    <a:pt x="45" y="17"/>
                  </a:lnTo>
                  <a:lnTo>
                    <a:pt x="38" y="29"/>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8424" name="Freeform 556"/>
            <p:cNvSpPr>
              <a:spLocks/>
            </p:cNvSpPr>
            <p:nvPr/>
          </p:nvSpPr>
          <p:spPr bwMode="auto">
            <a:xfrm>
              <a:off x="2940" y="2741"/>
              <a:ext cx="46" cy="30"/>
            </a:xfrm>
            <a:custGeom>
              <a:avLst/>
              <a:gdLst>
                <a:gd name="T0" fmla="*/ 38 w 46"/>
                <a:gd name="T1" fmla="*/ 29 h 30"/>
                <a:gd name="T2" fmla="*/ 0 w 46"/>
                <a:gd name="T3" fmla="*/ 4 h 30"/>
                <a:gd name="T4" fmla="*/ 2 w 46"/>
                <a:gd name="T5" fmla="*/ 0 h 30"/>
                <a:gd name="T6" fmla="*/ 45 w 46"/>
                <a:gd name="T7" fmla="*/ 17 h 30"/>
                <a:gd name="T8" fmla="*/ 38 w 46"/>
                <a:gd name="T9" fmla="*/ 29 h 30"/>
                <a:gd name="T10" fmla="*/ 0 60000 65536"/>
                <a:gd name="T11" fmla="*/ 0 60000 65536"/>
                <a:gd name="T12" fmla="*/ 0 60000 65536"/>
                <a:gd name="T13" fmla="*/ 0 60000 65536"/>
                <a:gd name="T14" fmla="*/ 0 60000 65536"/>
                <a:gd name="T15" fmla="*/ 0 w 46"/>
                <a:gd name="T16" fmla="*/ 0 h 30"/>
                <a:gd name="T17" fmla="*/ 46 w 46"/>
                <a:gd name="T18" fmla="*/ 30 h 30"/>
              </a:gdLst>
              <a:ahLst/>
              <a:cxnLst>
                <a:cxn ang="T10">
                  <a:pos x="T0" y="T1"/>
                </a:cxn>
                <a:cxn ang="T11">
                  <a:pos x="T2" y="T3"/>
                </a:cxn>
                <a:cxn ang="T12">
                  <a:pos x="T4" y="T5"/>
                </a:cxn>
                <a:cxn ang="T13">
                  <a:pos x="T6" y="T7"/>
                </a:cxn>
                <a:cxn ang="T14">
                  <a:pos x="T8" y="T9"/>
                </a:cxn>
              </a:cxnLst>
              <a:rect l="T15" t="T16" r="T17" b="T18"/>
              <a:pathLst>
                <a:path w="46" h="30">
                  <a:moveTo>
                    <a:pt x="38" y="29"/>
                  </a:moveTo>
                  <a:lnTo>
                    <a:pt x="0" y="4"/>
                  </a:lnTo>
                  <a:lnTo>
                    <a:pt x="2" y="0"/>
                  </a:lnTo>
                  <a:lnTo>
                    <a:pt x="45" y="17"/>
                  </a:lnTo>
                  <a:lnTo>
                    <a:pt x="38" y="29"/>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8425" name="Freeform 557"/>
            <p:cNvSpPr>
              <a:spLocks/>
            </p:cNvSpPr>
            <p:nvPr/>
          </p:nvSpPr>
          <p:spPr bwMode="auto">
            <a:xfrm>
              <a:off x="2942" y="2744"/>
              <a:ext cx="52" cy="35"/>
            </a:xfrm>
            <a:custGeom>
              <a:avLst/>
              <a:gdLst>
                <a:gd name="T0" fmla="*/ 43 w 52"/>
                <a:gd name="T1" fmla="*/ 34 h 35"/>
                <a:gd name="T2" fmla="*/ 0 w 52"/>
                <a:gd name="T3" fmla="*/ 4 h 35"/>
                <a:gd name="T4" fmla="*/ 2 w 52"/>
                <a:gd name="T5" fmla="*/ 0 h 35"/>
                <a:gd name="T6" fmla="*/ 51 w 52"/>
                <a:gd name="T7" fmla="*/ 20 h 35"/>
                <a:gd name="T8" fmla="*/ 0 60000 65536"/>
                <a:gd name="T9" fmla="*/ 0 60000 65536"/>
                <a:gd name="T10" fmla="*/ 0 60000 65536"/>
                <a:gd name="T11" fmla="*/ 0 60000 65536"/>
                <a:gd name="T12" fmla="*/ 0 w 52"/>
                <a:gd name="T13" fmla="*/ 0 h 35"/>
                <a:gd name="T14" fmla="*/ 52 w 52"/>
                <a:gd name="T15" fmla="*/ 35 h 35"/>
              </a:gdLst>
              <a:ahLst/>
              <a:cxnLst>
                <a:cxn ang="T8">
                  <a:pos x="T0" y="T1"/>
                </a:cxn>
                <a:cxn ang="T9">
                  <a:pos x="T2" y="T3"/>
                </a:cxn>
                <a:cxn ang="T10">
                  <a:pos x="T4" y="T5"/>
                </a:cxn>
                <a:cxn ang="T11">
                  <a:pos x="T6" y="T7"/>
                </a:cxn>
              </a:cxnLst>
              <a:rect l="T12" t="T13" r="T14" b="T15"/>
              <a:pathLst>
                <a:path w="52" h="35">
                  <a:moveTo>
                    <a:pt x="43" y="34"/>
                  </a:moveTo>
                  <a:lnTo>
                    <a:pt x="0" y="4"/>
                  </a:lnTo>
                  <a:lnTo>
                    <a:pt x="2" y="0"/>
                  </a:lnTo>
                  <a:lnTo>
                    <a:pt x="51" y="2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8426" name="Freeform 558"/>
            <p:cNvSpPr>
              <a:spLocks/>
            </p:cNvSpPr>
            <p:nvPr/>
          </p:nvSpPr>
          <p:spPr bwMode="auto">
            <a:xfrm>
              <a:off x="2934" y="2737"/>
              <a:ext cx="9" cy="10"/>
            </a:xfrm>
            <a:custGeom>
              <a:avLst/>
              <a:gdLst>
                <a:gd name="T0" fmla="*/ 8 w 9"/>
                <a:gd name="T1" fmla="*/ 7 h 10"/>
                <a:gd name="T2" fmla="*/ 6 w 9"/>
                <a:gd name="T3" fmla="*/ 9 h 10"/>
                <a:gd name="T4" fmla="*/ 2 w 9"/>
                <a:gd name="T5" fmla="*/ 7 h 10"/>
                <a:gd name="T6" fmla="*/ 0 w 9"/>
                <a:gd name="T7" fmla="*/ 4 h 10"/>
                <a:gd name="T8" fmla="*/ 0 w 9"/>
                <a:gd name="T9" fmla="*/ 0 h 10"/>
                <a:gd name="T10" fmla="*/ 2 w 9"/>
                <a:gd name="T11" fmla="*/ 0 h 10"/>
                <a:gd name="T12" fmla="*/ 6 w 9"/>
                <a:gd name="T13" fmla="*/ 0 h 10"/>
                <a:gd name="T14" fmla="*/ 8 w 9"/>
                <a:gd name="T15" fmla="*/ 2 h 10"/>
                <a:gd name="T16" fmla="*/ 8 w 9"/>
                <a:gd name="T17" fmla="*/ 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0"/>
                <a:gd name="T29" fmla="*/ 9 w 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0">
                  <a:moveTo>
                    <a:pt x="8" y="7"/>
                  </a:moveTo>
                  <a:lnTo>
                    <a:pt x="6" y="9"/>
                  </a:lnTo>
                  <a:lnTo>
                    <a:pt x="2" y="7"/>
                  </a:lnTo>
                  <a:lnTo>
                    <a:pt x="0" y="4"/>
                  </a:lnTo>
                  <a:lnTo>
                    <a:pt x="0" y="0"/>
                  </a:lnTo>
                  <a:lnTo>
                    <a:pt x="2" y="0"/>
                  </a:lnTo>
                  <a:lnTo>
                    <a:pt x="6" y="0"/>
                  </a:lnTo>
                  <a:lnTo>
                    <a:pt x="8" y="2"/>
                  </a:lnTo>
                  <a:lnTo>
                    <a:pt x="8" y="7"/>
                  </a:lnTo>
                </a:path>
              </a:pathLst>
            </a:custGeom>
            <a:solidFill>
              <a:srgbClr val="FFFFFF"/>
            </a:solidFill>
            <a:ln w="12700" cap="rnd" cmpd="sng">
              <a:solidFill>
                <a:srgbClr val="000000"/>
              </a:solidFill>
              <a:prstDash val="solid"/>
              <a:round/>
              <a:headEnd type="none" w="med" len="med"/>
              <a:tailEnd type="none" w="med" len="med"/>
            </a:ln>
          </p:spPr>
          <p:txBody>
            <a:bodyPr/>
            <a:lstStyle/>
            <a:p>
              <a:endParaRPr lang="en-US"/>
            </a:p>
          </p:txBody>
        </p:sp>
      </p:grpSp>
      <p:sp>
        <p:nvSpPr>
          <p:cNvPr id="8282" name="Rectangle 559"/>
          <p:cNvSpPr>
            <a:spLocks noChangeArrowheads="1"/>
          </p:cNvSpPr>
          <p:nvPr/>
        </p:nvSpPr>
        <p:spPr bwMode="auto">
          <a:xfrm>
            <a:off x="773906" y="4378328"/>
            <a:ext cx="1455739" cy="302710"/>
          </a:xfrm>
          <a:prstGeom prst="rect">
            <a:avLst/>
          </a:prstGeom>
          <a:noFill/>
          <a:ln w="12700">
            <a:noFill/>
            <a:miter lim="800000"/>
            <a:headEnd/>
            <a:tailEnd/>
          </a:ln>
        </p:spPr>
        <p:txBody>
          <a:bodyPr lIns="87965" tIns="43211" rIns="87965" bIns="43211">
            <a:spAutoFit/>
          </a:bodyPr>
          <a:lstStyle/>
          <a:p>
            <a:pPr algn="ctr" defTabSz="888926"/>
            <a:r>
              <a:rPr lang="en-US" sz="1400" dirty="0">
                <a:latin typeface="Times New Roman" pitchFamily="18" charset="0"/>
              </a:rPr>
              <a:t>2,200 km Swath</a:t>
            </a:r>
          </a:p>
        </p:txBody>
      </p:sp>
      <p:sp>
        <p:nvSpPr>
          <p:cNvPr id="8283" name="Arc 560"/>
          <p:cNvSpPr>
            <a:spLocks/>
          </p:cNvSpPr>
          <p:nvPr/>
        </p:nvSpPr>
        <p:spPr bwMode="auto">
          <a:xfrm>
            <a:off x="778669" y="4357689"/>
            <a:ext cx="2398713" cy="258763"/>
          </a:xfrm>
          <a:custGeom>
            <a:avLst/>
            <a:gdLst>
              <a:gd name="T0" fmla="*/ 0 w 21600"/>
              <a:gd name="T1" fmla="*/ 0 h 21600"/>
              <a:gd name="T2" fmla="*/ 2398713 w 21600"/>
              <a:gd name="T3" fmla="*/ 258763 h 21600"/>
              <a:gd name="T4" fmla="*/ 0 w 21600"/>
              <a:gd name="T5" fmla="*/ 25876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triangle" w="med" len="med"/>
            <a:tailEnd type="triangle" w="med" len="med"/>
          </a:ln>
        </p:spPr>
        <p:txBody>
          <a:bodyPr wrap="none" lIns="91433" tIns="45716" rIns="91433" bIns="45716" anchor="ctr"/>
          <a:lstStyle/>
          <a:p>
            <a:endParaRPr lang="en-US"/>
          </a:p>
        </p:txBody>
      </p:sp>
      <p:sp>
        <p:nvSpPr>
          <p:cNvPr id="8284" name="Rectangle 561"/>
          <p:cNvSpPr>
            <a:spLocks noChangeArrowheads="1"/>
          </p:cNvSpPr>
          <p:nvPr/>
        </p:nvSpPr>
        <p:spPr bwMode="auto">
          <a:xfrm rot="2580000">
            <a:off x="2637413" y="2710115"/>
            <a:ext cx="895793" cy="302710"/>
          </a:xfrm>
          <a:prstGeom prst="rect">
            <a:avLst/>
          </a:prstGeom>
          <a:noFill/>
          <a:ln w="12700">
            <a:noFill/>
            <a:miter lim="800000"/>
            <a:headEnd/>
            <a:tailEnd/>
          </a:ln>
        </p:spPr>
        <p:txBody>
          <a:bodyPr wrap="none" lIns="87965" tIns="43211" rIns="87965" bIns="43211">
            <a:spAutoFit/>
          </a:bodyPr>
          <a:lstStyle/>
          <a:p>
            <a:pPr defTabSz="888926"/>
            <a:r>
              <a:rPr lang="en-US" sz="1400" dirty="0">
                <a:solidFill>
                  <a:schemeClr val="bg1"/>
                </a:solidFill>
                <a:latin typeface="Times New Roman" pitchFamily="18" charset="0"/>
              </a:rPr>
              <a:t>Downlink</a:t>
            </a:r>
          </a:p>
        </p:txBody>
      </p:sp>
      <p:sp>
        <p:nvSpPr>
          <p:cNvPr id="8285" name="Line 562"/>
          <p:cNvSpPr>
            <a:spLocks noChangeShapeType="1"/>
          </p:cNvSpPr>
          <p:nvPr/>
        </p:nvSpPr>
        <p:spPr bwMode="auto">
          <a:xfrm>
            <a:off x="5342731" y="4114801"/>
            <a:ext cx="0" cy="396875"/>
          </a:xfrm>
          <a:prstGeom prst="line">
            <a:avLst/>
          </a:prstGeom>
          <a:noFill/>
          <a:ln w="19050">
            <a:solidFill>
              <a:schemeClr val="tx1"/>
            </a:solidFill>
            <a:round/>
            <a:headEnd/>
            <a:tailEnd type="triangle" w="med" len="med"/>
          </a:ln>
        </p:spPr>
        <p:txBody>
          <a:bodyPr wrap="none" lIns="91433" tIns="45716" rIns="91433" bIns="45716" anchor="ctr"/>
          <a:lstStyle/>
          <a:p>
            <a:endParaRPr lang="en-US"/>
          </a:p>
        </p:txBody>
      </p:sp>
      <p:sp>
        <p:nvSpPr>
          <p:cNvPr id="8286" name="Line 563"/>
          <p:cNvSpPr>
            <a:spLocks noChangeShapeType="1"/>
          </p:cNvSpPr>
          <p:nvPr/>
        </p:nvSpPr>
        <p:spPr bwMode="auto">
          <a:xfrm>
            <a:off x="5342731" y="4986345"/>
            <a:ext cx="0" cy="488951"/>
          </a:xfrm>
          <a:prstGeom prst="line">
            <a:avLst/>
          </a:prstGeom>
          <a:noFill/>
          <a:ln w="19050">
            <a:solidFill>
              <a:schemeClr val="tx1"/>
            </a:solidFill>
            <a:round/>
            <a:headEnd/>
            <a:tailEnd type="triangle" w="med" len="med"/>
          </a:ln>
        </p:spPr>
        <p:txBody>
          <a:bodyPr wrap="none" lIns="91433" tIns="45716" rIns="91433" bIns="45716" anchor="ctr"/>
          <a:lstStyle/>
          <a:p>
            <a:endParaRPr lang="en-US"/>
          </a:p>
        </p:txBody>
      </p:sp>
      <p:sp>
        <p:nvSpPr>
          <p:cNvPr id="8287" name="Line 564"/>
          <p:cNvSpPr>
            <a:spLocks noChangeShapeType="1"/>
          </p:cNvSpPr>
          <p:nvPr/>
        </p:nvSpPr>
        <p:spPr bwMode="auto">
          <a:xfrm>
            <a:off x="5766597" y="3851275"/>
            <a:ext cx="423861" cy="0"/>
          </a:xfrm>
          <a:prstGeom prst="line">
            <a:avLst/>
          </a:prstGeom>
          <a:noFill/>
          <a:ln w="19050">
            <a:solidFill>
              <a:schemeClr val="tx1"/>
            </a:solidFill>
            <a:round/>
            <a:headEnd/>
            <a:tailEnd type="triangle" w="med" len="med"/>
          </a:ln>
        </p:spPr>
        <p:txBody>
          <a:bodyPr wrap="none" lIns="91433" tIns="45716" rIns="91433" bIns="45716" anchor="ctr"/>
          <a:lstStyle/>
          <a:p>
            <a:endParaRPr lang="en-US"/>
          </a:p>
        </p:txBody>
      </p:sp>
      <p:sp>
        <p:nvSpPr>
          <p:cNvPr id="8288" name="Line 566"/>
          <p:cNvSpPr>
            <a:spLocks noChangeShapeType="1"/>
          </p:cNvSpPr>
          <p:nvPr/>
        </p:nvSpPr>
        <p:spPr bwMode="auto">
          <a:xfrm>
            <a:off x="5766597" y="5740400"/>
            <a:ext cx="423861" cy="0"/>
          </a:xfrm>
          <a:prstGeom prst="line">
            <a:avLst/>
          </a:prstGeom>
          <a:noFill/>
          <a:ln w="19050">
            <a:solidFill>
              <a:schemeClr val="tx1"/>
            </a:solidFill>
            <a:round/>
            <a:headEnd/>
            <a:tailEnd type="triangle" w="med" len="med"/>
          </a:ln>
        </p:spPr>
        <p:txBody>
          <a:bodyPr wrap="none" lIns="91433" tIns="45716" rIns="91433" bIns="45716" anchor="ctr"/>
          <a:lstStyle/>
          <a:p>
            <a:endParaRPr lang="en-US"/>
          </a:p>
        </p:txBody>
      </p:sp>
      <p:sp>
        <p:nvSpPr>
          <p:cNvPr id="8289" name="AutoShape 567"/>
          <p:cNvSpPr>
            <a:spLocks noChangeArrowheads="1"/>
          </p:cNvSpPr>
          <p:nvPr/>
        </p:nvSpPr>
        <p:spPr bwMode="auto">
          <a:xfrm>
            <a:off x="4949039" y="5475288"/>
            <a:ext cx="849314" cy="528637"/>
          </a:xfrm>
          <a:prstGeom prst="roundRect">
            <a:avLst>
              <a:gd name="adj" fmla="val 16667"/>
            </a:avLst>
          </a:prstGeom>
          <a:solidFill>
            <a:srgbClr val="FFFFFF"/>
          </a:solidFill>
          <a:ln w="19050">
            <a:solidFill>
              <a:schemeClr val="tx1"/>
            </a:solidFill>
            <a:round/>
            <a:headEnd/>
            <a:tailEnd/>
          </a:ln>
        </p:spPr>
        <p:txBody>
          <a:bodyPr lIns="0" tIns="0" rIns="0" bIns="0" anchor="ctr"/>
          <a:lstStyle/>
          <a:p>
            <a:pPr algn="ctr" defTabSz="888926"/>
            <a:r>
              <a:rPr lang="en-US" sz="1200" dirty="0" smtClean="0"/>
              <a:t>NWP, EDR Applications</a:t>
            </a:r>
            <a:endParaRPr lang="en-US" sz="1600" dirty="0"/>
          </a:p>
        </p:txBody>
      </p:sp>
      <p:sp>
        <p:nvSpPr>
          <p:cNvPr id="8290" name="AutoShape 568"/>
          <p:cNvSpPr>
            <a:spLocks noChangeArrowheads="1"/>
          </p:cNvSpPr>
          <p:nvPr/>
        </p:nvSpPr>
        <p:spPr bwMode="auto">
          <a:xfrm>
            <a:off x="4949039" y="3524253"/>
            <a:ext cx="849314" cy="614363"/>
          </a:xfrm>
          <a:prstGeom prst="roundRect">
            <a:avLst>
              <a:gd name="adj" fmla="val 16667"/>
            </a:avLst>
          </a:prstGeom>
          <a:solidFill>
            <a:srgbClr val="FFFFFF"/>
          </a:solidFill>
          <a:ln w="19050">
            <a:solidFill>
              <a:schemeClr val="tx1"/>
            </a:solidFill>
            <a:round/>
            <a:headEnd/>
            <a:tailEnd/>
          </a:ln>
        </p:spPr>
        <p:txBody>
          <a:bodyPr lIns="0" tIns="0" rIns="0" bIns="0" anchor="ctr"/>
          <a:lstStyle/>
          <a:p>
            <a:pPr algn="ctr" defTabSz="888926"/>
            <a:r>
              <a:rPr lang="en-US" sz="1200" dirty="0"/>
              <a:t>Decode Spacecraft Data</a:t>
            </a:r>
            <a:endParaRPr lang="en-US" sz="1600" dirty="0"/>
          </a:p>
        </p:txBody>
      </p:sp>
      <p:sp>
        <p:nvSpPr>
          <p:cNvPr id="8291" name="Text Box 570"/>
          <p:cNvSpPr txBox="1">
            <a:spLocks noChangeArrowheads="1"/>
          </p:cNvSpPr>
          <p:nvPr/>
        </p:nvSpPr>
        <p:spPr bwMode="auto">
          <a:xfrm>
            <a:off x="448469" y="2495557"/>
            <a:ext cx="1095374" cy="496023"/>
          </a:xfrm>
          <a:prstGeom prst="rect">
            <a:avLst/>
          </a:prstGeom>
          <a:noFill/>
          <a:ln w="12700">
            <a:noFill/>
            <a:miter lim="800000"/>
            <a:headEnd/>
            <a:tailEnd/>
          </a:ln>
        </p:spPr>
        <p:txBody>
          <a:bodyPr lIns="88891" tIns="44445" rIns="88891" bIns="44445">
            <a:spAutoFit/>
          </a:bodyPr>
          <a:lstStyle/>
          <a:p>
            <a:pPr algn="ctr" defTabSz="888926">
              <a:lnSpc>
                <a:spcPct val="80000"/>
              </a:lnSpc>
            </a:pPr>
            <a:r>
              <a:rPr lang="en-US" sz="1100" dirty="0">
                <a:solidFill>
                  <a:schemeClr val="bg1"/>
                </a:solidFill>
              </a:rPr>
              <a:t>±50° </a:t>
            </a:r>
            <a:br>
              <a:rPr lang="en-US" sz="1100" dirty="0">
                <a:solidFill>
                  <a:schemeClr val="bg1"/>
                </a:solidFill>
              </a:rPr>
            </a:br>
            <a:r>
              <a:rPr lang="en-US" sz="1100" dirty="0">
                <a:solidFill>
                  <a:schemeClr val="bg1"/>
                </a:solidFill>
              </a:rPr>
              <a:t>Cross track Scans</a:t>
            </a:r>
          </a:p>
        </p:txBody>
      </p:sp>
      <p:sp>
        <p:nvSpPr>
          <p:cNvPr id="8292" name="Freeform 571"/>
          <p:cNvSpPr>
            <a:spLocks/>
          </p:cNvSpPr>
          <p:nvPr/>
        </p:nvSpPr>
        <p:spPr bwMode="auto">
          <a:xfrm>
            <a:off x="2367756" y="2020888"/>
            <a:ext cx="2222500" cy="1747837"/>
          </a:xfrm>
          <a:custGeom>
            <a:avLst/>
            <a:gdLst>
              <a:gd name="T0" fmla="*/ 0 w 1509"/>
              <a:gd name="T1" fmla="*/ 31 h 1273"/>
              <a:gd name="T2" fmla="*/ 273 w 1509"/>
              <a:gd name="T3" fmla="*/ 286 h 1273"/>
              <a:gd name="T4" fmla="*/ 284 w 1509"/>
              <a:gd name="T5" fmla="*/ 255 h 1273"/>
              <a:gd name="T6" fmla="*/ 566 w 1509"/>
              <a:gd name="T7" fmla="*/ 525 h 1273"/>
              <a:gd name="T8" fmla="*/ 578 w 1509"/>
              <a:gd name="T9" fmla="*/ 490 h 1273"/>
              <a:gd name="T10" fmla="*/ 901 w 1509"/>
              <a:gd name="T11" fmla="*/ 812 h 1273"/>
              <a:gd name="T12" fmla="*/ 905 w 1509"/>
              <a:gd name="T13" fmla="*/ 784 h 1273"/>
              <a:gd name="T14" fmla="*/ 1243 w 1509"/>
              <a:gd name="T15" fmla="*/ 1093 h 1273"/>
              <a:gd name="T16" fmla="*/ 1257 w 1509"/>
              <a:gd name="T17" fmla="*/ 1049 h 1273"/>
              <a:gd name="T18" fmla="*/ 1508 w 1509"/>
              <a:gd name="T19" fmla="*/ 1272 h 1273"/>
              <a:gd name="T20" fmla="*/ 1239 w 1509"/>
              <a:gd name="T21" fmla="*/ 995 h 1273"/>
              <a:gd name="T22" fmla="*/ 1216 w 1509"/>
              <a:gd name="T23" fmla="*/ 1029 h 1273"/>
              <a:gd name="T24" fmla="*/ 897 w 1509"/>
              <a:gd name="T25" fmla="*/ 727 h 1273"/>
              <a:gd name="T26" fmla="*/ 886 w 1509"/>
              <a:gd name="T27" fmla="*/ 758 h 1273"/>
              <a:gd name="T28" fmla="*/ 572 w 1509"/>
              <a:gd name="T29" fmla="*/ 439 h 1273"/>
              <a:gd name="T30" fmla="*/ 551 w 1509"/>
              <a:gd name="T31" fmla="*/ 470 h 1273"/>
              <a:gd name="T32" fmla="*/ 280 w 1509"/>
              <a:gd name="T33" fmla="*/ 210 h 1273"/>
              <a:gd name="T34" fmla="*/ 261 w 1509"/>
              <a:gd name="T35" fmla="*/ 237 h 1273"/>
              <a:gd name="T36" fmla="*/ 25 w 1509"/>
              <a:gd name="T37" fmla="*/ 0 h 12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9"/>
              <a:gd name="T58" fmla="*/ 0 h 1273"/>
              <a:gd name="T59" fmla="*/ 1509 w 1509"/>
              <a:gd name="T60" fmla="*/ 1273 h 12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9" h="1273">
                <a:moveTo>
                  <a:pt x="0" y="31"/>
                </a:moveTo>
                <a:lnTo>
                  <a:pt x="273" y="286"/>
                </a:lnTo>
                <a:lnTo>
                  <a:pt x="284" y="255"/>
                </a:lnTo>
                <a:lnTo>
                  <a:pt x="566" y="525"/>
                </a:lnTo>
                <a:lnTo>
                  <a:pt x="578" y="490"/>
                </a:lnTo>
                <a:lnTo>
                  <a:pt x="901" y="812"/>
                </a:lnTo>
                <a:lnTo>
                  <a:pt x="905" y="784"/>
                </a:lnTo>
                <a:lnTo>
                  <a:pt x="1243" y="1093"/>
                </a:lnTo>
                <a:lnTo>
                  <a:pt x="1257" y="1049"/>
                </a:lnTo>
                <a:lnTo>
                  <a:pt x="1508" y="1272"/>
                </a:lnTo>
                <a:lnTo>
                  <a:pt x="1239" y="995"/>
                </a:lnTo>
                <a:lnTo>
                  <a:pt x="1216" y="1029"/>
                </a:lnTo>
                <a:lnTo>
                  <a:pt x="897" y="727"/>
                </a:lnTo>
                <a:lnTo>
                  <a:pt x="886" y="758"/>
                </a:lnTo>
                <a:lnTo>
                  <a:pt x="572" y="439"/>
                </a:lnTo>
                <a:lnTo>
                  <a:pt x="551" y="470"/>
                </a:lnTo>
                <a:lnTo>
                  <a:pt x="280" y="210"/>
                </a:lnTo>
                <a:lnTo>
                  <a:pt x="261" y="237"/>
                </a:lnTo>
                <a:lnTo>
                  <a:pt x="25" y="0"/>
                </a:lnTo>
              </a:path>
            </a:pathLst>
          </a:custGeom>
          <a:no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93" name="Freeform 573"/>
          <p:cNvSpPr>
            <a:spLocks/>
          </p:cNvSpPr>
          <p:nvPr/>
        </p:nvSpPr>
        <p:spPr bwMode="auto">
          <a:xfrm>
            <a:off x="818361" y="1928813"/>
            <a:ext cx="1241426" cy="2057400"/>
          </a:xfrm>
          <a:custGeom>
            <a:avLst/>
            <a:gdLst>
              <a:gd name="T0" fmla="*/ 0 w 782"/>
              <a:gd name="T1" fmla="*/ 1296 h 1296"/>
              <a:gd name="T2" fmla="*/ 782 w 782"/>
              <a:gd name="T3" fmla="*/ 0 h 1296"/>
              <a:gd name="T4" fmla="*/ 0 60000 65536"/>
              <a:gd name="T5" fmla="*/ 0 60000 65536"/>
              <a:gd name="T6" fmla="*/ 0 w 782"/>
              <a:gd name="T7" fmla="*/ 0 h 1296"/>
              <a:gd name="T8" fmla="*/ 782 w 782"/>
              <a:gd name="T9" fmla="*/ 1296 h 1296"/>
            </a:gdLst>
            <a:ahLst/>
            <a:cxnLst>
              <a:cxn ang="T4">
                <a:pos x="T0" y="T1"/>
              </a:cxn>
              <a:cxn ang="T5">
                <a:pos x="T2" y="T3"/>
              </a:cxn>
            </a:cxnLst>
            <a:rect l="T6" t="T7" r="T8" b="T9"/>
            <a:pathLst>
              <a:path w="782" h="1296">
                <a:moveTo>
                  <a:pt x="0" y="1296"/>
                </a:moveTo>
                <a:lnTo>
                  <a:pt x="782" y="0"/>
                </a:lnTo>
              </a:path>
            </a:pathLst>
          </a:custGeom>
          <a:noFill/>
          <a:ln w="12700">
            <a:solidFill>
              <a:srgbClr val="FF0000"/>
            </a:solidFill>
            <a:round/>
            <a:headEnd/>
            <a:tailEnd/>
          </a:ln>
        </p:spPr>
        <p:txBody>
          <a:bodyPr wrap="none" lIns="91433" tIns="45716" rIns="91433" bIns="45716" anchor="ctr"/>
          <a:lstStyle/>
          <a:p>
            <a:endParaRPr lang="en-US"/>
          </a:p>
        </p:txBody>
      </p:sp>
      <p:sp>
        <p:nvSpPr>
          <p:cNvPr id="8294" name="Freeform 574"/>
          <p:cNvSpPr>
            <a:spLocks/>
          </p:cNvSpPr>
          <p:nvPr/>
        </p:nvSpPr>
        <p:spPr bwMode="auto">
          <a:xfrm rot="-915806">
            <a:off x="1912146" y="4325939"/>
            <a:ext cx="990601" cy="1052512"/>
          </a:xfrm>
          <a:custGeom>
            <a:avLst/>
            <a:gdLst>
              <a:gd name="T0" fmla="*/ 0 w 672"/>
              <a:gd name="T1" fmla="*/ 564 h 768"/>
              <a:gd name="T2" fmla="*/ 636 w 672"/>
              <a:gd name="T3" fmla="*/ 0 h 768"/>
              <a:gd name="T4" fmla="*/ 672 w 672"/>
              <a:gd name="T5" fmla="*/ 12 h 768"/>
              <a:gd name="T6" fmla="*/ 492 w 672"/>
              <a:gd name="T7" fmla="*/ 768 h 768"/>
              <a:gd name="T8" fmla="*/ 0 60000 65536"/>
              <a:gd name="T9" fmla="*/ 0 60000 65536"/>
              <a:gd name="T10" fmla="*/ 0 60000 65536"/>
              <a:gd name="T11" fmla="*/ 0 60000 65536"/>
              <a:gd name="T12" fmla="*/ 0 w 672"/>
              <a:gd name="T13" fmla="*/ 0 h 768"/>
              <a:gd name="T14" fmla="*/ 672 w 672"/>
              <a:gd name="T15" fmla="*/ 768 h 768"/>
            </a:gdLst>
            <a:ahLst/>
            <a:cxnLst>
              <a:cxn ang="T8">
                <a:pos x="T0" y="T1"/>
              </a:cxn>
              <a:cxn ang="T9">
                <a:pos x="T2" y="T3"/>
              </a:cxn>
              <a:cxn ang="T10">
                <a:pos x="T4" y="T5"/>
              </a:cxn>
              <a:cxn ang="T11">
                <a:pos x="T6" y="T7"/>
              </a:cxn>
            </a:cxnLst>
            <a:rect l="T12" t="T13" r="T14" b="T15"/>
            <a:pathLst>
              <a:path w="672" h="768">
                <a:moveTo>
                  <a:pt x="0" y="564"/>
                </a:moveTo>
                <a:lnTo>
                  <a:pt x="636" y="0"/>
                </a:lnTo>
                <a:lnTo>
                  <a:pt x="672" y="12"/>
                </a:lnTo>
                <a:lnTo>
                  <a:pt x="492" y="768"/>
                </a:lnTo>
              </a:path>
            </a:pathLst>
          </a:custGeom>
          <a:solidFill>
            <a:srgbClr val="FFFFFF"/>
          </a:solidFill>
          <a:ln w="3175" cmpd="sng">
            <a:solidFill>
              <a:schemeClr val="tx1"/>
            </a:solidFill>
            <a:round/>
            <a:headEnd/>
            <a:tailEnd/>
          </a:ln>
        </p:spPr>
        <p:txBody>
          <a:bodyPr wrap="none" lIns="91433" tIns="45716" rIns="91433" bIns="45716" anchor="ctr"/>
          <a:lstStyle/>
          <a:p>
            <a:endParaRPr lang="en-US"/>
          </a:p>
        </p:txBody>
      </p:sp>
      <p:sp>
        <p:nvSpPr>
          <p:cNvPr id="8295" name="Rectangle 575"/>
          <p:cNvSpPr>
            <a:spLocks noChangeArrowheads="1"/>
          </p:cNvSpPr>
          <p:nvPr/>
        </p:nvSpPr>
        <p:spPr bwMode="auto">
          <a:xfrm>
            <a:off x="286550" y="5016502"/>
            <a:ext cx="1317625" cy="1164484"/>
          </a:xfrm>
          <a:prstGeom prst="rect">
            <a:avLst/>
          </a:prstGeom>
          <a:noFill/>
          <a:ln w="12700">
            <a:noFill/>
            <a:miter lim="800000"/>
            <a:headEnd/>
            <a:tailEnd/>
          </a:ln>
        </p:spPr>
        <p:txBody>
          <a:bodyPr lIns="87965" tIns="43211" rIns="87965" bIns="43211">
            <a:spAutoFit/>
          </a:bodyPr>
          <a:lstStyle/>
          <a:p>
            <a:pPr algn="ctr" defTabSz="888926"/>
            <a:r>
              <a:rPr lang="en-US" sz="1400" b="1" dirty="0">
                <a:latin typeface="Times New Roman" pitchFamily="18" charset="0"/>
              </a:rPr>
              <a:t>3x3 Array of </a:t>
            </a:r>
            <a:r>
              <a:rPr lang="en-US" sz="1400" b="1" dirty="0" err="1">
                <a:latin typeface="Times New Roman" pitchFamily="18" charset="0"/>
              </a:rPr>
              <a:t>CrIS</a:t>
            </a:r>
            <a:r>
              <a:rPr lang="en-US" sz="1400" b="1" dirty="0">
                <a:latin typeface="Times New Roman" pitchFamily="18" charset="0"/>
              </a:rPr>
              <a:t> FOVs (Each at </a:t>
            </a:r>
          </a:p>
          <a:p>
            <a:pPr algn="ctr" defTabSz="888926"/>
            <a:r>
              <a:rPr lang="en-US" sz="1400" b="1" dirty="0">
                <a:latin typeface="Times New Roman" pitchFamily="18" charset="0"/>
              </a:rPr>
              <a:t>14-km Diameter)</a:t>
            </a:r>
          </a:p>
        </p:txBody>
      </p:sp>
      <p:sp>
        <p:nvSpPr>
          <p:cNvPr id="8296" name="Rectangle 576"/>
          <p:cNvSpPr>
            <a:spLocks noChangeArrowheads="1"/>
          </p:cNvSpPr>
          <p:nvPr/>
        </p:nvSpPr>
        <p:spPr bwMode="auto">
          <a:xfrm>
            <a:off x="1572423" y="5053013"/>
            <a:ext cx="1235076" cy="1092200"/>
          </a:xfrm>
          <a:prstGeom prst="rect">
            <a:avLst/>
          </a:prstGeom>
          <a:solidFill>
            <a:srgbClr val="FFFFFF"/>
          </a:solidFill>
          <a:ln w="9525">
            <a:solidFill>
              <a:schemeClr val="tx1"/>
            </a:solidFill>
            <a:miter lim="800000"/>
            <a:headEnd/>
            <a:tailEnd/>
          </a:ln>
        </p:spPr>
        <p:txBody>
          <a:bodyPr wrap="none" lIns="91433" tIns="45716" rIns="91433" bIns="45716" anchor="ctr"/>
          <a:lstStyle/>
          <a:p>
            <a:endParaRPr lang="en-US">
              <a:latin typeface="Calibri" pitchFamily="34" charset="0"/>
            </a:endParaRPr>
          </a:p>
        </p:txBody>
      </p:sp>
      <p:grpSp>
        <p:nvGrpSpPr>
          <p:cNvPr id="6" name="Group 577"/>
          <p:cNvGrpSpPr>
            <a:grpSpLocks/>
          </p:cNvGrpSpPr>
          <p:nvPr/>
        </p:nvGrpSpPr>
        <p:grpSpPr bwMode="auto">
          <a:xfrm>
            <a:off x="1689896" y="5121283"/>
            <a:ext cx="1014412" cy="942975"/>
            <a:chOff x="624" y="3426"/>
            <a:chExt cx="876" cy="876"/>
          </a:xfrm>
        </p:grpSpPr>
        <p:sp>
          <p:nvSpPr>
            <p:cNvPr id="8336" name="Oval 578"/>
            <p:cNvSpPr>
              <a:spLocks noChangeArrowheads="1"/>
            </p:cNvSpPr>
            <p:nvPr/>
          </p:nvSpPr>
          <p:spPr bwMode="auto">
            <a:xfrm>
              <a:off x="624" y="3426"/>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sp>
          <p:nvSpPr>
            <p:cNvPr id="8337" name="Oval 579"/>
            <p:cNvSpPr>
              <a:spLocks noChangeArrowheads="1"/>
            </p:cNvSpPr>
            <p:nvPr/>
          </p:nvSpPr>
          <p:spPr bwMode="auto">
            <a:xfrm>
              <a:off x="936" y="3426"/>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sp>
          <p:nvSpPr>
            <p:cNvPr id="8338" name="Oval 580"/>
            <p:cNvSpPr>
              <a:spLocks noChangeArrowheads="1"/>
            </p:cNvSpPr>
            <p:nvPr/>
          </p:nvSpPr>
          <p:spPr bwMode="auto">
            <a:xfrm>
              <a:off x="1248" y="3426"/>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sp>
          <p:nvSpPr>
            <p:cNvPr id="8339" name="Oval 581"/>
            <p:cNvSpPr>
              <a:spLocks noChangeArrowheads="1"/>
            </p:cNvSpPr>
            <p:nvPr/>
          </p:nvSpPr>
          <p:spPr bwMode="auto">
            <a:xfrm>
              <a:off x="624" y="3738"/>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sp>
          <p:nvSpPr>
            <p:cNvPr id="8340" name="Oval 582"/>
            <p:cNvSpPr>
              <a:spLocks noChangeArrowheads="1"/>
            </p:cNvSpPr>
            <p:nvPr/>
          </p:nvSpPr>
          <p:spPr bwMode="auto">
            <a:xfrm>
              <a:off x="936" y="3738"/>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sp>
          <p:nvSpPr>
            <p:cNvPr id="8341" name="Oval 583"/>
            <p:cNvSpPr>
              <a:spLocks noChangeArrowheads="1"/>
            </p:cNvSpPr>
            <p:nvPr/>
          </p:nvSpPr>
          <p:spPr bwMode="auto">
            <a:xfrm>
              <a:off x="1248" y="3738"/>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sp>
          <p:nvSpPr>
            <p:cNvPr id="8342" name="Oval 584"/>
            <p:cNvSpPr>
              <a:spLocks noChangeArrowheads="1"/>
            </p:cNvSpPr>
            <p:nvPr/>
          </p:nvSpPr>
          <p:spPr bwMode="auto">
            <a:xfrm>
              <a:off x="624" y="4050"/>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sp>
          <p:nvSpPr>
            <p:cNvPr id="8343" name="Oval 585"/>
            <p:cNvSpPr>
              <a:spLocks noChangeArrowheads="1"/>
            </p:cNvSpPr>
            <p:nvPr/>
          </p:nvSpPr>
          <p:spPr bwMode="auto">
            <a:xfrm>
              <a:off x="936" y="4050"/>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sp>
          <p:nvSpPr>
            <p:cNvPr id="8344" name="Oval 586"/>
            <p:cNvSpPr>
              <a:spLocks noChangeArrowheads="1"/>
            </p:cNvSpPr>
            <p:nvPr/>
          </p:nvSpPr>
          <p:spPr bwMode="auto">
            <a:xfrm>
              <a:off x="1248" y="4050"/>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grpSp>
      <p:sp>
        <p:nvSpPr>
          <p:cNvPr id="8298" name="Line 587"/>
          <p:cNvSpPr>
            <a:spLocks noChangeShapeType="1"/>
          </p:cNvSpPr>
          <p:nvPr/>
        </p:nvSpPr>
        <p:spPr bwMode="auto">
          <a:xfrm flipH="1" flipV="1">
            <a:off x="1146969" y="5607057"/>
            <a:ext cx="393700" cy="173039"/>
          </a:xfrm>
          <a:prstGeom prst="line">
            <a:avLst/>
          </a:prstGeom>
          <a:noFill/>
          <a:ln w="9525">
            <a:solidFill>
              <a:schemeClr val="tx1"/>
            </a:solidFill>
            <a:round/>
            <a:headEnd/>
            <a:tailEnd/>
          </a:ln>
        </p:spPr>
        <p:txBody>
          <a:bodyPr wrap="none" lIns="91433" tIns="45716" rIns="91433" bIns="45716" anchor="ctr"/>
          <a:lstStyle/>
          <a:p>
            <a:endParaRPr lang="en-US"/>
          </a:p>
        </p:txBody>
      </p:sp>
      <p:sp>
        <p:nvSpPr>
          <p:cNvPr id="8299" name="Rectangle 589"/>
          <p:cNvSpPr>
            <a:spLocks noChangeArrowheads="1"/>
          </p:cNvSpPr>
          <p:nvPr/>
        </p:nvSpPr>
        <p:spPr bwMode="auto">
          <a:xfrm>
            <a:off x="4002884" y="3895727"/>
            <a:ext cx="946149" cy="425820"/>
          </a:xfrm>
          <a:prstGeom prst="rect">
            <a:avLst/>
          </a:prstGeom>
          <a:noFill/>
          <a:ln w="12700">
            <a:noFill/>
            <a:miter lim="800000"/>
            <a:headEnd/>
            <a:tailEnd/>
          </a:ln>
        </p:spPr>
        <p:txBody>
          <a:bodyPr lIns="87965" tIns="43211" rIns="87965" bIns="43211">
            <a:spAutoFit/>
          </a:bodyPr>
          <a:lstStyle/>
          <a:p>
            <a:pPr algn="ctr" defTabSz="888926"/>
            <a:r>
              <a:rPr lang="en-US" sz="1100" dirty="0">
                <a:latin typeface="Times New Roman" pitchFamily="18" charset="0"/>
              </a:rPr>
              <a:t>Ground Station</a:t>
            </a:r>
          </a:p>
        </p:txBody>
      </p:sp>
      <p:sp>
        <p:nvSpPr>
          <p:cNvPr id="8300" name="Freeform 590"/>
          <p:cNvSpPr>
            <a:spLocks/>
          </p:cNvSpPr>
          <p:nvPr/>
        </p:nvSpPr>
        <p:spPr bwMode="auto">
          <a:xfrm>
            <a:off x="2088360" y="1643064"/>
            <a:ext cx="2436812" cy="390525"/>
          </a:xfrm>
          <a:custGeom>
            <a:avLst/>
            <a:gdLst>
              <a:gd name="T0" fmla="*/ 80 w 1654"/>
              <a:gd name="T1" fmla="*/ 107 h 284"/>
              <a:gd name="T2" fmla="*/ 1654 w 1654"/>
              <a:gd name="T3" fmla="*/ 0 h 284"/>
              <a:gd name="T4" fmla="*/ 1645 w 1654"/>
              <a:gd name="T5" fmla="*/ 284 h 284"/>
              <a:gd name="T6" fmla="*/ 0 w 1654"/>
              <a:gd name="T7" fmla="*/ 151 h 284"/>
              <a:gd name="T8" fmla="*/ 0 60000 65536"/>
              <a:gd name="T9" fmla="*/ 0 60000 65536"/>
              <a:gd name="T10" fmla="*/ 0 60000 65536"/>
              <a:gd name="T11" fmla="*/ 0 60000 65536"/>
              <a:gd name="T12" fmla="*/ 0 w 1654"/>
              <a:gd name="T13" fmla="*/ 0 h 284"/>
              <a:gd name="T14" fmla="*/ 1654 w 1654"/>
              <a:gd name="T15" fmla="*/ 284 h 284"/>
            </a:gdLst>
            <a:ahLst/>
            <a:cxnLst>
              <a:cxn ang="T8">
                <a:pos x="T0" y="T1"/>
              </a:cxn>
              <a:cxn ang="T9">
                <a:pos x="T2" y="T3"/>
              </a:cxn>
              <a:cxn ang="T10">
                <a:pos x="T4" y="T5"/>
              </a:cxn>
              <a:cxn ang="T11">
                <a:pos x="T6" y="T7"/>
              </a:cxn>
            </a:cxnLst>
            <a:rect l="T12" t="T13" r="T14" b="T15"/>
            <a:pathLst>
              <a:path w="1654" h="284">
                <a:moveTo>
                  <a:pt x="80" y="107"/>
                </a:moveTo>
                <a:lnTo>
                  <a:pt x="1654" y="0"/>
                </a:lnTo>
                <a:lnTo>
                  <a:pt x="1645" y="284"/>
                </a:lnTo>
                <a:lnTo>
                  <a:pt x="0" y="151"/>
                </a:lnTo>
              </a:path>
            </a:pathLst>
          </a:custGeom>
          <a:solidFill>
            <a:srgbClr val="DDDDDD"/>
          </a:solidFill>
          <a:ln w="12700" cap="flat" cmpd="sng">
            <a:noFill/>
            <a:prstDash val="solid"/>
            <a:round/>
            <a:headEnd type="none" w="med" len="med"/>
            <a:tailEnd type="none" w="med" len="med"/>
          </a:ln>
        </p:spPr>
        <p:txBody>
          <a:bodyPr wrap="none" lIns="91433" tIns="45716" rIns="91433" bIns="45716" anchor="ctr"/>
          <a:lstStyle/>
          <a:p>
            <a:endParaRPr lang="en-US"/>
          </a:p>
        </p:txBody>
      </p:sp>
      <p:sp>
        <p:nvSpPr>
          <p:cNvPr id="572" name="Rectangle 591"/>
          <p:cNvSpPr>
            <a:spLocks noChangeArrowheads="1"/>
          </p:cNvSpPr>
          <p:nvPr/>
        </p:nvSpPr>
        <p:spPr bwMode="auto">
          <a:xfrm>
            <a:off x="6371432" y="2325697"/>
            <a:ext cx="2609851" cy="638175"/>
          </a:xfrm>
          <a:prstGeom prst="rect">
            <a:avLst/>
          </a:prstGeom>
          <a:noFill/>
          <a:ln w="9525">
            <a:noFill/>
            <a:miter lim="800000"/>
            <a:headEnd/>
            <a:tailEnd/>
          </a:ln>
          <a:effectLst/>
        </p:spPr>
        <p:txBody>
          <a:bodyPr wrap="none" lIns="88891" tIns="44445" rIns="88891" bIns="44445" anchor="ctr"/>
          <a:lstStyle/>
          <a:p>
            <a:pPr defTabSz="888926">
              <a:defRPr/>
            </a:pPr>
            <a:r>
              <a:rPr lang="en-US" sz="1100" i="1" dirty="0">
                <a:solidFill>
                  <a:schemeClr val="bg1"/>
                </a:solidFill>
                <a:latin typeface="Arial" charset="0"/>
              </a:rPr>
              <a:t>RDR = Raw Data Record</a:t>
            </a:r>
          </a:p>
          <a:p>
            <a:pPr defTabSz="888926">
              <a:defRPr/>
            </a:pPr>
            <a:r>
              <a:rPr lang="en-US" sz="1100" i="1" dirty="0">
                <a:solidFill>
                  <a:schemeClr val="bg1"/>
                </a:solidFill>
                <a:latin typeface="Arial" charset="0"/>
              </a:rPr>
              <a:t>SDR = Sensor Data Record</a:t>
            </a:r>
          </a:p>
          <a:p>
            <a:pPr defTabSz="888926">
              <a:defRPr/>
            </a:pPr>
            <a:r>
              <a:rPr lang="en-US" sz="1100" i="1" dirty="0">
                <a:solidFill>
                  <a:schemeClr val="bg1"/>
                </a:solidFill>
                <a:latin typeface="Arial" charset="0"/>
              </a:rPr>
              <a:t>EDR = Environmental Data Record</a:t>
            </a:r>
          </a:p>
        </p:txBody>
      </p:sp>
      <p:sp>
        <p:nvSpPr>
          <p:cNvPr id="8302" name="Text Box 594"/>
          <p:cNvSpPr txBox="1">
            <a:spLocks noChangeArrowheads="1"/>
          </p:cNvSpPr>
          <p:nvPr/>
        </p:nvSpPr>
        <p:spPr bwMode="auto">
          <a:xfrm>
            <a:off x="1191204" y="3692533"/>
            <a:ext cx="1545085" cy="335979"/>
          </a:xfrm>
          <a:prstGeom prst="rect">
            <a:avLst/>
          </a:prstGeom>
          <a:noFill/>
          <a:ln w="12700">
            <a:noFill/>
            <a:miter lim="800000"/>
            <a:headEnd/>
            <a:tailEnd/>
          </a:ln>
        </p:spPr>
        <p:txBody>
          <a:bodyPr wrap="none" lIns="88891" tIns="44445" rIns="88891" bIns="44445">
            <a:spAutoFit/>
          </a:bodyPr>
          <a:lstStyle/>
          <a:p>
            <a:pPr algn="ctr" defTabSz="888926"/>
            <a:r>
              <a:rPr lang="en-US" sz="1600" dirty="0"/>
              <a:t>30 Earth  Scenes</a:t>
            </a:r>
          </a:p>
        </p:txBody>
      </p:sp>
      <p:sp>
        <p:nvSpPr>
          <p:cNvPr id="8303" name="AutoShape 3"/>
          <p:cNvSpPr>
            <a:spLocks noChangeAspect="1" noChangeArrowheads="1" noTextEdit="1"/>
          </p:cNvSpPr>
          <p:nvPr/>
        </p:nvSpPr>
        <p:spPr bwMode="auto">
          <a:xfrm>
            <a:off x="6168232" y="3138493"/>
            <a:ext cx="2597150" cy="3136900"/>
          </a:xfrm>
          <a:prstGeom prst="rect">
            <a:avLst/>
          </a:prstGeom>
          <a:noFill/>
          <a:ln w="9525">
            <a:noFill/>
            <a:miter lim="800000"/>
            <a:headEnd/>
            <a:tailEnd/>
          </a:ln>
        </p:spPr>
        <p:txBody>
          <a:bodyPr lIns="91433" tIns="45716" rIns="91433" bIns="45716"/>
          <a:lstStyle/>
          <a:p>
            <a:endParaRPr lang="en-US"/>
          </a:p>
        </p:txBody>
      </p:sp>
      <p:sp>
        <p:nvSpPr>
          <p:cNvPr id="8304" name="Rectangle 6"/>
          <p:cNvSpPr>
            <a:spLocks noChangeArrowheads="1"/>
          </p:cNvSpPr>
          <p:nvPr/>
        </p:nvSpPr>
        <p:spPr bwMode="auto">
          <a:xfrm>
            <a:off x="6176171" y="3175005"/>
            <a:ext cx="2316162" cy="901700"/>
          </a:xfrm>
          <a:prstGeom prst="rect">
            <a:avLst/>
          </a:prstGeom>
          <a:solidFill>
            <a:srgbClr val="FFFFFF"/>
          </a:solidFill>
          <a:ln w="9525">
            <a:noFill/>
            <a:miter lim="800000"/>
            <a:headEnd/>
            <a:tailEnd/>
          </a:ln>
        </p:spPr>
        <p:txBody>
          <a:bodyPr lIns="91433" tIns="45716" rIns="91433" bIns="45716"/>
          <a:lstStyle/>
          <a:p>
            <a:endParaRPr lang="en-US">
              <a:latin typeface="Calibri" pitchFamily="34" charset="0"/>
            </a:endParaRPr>
          </a:p>
        </p:txBody>
      </p:sp>
      <p:sp>
        <p:nvSpPr>
          <p:cNvPr id="8305" name="Rectangle 7"/>
          <p:cNvSpPr>
            <a:spLocks noChangeArrowheads="1"/>
          </p:cNvSpPr>
          <p:nvPr/>
        </p:nvSpPr>
        <p:spPr bwMode="auto">
          <a:xfrm>
            <a:off x="6176171" y="3175005"/>
            <a:ext cx="2316162" cy="901700"/>
          </a:xfrm>
          <a:prstGeom prst="rect">
            <a:avLst/>
          </a:prstGeom>
          <a:noFill/>
          <a:ln w="7">
            <a:solidFill>
              <a:srgbClr val="000000"/>
            </a:solidFill>
            <a:miter lim="800000"/>
            <a:headEnd/>
            <a:tailEnd/>
          </a:ln>
        </p:spPr>
        <p:txBody>
          <a:bodyPr lIns="91433" tIns="45716" rIns="91433" bIns="45716"/>
          <a:lstStyle/>
          <a:p>
            <a:endParaRPr lang="en-US">
              <a:latin typeface="Calibri" pitchFamily="34" charset="0"/>
            </a:endParaRPr>
          </a:p>
        </p:txBody>
      </p:sp>
      <p:pic>
        <p:nvPicPr>
          <p:cNvPr id="8306" name="Picture 16"/>
          <p:cNvPicPr>
            <a:picLocks noChangeAspect="1" noChangeArrowheads="1"/>
          </p:cNvPicPr>
          <p:nvPr/>
        </p:nvPicPr>
        <p:blipFill>
          <a:blip r:embed="rId3" cstate="print"/>
          <a:srcRect/>
          <a:stretch>
            <a:fillRect/>
          </a:stretch>
        </p:blipFill>
        <p:spPr bwMode="auto">
          <a:xfrm>
            <a:off x="6412716" y="3213101"/>
            <a:ext cx="1846263" cy="852488"/>
          </a:xfrm>
          <a:prstGeom prst="rect">
            <a:avLst/>
          </a:prstGeom>
          <a:noFill/>
          <a:ln w="9525">
            <a:noFill/>
            <a:miter lim="800000"/>
            <a:headEnd/>
            <a:tailEnd/>
          </a:ln>
        </p:spPr>
      </p:pic>
      <p:sp>
        <p:nvSpPr>
          <p:cNvPr id="8307" name="Rectangle 17"/>
          <p:cNvSpPr>
            <a:spLocks noChangeArrowheads="1"/>
          </p:cNvSpPr>
          <p:nvPr/>
        </p:nvSpPr>
        <p:spPr bwMode="auto">
          <a:xfrm>
            <a:off x="7419184" y="3270253"/>
            <a:ext cx="641349" cy="182563"/>
          </a:xfrm>
          <a:prstGeom prst="rect">
            <a:avLst/>
          </a:prstGeom>
          <a:solidFill>
            <a:srgbClr val="FFFFFF"/>
          </a:solidFill>
          <a:ln w="9525">
            <a:noFill/>
            <a:miter lim="800000"/>
            <a:headEnd/>
            <a:tailEnd/>
          </a:ln>
        </p:spPr>
        <p:txBody>
          <a:bodyPr lIns="91433" tIns="45716" rIns="91433" bIns="45716"/>
          <a:lstStyle/>
          <a:p>
            <a:endParaRPr lang="en-US">
              <a:latin typeface="Calibri" pitchFamily="34" charset="0"/>
            </a:endParaRPr>
          </a:p>
        </p:txBody>
      </p:sp>
      <p:sp>
        <p:nvSpPr>
          <p:cNvPr id="8308" name="Rectangle 18"/>
          <p:cNvSpPr>
            <a:spLocks noChangeArrowheads="1"/>
          </p:cNvSpPr>
          <p:nvPr/>
        </p:nvSpPr>
        <p:spPr bwMode="auto">
          <a:xfrm>
            <a:off x="7936708" y="3173416"/>
            <a:ext cx="558800" cy="249237"/>
          </a:xfrm>
          <a:prstGeom prst="rect">
            <a:avLst/>
          </a:prstGeom>
          <a:solidFill>
            <a:srgbClr val="FFFFFF"/>
          </a:solidFill>
          <a:ln w="9525">
            <a:noFill/>
            <a:miter lim="800000"/>
            <a:headEnd/>
            <a:tailEnd/>
          </a:ln>
        </p:spPr>
        <p:txBody>
          <a:bodyPr lIns="91433" tIns="45716" rIns="91433" bIns="45716"/>
          <a:lstStyle/>
          <a:p>
            <a:endParaRPr lang="en-US">
              <a:latin typeface="Calibri" pitchFamily="34" charset="0"/>
            </a:endParaRPr>
          </a:p>
        </p:txBody>
      </p:sp>
      <p:sp>
        <p:nvSpPr>
          <p:cNvPr id="8309" name="Rectangle 19"/>
          <p:cNvSpPr>
            <a:spLocks noChangeArrowheads="1"/>
          </p:cNvSpPr>
          <p:nvPr/>
        </p:nvSpPr>
        <p:spPr bwMode="auto">
          <a:xfrm>
            <a:off x="7936708" y="3173416"/>
            <a:ext cx="558800" cy="249237"/>
          </a:xfrm>
          <a:prstGeom prst="rect">
            <a:avLst/>
          </a:prstGeom>
          <a:noFill/>
          <a:ln w="7">
            <a:solidFill>
              <a:srgbClr val="000000"/>
            </a:solidFill>
            <a:miter lim="800000"/>
            <a:headEnd/>
            <a:tailEnd/>
          </a:ln>
        </p:spPr>
        <p:txBody>
          <a:bodyPr lIns="91433" tIns="45716" rIns="91433" bIns="45716"/>
          <a:lstStyle/>
          <a:p>
            <a:endParaRPr lang="en-US">
              <a:latin typeface="Calibri" pitchFamily="34" charset="0"/>
            </a:endParaRPr>
          </a:p>
        </p:txBody>
      </p:sp>
      <p:sp>
        <p:nvSpPr>
          <p:cNvPr id="8310" name="Rectangle 20"/>
          <p:cNvSpPr>
            <a:spLocks noChangeArrowheads="1"/>
          </p:cNvSpPr>
          <p:nvPr/>
        </p:nvSpPr>
        <p:spPr bwMode="auto">
          <a:xfrm>
            <a:off x="8028782" y="3228976"/>
            <a:ext cx="266098" cy="153888"/>
          </a:xfrm>
          <a:prstGeom prst="rect">
            <a:avLst/>
          </a:prstGeom>
          <a:noFill/>
          <a:ln w="9525">
            <a:noFill/>
            <a:miter lim="800000"/>
            <a:headEnd/>
            <a:tailEnd/>
          </a:ln>
        </p:spPr>
        <p:txBody>
          <a:bodyPr wrap="none" lIns="0" tIns="0" rIns="0" bIns="0">
            <a:spAutoFit/>
          </a:bodyPr>
          <a:lstStyle/>
          <a:p>
            <a:r>
              <a:rPr lang="en-US" sz="1000" dirty="0">
                <a:solidFill>
                  <a:srgbClr val="000000"/>
                </a:solidFill>
              </a:rPr>
              <a:t>RDRs</a:t>
            </a:r>
            <a:endParaRPr lang="en-US" dirty="0"/>
          </a:p>
        </p:txBody>
      </p:sp>
      <p:sp>
        <p:nvSpPr>
          <p:cNvPr id="8311" name="Rectangle 218"/>
          <p:cNvSpPr>
            <a:spLocks noChangeArrowheads="1"/>
          </p:cNvSpPr>
          <p:nvPr/>
        </p:nvSpPr>
        <p:spPr bwMode="auto">
          <a:xfrm>
            <a:off x="6176169" y="2974976"/>
            <a:ext cx="2589212" cy="1101725"/>
          </a:xfrm>
          <a:prstGeom prst="rect">
            <a:avLst/>
          </a:prstGeom>
          <a:solidFill>
            <a:srgbClr val="FFFFFF"/>
          </a:solidFill>
          <a:ln w="9525">
            <a:noFill/>
            <a:miter lim="800000"/>
            <a:headEnd/>
            <a:tailEnd/>
          </a:ln>
        </p:spPr>
        <p:txBody>
          <a:bodyPr lIns="91433" tIns="45716" rIns="91433" bIns="45716"/>
          <a:lstStyle/>
          <a:p>
            <a:endParaRPr lang="en-US">
              <a:latin typeface="Calibri" pitchFamily="34" charset="0"/>
            </a:endParaRPr>
          </a:p>
        </p:txBody>
      </p:sp>
      <p:pic>
        <p:nvPicPr>
          <p:cNvPr id="8312" name="Picture 228"/>
          <p:cNvPicPr>
            <a:picLocks noChangeAspect="1" noChangeArrowheads="1"/>
          </p:cNvPicPr>
          <p:nvPr/>
        </p:nvPicPr>
        <p:blipFill>
          <a:blip r:embed="rId4" cstate="print"/>
          <a:srcRect/>
          <a:stretch>
            <a:fillRect/>
          </a:stretch>
        </p:blipFill>
        <p:spPr bwMode="auto">
          <a:xfrm>
            <a:off x="6412708" y="2998789"/>
            <a:ext cx="2312988" cy="1066800"/>
          </a:xfrm>
          <a:prstGeom prst="rect">
            <a:avLst/>
          </a:prstGeom>
          <a:noFill/>
          <a:ln w="9525">
            <a:noFill/>
            <a:miter lim="800000"/>
            <a:headEnd/>
            <a:tailEnd/>
          </a:ln>
        </p:spPr>
      </p:pic>
      <p:sp>
        <p:nvSpPr>
          <p:cNvPr id="8313" name="Rectangle 229"/>
          <p:cNvSpPr>
            <a:spLocks noChangeArrowheads="1"/>
          </p:cNvSpPr>
          <p:nvPr/>
        </p:nvSpPr>
        <p:spPr bwMode="auto">
          <a:xfrm>
            <a:off x="7676359" y="3082925"/>
            <a:ext cx="641349" cy="182563"/>
          </a:xfrm>
          <a:prstGeom prst="rect">
            <a:avLst/>
          </a:prstGeom>
          <a:solidFill>
            <a:srgbClr val="FFFFFF"/>
          </a:solidFill>
          <a:ln w="9525">
            <a:noFill/>
            <a:miter lim="800000"/>
            <a:headEnd/>
            <a:tailEnd/>
          </a:ln>
        </p:spPr>
        <p:txBody>
          <a:bodyPr lIns="91433" tIns="45716" rIns="91433" bIns="45716"/>
          <a:lstStyle/>
          <a:p>
            <a:endParaRPr lang="en-US">
              <a:latin typeface="Calibri" pitchFamily="34" charset="0"/>
            </a:endParaRPr>
          </a:p>
        </p:txBody>
      </p:sp>
      <p:pic>
        <p:nvPicPr>
          <p:cNvPr id="8314" name="Picture 1196" descr="JPSS1 SC Rendering Black BG.jpg"/>
          <p:cNvPicPr>
            <a:picLocks noChangeAspect="1"/>
          </p:cNvPicPr>
          <p:nvPr/>
        </p:nvPicPr>
        <p:blipFill>
          <a:blip r:embed="rId5" cstate="print"/>
          <a:srcRect/>
          <a:stretch>
            <a:fillRect/>
          </a:stretch>
        </p:blipFill>
        <p:spPr bwMode="auto">
          <a:xfrm>
            <a:off x="1286671" y="1366839"/>
            <a:ext cx="1077913" cy="823912"/>
          </a:xfrm>
          <a:prstGeom prst="rect">
            <a:avLst/>
          </a:prstGeom>
          <a:noFill/>
          <a:ln w="9525">
            <a:noFill/>
            <a:miter lim="800000"/>
            <a:headEnd/>
            <a:tailEnd/>
          </a:ln>
        </p:spPr>
      </p:pic>
      <p:sp>
        <p:nvSpPr>
          <p:cNvPr id="8315" name="Freeform 1197"/>
          <p:cNvSpPr>
            <a:spLocks/>
          </p:cNvSpPr>
          <p:nvPr/>
        </p:nvSpPr>
        <p:spPr bwMode="auto">
          <a:xfrm>
            <a:off x="3296445" y="3489327"/>
            <a:ext cx="431801" cy="762000"/>
          </a:xfrm>
          <a:custGeom>
            <a:avLst/>
            <a:gdLst>
              <a:gd name="T0" fmla="*/ 0 w 493776"/>
              <a:gd name="T1" fmla="*/ 762623 h 886968"/>
              <a:gd name="T2" fmla="*/ 87852 w 493776"/>
              <a:gd name="T3" fmla="*/ 487450 h 886968"/>
              <a:gd name="T4" fmla="*/ 203656 w 493776"/>
              <a:gd name="T5" fmla="*/ 231932 h 886968"/>
              <a:gd name="T6" fmla="*/ 327447 w 493776"/>
              <a:gd name="T7" fmla="*/ 74690 h 886968"/>
              <a:gd name="T8" fmla="*/ 431272 w 493776"/>
              <a:gd name="T9" fmla="*/ 0 h 886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3776" h="886968">
                <a:moveTo>
                  <a:pt x="0" y="886968"/>
                </a:moveTo>
                <a:cubicBezTo>
                  <a:pt x="30861" y="778383"/>
                  <a:pt x="61722" y="669798"/>
                  <a:pt x="100584" y="566928"/>
                </a:cubicBezTo>
                <a:cubicBezTo>
                  <a:pt x="139446" y="464058"/>
                  <a:pt x="187452" y="349758"/>
                  <a:pt x="233172" y="269748"/>
                </a:cubicBezTo>
                <a:cubicBezTo>
                  <a:pt x="278892" y="189738"/>
                  <a:pt x="331470" y="131826"/>
                  <a:pt x="374904" y="86868"/>
                </a:cubicBezTo>
                <a:cubicBezTo>
                  <a:pt x="418338" y="41910"/>
                  <a:pt x="456057" y="20955"/>
                  <a:pt x="493776" y="0"/>
                </a:cubicBezTo>
              </a:path>
            </a:pathLst>
          </a:custGeom>
          <a:noFill/>
          <a:ln w="12700" cap="flat" cmpd="sng" algn="ctr">
            <a:solidFill>
              <a:schemeClr val="tx1"/>
            </a:solidFill>
            <a:prstDash val="dash"/>
            <a:round/>
            <a:headEnd type="none" w="med" len="med"/>
            <a:tailEnd type="none" w="med" len="med"/>
          </a:ln>
        </p:spPr>
        <p:txBody>
          <a:bodyPr lIns="91433" tIns="45716" rIns="91433" bIns="45716"/>
          <a:lstStyle/>
          <a:p>
            <a:endParaRPr lang="en-US"/>
          </a:p>
        </p:txBody>
      </p:sp>
      <p:sp>
        <p:nvSpPr>
          <p:cNvPr id="8316" name="Freeform 1198"/>
          <p:cNvSpPr>
            <a:spLocks/>
          </p:cNvSpPr>
          <p:nvPr/>
        </p:nvSpPr>
        <p:spPr bwMode="auto">
          <a:xfrm>
            <a:off x="823129" y="3632206"/>
            <a:ext cx="280987" cy="350839"/>
          </a:xfrm>
          <a:custGeom>
            <a:avLst/>
            <a:gdLst>
              <a:gd name="T0" fmla="*/ 0 w 493776"/>
              <a:gd name="T1" fmla="*/ 350837 h 886968"/>
              <a:gd name="T2" fmla="*/ 57128 w 493776"/>
              <a:gd name="T3" fmla="*/ 224246 h 886968"/>
              <a:gd name="T4" fmla="*/ 132433 w 493776"/>
              <a:gd name="T5" fmla="*/ 106698 h 886968"/>
              <a:gd name="T6" fmla="*/ 212932 w 493776"/>
              <a:gd name="T7" fmla="*/ 34360 h 886968"/>
              <a:gd name="T8" fmla="*/ 280447 w 493776"/>
              <a:gd name="T9" fmla="*/ 0 h 886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3776" h="886968">
                <a:moveTo>
                  <a:pt x="0" y="886968"/>
                </a:moveTo>
                <a:cubicBezTo>
                  <a:pt x="30861" y="778383"/>
                  <a:pt x="61722" y="669798"/>
                  <a:pt x="100584" y="566928"/>
                </a:cubicBezTo>
                <a:cubicBezTo>
                  <a:pt x="139446" y="464058"/>
                  <a:pt x="187452" y="349758"/>
                  <a:pt x="233172" y="269748"/>
                </a:cubicBezTo>
                <a:cubicBezTo>
                  <a:pt x="278892" y="189738"/>
                  <a:pt x="331470" y="131826"/>
                  <a:pt x="374904" y="86868"/>
                </a:cubicBezTo>
                <a:cubicBezTo>
                  <a:pt x="418338" y="41910"/>
                  <a:pt x="456057" y="20955"/>
                  <a:pt x="493776" y="0"/>
                </a:cubicBezTo>
              </a:path>
            </a:pathLst>
          </a:custGeom>
          <a:noFill/>
          <a:ln w="12700" cap="flat" cmpd="sng" algn="ctr">
            <a:solidFill>
              <a:schemeClr val="tx1"/>
            </a:solidFill>
            <a:prstDash val="dash"/>
            <a:round/>
            <a:headEnd type="none" w="med" len="med"/>
            <a:tailEnd type="none" w="med" len="med"/>
          </a:ln>
        </p:spPr>
        <p:txBody>
          <a:bodyPr lIns="91433" tIns="45716" rIns="91433" bIns="45716"/>
          <a:lstStyle/>
          <a:p>
            <a:endParaRPr lang="en-US"/>
          </a:p>
        </p:txBody>
      </p:sp>
      <p:pic>
        <p:nvPicPr>
          <p:cNvPr id="8317" name="Picture 1202" descr="AIRS Global Temp (flat).jpg"/>
          <p:cNvPicPr>
            <a:picLocks noChangeAspect="1"/>
          </p:cNvPicPr>
          <p:nvPr/>
        </p:nvPicPr>
        <p:blipFill>
          <a:blip r:embed="rId6" cstate="print"/>
          <a:srcRect/>
          <a:stretch>
            <a:fillRect/>
          </a:stretch>
        </p:blipFill>
        <p:spPr bwMode="auto">
          <a:xfrm>
            <a:off x="6192046" y="5195894"/>
            <a:ext cx="2551113" cy="1182687"/>
          </a:xfrm>
          <a:prstGeom prst="rect">
            <a:avLst/>
          </a:prstGeom>
          <a:noFill/>
          <a:ln w="9525">
            <a:noFill/>
            <a:miter lim="800000"/>
            <a:headEnd/>
            <a:tailEnd/>
          </a:ln>
        </p:spPr>
      </p:pic>
      <p:sp>
        <p:nvSpPr>
          <p:cNvPr id="8318" name="Rectangle 227"/>
          <p:cNvSpPr>
            <a:spLocks noChangeArrowheads="1"/>
          </p:cNvSpPr>
          <p:nvPr/>
        </p:nvSpPr>
        <p:spPr bwMode="auto">
          <a:xfrm>
            <a:off x="8189128" y="5195888"/>
            <a:ext cx="554037" cy="182563"/>
          </a:xfrm>
          <a:prstGeom prst="rect">
            <a:avLst/>
          </a:prstGeom>
          <a:solidFill>
            <a:schemeClr val="bg1"/>
          </a:solidFill>
          <a:ln w="9525">
            <a:solidFill>
              <a:schemeClr val="tx1"/>
            </a:solidFill>
            <a:miter lim="800000"/>
            <a:headEnd/>
            <a:tailEnd/>
          </a:ln>
        </p:spPr>
        <p:txBody>
          <a:bodyPr wrap="none" lIns="0" tIns="0" rIns="0" bIns="0" anchor="ctr"/>
          <a:lstStyle/>
          <a:p>
            <a:pPr algn="ctr"/>
            <a:r>
              <a:rPr lang="en-US" sz="1000" dirty="0">
                <a:solidFill>
                  <a:srgbClr val="000000"/>
                </a:solidFill>
              </a:rPr>
              <a:t>EDRs</a:t>
            </a:r>
            <a:endParaRPr lang="en-US" dirty="0"/>
          </a:p>
        </p:txBody>
      </p:sp>
      <p:sp>
        <p:nvSpPr>
          <p:cNvPr id="8319" name="Line 563"/>
          <p:cNvSpPr>
            <a:spLocks noChangeShapeType="1"/>
          </p:cNvSpPr>
          <p:nvPr/>
        </p:nvSpPr>
        <p:spPr bwMode="auto">
          <a:xfrm>
            <a:off x="4698210" y="5735639"/>
            <a:ext cx="250825" cy="0"/>
          </a:xfrm>
          <a:prstGeom prst="line">
            <a:avLst/>
          </a:prstGeom>
          <a:noFill/>
          <a:ln w="19050">
            <a:solidFill>
              <a:schemeClr val="tx1"/>
            </a:solidFill>
            <a:round/>
            <a:headEnd/>
            <a:tailEnd type="triangle" w="med" len="med"/>
          </a:ln>
        </p:spPr>
        <p:txBody>
          <a:bodyPr wrap="none" lIns="91433" tIns="45716" rIns="91433" bIns="45716" anchor="ctr"/>
          <a:lstStyle/>
          <a:p>
            <a:endParaRPr lang="en-US"/>
          </a:p>
        </p:txBody>
      </p:sp>
      <p:sp>
        <p:nvSpPr>
          <p:cNvPr id="8320" name="AutoShape 569"/>
          <p:cNvSpPr>
            <a:spLocks noChangeArrowheads="1"/>
          </p:cNvSpPr>
          <p:nvPr/>
        </p:nvSpPr>
        <p:spPr bwMode="auto">
          <a:xfrm>
            <a:off x="3667920" y="5472113"/>
            <a:ext cx="1039812" cy="527051"/>
          </a:xfrm>
          <a:prstGeom prst="roundRect">
            <a:avLst>
              <a:gd name="adj" fmla="val 16667"/>
            </a:avLst>
          </a:prstGeom>
          <a:solidFill>
            <a:srgbClr val="FFFFFF"/>
          </a:solidFill>
          <a:ln w="19050">
            <a:solidFill>
              <a:schemeClr val="tx1"/>
            </a:solidFill>
            <a:round/>
            <a:headEnd/>
            <a:tailEnd/>
          </a:ln>
        </p:spPr>
        <p:txBody>
          <a:bodyPr lIns="0" tIns="0" rIns="0" bIns="0" anchor="ctr"/>
          <a:lstStyle/>
          <a:p>
            <a:pPr algn="ctr" defTabSz="888926"/>
            <a:r>
              <a:rPr lang="en-US" sz="1200" dirty="0"/>
              <a:t>Co-Located ATMS SDRs</a:t>
            </a:r>
            <a:endParaRPr lang="en-US" sz="1600" dirty="0"/>
          </a:p>
        </p:txBody>
      </p:sp>
      <p:sp>
        <p:nvSpPr>
          <p:cNvPr id="8321" name="TextBox 1209"/>
          <p:cNvSpPr txBox="1">
            <a:spLocks noChangeArrowheads="1"/>
          </p:cNvSpPr>
          <p:nvPr/>
        </p:nvSpPr>
        <p:spPr bwMode="auto">
          <a:xfrm>
            <a:off x="6444461" y="6230946"/>
            <a:ext cx="1998945" cy="123111"/>
          </a:xfrm>
          <a:prstGeom prst="rect">
            <a:avLst/>
          </a:prstGeom>
          <a:noFill/>
          <a:ln w="9525">
            <a:noFill/>
            <a:miter lim="800000"/>
            <a:headEnd/>
            <a:tailEnd/>
          </a:ln>
        </p:spPr>
        <p:txBody>
          <a:bodyPr wrap="none" lIns="0" tIns="0" rIns="0" bIns="0">
            <a:spAutoFit/>
          </a:bodyPr>
          <a:lstStyle/>
          <a:p>
            <a:r>
              <a:rPr lang="en-US" sz="800" i="1" dirty="0">
                <a:solidFill>
                  <a:schemeClr val="bg1"/>
                </a:solidFill>
                <a:latin typeface="Calibri" pitchFamily="34" charset="0"/>
              </a:rPr>
              <a:t>Global Temperature, Moisture, Pressure Profiles</a:t>
            </a:r>
          </a:p>
        </p:txBody>
      </p:sp>
      <p:sp>
        <p:nvSpPr>
          <p:cNvPr id="8322" name="TextBox 1212"/>
          <p:cNvSpPr txBox="1">
            <a:spLocks noChangeArrowheads="1"/>
          </p:cNvSpPr>
          <p:nvPr/>
        </p:nvSpPr>
        <p:spPr bwMode="auto">
          <a:xfrm>
            <a:off x="1369220" y="1260475"/>
            <a:ext cx="856004" cy="215444"/>
          </a:xfrm>
          <a:prstGeom prst="rect">
            <a:avLst/>
          </a:prstGeom>
          <a:noFill/>
          <a:ln w="9525">
            <a:noFill/>
            <a:miter lim="800000"/>
            <a:headEnd/>
            <a:tailEnd/>
          </a:ln>
        </p:spPr>
        <p:txBody>
          <a:bodyPr wrap="none" lIns="0" tIns="0" rIns="0" bIns="0">
            <a:spAutoFit/>
          </a:bodyPr>
          <a:lstStyle/>
          <a:p>
            <a:r>
              <a:rPr lang="en-US" sz="1400" dirty="0" err="1">
                <a:solidFill>
                  <a:schemeClr val="bg1"/>
                </a:solidFill>
                <a:latin typeface="Calibri" pitchFamily="34" charset="0"/>
              </a:rPr>
              <a:t>CrIS</a:t>
            </a:r>
            <a:r>
              <a:rPr lang="en-US" sz="1400" dirty="0">
                <a:solidFill>
                  <a:schemeClr val="bg1"/>
                </a:solidFill>
                <a:latin typeface="Calibri" pitchFamily="34" charset="0"/>
              </a:rPr>
              <a:t> on NPP</a:t>
            </a:r>
          </a:p>
        </p:txBody>
      </p:sp>
      <p:sp>
        <p:nvSpPr>
          <p:cNvPr id="8323" name="Rectangle 227"/>
          <p:cNvSpPr>
            <a:spLocks noChangeArrowheads="1"/>
          </p:cNvSpPr>
          <p:nvPr/>
        </p:nvSpPr>
        <p:spPr bwMode="auto">
          <a:xfrm>
            <a:off x="8212933" y="2963865"/>
            <a:ext cx="554037" cy="182563"/>
          </a:xfrm>
          <a:prstGeom prst="rect">
            <a:avLst/>
          </a:prstGeom>
          <a:solidFill>
            <a:schemeClr val="bg1"/>
          </a:solidFill>
          <a:ln w="9525">
            <a:solidFill>
              <a:schemeClr val="tx1"/>
            </a:solidFill>
            <a:miter lim="800000"/>
            <a:headEnd/>
            <a:tailEnd/>
          </a:ln>
        </p:spPr>
        <p:txBody>
          <a:bodyPr wrap="none" lIns="0" tIns="0" rIns="0" bIns="0" anchor="ctr"/>
          <a:lstStyle/>
          <a:p>
            <a:pPr algn="ctr"/>
            <a:r>
              <a:rPr lang="en-US" sz="1000" dirty="0">
                <a:solidFill>
                  <a:srgbClr val="000000"/>
                </a:solidFill>
              </a:rPr>
              <a:t>RDRs</a:t>
            </a:r>
            <a:endParaRPr lang="en-US" dirty="0"/>
          </a:p>
        </p:txBody>
      </p:sp>
      <p:grpSp>
        <p:nvGrpSpPr>
          <p:cNvPr id="7" name="Group 579"/>
          <p:cNvGrpSpPr>
            <a:grpSpLocks/>
          </p:cNvGrpSpPr>
          <p:nvPr/>
        </p:nvGrpSpPr>
        <p:grpSpPr bwMode="auto">
          <a:xfrm>
            <a:off x="3974311" y="1252539"/>
            <a:ext cx="2047876" cy="1839912"/>
            <a:chOff x="4013385" y="665577"/>
            <a:chExt cx="2048256" cy="1840202"/>
          </a:xfrm>
        </p:grpSpPr>
        <p:pic>
          <p:nvPicPr>
            <p:cNvPr id="8331" name="Picture 27"/>
            <p:cNvPicPr>
              <a:picLocks noChangeAspect="1" noChangeArrowheads="1"/>
            </p:cNvPicPr>
            <p:nvPr/>
          </p:nvPicPr>
          <p:blipFill>
            <a:blip r:embed="rId7" cstate="print"/>
            <a:srcRect/>
            <a:stretch>
              <a:fillRect/>
            </a:stretch>
          </p:blipFill>
          <p:spPr bwMode="auto">
            <a:xfrm rot="10800000">
              <a:off x="4041700" y="698398"/>
              <a:ext cx="1948872" cy="1776679"/>
            </a:xfrm>
            <a:prstGeom prst="rect">
              <a:avLst/>
            </a:prstGeom>
            <a:solidFill>
              <a:schemeClr val="tx1"/>
            </a:solidFill>
            <a:ln w="12700">
              <a:noFill/>
              <a:miter lim="800000"/>
              <a:headEnd/>
              <a:tailEnd/>
            </a:ln>
          </p:spPr>
        </p:pic>
        <p:sp>
          <p:nvSpPr>
            <p:cNvPr id="8332" name="Freeform 1211"/>
            <p:cNvSpPr>
              <a:spLocks/>
            </p:cNvSpPr>
            <p:nvPr/>
          </p:nvSpPr>
          <p:spPr bwMode="auto">
            <a:xfrm>
              <a:off x="4022819" y="1856501"/>
              <a:ext cx="1993825" cy="649278"/>
            </a:xfrm>
            <a:custGeom>
              <a:avLst/>
              <a:gdLst>
                <a:gd name="T0" fmla="*/ 18937 w 1993825"/>
                <a:gd name="T1" fmla="*/ 284059 h 649278"/>
                <a:gd name="T2" fmla="*/ 45990 w 1993825"/>
                <a:gd name="T3" fmla="*/ 313818 h 649278"/>
                <a:gd name="T4" fmla="*/ 48696 w 1993825"/>
                <a:gd name="T5" fmla="*/ 365219 h 649278"/>
                <a:gd name="T6" fmla="*/ 159614 w 1993825"/>
                <a:gd name="T7" fmla="*/ 394978 h 649278"/>
                <a:gd name="T8" fmla="*/ 232658 w 1993825"/>
                <a:gd name="T9" fmla="*/ 411210 h 649278"/>
                <a:gd name="T10" fmla="*/ 229953 w 1993825"/>
                <a:gd name="T11" fmla="*/ 608698 h 649278"/>
                <a:gd name="T12" fmla="*/ 1095657 w 1993825"/>
                <a:gd name="T13" fmla="*/ 597877 h 649278"/>
                <a:gd name="T14" fmla="*/ 1360779 w 1993825"/>
                <a:gd name="T15" fmla="*/ 405799 h 649278"/>
                <a:gd name="T16" fmla="*/ 1347252 w 1993825"/>
                <a:gd name="T17" fmla="*/ 159614 h 649278"/>
                <a:gd name="T18" fmla="*/ 1317493 w 1993825"/>
                <a:gd name="T19" fmla="*/ 156909 h 649278"/>
                <a:gd name="T20" fmla="*/ 1314788 w 1993825"/>
                <a:gd name="T21" fmla="*/ 132561 h 649278"/>
                <a:gd name="T22" fmla="*/ 1314788 w 1993825"/>
                <a:gd name="T23" fmla="*/ 5411 h 649278"/>
                <a:gd name="T24" fmla="*/ 1382421 w 1993825"/>
                <a:gd name="T25" fmla="*/ 0 h 649278"/>
                <a:gd name="T26" fmla="*/ 1474402 w 1993825"/>
                <a:gd name="T27" fmla="*/ 8116 h 649278"/>
                <a:gd name="T28" fmla="*/ 1485224 w 1993825"/>
                <a:gd name="T29" fmla="*/ 381451 h 649278"/>
                <a:gd name="T30" fmla="*/ 1514982 w 1993825"/>
                <a:gd name="T31" fmla="*/ 389567 h 649278"/>
                <a:gd name="T32" fmla="*/ 1628606 w 1993825"/>
                <a:gd name="T33" fmla="*/ 386862 h 649278"/>
                <a:gd name="T34" fmla="*/ 1693534 w 1993825"/>
                <a:gd name="T35" fmla="*/ 389567 h 649278"/>
                <a:gd name="T36" fmla="*/ 1701650 w 1993825"/>
                <a:gd name="T37" fmla="*/ 343576 h 649278"/>
                <a:gd name="T38" fmla="*/ 1923486 w 1993825"/>
                <a:gd name="T39" fmla="*/ 221837 h 649278"/>
                <a:gd name="T40" fmla="*/ 1920781 w 1993825"/>
                <a:gd name="T41" fmla="*/ 62223 h 649278"/>
                <a:gd name="T42" fmla="*/ 1985709 w 1993825"/>
                <a:gd name="T43" fmla="*/ 62223 h 649278"/>
                <a:gd name="T44" fmla="*/ 1993825 w 1993825"/>
                <a:gd name="T45" fmla="*/ 649278 h 649278"/>
                <a:gd name="T46" fmla="*/ 0 w 1993825"/>
                <a:gd name="T47" fmla="*/ 643868 h 649278"/>
                <a:gd name="T48" fmla="*/ 18937 w 1993825"/>
                <a:gd name="T49" fmla="*/ 284059 h 6492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93825" h="649278">
                  <a:moveTo>
                    <a:pt x="18937" y="284059"/>
                  </a:moveTo>
                  <a:lnTo>
                    <a:pt x="45990" y="313818"/>
                  </a:lnTo>
                  <a:lnTo>
                    <a:pt x="48696" y="365219"/>
                  </a:lnTo>
                  <a:lnTo>
                    <a:pt x="159614" y="394978"/>
                  </a:lnTo>
                  <a:lnTo>
                    <a:pt x="232658" y="411210"/>
                  </a:lnTo>
                  <a:cubicBezTo>
                    <a:pt x="231756" y="477039"/>
                    <a:pt x="230855" y="542869"/>
                    <a:pt x="229953" y="608698"/>
                  </a:cubicBezTo>
                  <a:lnTo>
                    <a:pt x="1095657" y="597877"/>
                  </a:lnTo>
                  <a:lnTo>
                    <a:pt x="1360779" y="405799"/>
                  </a:lnTo>
                  <a:lnTo>
                    <a:pt x="1347252" y="159614"/>
                  </a:lnTo>
                  <a:lnTo>
                    <a:pt x="1317493" y="156909"/>
                  </a:lnTo>
                  <a:lnTo>
                    <a:pt x="1314788" y="132561"/>
                  </a:lnTo>
                  <a:lnTo>
                    <a:pt x="1314788" y="5411"/>
                  </a:lnTo>
                  <a:lnTo>
                    <a:pt x="1382421" y="0"/>
                  </a:lnTo>
                  <a:lnTo>
                    <a:pt x="1474402" y="8116"/>
                  </a:lnTo>
                  <a:lnTo>
                    <a:pt x="1485224" y="381451"/>
                  </a:lnTo>
                  <a:lnTo>
                    <a:pt x="1514982" y="389567"/>
                  </a:lnTo>
                  <a:lnTo>
                    <a:pt x="1628606" y="386862"/>
                  </a:lnTo>
                  <a:lnTo>
                    <a:pt x="1693534" y="389567"/>
                  </a:lnTo>
                  <a:lnTo>
                    <a:pt x="1701650" y="343576"/>
                  </a:lnTo>
                  <a:lnTo>
                    <a:pt x="1923486" y="221837"/>
                  </a:lnTo>
                  <a:cubicBezTo>
                    <a:pt x="1922584" y="168632"/>
                    <a:pt x="1921683" y="115428"/>
                    <a:pt x="1920781" y="62223"/>
                  </a:cubicBezTo>
                  <a:lnTo>
                    <a:pt x="1985709" y="62223"/>
                  </a:lnTo>
                  <a:lnTo>
                    <a:pt x="1993825" y="649278"/>
                  </a:lnTo>
                  <a:lnTo>
                    <a:pt x="0" y="643868"/>
                  </a:lnTo>
                  <a:lnTo>
                    <a:pt x="18937" y="284059"/>
                  </a:lnTo>
                  <a:close/>
                </a:path>
              </a:pathLst>
            </a:custGeom>
            <a:solidFill>
              <a:srgbClr val="000000"/>
            </a:solidFill>
            <a:ln w="12700" cap="flat" cmpd="sng" algn="ctr">
              <a:solidFill>
                <a:srgbClr val="000000"/>
              </a:solidFill>
              <a:prstDash val="solid"/>
              <a:round/>
              <a:headEnd type="none" w="med" len="med"/>
              <a:tailEnd type="none" w="med" len="med"/>
            </a:ln>
          </p:spPr>
          <p:txBody>
            <a:bodyPr/>
            <a:lstStyle/>
            <a:p>
              <a:endParaRPr lang="en-US"/>
            </a:p>
          </p:txBody>
        </p:sp>
        <p:sp>
          <p:nvSpPr>
            <p:cNvPr id="8333" name="Freeform 1215"/>
            <p:cNvSpPr>
              <a:spLocks/>
            </p:cNvSpPr>
            <p:nvPr/>
          </p:nvSpPr>
          <p:spPr bwMode="auto">
            <a:xfrm>
              <a:off x="4023360" y="1011387"/>
              <a:ext cx="236081" cy="1133856"/>
            </a:xfrm>
            <a:custGeom>
              <a:avLst/>
              <a:gdLst>
                <a:gd name="T0" fmla="*/ 0 w 236081"/>
                <a:gd name="T1" fmla="*/ 1133856 h 1133856"/>
                <a:gd name="T2" fmla="*/ 33251 w 236081"/>
                <a:gd name="T3" fmla="*/ 1097280 h 1133856"/>
                <a:gd name="T4" fmla="*/ 236081 w 236081"/>
                <a:gd name="T5" fmla="*/ 1097280 h 1133856"/>
                <a:gd name="T6" fmla="*/ 236081 w 236081"/>
                <a:gd name="T7" fmla="*/ 1070679 h 1133856"/>
                <a:gd name="T8" fmla="*/ 212806 w 236081"/>
                <a:gd name="T9" fmla="*/ 1004177 h 1133856"/>
                <a:gd name="T10" fmla="*/ 212806 w 236081"/>
                <a:gd name="T11" fmla="*/ 927700 h 1133856"/>
                <a:gd name="T12" fmla="*/ 192855 w 236081"/>
                <a:gd name="T13" fmla="*/ 924375 h 1133856"/>
                <a:gd name="T14" fmla="*/ 192855 w 236081"/>
                <a:gd name="T15" fmla="*/ 831273 h 1133856"/>
                <a:gd name="T16" fmla="*/ 152954 w 236081"/>
                <a:gd name="T17" fmla="*/ 821297 h 1133856"/>
                <a:gd name="T18" fmla="*/ 149629 w 236081"/>
                <a:gd name="T19" fmla="*/ 778071 h 1133856"/>
                <a:gd name="T20" fmla="*/ 139654 w 236081"/>
                <a:gd name="T21" fmla="*/ 678318 h 1133856"/>
                <a:gd name="T22" fmla="*/ 156279 w 236081"/>
                <a:gd name="T23" fmla="*/ 611817 h 1133856"/>
                <a:gd name="T24" fmla="*/ 136329 w 236081"/>
                <a:gd name="T25" fmla="*/ 578566 h 1133856"/>
                <a:gd name="T26" fmla="*/ 166255 w 236081"/>
                <a:gd name="T27" fmla="*/ 502089 h 1133856"/>
                <a:gd name="T28" fmla="*/ 152954 w 236081"/>
                <a:gd name="T29" fmla="*/ 482138 h 1133856"/>
                <a:gd name="T30" fmla="*/ 202831 w 236081"/>
                <a:gd name="T31" fmla="*/ 389036 h 1133856"/>
                <a:gd name="T32" fmla="*/ 202831 w 236081"/>
                <a:gd name="T33" fmla="*/ 89777 h 1133856"/>
                <a:gd name="T34" fmla="*/ 156279 w 236081"/>
                <a:gd name="T35" fmla="*/ 0 h 1133856"/>
                <a:gd name="T36" fmla="*/ 19951 w 236081"/>
                <a:gd name="T37" fmla="*/ 0 h 1133856"/>
                <a:gd name="T38" fmla="*/ 0 w 236081"/>
                <a:gd name="T39" fmla="*/ 1133856 h 11338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081" h="1133856">
                  <a:moveTo>
                    <a:pt x="0" y="1133856"/>
                  </a:moveTo>
                  <a:lnTo>
                    <a:pt x="33251" y="1097280"/>
                  </a:lnTo>
                  <a:lnTo>
                    <a:pt x="236081" y="1097280"/>
                  </a:lnTo>
                  <a:lnTo>
                    <a:pt x="236081" y="1070679"/>
                  </a:lnTo>
                  <a:lnTo>
                    <a:pt x="212806" y="1004177"/>
                  </a:lnTo>
                  <a:lnTo>
                    <a:pt x="212806" y="927700"/>
                  </a:lnTo>
                  <a:lnTo>
                    <a:pt x="192855" y="924375"/>
                  </a:lnTo>
                  <a:lnTo>
                    <a:pt x="192855" y="831273"/>
                  </a:lnTo>
                  <a:lnTo>
                    <a:pt x="152954" y="821297"/>
                  </a:lnTo>
                  <a:lnTo>
                    <a:pt x="149629" y="778071"/>
                  </a:lnTo>
                  <a:lnTo>
                    <a:pt x="139654" y="678318"/>
                  </a:lnTo>
                  <a:lnTo>
                    <a:pt x="156279" y="611817"/>
                  </a:lnTo>
                  <a:lnTo>
                    <a:pt x="136329" y="578566"/>
                  </a:lnTo>
                  <a:lnTo>
                    <a:pt x="166255" y="502089"/>
                  </a:lnTo>
                  <a:lnTo>
                    <a:pt x="152954" y="482138"/>
                  </a:lnTo>
                  <a:lnTo>
                    <a:pt x="202831" y="389036"/>
                  </a:lnTo>
                  <a:lnTo>
                    <a:pt x="202831" y="89777"/>
                  </a:lnTo>
                  <a:lnTo>
                    <a:pt x="156279" y="0"/>
                  </a:lnTo>
                  <a:lnTo>
                    <a:pt x="19951" y="0"/>
                  </a:lnTo>
                  <a:lnTo>
                    <a:pt x="0" y="1133856"/>
                  </a:lnTo>
                  <a:close/>
                </a:path>
              </a:pathLst>
            </a:custGeom>
            <a:solidFill>
              <a:srgbClr val="000000"/>
            </a:solidFill>
            <a:ln w="12700" cap="flat" cmpd="sng" algn="ctr">
              <a:solidFill>
                <a:srgbClr val="000000"/>
              </a:solidFill>
              <a:prstDash val="solid"/>
              <a:round/>
              <a:headEnd type="none" w="med" len="med"/>
              <a:tailEnd type="none" w="med" len="med"/>
            </a:ln>
          </p:spPr>
          <p:txBody>
            <a:bodyPr/>
            <a:lstStyle/>
            <a:p>
              <a:endParaRPr lang="en-US"/>
            </a:p>
          </p:txBody>
        </p:sp>
        <p:sp>
          <p:nvSpPr>
            <p:cNvPr id="8334" name="Freeform 1218"/>
            <p:cNvSpPr>
              <a:spLocks/>
            </p:cNvSpPr>
            <p:nvPr/>
          </p:nvSpPr>
          <p:spPr bwMode="auto">
            <a:xfrm>
              <a:off x="4013385" y="682203"/>
              <a:ext cx="179555" cy="332509"/>
            </a:xfrm>
            <a:custGeom>
              <a:avLst/>
              <a:gdLst>
                <a:gd name="T0" fmla="*/ 0 w 179555"/>
                <a:gd name="T1" fmla="*/ 332509 h 332509"/>
                <a:gd name="T2" fmla="*/ 166254 w 179555"/>
                <a:gd name="T3" fmla="*/ 332509 h 332509"/>
                <a:gd name="T4" fmla="*/ 142979 w 179555"/>
                <a:gd name="T5" fmla="*/ 279308 h 332509"/>
                <a:gd name="T6" fmla="*/ 179555 w 179555"/>
                <a:gd name="T7" fmla="*/ 256032 h 332509"/>
                <a:gd name="T8" fmla="*/ 179555 w 179555"/>
                <a:gd name="T9" fmla="*/ 0 h 332509"/>
                <a:gd name="T10" fmla="*/ 3325 w 179555"/>
                <a:gd name="T11" fmla="*/ 0 h 332509"/>
                <a:gd name="T12" fmla="*/ 0 w 179555"/>
                <a:gd name="T13" fmla="*/ 332509 h 3325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9555" h="332509">
                  <a:moveTo>
                    <a:pt x="0" y="332509"/>
                  </a:moveTo>
                  <a:lnTo>
                    <a:pt x="166254" y="332509"/>
                  </a:lnTo>
                  <a:lnTo>
                    <a:pt x="142979" y="279308"/>
                  </a:lnTo>
                  <a:lnTo>
                    <a:pt x="179555" y="256032"/>
                  </a:lnTo>
                  <a:lnTo>
                    <a:pt x="179555" y="0"/>
                  </a:lnTo>
                  <a:lnTo>
                    <a:pt x="3325" y="0"/>
                  </a:lnTo>
                  <a:cubicBezTo>
                    <a:pt x="4433" y="111945"/>
                    <a:pt x="5542" y="223889"/>
                    <a:pt x="0" y="332509"/>
                  </a:cubicBezTo>
                  <a:close/>
                </a:path>
              </a:pathLst>
            </a:custGeom>
            <a:solidFill>
              <a:srgbClr val="000000"/>
            </a:solidFill>
            <a:ln w="12700" cap="flat" cmpd="sng" algn="ctr">
              <a:solidFill>
                <a:srgbClr val="000000"/>
              </a:solidFill>
              <a:prstDash val="solid"/>
              <a:round/>
              <a:headEnd type="none" w="med" len="med"/>
              <a:tailEnd type="none" w="med" len="med"/>
            </a:ln>
          </p:spPr>
          <p:txBody>
            <a:bodyPr/>
            <a:lstStyle/>
            <a:p>
              <a:endParaRPr lang="en-US"/>
            </a:p>
          </p:txBody>
        </p:sp>
        <p:sp>
          <p:nvSpPr>
            <p:cNvPr id="8335" name="Freeform 1219"/>
            <p:cNvSpPr>
              <a:spLocks/>
            </p:cNvSpPr>
            <p:nvPr/>
          </p:nvSpPr>
          <p:spPr bwMode="auto">
            <a:xfrm>
              <a:off x="4362519" y="665577"/>
              <a:ext cx="1699122" cy="1256885"/>
            </a:xfrm>
            <a:custGeom>
              <a:avLst/>
              <a:gdLst>
                <a:gd name="T0" fmla="*/ 0 w 1699122"/>
                <a:gd name="T1" fmla="*/ 33251 h 1256885"/>
                <a:gd name="T2" fmla="*/ 1566118 w 1699122"/>
                <a:gd name="T3" fmla="*/ 73152 h 1256885"/>
                <a:gd name="T4" fmla="*/ 1566118 w 1699122"/>
                <a:gd name="T5" fmla="*/ 106403 h 1256885"/>
                <a:gd name="T6" fmla="*/ 1536192 w 1699122"/>
                <a:gd name="T7" fmla="*/ 116379 h 1256885"/>
                <a:gd name="T8" fmla="*/ 1542842 w 1699122"/>
                <a:gd name="T9" fmla="*/ 159605 h 1256885"/>
                <a:gd name="T10" fmla="*/ 1512917 w 1699122"/>
                <a:gd name="T11" fmla="*/ 192856 h 1256885"/>
                <a:gd name="T12" fmla="*/ 1509592 w 1699122"/>
                <a:gd name="T13" fmla="*/ 279308 h 1256885"/>
                <a:gd name="T14" fmla="*/ 1562793 w 1699122"/>
                <a:gd name="T15" fmla="*/ 289283 h 1256885"/>
                <a:gd name="T16" fmla="*/ 1566118 w 1699122"/>
                <a:gd name="T17" fmla="*/ 315884 h 1256885"/>
                <a:gd name="T18" fmla="*/ 1492966 w 1699122"/>
                <a:gd name="T19" fmla="*/ 309234 h 1256885"/>
                <a:gd name="T20" fmla="*/ 1446415 w 1699122"/>
                <a:gd name="T21" fmla="*/ 315884 h 1256885"/>
                <a:gd name="T22" fmla="*/ 1416489 w 1699122"/>
                <a:gd name="T23" fmla="*/ 379061 h 1256885"/>
                <a:gd name="T24" fmla="*/ 1403189 w 1699122"/>
                <a:gd name="T25" fmla="*/ 402336 h 1256885"/>
                <a:gd name="T26" fmla="*/ 1403189 w 1699122"/>
                <a:gd name="T27" fmla="*/ 455538 h 1256885"/>
                <a:gd name="T28" fmla="*/ 1473016 w 1699122"/>
                <a:gd name="T29" fmla="*/ 472163 h 1256885"/>
                <a:gd name="T30" fmla="*/ 1443090 w 1699122"/>
                <a:gd name="T31" fmla="*/ 571916 h 1256885"/>
                <a:gd name="T32" fmla="*/ 1453065 w 1699122"/>
                <a:gd name="T33" fmla="*/ 578566 h 1256885"/>
                <a:gd name="T34" fmla="*/ 1453065 w 1699122"/>
                <a:gd name="T35" fmla="*/ 625118 h 1256885"/>
                <a:gd name="T36" fmla="*/ 1439765 w 1699122"/>
                <a:gd name="T37" fmla="*/ 668344 h 1256885"/>
                <a:gd name="T38" fmla="*/ 1443090 w 1699122"/>
                <a:gd name="T39" fmla="*/ 731520 h 1256885"/>
                <a:gd name="T40" fmla="*/ 1489641 w 1699122"/>
                <a:gd name="T41" fmla="*/ 731520 h 1256885"/>
                <a:gd name="T42" fmla="*/ 1502941 w 1699122"/>
                <a:gd name="T43" fmla="*/ 924376 h 1256885"/>
                <a:gd name="T44" fmla="*/ 1562793 w 1699122"/>
                <a:gd name="T45" fmla="*/ 960952 h 1256885"/>
                <a:gd name="T46" fmla="*/ 1579418 w 1699122"/>
                <a:gd name="T47" fmla="*/ 1256885 h 1256885"/>
                <a:gd name="T48" fmla="*/ 1699122 w 1699122"/>
                <a:gd name="T49" fmla="*/ 1256885 h 1256885"/>
                <a:gd name="T50" fmla="*/ 1679171 w 1699122"/>
                <a:gd name="T51" fmla="*/ 0 h 1256885"/>
                <a:gd name="T52" fmla="*/ 73152 w 1699122"/>
                <a:gd name="T53" fmla="*/ 26601 h 12568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99122" h="1256885">
                  <a:moveTo>
                    <a:pt x="0" y="33251"/>
                  </a:moveTo>
                  <a:lnTo>
                    <a:pt x="1566118" y="73152"/>
                  </a:lnTo>
                  <a:lnTo>
                    <a:pt x="1566118" y="106403"/>
                  </a:lnTo>
                  <a:lnTo>
                    <a:pt x="1536192" y="116379"/>
                  </a:lnTo>
                  <a:lnTo>
                    <a:pt x="1542842" y="159605"/>
                  </a:lnTo>
                  <a:lnTo>
                    <a:pt x="1512917" y="192856"/>
                  </a:lnTo>
                  <a:lnTo>
                    <a:pt x="1509592" y="279308"/>
                  </a:lnTo>
                  <a:lnTo>
                    <a:pt x="1562793" y="289283"/>
                  </a:lnTo>
                  <a:lnTo>
                    <a:pt x="1566118" y="315884"/>
                  </a:lnTo>
                  <a:lnTo>
                    <a:pt x="1492966" y="309234"/>
                  </a:lnTo>
                  <a:lnTo>
                    <a:pt x="1446415" y="315884"/>
                  </a:lnTo>
                  <a:lnTo>
                    <a:pt x="1416489" y="379061"/>
                  </a:lnTo>
                  <a:lnTo>
                    <a:pt x="1403189" y="402336"/>
                  </a:lnTo>
                  <a:lnTo>
                    <a:pt x="1403189" y="455538"/>
                  </a:lnTo>
                  <a:lnTo>
                    <a:pt x="1473016" y="472163"/>
                  </a:lnTo>
                  <a:lnTo>
                    <a:pt x="1443090" y="571916"/>
                  </a:lnTo>
                  <a:lnTo>
                    <a:pt x="1453065" y="578566"/>
                  </a:lnTo>
                  <a:lnTo>
                    <a:pt x="1453065" y="625118"/>
                  </a:lnTo>
                  <a:lnTo>
                    <a:pt x="1439765" y="668344"/>
                  </a:lnTo>
                  <a:lnTo>
                    <a:pt x="1443090" y="731520"/>
                  </a:lnTo>
                  <a:lnTo>
                    <a:pt x="1489641" y="731520"/>
                  </a:lnTo>
                  <a:lnTo>
                    <a:pt x="1502941" y="924376"/>
                  </a:lnTo>
                  <a:lnTo>
                    <a:pt x="1562793" y="960952"/>
                  </a:lnTo>
                  <a:lnTo>
                    <a:pt x="1579418" y="1256885"/>
                  </a:lnTo>
                  <a:lnTo>
                    <a:pt x="1699122" y="1256885"/>
                  </a:lnTo>
                  <a:lnTo>
                    <a:pt x="1679171" y="0"/>
                  </a:lnTo>
                  <a:lnTo>
                    <a:pt x="73152" y="26601"/>
                  </a:lnTo>
                </a:path>
              </a:pathLst>
            </a:custGeom>
            <a:solidFill>
              <a:srgbClr val="000000"/>
            </a:solidFill>
            <a:ln w="12700" cap="flat" cmpd="sng" algn="ctr">
              <a:solidFill>
                <a:srgbClr val="000000"/>
              </a:solidFill>
              <a:prstDash val="solid"/>
              <a:round/>
              <a:headEnd type="none" w="med" len="med"/>
              <a:tailEnd type="none" w="med" len="med"/>
            </a:ln>
          </p:spPr>
          <p:txBody>
            <a:bodyPr/>
            <a:lstStyle/>
            <a:p>
              <a:endParaRPr lang="en-US"/>
            </a:p>
          </p:txBody>
        </p:sp>
      </p:grpSp>
      <p:pic>
        <p:nvPicPr>
          <p:cNvPr id="8325" name="Picture 577" descr="CrIS LWIR Spec v2.png"/>
          <p:cNvPicPr>
            <a:picLocks noChangeAspect="1"/>
          </p:cNvPicPr>
          <p:nvPr/>
        </p:nvPicPr>
        <p:blipFill>
          <a:blip r:embed="rId8" cstate="print"/>
          <a:srcRect l="4118" t="7526" r="6775"/>
          <a:stretch>
            <a:fillRect/>
          </a:stretch>
        </p:blipFill>
        <p:spPr bwMode="auto">
          <a:xfrm>
            <a:off x="6155541" y="4168777"/>
            <a:ext cx="2601913" cy="944563"/>
          </a:xfrm>
          <a:prstGeom prst="rect">
            <a:avLst/>
          </a:prstGeom>
          <a:noFill/>
          <a:ln w="9525">
            <a:noFill/>
            <a:miter lim="800000"/>
            <a:headEnd/>
            <a:tailEnd/>
          </a:ln>
        </p:spPr>
      </p:pic>
      <p:sp>
        <p:nvSpPr>
          <p:cNvPr id="8326" name="TextBox 1207"/>
          <p:cNvSpPr txBox="1">
            <a:spLocks noChangeArrowheads="1"/>
          </p:cNvSpPr>
          <p:nvPr/>
        </p:nvSpPr>
        <p:spPr bwMode="auto">
          <a:xfrm>
            <a:off x="7949417" y="3786195"/>
            <a:ext cx="629981" cy="123111"/>
          </a:xfrm>
          <a:prstGeom prst="rect">
            <a:avLst/>
          </a:prstGeom>
          <a:noFill/>
          <a:ln w="9525">
            <a:noFill/>
            <a:miter lim="800000"/>
            <a:headEnd/>
            <a:tailEnd/>
          </a:ln>
        </p:spPr>
        <p:txBody>
          <a:bodyPr wrap="none" lIns="0" tIns="0" rIns="0" bIns="0">
            <a:spAutoFit/>
          </a:bodyPr>
          <a:lstStyle/>
          <a:p>
            <a:r>
              <a:rPr lang="en-US" sz="800" i="1" dirty="0" err="1">
                <a:latin typeface="Calibri" pitchFamily="34" charset="0"/>
              </a:rPr>
              <a:t>Interferograms</a:t>
            </a:r>
            <a:endParaRPr lang="en-US" sz="800" i="1" dirty="0">
              <a:latin typeface="Calibri" pitchFamily="34" charset="0"/>
            </a:endParaRPr>
          </a:p>
        </p:txBody>
      </p:sp>
      <p:sp>
        <p:nvSpPr>
          <p:cNvPr id="8327" name="TextBox 1208"/>
          <p:cNvSpPr txBox="1">
            <a:spLocks noChangeArrowheads="1"/>
          </p:cNvSpPr>
          <p:nvPr/>
        </p:nvSpPr>
        <p:spPr bwMode="auto">
          <a:xfrm>
            <a:off x="6885783" y="4733933"/>
            <a:ext cx="1351332" cy="123111"/>
          </a:xfrm>
          <a:prstGeom prst="rect">
            <a:avLst/>
          </a:prstGeom>
          <a:solidFill>
            <a:schemeClr val="bg1"/>
          </a:solidFill>
          <a:ln w="9525">
            <a:noFill/>
            <a:miter lim="800000"/>
            <a:headEnd/>
            <a:tailEnd/>
          </a:ln>
        </p:spPr>
        <p:txBody>
          <a:bodyPr wrap="none" lIns="0" tIns="0" rIns="0" bIns="0">
            <a:spAutoFit/>
          </a:bodyPr>
          <a:lstStyle/>
          <a:p>
            <a:r>
              <a:rPr lang="en-US" sz="800" i="1" dirty="0">
                <a:latin typeface="Calibri" pitchFamily="34" charset="0"/>
              </a:rPr>
              <a:t>Calibrated  / </a:t>
            </a:r>
            <a:r>
              <a:rPr lang="en-US" sz="800" i="1" dirty="0" err="1">
                <a:latin typeface="Calibri" pitchFamily="34" charset="0"/>
              </a:rPr>
              <a:t>Geolocated</a:t>
            </a:r>
            <a:r>
              <a:rPr lang="en-US" sz="800" i="1" dirty="0">
                <a:latin typeface="Calibri" pitchFamily="34" charset="0"/>
              </a:rPr>
              <a:t> Spectra</a:t>
            </a:r>
          </a:p>
        </p:txBody>
      </p:sp>
      <p:sp>
        <p:nvSpPr>
          <p:cNvPr id="8328" name="Rectangle 227"/>
          <p:cNvSpPr>
            <a:spLocks noChangeArrowheads="1"/>
          </p:cNvSpPr>
          <p:nvPr/>
        </p:nvSpPr>
        <p:spPr bwMode="auto">
          <a:xfrm>
            <a:off x="8198654" y="4170364"/>
            <a:ext cx="554037" cy="182563"/>
          </a:xfrm>
          <a:prstGeom prst="rect">
            <a:avLst/>
          </a:prstGeom>
          <a:solidFill>
            <a:schemeClr val="bg1"/>
          </a:solidFill>
          <a:ln w="9525">
            <a:solidFill>
              <a:schemeClr val="tx1"/>
            </a:solidFill>
            <a:miter lim="800000"/>
            <a:headEnd/>
            <a:tailEnd/>
          </a:ln>
        </p:spPr>
        <p:txBody>
          <a:bodyPr wrap="none" lIns="0" tIns="0" rIns="0" bIns="0" anchor="ctr"/>
          <a:lstStyle/>
          <a:p>
            <a:pPr algn="ctr"/>
            <a:r>
              <a:rPr lang="en-US" sz="1000" dirty="0">
                <a:solidFill>
                  <a:srgbClr val="000000"/>
                </a:solidFill>
              </a:rPr>
              <a:t>SDRs</a:t>
            </a:r>
            <a:endParaRPr lang="en-US" dirty="0"/>
          </a:p>
        </p:txBody>
      </p:sp>
      <p:sp>
        <p:nvSpPr>
          <p:cNvPr id="8329" name="Line 565"/>
          <p:cNvSpPr>
            <a:spLocks noChangeShapeType="1"/>
          </p:cNvSpPr>
          <p:nvPr/>
        </p:nvSpPr>
        <p:spPr bwMode="auto">
          <a:xfrm>
            <a:off x="5741196" y="4775200"/>
            <a:ext cx="423861" cy="0"/>
          </a:xfrm>
          <a:prstGeom prst="line">
            <a:avLst/>
          </a:prstGeom>
          <a:noFill/>
          <a:ln w="19050">
            <a:solidFill>
              <a:schemeClr val="tx1"/>
            </a:solidFill>
            <a:round/>
            <a:headEnd/>
            <a:tailEnd type="triangle" w="med" len="med"/>
          </a:ln>
        </p:spPr>
        <p:txBody>
          <a:bodyPr wrap="none" lIns="91433" tIns="45716" rIns="91433" bIns="45716" anchor="ctr"/>
          <a:lstStyle/>
          <a:p>
            <a:endParaRPr lang="en-US"/>
          </a:p>
        </p:txBody>
      </p:sp>
      <p:sp>
        <p:nvSpPr>
          <p:cNvPr id="8330" name="AutoShape 569"/>
          <p:cNvSpPr>
            <a:spLocks noChangeArrowheads="1"/>
          </p:cNvSpPr>
          <p:nvPr/>
        </p:nvSpPr>
        <p:spPr bwMode="auto">
          <a:xfrm>
            <a:off x="4949039" y="4511677"/>
            <a:ext cx="849314" cy="527051"/>
          </a:xfrm>
          <a:prstGeom prst="roundRect">
            <a:avLst>
              <a:gd name="adj" fmla="val 16667"/>
            </a:avLst>
          </a:prstGeom>
          <a:solidFill>
            <a:srgbClr val="FFFFFF"/>
          </a:solidFill>
          <a:ln w="19050">
            <a:solidFill>
              <a:schemeClr val="tx1"/>
            </a:solidFill>
            <a:round/>
            <a:headEnd/>
            <a:tailEnd/>
          </a:ln>
        </p:spPr>
        <p:txBody>
          <a:bodyPr lIns="0" tIns="0" rIns="0" bIns="0" anchor="ctr"/>
          <a:lstStyle/>
          <a:p>
            <a:pPr algn="ctr" defTabSz="888926"/>
            <a:r>
              <a:rPr lang="en-US" sz="1200" dirty="0" err="1"/>
              <a:t>CrIS</a:t>
            </a:r>
            <a:r>
              <a:rPr lang="en-US" sz="1200" dirty="0"/>
              <a:t> SDR Algorithm</a:t>
            </a:r>
            <a:endParaRPr lang="en-US" sz="1600" dirty="0"/>
          </a:p>
        </p:txBody>
      </p:sp>
      <p:sp>
        <p:nvSpPr>
          <p:cNvPr id="575" name="Slide Number Placeholder 574"/>
          <p:cNvSpPr>
            <a:spLocks noGrp="1"/>
          </p:cNvSpPr>
          <p:nvPr>
            <p:ph type="sldNum" sz="quarter" idx="12"/>
          </p:nvPr>
        </p:nvSpPr>
        <p:spPr/>
        <p:txBody>
          <a:bodyPr/>
          <a:lstStyle/>
          <a:p>
            <a:fld id="{96E36F11-A39A-294D-A59D-6180D50ED29D}"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correct cross-track and in-track Direction </a:t>
            </a:r>
            <a:endParaRPr lang="en-US" sz="3200" dirty="0"/>
          </a:p>
        </p:txBody>
      </p:sp>
      <p:pic>
        <p:nvPicPr>
          <p:cNvPr id="7170" name="Picture 2" descr="C:\Users\lwang\AppData\Local\Temp\1\scp54081\net\orbit274l\home\pub\lwang\orbit135l_disk2\lwang\JPSS\Off_Scan_Geo\psplot\viirs_cris_20150615.cor.all.ps.1.png"/>
          <p:cNvPicPr>
            <a:picLocks noGrp="1" noChangeAspect="1" noChangeArrowheads="1"/>
          </p:cNvPicPr>
          <p:nvPr>
            <p:ph sz="half" idx="2"/>
          </p:nvPr>
        </p:nvPicPr>
        <p:blipFill>
          <a:blip r:embed="rId2" cstate="print"/>
          <a:srcRect/>
          <a:stretch>
            <a:fillRect/>
          </a:stretch>
        </p:blipFill>
        <p:spPr bwMode="auto">
          <a:xfrm>
            <a:off x="4648200" y="2129857"/>
            <a:ext cx="4038600" cy="3466649"/>
          </a:xfrm>
          <a:prstGeom prst="rect">
            <a:avLst/>
          </a:prstGeom>
          <a:noFill/>
        </p:spPr>
      </p:pic>
      <p:pic>
        <p:nvPicPr>
          <p:cNvPr id="12" name="Picture 3" descr="C:\Users\lwang\AppData\Local\Temp\1\scp02612\net\orbit274l\home\pub\lwang\orbit135l_disk2\lwang\JPSS\Off_Scan_Geo\psplot\viirs_cris_20150615.cor.xtrack.ps.1.png"/>
          <p:cNvPicPr>
            <a:picLocks noGrp="1" noChangeAspect="1" noChangeArrowheads="1"/>
          </p:cNvPicPr>
          <p:nvPr>
            <p:ph sz="half" idx="1"/>
          </p:nvPr>
        </p:nvPicPr>
        <p:blipFill>
          <a:blip r:embed="rId3" cstate="print"/>
          <a:srcRect/>
          <a:stretch>
            <a:fillRect/>
          </a:stretch>
        </p:blipFill>
        <p:spPr bwMode="auto">
          <a:xfrm>
            <a:off x="457200" y="2129857"/>
            <a:ext cx="4038600" cy="3466649"/>
          </a:xfrm>
          <a:prstGeom prst="rect">
            <a:avLst/>
          </a:prstGeom>
          <a:noFill/>
        </p:spPr>
      </p:pic>
      <p:sp>
        <p:nvSpPr>
          <p:cNvPr id="13" name="Slide Number Placeholder 12"/>
          <p:cNvSpPr>
            <a:spLocks noGrp="1"/>
          </p:cNvSpPr>
          <p:nvPr>
            <p:ph type="sldNum" sz="quarter" idx="12"/>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2454616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E36F11-A39A-294D-A59D-6180D50ED29D}" type="slidenum">
              <a:rPr lang="en-US" smtClean="0"/>
              <a:pPr/>
              <a:t>31</a:t>
            </a:fld>
            <a:endParaRPr lang="en-US"/>
          </a:p>
        </p:txBody>
      </p:sp>
      <p:pic>
        <p:nvPicPr>
          <p:cNvPr id="424962" name="Picture 2" descr="C:\Users\lwang\Documents\lwang\likun_wang\research\JPSS\paper_collocation\cris_2015-10-01.ps.1.png"/>
          <p:cNvPicPr>
            <a:picLocks noChangeAspect="1" noChangeArrowheads="1"/>
          </p:cNvPicPr>
          <p:nvPr/>
        </p:nvPicPr>
        <p:blipFill>
          <a:blip r:embed="rId2" cstate="screen"/>
          <a:srcRect/>
          <a:stretch>
            <a:fillRect/>
          </a:stretch>
        </p:blipFill>
        <p:spPr bwMode="auto">
          <a:xfrm>
            <a:off x="0" y="12700"/>
            <a:ext cx="4299509" cy="3447288"/>
          </a:xfrm>
          <a:prstGeom prst="rect">
            <a:avLst/>
          </a:prstGeom>
          <a:noFill/>
        </p:spPr>
      </p:pic>
      <p:pic>
        <p:nvPicPr>
          <p:cNvPr id="424963" name="Picture 3" descr="C:\Users\lwang\AppData\Local\Temp\1\scp20683\net\orbit274l\home\pub\lwang\orbit135l_disk2\lwang\JPSS\Off_Scan_Geo\psplot\viirs_cris_20151001.IDPS.ps.2.png"/>
          <p:cNvPicPr>
            <a:picLocks noChangeAspect="1" noChangeArrowheads="1"/>
          </p:cNvPicPr>
          <p:nvPr/>
        </p:nvPicPr>
        <p:blipFill>
          <a:blip r:embed="rId3" cstate="screen"/>
          <a:srcRect/>
          <a:stretch>
            <a:fillRect/>
          </a:stretch>
        </p:blipFill>
        <p:spPr bwMode="auto">
          <a:xfrm>
            <a:off x="25400" y="3385312"/>
            <a:ext cx="4193438" cy="3447288"/>
          </a:xfrm>
          <a:prstGeom prst="rect">
            <a:avLst/>
          </a:prstGeom>
          <a:noFill/>
        </p:spPr>
      </p:pic>
      <p:pic>
        <p:nvPicPr>
          <p:cNvPr id="424964" name="Picture 4" descr="C:\Users\lwang\Documents\lwang\likun_wang\research\JPSS\paper_collocation\viirs_cris_20151001.cor.ps.2.png"/>
          <p:cNvPicPr>
            <a:picLocks noChangeAspect="1" noChangeArrowheads="1"/>
          </p:cNvPicPr>
          <p:nvPr/>
        </p:nvPicPr>
        <p:blipFill>
          <a:blip r:embed="rId4" cstate="screen"/>
          <a:srcRect/>
          <a:stretch>
            <a:fillRect/>
          </a:stretch>
        </p:blipFill>
        <p:spPr bwMode="auto">
          <a:xfrm>
            <a:off x="3515861" y="3401187"/>
            <a:ext cx="4193438" cy="3447288"/>
          </a:xfrm>
          <a:prstGeom prst="rect">
            <a:avLst/>
          </a:prstGeom>
          <a:noFill/>
        </p:spPr>
      </p:pic>
      <p:sp>
        <p:nvSpPr>
          <p:cNvPr id="6" name="TextBox 5"/>
          <p:cNvSpPr txBox="1"/>
          <p:nvPr/>
        </p:nvSpPr>
        <p:spPr>
          <a:xfrm>
            <a:off x="2816834" y="6491843"/>
            <a:ext cx="623889" cy="369332"/>
          </a:xfrm>
          <a:prstGeom prst="rect">
            <a:avLst/>
          </a:prstGeom>
          <a:noFill/>
        </p:spPr>
        <p:txBody>
          <a:bodyPr wrap="none" rtlCol="0">
            <a:spAutoFit/>
          </a:bodyPr>
          <a:lstStyle/>
          <a:p>
            <a:r>
              <a:rPr lang="en-US" b="1" dirty="0" smtClean="0"/>
              <a:t>IDPS</a:t>
            </a:r>
            <a:endParaRPr lang="en-US" b="1" dirty="0"/>
          </a:p>
        </p:txBody>
      </p:sp>
      <p:sp>
        <p:nvSpPr>
          <p:cNvPr id="7" name="TextBox 6"/>
          <p:cNvSpPr txBox="1"/>
          <p:nvPr/>
        </p:nvSpPr>
        <p:spPr>
          <a:xfrm>
            <a:off x="5749753" y="6491843"/>
            <a:ext cx="2620974" cy="369332"/>
          </a:xfrm>
          <a:prstGeom prst="rect">
            <a:avLst/>
          </a:prstGeom>
          <a:noFill/>
        </p:spPr>
        <p:txBody>
          <a:bodyPr wrap="none" rtlCol="0">
            <a:spAutoFit/>
          </a:bodyPr>
          <a:lstStyle/>
          <a:p>
            <a:r>
              <a:rPr lang="en-US" b="1" dirty="0" smtClean="0"/>
              <a:t>New Codes + New </a:t>
            </a:r>
            <a:r>
              <a:rPr lang="en-US" b="1" dirty="0" err="1" smtClean="0"/>
              <a:t>EngPkt</a:t>
            </a:r>
            <a:endParaRPr lang="en-US" b="1" dirty="0"/>
          </a:p>
        </p:txBody>
      </p:sp>
      <p:sp>
        <p:nvSpPr>
          <p:cNvPr id="8" name="Title 1"/>
          <p:cNvSpPr txBox="1">
            <a:spLocks/>
          </p:cNvSpPr>
          <p:nvPr/>
        </p:nvSpPr>
        <p:spPr>
          <a:xfrm>
            <a:off x="3762241" y="-1"/>
            <a:ext cx="4608486" cy="885825"/>
          </a:xfrm>
          <a:prstGeom prst="rect">
            <a:avLst/>
          </a:prstGeo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3300" b="1" dirty="0" smtClean="0">
                <a:effectLst>
                  <a:outerShdw blurRad="38100" dist="38100" dir="2700000" algn="tl">
                    <a:srgbClr val="000000">
                      <a:alpha val="43137"/>
                    </a:srgbClr>
                  </a:outerShdw>
                </a:effectLst>
                <a:latin typeface="Times New Roman" pitchFamily="18" charset="0"/>
                <a:ea typeface="+mj-ea"/>
                <a:cs typeface="Times New Roman" pitchFamily="18" charset="0"/>
              </a:rPr>
              <a:t>Another </a:t>
            </a:r>
            <a:r>
              <a:rPr kumimoji="0" lang="en-US" sz="33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Validation Case </a:t>
            </a:r>
            <a:endParaRPr kumimoji="0" lang="en-US" sz="33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9" name="TextBox 8"/>
          <p:cNvSpPr txBox="1"/>
          <p:nvPr/>
        </p:nvSpPr>
        <p:spPr>
          <a:xfrm>
            <a:off x="4299509" y="2501900"/>
            <a:ext cx="300627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alpha val="43137"/>
                    </a:srgbClr>
                  </a:outerShdw>
                </a:effectLst>
              </a:rPr>
              <a:t>CrIS-VIIRS I5 image </a:t>
            </a:r>
            <a:endParaRPr lang="en-US" sz="2800" dirty="0">
              <a:solidFill>
                <a:srgbClr val="FF0000"/>
              </a:solidFill>
              <a:effectLst>
                <a:outerShdw blurRad="38100" dist="38100" dir="2700000" algn="tl">
                  <a:srgbClr val="000000">
                    <a:alpha val="43137"/>
                  </a:srgbClr>
                </a:outerShdw>
              </a:effectLst>
            </a:endParaRPr>
          </a:p>
        </p:txBody>
      </p:sp>
      <p:sp>
        <p:nvSpPr>
          <p:cNvPr id="10" name="TextBox 9"/>
          <p:cNvSpPr txBox="1"/>
          <p:nvPr/>
        </p:nvSpPr>
        <p:spPr>
          <a:xfrm>
            <a:off x="5444067" y="1498600"/>
            <a:ext cx="1789464" cy="461665"/>
          </a:xfrm>
          <a:prstGeom prst="rect">
            <a:avLst/>
          </a:prstGeom>
          <a:noFill/>
        </p:spPr>
        <p:txBody>
          <a:bodyPr wrap="none" rtlCol="0">
            <a:spAutoFit/>
          </a:bodyPr>
          <a:lstStyle/>
          <a:p>
            <a:r>
              <a:rPr lang="en-US" sz="2400" b="1" dirty="0" smtClean="0"/>
              <a:t>Polar Region</a:t>
            </a:r>
            <a:endParaRPr lang="en-US" sz="2400" b="1" dirty="0"/>
          </a:p>
        </p:txBody>
      </p:sp>
    </p:spTree>
    <p:extLst>
      <p:ext uri="{BB962C8B-B14F-4D97-AF65-F5344CB8AC3E}">
        <p14:creationId xmlns:p14="http://schemas.microsoft.com/office/powerpoint/2010/main" val="27217384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Line-of-sight based collocation to avoid FOV distortion </a:t>
            </a:r>
          </a:p>
          <a:p>
            <a:endParaRPr lang="en-US" dirty="0" smtClean="0"/>
          </a:p>
          <a:p>
            <a:r>
              <a:rPr lang="en-US" dirty="0" smtClean="0"/>
              <a:t>K-D tree based-search to speed up program </a:t>
            </a:r>
          </a:p>
          <a:p>
            <a:endParaRPr lang="en-US" dirty="0" smtClean="0"/>
          </a:p>
          <a:p>
            <a:r>
              <a:rPr lang="en-US" dirty="0" err="1"/>
              <a:t>CrIS</a:t>
            </a:r>
            <a:r>
              <a:rPr lang="en-US" dirty="0"/>
              <a:t> geolocation has been adjusted to perfectly align with VIIRS.</a:t>
            </a:r>
            <a:endParaRPr lang="en-US" dirty="0" smtClean="0"/>
          </a:p>
          <a:p>
            <a:endParaRPr lang="en-US" dirty="0"/>
          </a:p>
          <a:p>
            <a:r>
              <a:rPr lang="en-US" dirty="0" smtClean="0"/>
              <a:t>The method can work for other two sensors on different </a:t>
            </a:r>
            <a:r>
              <a:rPr lang="en-US" smtClean="0"/>
              <a:t>platform also.   </a:t>
            </a:r>
            <a:endParaRPr lang="en-US"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32</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4</a:t>
            </a:fld>
            <a:endParaRPr lang="en-US"/>
          </a:p>
        </p:txBody>
      </p:sp>
      <p:cxnSp>
        <p:nvCxnSpPr>
          <p:cNvPr id="9" name="Straight Connector 8"/>
          <p:cNvCxnSpPr/>
          <p:nvPr/>
        </p:nvCxnSpPr>
        <p:spPr>
          <a:xfrm>
            <a:off x="2072482" y="1708943"/>
            <a:ext cx="1089446" cy="1428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67714" y="2405081"/>
            <a:ext cx="1089446" cy="1428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pic>
        <p:nvPicPr>
          <p:cNvPr id="13" name="Picture 12" descr="CrIS_high_low_BT_final.tif"/>
          <p:cNvPicPr>
            <a:picLocks noChangeAspect="1"/>
          </p:cNvPicPr>
          <p:nvPr/>
        </p:nvPicPr>
        <p:blipFill>
          <a:blip r:embed="rId2" cstate="print"/>
          <a:stretch>
            <a:fillRect/>
          </a:stretch>
        </p:blipFill>
        <p:spPr>
          <a:xfrm>
            <a:off x="3575468" y="1163637"/>
            <a:ext cx="5283200" cy="1981200"/>
          </a:xfrm>
          <a:prstGeom prst="rect">
            <a:avLst/>
          </a:prstGeom>
        </p:spPr>
      </p:pic>
      <p:sp>
        <p:nvSpPr>
          <p:cNvPr id="14" name="Oval 13"/>
          <p:cNvSpPr/>
          <p:nvPr/>
        </p:nvSpPr>
        <p:spPr>
          <a:xfrm>
            <a:off x="2993231" y="1007270"/>
            <a:ext cx="328613" cy="364330"/>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Brace 14"/>
          <p:cNvSpPr/>
          <p:nvPr/>
        </p:nvSpPr>
        <p:spPr>
          <a:xfrm rot="16200000">
            <a:off x="4869658" y="257960"/>
            <a:ext cx="864394" cy="6484147"/>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ln w="38100">
                <a:solidFill>
                  <a:schemeClr val="tx1"/>
                </a:solidFill>
              </a:ln>
              <a:solidFill>
                <a:srgbClr val="FF0000"/>
              </a:solidFill>
            </a:endParaRPr>
          </a:p>
        </p:txBody>
      </p:sp>
      <p:sp>
        <p:nvSpPr>
          <p:cNvPr id="18" name="TextBox 17"/>
          <p:cNvSpPr txBox="1"/>
          <p:nvPr/>
        </p:nvSpPr>
        <p:spPr>
          <a:xfrm>
            <a:off x="3168278" y="3093053"/>
            <a:ext cx="4733219" cy="369332"/>
          </a:xfrm>
          <a:prstGeom prst="rect">
            <a:avLst/>
          </a:prstGeom>
          <a:noFill/>
        </p:spPr>
        <p:txBody>
          <a:bodyPr wrap="none" rtlCol="0">
            <a:spAutoFit/>
          </a:bodyPr>
          <a:lstStyle/>
          <a:p>
            <a:r>
              <a:rPr lang="en-US" dirty="0" smtClean="0"/>
              <a:t>Combination of CrIS Spectra and VIIRS Products  </a:t>
            </a:r>
            <a:endParaRPr lang="en-US" dirty="0"/>
          </a:p>
        </p:txBody>
      </p:sp>
      <p:sp>
        <p:nvSpPr>
          <p:cNvPr id="19" name="TextBox 18"/>
          <p:cNvSpPr txBox="1"/>
          <p:nvPr/>
        </p:nvSpPr>
        <p:spPr>
          <a:xfrm>
            <a:off x="2615432" y="3786878"/>
            <a:ext cx="5400142"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smtClean="0"/>
              <a:t>NWP Data assimilations</a:t>
            </a:r>
          </a:p>
          <a:p>
            <a:r>
              <a:rPr lang="en-US" sz="2800" dirty="0" smtClean="0"/>
              <a:t>Physical parameter retrievals</a:t>
            </a:r>
          </a:p>
          <a:p>
            <a:r>
              <a:rPr lang="en-US" sz="2800" dirty="0" smtClean="0"/>
              <a:t>Inter-calibration   </a:t>
            </a:r>
            <a:endParaRPr lang="en-US" sz="2800" dirty="0"/>
          </a:p>
        </p:txBody>
      </p:sp>
      <p:pic>
        <p:nvPicPr>
          <p:cNvPr id="16" name="Picture 4" descr="VIIRS Infographic"/>
          <p:cNvPicPr>
            <a:picLocks noChangeAspect="1" noChangeArrowheads="1"/>
          </p:cNvPicPr>
          <p:nvPr/>
        </p:nvPicPr>
        <p:blipFill>
          <a:blip r:embed="rId3"/>
          <a:srcRect/>
          <a:stretch>
            <a:fillRect/>
          </a:stretch>
        </p:blipFill>
        <p:spPr bwMode="auto">
          <a:xfrm>
            <a:off x="0" y="1124748"/>
            <a:ext cx="3580952" cy="1966904"/>
          </a:xfrm>
          <a:prstGeom prst="rect">
            <a:avLst/>
          </a:prstGeom>
          <a:noFill/>
        </p:spPr>
      </p:pic>
      <p:sp>
        <p:nvSpPr>
          <p:cNvPr id="17" name="TextBox 16"/>
          <p:cNvSpPr txBox="1"/>
          <p:nvPr/>
        </p:nvSpPr>
        <p:spPr>
          <a:xfrm>
            <a:off x="152398" y="3144837"/>
            <a:ext cx="1407180" cy="523220"/>
          </a:xfrm>
          <a:prstGeom prst="rect">
            <a:avLst/>
          </a:prstGeom>
          <a:noFill/>
        </p:spPr>
        <p:txBody>
          <a:bodyPr wrap="none" rtlCol="0">
            <a:spAutoFit/>
          </a:bodyPr>
          <a:lstStyle/>
          <a:p>
            <a:r>
              <a:rPr lang="en-US" sz="1400" b="1" dirty="0" smtClean="0"/>
              <a:t>land surface </a:t>
            </a:r>
          </a:p>
          <a:p>
            <a:r>
              <a:rPr lang="en-US" sz="1400" b="1" dirty="0" smtClean="0"/>
              <a:t>cloud properties</a:t>
            </a:r>
            <a:endParaRPr lang="en-US" sz="1400" b="1" dirty="0"/>
          </a:p>
        </p:txBody>
      </p:sp>
      <p:sp>
        <p:nvSpPr>
          <p:cNvPr id="23" name="TextBox 22"/>
          <p:cNvSpPr txBox="1"/>
          <p:nvPr/>
        </p:nvSpPr>
        <p:spPr>
          <a:xfrm>
            <a:off x="442740" y="5347301"/>
            <a:ext cx="8462428" cy="1261884"/>
          </a:xfrm>
          <a:prstGeom prst="rect">
            <a:avLst/>
          </a:prstGeom>
          <a:noFill/>
        </p:spPr>
        <p:txBody>
          <a:bodyPr wrap="square" rtlCol="0">
            <a:spAutoFit/>
          </a:bodyPr>
          <a:lstStyle/>
          <a:p>
            <a:r>
              <a:rPr lang="en-US" sz="2800" b="1" dirty="0" smtClean="0"/>
              <a:t>Providing sub-pixel information for CrIS observations using collocated high-spatial resolution VIIRS products</a:t>
            </a:r>
          </a:p>
          <a:p>
            <a:r>
              <a:rPr lang="en-US" sz="2000" b="1" dirty="0" smtClean="0"/>
              <a:t>	</a:t>
            </a: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232013" y="1055914"/>
            <a:ext cx="8761862" cy="5665561"/>
          </a:xfrm>
        </p:spPr>
        <p:txBody>
          <a:bodyPr>
            <a:normAutofit fontScale="92500" lnSpcReduction="20000"/>
          </a:bodyPr>
          <a:lstStyle/>
          <a:p>
            <a:r>
              <a:rPr lang="en-US" dirty="0" smtClean="0"/>
              <a:t>Using </a:t>
            </a:r>
            <a:r>
              <a:rPr lang="en-US" dirty="0" err="1" smtClean="0"/>
              <a:t>CrIS</a:t>
            </a:r>
            <a:r>
              <a:rPr lang="en-US" dirty="0" smtClean="0"/>
              <a:t> and VIIRS as an example to explore general issues on collocation of two satellite sensors</a:t>
            </a:r>
          </a:p>
          <a:p>
            <a:endParaRPr lang="en-US" dirty="0"/>
          </a:p>
          <a:p>
            <a:r>
              <a:rPr lang="en-US" dirty="0" err="1" smtClean="0"/>
              <a:t>CrIS</a:t>
            </a:r>
            <a:r>
              <a:rPr lang="en-US" dirty="0" smtClean="0"/>
              <a:t> and VIIRS are two independent instruments, though on the same platform</a:t>
            </a:r>
          </a:p>
          <a:p>
            <a:pPr lvl="1"/>
            <a:r>
              <a:rPr lang="en-US" dirty="0" smtClean="0"/>
              <a:t>Not like IASI and AVHRR on </a:t>
            </a:r>
            <a:r>
              <a:rPr lang="en-US" dirty="0" err="1" smtClean="0"/>
              <a:t>MetOp</a:t>
            </a:r>
            <a:endParaRPr lang="en-US" dirty="0" smtClean="0"/>
          </a:p>
          <a:p>
            <a:pPr lvl="1"/>
            <a:r>
              <a:rPr lang="en-US" dirty="0" smtClean="0"/>
              <a:t>No alignment requirements when design</a:t>
            </a:r>
          </a:p>
          <a:p>
            <a:pPr lvl="1"/>
            <a:r>
              <a:rPr lang="en-US" dirty="0" smtClean="0"/>
              <a:t>Separate geolocation fields  </a:t>
            </a:r>
          </a:p>
          <a:p>
            <a:pPr lvl="2"/>
            <a:endParaRPr lang="en-US" dirty="0" smtClean="0"/>
          </a:p>
          <a:p>
            <a:r>
              <a:rPr lang="en-US" dirty="0" smtClean="0"/>
              <a:t>Fast and accurate collocation algorithm  suitable for operational use  </a:t>
            </a:r>
          </a:p>
          <a:p>
            <a:pPr lvl="1"/>
            <a:endParaRPr lang="en-US" dirty="0" smtClean="0"/>
          </a:p>
          <a:p>
            <a:r>
              <a:rPr lang="en-US" dirty="0" smtClean="0"/>
              <a:t>Are CrIS and VIIRS perfect align together?</a:t>
            </a:r>
          </a:p>
          <a:p>
            <a:pPr lvl="1"/>
            <a:r>
              <a:rPr lang="en-US" dirty="0" smtClean="0"/>
              <a:t>If not, collocated products can introduce errors and uncertainties, making data assimilation even worse. </a:t>
            </a:r>
          </a:p>
          <a:p>
            <a:pPr lvl="1"/>
            <a:endParaRPr lang="en-US" dirty="0" smtClean="0"/>
          </a:p>
          <a:p>
            <a:pPr lvl="1"/>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5</a:t>
            </a:fld>
            <a:endParaRPr lang="en-US"/>
          </a:p>
        </p:txBody>
      </p:sp>
    </p:spTree>
    <p:extLst>
      <p:ext uri="{BB962C8B-B14F-4D97-AF65-F5344CB8AC3E}">
        <p14:creationId xmlns:p14="http://schemas.microsoft.com/office/powerpoint/2010/main" val="7733023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a:stretch>
            <a:fillRect/>
          </a:stretch>
        </p:blipFill>
        <p:spPr bwMode="auto">
          <a:xfrm>
            <a:off x="0" y="2819400"/>
            <a:ext cx="4684222" cy="3360420"/>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4545634" y="2895600"/>
            <a:ext cx="4445966" cy="32766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smtClean="0"/>
              <a:t>VIIRS vs. CrIS: Spectrally </a:t>
            </a:r>
            <a:endParaRPr lang="en-US" dirty="0"/>
          </a:p>
        </p:txBody>
      </p:sp>
      <p:sp>
        <p:nvSpPr>
          <p:cNvPr id="3" name="Content Placeholder 2"/>
          <p:cNvSpPr>
            <a:spLocks noGrp="1"/>
          </p:cNvSpPr>
          <p:nvPr>
            <p:ph idx="1"/>
          </p:nvPr>
        </p:nvSpPr>
        <p:spPr>
          <a:xfrm>
            <a:off x="304800" y="1219200"/>
            <a:ext cx="5105400" cy="1447800"/>
          </a:xfrm>
        </p:spPr>
        <p:txBody>
          <a:bodyPr>
            <a:normAutofit/>
          </a:bodyPr>
          <a:lstStyle/>
          <a:p>
            <a:pPr>
              <a:buNone/>
            </a:pPr>
            <a:r>
              <a:rPr lang="en-US" dirty="0" smtClean="0"/>
              <a:t>CrIS spectra are overlapped with VIIRS SRFs for M13, M15, and M16, and I5 </a:t>
            </a:r>
          </a:p>
          <a:p>
            <a:endParaRPr lang="en-US" dirty="0"/>
          </a:p>
        </p:txBody>
      </p:sp>
      <p:sp>
        <p:nvSpPr>
          <p:cNvPr id="10" name="Slide Number Placeholder 9"/>
          <p:cNvSpPr>
            <a:spLocks noGrp="1"/>
          </p:cNvSpPr>
          <p:nvPr>
            <p:ph type="sldNum" sz="quarter" idx="12"/>
          </p:nvPr>
        </p:nvSpPr>
        <p:spPr>
          <a:xfrm>
            <a:off x="6553200" y="5822950"/>
            <a:ext cx="2133600" cy="365125"/>
          </a:xfrm>
        </p:spPr>
        <p:txBody>
          <a:bodyPr/>
          <a:lstStyle/>
          <a:p>
            <a:fld id="{B6F15528-21DE-4FAA-801E-634DDDAF4B2B}" type="slidenum">
              <a:rPr lang="en-US" smtClean="0"/>
              <a:pPr/>
              <a:t>6</a:t>
            </a:fld>
            <a:endParaRPr lang="en-US"/>
          </a:p>
        </p:txBody>
      </p:sp>
      <p:graphicFrame>
        <p:nvGraphicFramePr>
          <p:cNvPr id="1026" name="Object 2"/>
          <p:cNvGraphicFramePr>
            <a:graphicFrameLocks noChangeAspect="1"/>
          </p:cNvGraphicFramePr>
          <p:nvPr>
            <p:extLst>
              <p:ext uri="{D42A27DB-BD31-4B8C-83A1-F6EECF244321}">
                <p14:modId xmlns:p14="http://schemas.microsoft.com/office/powerpoint/2010/main" val="1608268251"/>
              </p:ext>
            </p:extLst>
          </p:nvPr>
        </p:nvGraphicFramePr>
        <p:xfrm>
          <a:off x="5715000" y="1143000"/>
          <a:ext cx="3073400" cy="1609725"/>
        </p:xfrm>
        <a:graphic>
          <a:graphicData uri="http://schemas.openxmlformats.org/presentationml/2006/ole">
            <mc:AlternateContent xmlns:mc="http://schemas.openxmlformats.org/markup-compatibility/2006">
              <mc:Choice xmlns:v="urn:schemas-microsoft-com:vml" Requires="v">
                <p:oleObj spid="_x0000_s451598" name="Equation" r:id="rId5" imgW="1308100" imgH="685800" progId="Equation.3">
                  <p:embed/>
                </p:oleObj>
              </mc:Choice>
              <mc:Fallback>
                <p:oleObj name="Equation" r:id="rId5" imgW="1308100" imgH="6858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1143000"/>
                        <a:ext cx="3073400" cy="160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3352800" y="4316968"/>
            <a:ext cx="957313"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rPr>
              <a:t>10.8 µm</a:t>
            </a:r>
          </a:p>
        </p:txBody>
      </p:sp>
      <p:sp>
        <p:nvSpPr>
          <p:cNvPr id="8" name="TextBox 7"/>
          <p:cNvSpPr txBox="1"/>
          <p:nvPr/>
        </p:nvSpPr>
        <p:spPr>
          <a:xfrm>
            <a:off x="1728275" y="4038600"/>
            <a:ext cx="957313"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12.0 µm</a:t>
            </a:r>
            <a:endParaRPr lang="en-US" dirty="0">
              <a:solidFill>
                <a:srgbClr val="FF0000"/>
              </a:solidFill>
              <a:effectLst>
                <a:outerShdw blurRad="38100" dist="38100" dir="2700000" algn="tl">
                  <a:srgbClr val="000000">
                    <a:alpha val="43137"/>
                  </a:srgbClr>
                </a:outerShdw>
              </a:effectLst>
            </a:endParaRPr>
          </a:p>
        </p:txBody>
      </p:sp>
      <p:sp>
        <p:nvSpPr>
          <p:cNvPr id="13" name="TextBox 12"/>
          <p:cNvSpPr txBox="1"/>
          <p:nvPr/>
        </p:nvSpPr>
        <p:spPr>
          <a:xfrm>
            <a:off x="7653287" y="4507468"/>
            <a:ext cx="957313"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4.05 </a:t>
            </a:r>
            <a:r>
              <a:rPr lang="en-US" dirty="0">
                <a:solidFill>
                  <a:srgbClr val="FF0000"/>
                </a:solidFill>
                <a:effectLst>
                  <a:outerShdw blurRad="38100" dist="38100" dir="2700000" algn="tl">
                    <a:srgbClr val="000000">
                      <a:alpha val="43137"/>
                    </a:srgbClr>
                  </a:outerShdw>
                </a:effectLst>
              </a:rPr>
              <a:t>µm</a:t>
            </a:r>
          </a:p>
        </p:txBody>
      </p:sp>
    </p:spTree>
    <p:extLst>
      <p:ext uri="{BB962C8B-B14F-4D97-AF65-F5344CB8AC3E}">
        <p14:creationId xmlns:p14="http://schemas.microsoft.com/office/powerpoint/2010/main" val="2853779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0" name="Picture 2"/>
          <p:cNvPicPr>
            <a:picLocks noChangeAspect="1" noChangeArrowheads="1"/>
          </p:cNvPicPr>
          <p:nvPr/>
        </p:nvPicPr>
        <p:blipFill>
          <a:blip r:embed="rId2"/>
          <a:srcRect t="5556"/>
          <a:stretch>
            <a:fillRect/>
          </a:stretch>
        </p:blipFill>
        <p:spPr bwMode="auto">
          <a:xfrm>
            <a:off x="144995" y="1604361"/>
            <a:ext cx="8715974" cy="4176024"/>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smtClean="0"/>
              <a:t>VIIRS vs. CrIS: Spatially</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7</a:t>
            </a:fld>
            <a:endParaRPr lang="en-US"/>
          </a:p>
        </p:txBody>
      </p:sp>
      <p:sp>
        <p:nvSpPr>
          <p:cNvPr id="7" name="TextBox 6"/>
          <p:cNvSpPr txBox="1"/>
          <p:nvPr/>
        </p:nvSpPr>
        <p:spPr>
          <a:xfrm>
            <a:off x="903515" y="1116656"/>
            <a:ext cx="1993046" cy="461665"/>
          </a:xfrm>
          <a:prstGeom prst="rect">
            <a:avLst/>
          </a:prstGeom>
          <a:noFill/>
        </p:spPr>
        <p:txBody>
          <a:bodyPr wrap="none" rtlCol="0">
            <a:spAutoFit/>
          </a:bodyPr>
          <a:lstStyle/>
          <a:p>
            <a:r>
              <a:rPr lang="en-US" sz="2400" b="1" dirty="0" smtClean="0"/>
              <a:t>VIIRS I5 bands</a:t>
            </a:r>
            <a:endParaRPr lang="en-US" sz="2400" b="1" dirty="0"/>
          </a:p>
        </p:txBody>
      </p:sp>
      <p:sp>
        <p:nvSpPr>
          <p:cNvPr id="9" name="TextBox 8"/>
          <p:cNvSpPr txBox="1"/>
          <p:nvPr/>
        </p:nvSpPr>
        <p:spPr>
          <a:xfrm>
            <a:off x="4840639" y="1126364"/>
            <a:ext cx="2243243" cy="461665"/>
          </a:xfrm>
          <a:prstGeom prst="rect">
            <a:avLst/>
          </a:prstGeom>
          <a:noFill/>
        </p:spPr>
        <p:txBody>
          <a:bodyPr wrap="none" rtlCol="0">
            <a:spAutoFit/>
          </a:bodyPr>
          <a:lstStyle/>
          <a:p>
            <a:r>
              <a:rPr lang="en-US" sz="2400" b="1" dirty="0" smtClean="0"/>
              <a:t>CrIS at 900 cm</a:t>
            </a:r>
            <a:r>
              <a:rPr lang="en-US" sz="2400" b="1" baseline="30000" dirty="0" smtClean="0"/>
              <a:t>-1</a:t>
            </a:r>
            <a:endParaRPr lang="en-US" sz="2400" b="1" baseline="30000" dirty="0"/>
          </a:p>
        </p:txBody>
      </p:sp>
      <p:sp>
        <p:nvSpPr>
          <p:cNvPr id="10" name="TextBox 9"/>
          <p:cNvSpPr txBox="1"/>
          <p:nvPr/>
        </p:nvSpPr>
        <p:spPr>
          <a:xfrm>
            <a:off x="144995" y="5780385"/>
            <a:ext cx="8084605" cy="923330"/>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Resolution:              375m (I) or 750m (M)                                               14.0km nadir</a:t>
            </a:r>
          </a:p>
          <a:p>
            <a:r>
              <a:rPr lang="en-US" b="1" dirty="0" smtClean="0">
                <a:effectLst>
                  <a:outerShdw blurRad="38100" dist="38100" dir="2700000" algn="tl">
                    <a:srgbClr val="000000">
                      <a:alpha val="43137"/>
                    </a:srgbClr>
                  </a:outerShdw>
                </a:effectLst>
              </a:rPr>
              <a:t>Scan Angle:               58.3°                                                                           48.3 °</a:t>
            </a:r>
          </a:p>
          <a:p>
            <a:r>
              <a:rPr lang="en-US" b="1" dirty="0" smtClean="0">
                <a:effectLst>
                  <a:outerShdw blurRad="38100" dist="38100" dir="2700000" algn="tl">
                    <a:srgbClr val="000000">
                      <a:alpha val="43137"/>
                    </a:srgbClr>
                  </a:outerShdw>
                </a:effectLst>
              </a:rPr>
              <a:t>Sampling:                  Continuous                                                                Sub-sample </a:t>
            </a:r>
            <a:endParaRPr lang="en-US"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srcRect t="48876"/>
          <a:stretch>
            <a:fillRect/>
          </a:stretch>
        </p:blipFill>
        <p:spPr bwMode="auto">
          <a:xfrm>
            <a:off x="0" y="896710"/>
            <a:ext cx="7456714" cy="223079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Collocation of CrIS with VIIRS</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8</a:t>
            </a:fld>
            <a:endParaRPr lang="en-US"/>
          </a:p>
        </p:txBody>
      </p:sp>
      <p:pic>
        <p:nvPicPr>
          <p:cNvPr id="454658" name="Picture 2"/>
          <p:cNvPicPr>
            <a:picLocks noGrp="1" noChangeAspect="1" noChangeArrowheads="1"/>
          </p:cNvPicPr>
          <p:nvPr>
            <p:ph idx="1"/>
          </p:nvPr>
        </p:nvPicPr>
        <p:blipFill>
          <a:blip r:embed="rId2"/>
          <a:srcRect b="50105"/>
          <a:stretch>
            <a:fillRect/>
          </a:stretch>
        </p:blipFill>
        <p:spPr bwMode="auto">
          <a:xfrm>
            <a:off x="9214" y="3954836"/>
            <a:ext cx="7456714" cy="2177144"/>
          </a:xfrm>
          <a:prstGeom prst="rect">
            <a:avLst/>
          </a:prstGeom>
          <a:noFill/>
          <a:ln w="9525">
            <a:noFill/>
            <a:miter lim="800000"/>
            <a:headEnd/>
            <a:tailEnd/>
          </a:ln>
        </p:spPr>
      </p:pic>
      <p:sp>
        <p:nvSpPr>
          <p:cNvPr id="7" name="TextBox 6"/>
          <p:cNvSpPr txBox="1"/>
          <p:nvPr/>
        </p:nvSpPr>
        <p:spPr>
          <a:xfrm>
            <a:off x="7455042" y="1719943"/>
            <a:ext cx="1595180" cy="369332"/>
          </a:xfrm>
          <a:prstGeom prst="rect">
            <a:avLst/>
          </a:prstGeom>
          <a:noFill/>
        </p:spPr>
        <p:txBody>
          <a:bodyPr wrap="none" rtlCol="0">
            <a:spAutoFit/>
          </a:bodyPr>
          <a:lstStyle/>
          <a:p>
            <a:r>
              <a:rPr lang="en-US" b="1" dirty="0" smtClean="0"/>
              <a:t>CrIS Footprints</a:t>
            </a:r>
            <a:endParaRPr lang="en-US" b="1" dirty="0"/>
          </a:p>
        </p:txBody>
      </p:sp>
      <p:sp>
        <p:nvSpPr>
          <p:cNvPr id="9" name="TextBox 8"/>
          <p:cNvSpPr txBox="1"/>
          <p:nvPr/>
        </p:nvSpPr>
        <p:spPr>
          <a:xfrm>
            <a:off x="7411494" y="3918911"/>
            <a:ext cx="1751185" cy="923330"/>
          </a:xfrm>
          <a:prstGeom prst="rect">
            <a:avLst/>
          </a:prstGeom>
          <a:noFill/>
        </p:spPr>
        <p:txBody>
          <a:bodyPr wrap="none" rtlCol="0">
            <a:spAutoFit/>
          </a:bodyPr>
          <a:lstStyle/>
          <a:p>
            <a:r>
              <a:rPr lang="en-US" b="1" dirty="0" smtClean="0"/>
              <a:t>CrIS Footprints</a:t>
            </a:r>
          </a:p>
          <a:p>
            <a:r>
              <a:rPr lang="en-US" b="1" dirty="0" smtClean="0"/>
              <a:t>overlapped with</a:t>
            </a:r>
          </a:p>
          <a:p>
            <a:r>
              <a:rPr lang="en-US" b="1" dirty="0" smtClean="0"/>
              <a:t>VIIRS image</a:t>
            </a:r>
            <a:endParaRPr lang="en-US" b="1" dirty="0"/>
          </a:p>
        </p:txBody>
      </p:sp>
      <p:sp>
        <p:nvSpPr>
          <p:cNvPr id="10" name="TextBox 9"/>
          <p:cNvSpPr txBox="1"/>
          <p:nvPr/>
        </p:nvSpPr>
        <p:spPr>
          <a:xfrm>
            <a:off x="128950" y="3087915"/>
            <a:ext cx="8855956" cy="923330"/>
          </a:xfrm>
          <a:prstGeom prst="rect">
            <a:avLst/>
          </a:prstGeom>
          <a:noFill/>
        </p:spPr>
        <p:txBody>
          <a:bodyPr wrap="square" rtlCol="0">
            <a:spAutoFit/>
          </a:bodyPr>
          <a:lstStyle/>
          <a:p>
            <a:r>
              <a:rPr lang="en-US" dirty="0" smtClean="0"/>
              <a:t>Collocation of the measurements from two satellite sensors (either on the same satellite platform or not) involves pairing measurements from two sensors that observe the same location on the Earth but with different spatial resolutions.</a:t>
            </a:r>
          </a:p>
        </p:txBody>
      </p:sp>
      <p:sp>
        <p:nvSpPr>
          <p:cNvPr id="11" name="TextBox 10"/>
          <p:cNvSpPr txBox="1"/>
          <p:nvPr/>
        </p:nvSpPr>
        <p:spPr>
          <a:xfrm>
            <a:off x="9214" y="6131980"/>
            <a:ext cx="8975692" cy="646331"/>
          </a:xfrm>
          <a:prstGeom prst="rect">
            <a:avLst/>
          </a:prstGeom>
          <a:noFill/>
        </p:spPr>
        <p:txBody>
          <a:bodyPr wrap="square" rtlCol="0">
            <a:spAutoFit/>
          </a:bodyPr>
          <a:lstStyle/>
          <a:p>
            <a:r>
              <a:rPr lang="en-US" dirty="0" smtClean="0"/>
              <a:t>It is challenging to do it on the Earth Surface using latitude and longitude.  </a:t>
            </a:r>
          </a:p>
          <a:p>
            <a:r>
              <a:rPr lang="en-US" dirty="0" smtClean="0"/>
              <a:t>1) Footprint rotation and distortion off nadir; 2) Searching! Searching! Searching!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Collocation of CrIS with VIIRS</a:t>
            </a:r>
            <a:br>
              <a:rPr lang="en-US" dirty="0" smtClean="0"/>
            </a:br>
            <a:r>
              <a:rPr lang="en-US" dirty="0" smtClean="0"/>
              <a:t>Using line-of-sight vector</a:t>
            </a:r>
            <a:endParaRPr lang="en-US" dirty="0"/>
          </a:p>
        </p:txBody>
      </p:sp>
      <p:sp>
        <p:nvSpPr>
          <p:cNvPr id="6" name="Content Placeholder 5"/>
          <p:cNvSpPr>
            <a:spLocks noGrp="1"/>
          </p:cNvSpPr>
          <p:nvPr>
            <p:ph sz="half" idx="2"/>
          </p:nvPr>
        </p:nvSpPr>
        <p:spPr>
          <a:xfrm>
            <a:off x="3755569" y="1034143"/>
            <a:ext cx="5203374" cy="5687332"/>
          </a:xfrm>
        </p:spPr>
        <p:txBody>
          <a:bodyPr/>
          <a:lstStyle/>
          <a:p>
            <a:r>
              <a:rPr lang="en-US" dirty="0" smtClean="0"/>
              <a:t>It is better to collocate CrIS and VIIRS in space instead of  on the Earth Surface </a:t>
            </a:r>
          </a:p>
          <a:p>
            <a:endParaRPr lang="en-US" dirty="0" smtClean="0"/>
          </a:p>
          <a:p>
            <a:r>
              <a:rPr lang="en-US" dirty="0" smtClean="0"/>
              <a:t>If we can retrieve  line-of-sight vector of CrIS and VIIRS </a:t>
            </a:r>
          </a:p>
          <a:p>
            <a:endParaRPr lang="en-US" dirty="0" smtClean="0"/>
          </a:p>
          <a:p>
            <a:r>
              <a:rPr lang="en-US" dirty="0" smtClean="0"/>
              <a:t>The collocation of VIIRS and CrIS can be simplified as examining the angles between two vectors.</a:t>
            </a:r>
          </a:p>
          <a:p>
            <a:pPr lvl="1"/>
            <a:r>
              <a:rPr lang="en-US" dirty="0" smtClean="0"/>
              <a:t>No worry about FOV distortion </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9</a:t>
            </a:fld>
            <a:endParaRPr lang="en-US"/>
          </a:p>
        </p:txBody>
      </p:sp>
      <p:pic>
        <p:nvPicPr>
          <p:cNvPr id="453635" name="Picture 3"/>
          <p:cNvPicPr>
            <a:picLocks noChangeAspect="1" noChangeArrowheads="1"/>
          </p:cNvPicPr>
          <p:nvPr/>
        </p:nvPicPr>
        <p:blipFill>
          <a:blip r:embed="rId2"/>
          <a:srcRect/>
          <a:stretch>
            <a:fillRect/>
          </a:stretch>
        </p:blipFill>
        <p:spPr bwMode="auto">
          <a:xfrm>
            <a:off x="457199" y="2692254"/>
            <a:ext cx="3178623" cy="4165744"/>
          </a:xfrm>
          <a:prstGeom prst="rect">
            <a:avLst/>
          </a:prstGeom>
          <a:noFill/>
          <a:ln w="9525">
            <a:noFill/>
            <a:miter lim="800000"/>
            <a:headEnd/>
            <a:tailEnd/>
          </a:ln>
        </p:spPr>
      </p:pic>
      <p:pic>
        <p:nvPicPr>
          <p:cNvPr id="453634" name="Picture 2"/>
          <p:cNvPicPr>
            <a:picLocks noGrp="1" noChangeAspect="1" noChangeArrowheads="1"/>
          </p:cNvPicPr>
          <p:nvPr>
            <p:ph sz="half" idx="1"/>
          </p:nvPr>
        </p:nvPicPr>
        <p:blipFill>
          <a:blip r:embed="rId3"/>
          <a:srcRect l="8895"/>
          <a:stretch>
            <a:fillRect/>
          </a:stretch>
        </p:blipFill>
        <p:spPr bwMode="auto">
          <a:xfrm>
            <a:off x="0" y="918482"/>
            <a:ext cx="2863128" cy="2532289"/>
          </a:xfrm>
          <a:prstGeom prst="rect">
            <a:avLst/>
          </a:prstGeom>
          <a:noFill/>
          <a:ln w="9525">
            <a:noFill/>
            <a:miter lim="800000"/>
            <a:headEnd/>
            <a:tailEnd/>
          </a:ln>
        </p:spPr>
      </p:pic>
      <p:sp>
        <p:nvSpPr>
          <p:cNvPr id="7" name="TextBox 6"/>
          <p:cNvSpPr txBox="1"/>
          <p:nvPr/>
        </p:nvSpPr>
        <p:spPr>
          <a:xfrm>
            <a:off x="0" y="1034143"/>
            <a:ext cx="457200" cy="369332"/>
          </a:xfrm>
          <a:prstGeom prst="rect">
            <a:avLst/>
          </a:prstGeom>
          <a:solidFill>
            <a:srgbClr val="FFFFFF"/>
          </a:solidFill>
        </p:spPr>
        <p:txBody>
          <a:bodyPr wrap="square" rtlCol="0">
            <a:spAutoFit/>
          </a:bodyPr>
          <a:lstStyle/>
          <a:p>
            <a:endParaRPr lang="en-US" dirty="0"/>
          </a:p>
        </p:txBody>
      </p:sp>
      <p:pic>
        <p:nvPicPr>
          <p:cNvPr id="480258" name="Picture 2"/>
          <p:cNvPicPr>
            <a:picLocks noChangeAspect="1" noChangeArrowheads="1"/>
          </p:cNvPicPr>
          <p:nvPr/>
        </p:nvPicPr>
        <p:blipFill>
          <a:blip r:embed="rId4"/>
          <a:srcRect/>
          <a:stretch>
            <a:fillRect/>
          </a:stretch>
        </p:blipFill>
        <p:spPr bwMode="auto">
          <a:xfrm>
            <a:off x="2113190" y="5529943"/>
            <a:ext cx="1847850" cy="30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44902</TotalTime>
  <Words>1420</Words>
  <Application>Microsoft Office PowerPoint</Application>
  <PresentationFormat>On-screen Show (4:3)</PresentationFormat>
  <Paragraphs>305</Paragraphs>
  <Slides>32</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NPP_FOR</vt:lpstr>
      <vt:lpstr>Equation</vt:lpstr>
      <vt:lpstr>Fast and Accurate Collocation of  CrIS and VIIRS       </vt:lpstr>
      <vt:lpstr>VIIRS Instrument </vt:lpstr>
      <vt:lpstr>CrIS Operational Concept</vt:lpstr>
      <vt:lpstr>Motivation</vt:lpstr>
      <vt:lpstr>Outline </vt:lpstr>
      <vt:lpstr>VIIRS vs. CrIS: Spectrally </vt:lpstr>
      <vt:lpstr>VIIRS vs. CrIS: Spatially</vt:lpstr>
      <vt:lpstr>Collocation of CrIS with VIIRS</vt:lpstr>
      <vt:lpstr>Collocation of CrIS with VIIRS Using line-of-sight vector</vt:lpstr>
      <vt:lpstr>Retrieve LOS Vectors </vt:lpstr>
      <vt:lpstr>K-D Tree Search</vt:lpstr>
      <vt:lpstr>CrIS Spatial Response Function</vt:lpstr>
      <vt:lpstr>CrIS-VIIRS BT Diff. Map</vt:lpstr>
      <vt:lpstr>Misalignment between CrIS and VIIRS  at the end of scan </vt:lpstr>
      <vt:lpstr>VIIRS Geolocation Very Accurate !  (I5 band: 375m resolution) </vt:lpstr>
      <vt:lpstr>CrIS Geolocation Assessment    Using VIIRS as a reference   </vt:lpstr>
      <vt:lpstr>PowerPoint Presentation</vt:lpstr>
      <vt:lpstr>Retrieved the CrIS LOS vector relative to  Spacecraft</vt:lpstr>
      <vt:lpstr>Defining α and β angles of CrIS LOS vector  in Spacecraft Coordinate</vt:lpstr>
      <vt:lpstr>α and β Angles  varying with Scan Position (FOV5)</vt:lpstr>
      <vt:lpstr>α and β angles are step-by-step perturbed  by 21 steps with a angle of 375/833/1000.0  </vt:lpstr>
      <vt:lpstr>Using VIIRS to  find best collocation position </vt:lpstr>
      <vt:lpstr>Flowchart for VIIRS-CrIS  Alignment Check</vt:lpstr>
      <vt:lpstr>IDPS Data Geolocation Performance </vt:lpstr>
      <vt:lpstr>New Geometric Parameters </vt:lpstr>
      <vt:lpstr>New SSMF In-track Angles </vt:lpstr>
      <vt:lpstr>Retrieved SSMF Cross-track Angles </vt:lpstr>
      <vt:lpstr>Geolocation Performance  (New Parameters)</vt:lpstr>
      <vt:lpstr>Only correct cross-track direction </vt:lpstr>
      <vt:lpstr>correct cross-track and in-track Direction </vt:lpstr>
      <vt:lpstr>PowerPoint Presentation</vt:lpstr>
      <vt:lpstr>Conclusion </vt:lpstr>
    </vt:vector>
  </TitlesOfParts>
  <Company>Lockheed Martin IS&amp;GS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Chris Barnet</dc:creator>
  <cp:lastModifiedBy>Likun</cp:lastModifiedBy>
  <cp:revision>2224</cp:revision>
  <dcterms:created xsi:type="dcterms:W3CDTF">2011-10-05T18:31:57Z</dcterms:created>
  <dcterms:modified xsi:type="dcterms:W3CDTF">2016-02-29T01:26:00Z</dcterms:modified>
</cp:coreProperties>
</file>