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92" r:id="rId3"/>
    <p:sldId id="494" r:id="rId4"/>
    <p:sldId id="501" r:id="rId5"/>
    <p:sldId id="508" r:id="rId6"/>
    <p:sldId id="509" r:id="rId7"/>
    <p:sldId id="505" r:id="rId8"/>
    <p:sldId id="493" r:id="rId9"/>
    <p:sldId id="506" r:id="rId10"/>
    <p:sldId id="507" r:id="rId11"/>
    <p:sldId id="498" r:id="rId12"/>
    <p:sldId id="466" r:id="rId13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HY" initials="D" lastIdx="1" clrIdx="0"/>
  <p:cmAuthor id="1" name="기본" initials="기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E96055"/>
    <a:srgbClr val="9966FF"/>
    <a:srgbClr val="9900FF"/>
    <a:srgbClr val="707345"/>
    <a:srgbClr val="F2D608"/>
    <a:srgbClr val="660066"/>
    <a:srgbClr val="0F298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062" autoAdjust="0"/>
    <p:restoredTop sz="88889" autoAdjust="0"/>
  </p:normalViewPr>
  <p:slideViewPr>
    <p:cSldViewPr>
      <p:cViewPr varScale="1">
        <p:scale>
          <a:sx n="88" d="100"/>
          <a:sy n="88" d="100"/>
        </p:scale>
        <p:origin x="3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3494"/>
    </p:cViewPr>
  </p:sorterViewPr>
  <p:notesViewPr>
    <p:cSldViewPr>
      <p:cViewPr varScale="1">
        <p:scale>
          <a:sx n="76" d="100"/>
          <a:sy n="76" d="100"/>
        </p:scale>
        <p:origin x="-22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B47A-D9BF-444B-9A56-D43E0237CE4D}" type="datetimeFigureOut">
              <a:rPr lang="ko-KR" altLang="en-US" smtClean="0"/>
              <a:pPr/>
              <a:t>2016-03-01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5E17F-943B-4ADB-8DDB-E3830A2CAC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6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96A9C8-F81D-452E-94EB-516219ADA450}" type="datetimeFigureOut">
              <a:rPr lang="ko-KR" altLang="en-US" smtClean="0"/>
              <a:pPr/>
              <a:t>2016-03-01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A27E3C-B002-4ACA-A73D-211ABB6B2C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8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EA6A43-699B-4918-B266-52D16670EEF9}" type="datetime1">
              <a:rPr lang="ko-KR" altLang="en-US" smtClean="0"/>
              <a:pPr>
                <a:defRPr/>
              </a:pPr>
              <a:t>2016-03-01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C1BB9BA-0FE8-4E7C-9CA9-497E72D2E66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5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604" y="0"/>
            <a:ext cx="2815396" cy="719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EA6A43-699B-4918-B266-52D16670EEF9}" type="datetime1">
              <a:rPr lang="ko-KR" altLang="en-US" smtClean="0"/>
              <a:pPr>
                <a:defRPr/>
              </a:pPr>
              <a:t>2016-03-01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C1BB9BA-0FE8-4E7C-9CA9-497E72D2E66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1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1440" y="620688"/>
            <a:ext cx="877428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587440" y="6597352"/>
            <a:ext cx="55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en-US" altLang="ko-KR" sz="10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598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36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0921D2-999E-44F7-A956-A92CC42E67E8}" type="datetime1">
              <a:rPr lang="ko-KR" altLang="en-US" smtClean="0"/>
              <a:pPr>
                <a:defRPr/>
              </a:pPr>
              <a:t>2016-03-01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529AB8-3D19-442E-AEB2-423BD06408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1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msc.kma.go.kr/html/homepage/en/gsics/gsicsMain.do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714744" y="5229200"/>
            <a:ext cx="1714512" cy="941961"/>
            <a:chOff x="3706670" y="5572125"/>
            <a:chExt cx="1714512" cy="941961"/>
          </a:xfrm>
        </p:grpSpPr>
        <p:pic>
          <p:nvPicPr>
            <p:cNvPr id="8196" name="Picture 2" descr="E:\[최은아]\기상청\매뉴얼\AS\Outline\A simbol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075" y="5572125"/>
              <a:ext cx="5651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부제목 2"/>
            <p:cNvSpPr txBox="1">
              <a:spLocks/>
            </p:cNvSpPr>
            <p:nvPr/>
          </p:nvSpPr>
          <p:spPr bwMode="auto">
            <a:xfrm>
              <a:off x="3706670" y="6156896"/>
              <a:ext cx="1714512" cy="3571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ko-KR" sz="2000" b="1" i="0" u="none" strike="noStrike" kern="1200" cap="none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rPr>
                <a:t>NMSC</a:t>
              </a:r>
              <a:r>
                <a:rPr kumimoji="0" lang="en-US" altLang="ko-KR" sz="2000" b="1" noProof="0" dirty="0" smtClean="0">
                  <a:solidFill>
                    <a:srgbClr val="00206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/KMA</a:t>
              </a:r>
              <a:endParaRPr kumimoji="0" lang="ko-KR" altLang="en-US" sz="2000" b="1" i="0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0" y="1052736"/>
            <a:ext cx="9144000" cy="2448272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800" b="1" spc="50" dirty="0" smtClean="0">
                <a:ln w="11430"/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KMA Agency Report</a:t>
            </a:r>
            <a:endParaRPr lang="ko-KR" altLang="en-US" sz="1400" b="1" spc="50" dirty="0" smtClean="0">
              <a:ln w="11430"/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7" y="1442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2016 GSICS Annual Meeting (29 Feb ~ 4 Mar 2016 )@ </a:t>
            </a:r>
            <a:r>
              <a:rPr lang="en-GB" altLang="ko-KR" sz="10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Tsukuba, Japan</a:t>
            </a:r>
            <a:endParaRPr lang="ko-KR" altLang="en-US" sz="1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000" b="1" dirty="0" smtClean="0">
                <a:latin typeface="Arial" pitchFamily="34" charset="0"/>
                <a:cs typeface="Arial" pitchFamily="34" charset="0"/>
              </a:rPr>
              <a:t>Application of GSICS correction</a:t>
            </a:r>
            <a:endParaRPr lang="ko-KR" altLang="en-US" sz="3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77199" y="793281"/>
            <a:ext cx="4104456" cy="1944216"/>
            <a:chOff x="10885822" y="21134648"/>
            <a:chExt cx="10284755" cy="399644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1246202" y="21134648"/>
              <a:ext cx="9184942" cy="537466"/>
            </a:xfrm>
            <a:prstGeom prst="roundRect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1. Sea Surface Temperature (SST)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0" descr="C:\Users\sjpark\Desktop\그림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5822" y="21746716"/>
              <a:ext cx="10284755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4748184" y="775557"/>
            <a:ext cx="4249355" cy="1865070"/>
            <a:chOff x="246911" y="3740198"/>
            <a:chExt cx="5256584" cy="250996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70370" y="3740198"/>
              <a:ext cx="5033124" cy="375732"/>
            </a:xfrm>
            <a:prstGeom prst="roundRect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2. Insolation (INS, Shortwave Radiation)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2" descr="C:\Users\sjpark\Desktop\그림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11" y="4172920"/>
              <a:ext cx="5256584" cy="207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직사각형 16"/>
          <p:cNvSpPr/>
          <p:nvPr/>
        </p:nvSpPr>
        <p:spPr>
          <a:xfrm>
            <a:off x="236551" y="2857579"/>
            <a:ext cx="475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Area: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0-45°N, 105-160°E  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Data: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COMS/MI IR data,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GTS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buoy SST data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b="5620"/>
          <a:stretch/>
        </p:blipFill>
        <p:spPr>
          <a:xfrm>
            <a:off x="2480488" y="3244602"/>
            <a:ext cx="1677013" cy="3293342"/>
          </a:xfrm>
          <a:prstGeom prst="rect">
            <a:avLst/>
          </a:prstGeom>
        </p:spPr>
      </p:pic>
      <p:sp>
        <p:nvSpPr>
          <p:cNvPr id="21" name="내용 개체 틀 2"/>
          <p:cNvSpPr txBox="1">
            <a:spLocks/>
          </p:cNvSpPr>
          <p:nvPr/>
        </p:nvSpPr>
        <p:spPr>
          <a:xfrm>
            <a:off x="2696034" y="3257689"/>
            <a:ext cx="1245920" cy="22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None/>
            </a:pPr>
            <a:r>
              <a:rPr lang="en-US" altLang="ko-KR" sz="10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Nighttime</a:t>
            </a:r>
            <a:r>
              <a:rPr lang="en-US" altLang="ko-KR" sz="12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SST</a:t>
            </a:r>
            <a:endParaRPr lang="ko-KR" altLang="en-US" sz="1000" b="1" dirty="0">
              <a:ln w="12700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653939" y="3295268"/>
            <a:ext cx="1171880" cy="197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None/>
            </a:pPr>
            <a:r>
              <a:rPr lang="en-US" altLang="ko-KR" sz="10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Daytime </a:t>
            </a:r>
            <a:r>
              <a:rPr lang="en-US" altLang="ko-KR" sz="1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SST</a:t>
            </a:r>
            <a:endParaRPr lang="ko-KR" altLang="en-US" sz="1000" b="1" dirty="0">
              <a:ln w="12700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6167"/>
          <a:stretch/>
        </p:blipFill>
        <p:spPr>
          <a:xfrm>
            <a:off x="377199" y="3489906"/>
            <a:ext cx="1725361" cy="30480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5536" y="4499828"/>
            <a:ext cx="15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Bias=0.5377</a:t>
            </a:r>
          </a:p>
          <a:p>
            <a:pPr algn="r"/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Before Correction</a:t>
            </a:r>
            <a:endParaRPr lang="ko-KR" altLang="en-US" sz="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6021288"/>
            <a:ext cx="1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Bias=0.0627</a:t>
            </a:r>
          </a:p>
          <a:p>
            <a:pPr algn="r"/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Correction</a:t>
            </a:r>
            <a:endParaRPr lang="ko-KR" altLang="en-US" sz="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862332" y="3602244"/>
            <a:ext cx="1748664" cy="2918544"/>
            <a:chOff x="17385724" y="36541693"/>
            <a:chExt cx="2671106" cy="4918308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17930218" y="40995793"/>
              <a:ext cx="2078892" cy="46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sz="1000" b="1" kern="0" dirty="0" err="1" smtClean="0">
                  <a:latin typeface="Arial" pitchFamily="34" charset="0"/>
                  <a:ea typeface="+mn-ea"/>
                  <a:cs typeface="Arial" pitchFamily="34" charset="0"/>
                </a:rPr>
                <a:t>Pyranometer</a:t>
              </a:r>
              <a:endParaRPr lang="ko-KR" altLang="en-US" sz="1000" b="1" kern="0" dirty="0" smtClean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9866" y="38760342"/>
              <a:ext cx="2376963" cy="2166937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9866" y="36541693"/>
              <a:ext cx="2376964" cy="216693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" t="32675" r="93049" b="36875"/>
            <a:stretch/>
          </p:blipFill>
          <p:spPr>
            <a:xfrm>
              <a:off x="17385724" y="36970180"/>
              <a:ext cx="247281" cy="1414800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" t="30050" r="93824" b="34775"/>
            <a:stretch/>
          </p:blipFill>
          <p:spPr>
            <a:xfrm>
              <a:off x="17484451" y="38981692"/>
              <a:ext cx="195415" cy="1415096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6716255" y="3434137"/>
            <a:ext cx="2855458" cy="1424534"/>
            <a:chOff x="16459912" y="35972996"/>
            <a:chExt cx="5594803" cy="298363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912" y="36376324"/>
              <a:ext cx="4494641" cy="258030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493832" y="35972996"/>
              <a:ext cx="4560883" cy="58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(Variation Monthly RMSE)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6732240" y="4858671"/>
            <a:ext cx="3096344" cy="1457730"/>
            <a:chOff x="16490057" y="38956628"/>
            <a:chExt cx="5971847" cy="2941240"/>
          </a:xfrm>
        </p:grpSpPr>
        <p:pic>
          <p:nvPicPr>
            <p:cNvPr id="36" name="그림 35"/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0057" y="39316668"/>
              <a:ext cx="4496400" cy="25812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7518601" y="38956628"/>
              <a:ext cx="4943303" cy="51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(Variation Monthly Bias)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4909086" y="2885997"/>
            <a:ext cx="3997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Study 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Area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: 30-40°N, 120-130°E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Data :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COMS/MI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Vis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data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Pyranometer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(Ground station)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4572000" y="775557"/>
            <a:ext cx="0" cy="57623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24217" y="4490536"/>
            <a:ext cx="15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Bias=0.0928</a:t>
            </a:r>
          </a:p>
          <a:p>
            <a:pPr algn="r"/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Before Correction</a:t>
            </a:r>
            <a:endParaRPr lang="ko-KR" altLang="en-US" sz="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68233" y="6011996"/>
            <a:ext cx="1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Bias=0.0208</a:t>
            </a:r>
          </a:p>
          <a:p>
            <a:pPr algn="r"/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Correction</a:t>
            </a:r>
            <a:endParaRPr lang="ko-KR" altLang="en-US" sz="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6505" y="4490536"/>
            <a:ext cx="15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Bias=11.88</a:t>
            </a:r>
          </a:p>
          <a:p>
            <a:pPr algn="r"/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Before Correction</a:t>
            </a:r>
            <a:endParaRPr lang="ko-KR" altLang="en-US" sz="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60521" y="5805264"/>
            <a:ext cx="1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Bias=2.22</a:t>
            </a:r>
          </a:p>
          <a:p>
            <a:pPr algn="r"/>
            <a:r>
              <a:rPr lang="en-US" altLang="ko-KR" sz="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Correction</a:t>
            </a:r>
            <a:endParaRPr lang="ko-KR" altLang="en-US" sz="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COMS IR for Demo phase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536" y="1052736"/>
            <a:ext cx="820891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Preparation for COMS IR to enter the Demonstration Phase of the GSICS Procedure for Product Acceptance(GPPA)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Preliminary version of ATBD and sample data (Nov.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2014)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Checking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sample data format </a:t>
            </a:r>
          </a:p>
        </p:txBody>
      </p:sp>
    </p:spTree>
    <p:extLst>
      <p:ext uri="{BB962C8B-B14F-4D97-AF65-F5344CB8AC3E}">
        <p14:creationId xmlns:p14="http://schemas.microsoft.com/office/powerpoint/2010/main" val="14921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41898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Current Status of KMA</a:t>
            </a:r>
            <a:endParaRPr lang="ko-KR" altLang="en-US" sz="30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75658"/>
            <a:ext cx="8229600" cy="49505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Visible channel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Operate vicarious calibration system using targets on the Earth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Keep studying the moon targets for vicarious calibration</a:t>
            </a:r>
          </a:p>
          <a:p>
            <a:pPr lvl="1"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Infrared channel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Operate </a:t>
            </a: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GSICS GEO-LEO </a:t>
            </a: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Inter-calibration system  </a:t>
            </a:r>
          </a:p>
          <a:p>
            <a:pPr marL="4572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  <a:sym typeface="Wingdings" panose="05000000000000000000" pitchFamily="2" charset="2"/>
              </a:rPr>
              <a:t> using</a:t>
            </a: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 IASI-A, IASI-B,</a:t>
            </a: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AIRS and </a:t>
            </a:r>
            <a:r>
              <a:rPr lang="en-US" altLang="ko-KR" sz="2000" dirty="0" err="1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CrIS</a:t>
            </a:r>
            <a:endParaRPr lang="en-US" altLang="ko-KR" sz="2000" dirty="0" smtClean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Investigate the cold bias correction in WV with SRF correction</a:t>
            </a:r>
          </a:p>
          <a:p>
            <a:pPr lvl="1">
              <a:buFont typeface="Wingdings" pitchFamily="2" charset="2"/>
              <a:buChar char="v"/>
            </a:pPr>
            <a:endParaRPr lang="en-US" altLang="ko-KR" sz="2000" dirty="0" smtClean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4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Preparation for the Demonstration Phase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Prepare to enter the Demonstration Phase of the GSICS Procedure for Product Acceptance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hs_lee\GSICS\Vis_Ocean_Desert_WC_DCC\20160127_results\scatter plo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"/>
          <a:stretch/>
        </p:blipFill>
        <p:spPr bwMode="auto">
          <a:xfrm>
            <a:off x="107504" y="2132856"/>
            <a:ext cx="35283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Visible Channel </a:t>
            </a:r>
            <a:endParaRPr lang="ko-KR" altLang="en-US" sz="30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70878" y="138727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auto" latinLnBrk="1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ko-KR" b="1" u="sng" dirty="0" smtClean="0">
                <a:solidFill>
                  <a:prstClr val="black"/>
                </a:solidFill>
                <a:latin typeface="Arial" pitchFamily="34" charset="0"/>
                <a:ea typeface="맑은 고딕"/>
              </a:rPr>
              <a:t>Time series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ea typeface="맑은 고딕"/>
              </a:rPr>
              <a:t>of slopes and intercepts</a:t>
            </a:r>
            <a:endParaRPr lang="en-US" altLang="ko-KR" dirty="0">
              <a:solidFill>
                <a:prstClr val="black"/>
              </a:solidFill>
              <a:latin typeface="Arial" pitchFamily="34" charset="0"/>
              <a:ea typeface="맑은 고딕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7544" y="980728"/>
            <a:ext cx="8172908" cy="252028"/>
            <a:chOff x="611560" y="2168860"/>
            <a:chExt cx="8172908" cy="468052"/>
          </a:xfrm>
        </p:grpSpPr>
        <p:sp>
          <p:nvSpPr>
            <p:cNvPr id="12" name="오각형 11"/>
            <p:cNvSpPr/>
            <p:nvPr/>
          </p:nvSpPr>
          <p:spPr>
            <a:xfrm>
              <a:off x="611560" y="2168860"/>
              <a:ext cx="2880320" cy="468052"/>
            </a:xfrm>
            <a:prstGeom prst="homePlate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a scatter plot for 30 days data</a:t>
              </a:r>
              <a:endPara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3" name="갈매기형 수장 12"/>
            <p:cNvSpPr/>
            <p:nvPr/>
          </p:nvSpPr>
          <p:spPr>
            <a:xfrm>
              <a:off x="3491880" y="2168860"/>
              <a:ext cx="2268252" cy="468052"/>
            </a:xfrm>
            <a:prstGeom prst="chevron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get a slope/intercept</a:t>
              </a:r>
              <a:endPara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4" name="갈매기형 수장 13"/>
            <p:cNvSpPr/>
            <p:nvPr/>
          </p:nvSpPr>
          <p:spPr>
            <a:xfrm>
              <a:off x="5760132" y="2168860"/>
              <a:ext cx="3024336" cy="468052"/>
            </a:xfrm>
            <a:prstGeom prst="chevron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trend of slope for long period</a:t>
              </a:r>
              <a:endPara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pic>
        <p:nvPicPr>
          <p:cNvPr id="3074" name="Picture 2" descr="D:\300_GSICS\320_GSICS_VIS\four_target_result\4target_moon_ratio__201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40" y="4707827"/>
            <a:ext cx="5080956" cy="19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3849219" y="4357767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auto" latinLnBrk="1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ko-KR" b="1" u="sng" dirty="0" smtClean="0">
                <a:solidFill>
                  <a:prstClr val="black"/>
                </a:solidFill>
                <a:latin typeface="Arial" pitchFamily="34" charset="0"/>
                <a:ea typeface="맑은 고딕"/>
              </a:rPr>
              <a:t>Results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ea typeface="맑은 고딕"/>
              </a:rPr>
              <a:t>of Moon and DCC (RTM)</a:t>
            </a:r>
            <a:endParaRPr lang="en-US" altLang="ko-KR" dirty="0">
              <a:solidFill>
                <a:prstClr val="black"/>
              </a:solidFill>
              <a:latin typeface="Arial" pitchFamily="34" charset="0"/>
              <a:ea typeface="맑은 고딕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43772" y="1412776"/>
            <a:ext cx="3672144" cy="5220580"/>
            <a:chOff x="143772" y="1556792"/>
            <a:chExt cx="3672144" cy="5220580"/>
          </a:xfrm>
        </p:grpSpPr>
        <p:grpSp>
          <p:nvGrpSpPr>
            <p:cNvPr id="22" name="그룹 11"/>
            <p:cNvGrpSpPr>
              <a:grpSpLocks/>
            </p:cNvGrpSpPr>
            <p:nvPr/>
          </p:nvGrpSpPr>
          <p:grpSpPr bwMode="auto">
            <a:xfrm>
              <a:off x="893273" y="2852936"/>
              <a:ext cx="2166559" cy="2437238"/>
              <a:chOff x="971302" y="1881337"/>
              <a:chExt cx="2166808" cy="243761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971302" y="4041912"/>
                <a:ext cx="936732" cy="2770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Ocean</a:t>
                </a:r>
                <a:endPara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321655" y="3681816"/>
                <a:ext cx="936625" cy="277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00B050"/>
                    </a:solidFill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Desert</a:t>
                </a:r>
                <a:endParaRPr lang="ko-KR" altLang="en-US" sz="1200" b="1">
                  <a:solidFill>
                    <a:srgbClr val="00B05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2261989" y="2964818"/>
                <a:ext cx="648560" cy="46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200" b="1" dirty="0" smtClean="0">
                    <a:solidFill>
                      <a:srgbClr val="7030A0"/>
                    </a:solidFill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Water Cloud</a:t>
                </a:r>
                <a:endParaRPr lang="ko-KR" altLang="en-US" sz="1200" b="1" dirty="0">
                  <a:solidFill>
                    <a:srgbClr val="7030A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61980" y="1881337"/>
                <a:ext cx="576130" cy="277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2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DCC</a:t>
                </a:r>
                <a:endParaRPr lang="ko-KR" altLang="en-US" sz="1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3" name="직사각형 22"/>
            <p:cNvSpPr>
              <a:spLocks noChangeArrowheads="1"/>
            </p:cNvSpPr>
            <p:nvPr/>
          </p:nvSpPr>
          <p:spPr bwMode="auto">
            <a:xfrm>
              <a:off x="245573" y="1630541"/>
              <a:ext cx="35703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l"/>
                <a:defRPr/>
              </a:pPr>
              <a:r>
                <a:rPr lang="en-US" altLang="ko-KR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</a:t>
              </a:r>
              <a:r>
                <a:rPr lang="en-US" altLang="ko-KR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Scatter plot </a:t>
              </a:r>
              <a:endPara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  <a:p>
              <a:pPr>
                <a:defRPr/>
              </a:pPr>
              <a:r>
                <a:rPr lang="en-US" altLang="ko-KR" sz="1600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    using ocean/desert/WC/DCC</a:t>
              </a:r>
              <a:endPara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65875" y="5766355"/>
              <a:ext cx="31620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en-US" altLang="ko-KR" sz="16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for all data until now </a:t>
              </a:r>
            </a:p>
            <a:p>
              <a:pPr marL="742950" lvl="1" indent="-285750">
                <a:buFont typeface="Wingdings" pitchFamily="2" charset="2"/>
                <a:buChar char="§"/>
                <a:defRPr/>
              </a:pPr>
              <a:r>
                <a:rPr lang="en-US" altLang="ko-KR" sz="1600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slope</a:t>
              </a:r>
              <a:r>
                <a:rPr lang="en-US" altLang="ko-KR" sz="1600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= </a:t>
              </a:r>
              <a:r>
                <a:rPr lang="en-US" altLang="ko-KR" sz="1600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0.861 </a:t>
              </a:r>
            </a:p>
            <a:p>
              <a:pPr marL="742950" lvl="1" indent="-285750">
                <a:buFont typeface="Wingdings" pitchFamily="2" charset="2"/>
                <a:buChar char="§"/>
                <a:defRPr/>
              </a:pPr>
              <a:r>
                <a:rPr lang="en-US" altLang="ko-KR" sz="1600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intercept= 0.019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43772" y="1556792"/>
              <a:ext cx="3557789" cy="5220580"/>
            </a:xfrm>
            <a:prstGeom prst="roundRect">
              <a:avLst>
                <a:gd name="adj" fmla="val 811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1560" y="2566694"/>
              <a:ext cx="130356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Ocean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Desert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solidFill>
                    <a:srgbClr val="9933FF"/>
                  </a:solidFill>
                  <a:latin typeface="Arial" pitchFamily="34" charset="0"/>
                  <a:cs typeface="Arial" pitchFamily="34" charset="0"/>
                </a:rPr>
                <a:t>Water Cloud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DCC</a:t>
              </a:r>
            </a:p>
          </p:txBody>
        </p:sp>
      </p:grpSp>
      <p:pic>
        <p:nvPicPr>
          <p:cNvPr id="3079" name="Picture 7" descr="D:\300_GSICS\320_GSICS_VIS\four_target_result\slope_2015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8512"/>
          <a:stretch/>
        </p:blipFill>
        <p:spPr bwMode="auto">
          <a:xfrm>
            <a:off x="4188783" y="1700808"/>
            <a:ext cx="4466970" cy="13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300_GSICS\320_GSICS_VIS\four_target_result\intercept_20151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9018"/>
          <a:stretch/>
        </p:blipFill>
        <p:spPr bwMode="auto">
          <a:xfrm>
            <a:off x="4188783" y="2996952"/>
            <a:ext cx="4451669" cy="12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492142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Slope(moon)=-5.802%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992" y="607355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Slope(4 targets)=-5.717%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Visible Channel (DCC and Moon)</a:t>
            </a:r>
            <a:endParaRPr lang="ko-KR" altLang="en-US" sz="30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323528" y="1063277"/>
            <a:ext cx="8496944" cy="54620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spc="-100" dirty="0" smtClean="0">
                <a:latin typeface="Arial" pitchFamily="34" charset="0"/>
                <a:cs typeface="Arial" pitchFamily="34" charset="0"/>
              </a:rPr>
              <a:t>Visible Calibration by Lunar, DCC(RTM and NASA method)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In 102 cases of COMS lunar observation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Result from DCC target is consistent with other target data, </a:t>
            </a:r>
            <a:br>
              <a:rPr lang="en-US" altLang="ko-KR" sz="1800" dirty="0">
                <a:latin typeface="Arial" pitchFamily="34" charset="0"/>
                <a:cs typeface="Arial" pitchFamily="34" charset="0"/>
              </a:rPr>
            </a:br>
            <a:r>
              <a:rPr lang="en-US" altLang="ko-KR" sz="1800" dirty="0">
                <a:latin typeface="Arial" pitchFamily="34" charset="0"/>
                <a:cs typeface="Arial" pitchFamily="34" charset="0"/>
              </a:rPr>
              <a:t>making linear regression line with high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correlation</a:t>
            </a: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Comparison with Lunar, DCC(RTM) and DCC(NASA method)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Results of Lunar, DCC(RTM) and DCC(NASA method)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pc="-100" dirty="0" smtClean="0">
                <a:latin typeface="Arial" pitchFamily="34" charset="0"/>
                <a:cs typeface="Arial" pitchFamily="34" charset="0"/>
              </a:rPr>
              <a:t> Moon </a:t>
            </a:r>
            <a:r>
              <a:rPr lang="en-US" altLang="ko-KR" sz="1800" spc="-100" dirty="0">
                <a:latin typeface="Arial" pitchFamily="34" charset="0"/>
                <a:cs typeface="Arial" pitchFamily="34" charset="0"/>
              </a:rPr>
              <a:t>: 1.2318/year, DCC(RTM) : 1.1689/year from  April 2011 ~ December 2015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DCC(NASA): 0.9757/year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from April 2011 ~ December 2013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Need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more investigation for the DCC result with NASA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method</a:t>
            </a:r>
            <a:endParaRPr lang="en-US" altLang="ko-K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LEO(CrIS) </a:t>
            </a:r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TB vs. GEO TB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34" y="674112"/>
            <a:ext cx="3676006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check the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for each IR channels </a:t>
            </a:r>
            <a:endParaRPr lang="en-US" altLang="ko-KR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 smtClean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(Jan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. 2014 -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51" y="1340768"/>
            <a:ext cx="2770992" cy="261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4" y="1340768"/>
            <a:ext cx="2701891" cy="25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35" y="3956154"/>
            <a:ext cx="2843292" cy="271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54" y="3956154"/>
            <a:ext cx="2753716" cy="26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079099" y="6579200"/>
            <a:ext cx="912429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LEO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86055" y="2578682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86056" y="4966572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12631" y="6560374"/>
            <a:ext cx="912429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LEO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2040" y="1444511"/>
            <a:ext cx="1253037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IR2(12.0</a:t>
            </a:r>
            <a:r>
              <a:rPr lang="el-GR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μ</a:t>
            </a:r>
            <a:r>
              <a:rPr lang="en-US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6165" y="1412776"/>
            <a:ext cx="1141619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IR1(10.8</a:t>
            </a:r>
            <a:r>
              <a:rPr lang="el-GR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71810" y="4120346"/>
            <a:ext cx="1213267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SWIR(3.8</a:t>
            </a:r>
            <a:r>
              <a:rPr lang="el-GR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4671" y="4104822"/>
            <a:ext cx="984976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WV(6.8</a:t>
            </a:r>
            <a:r>
              <a:rPr lang="el-GR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03" y="3278406"/>
            <a:ext cx="2056701" cy="3666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83" y="3214656"/>
            <a:ext cx="2016226" cy="35895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56" y="5954770"/>
            <a:ext cx="2184356" cy="38937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03" y="5898702"/>
            <a:ext cx="2097586" cy="3734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54051" y="4168880"/>
            <a:ext cx="17224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ysClr val="windowText" lastClr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SWIR of </a:t>
            </a:r>
            <a:r>
              <a:rPr lang="en-US" altLang="ko-KR" sz="15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CrIS</a:t>
            </a:r>
            <a:r>
              <a:rPr lang="en-US" altLang="ko-KR" sz="1500" b="1" dirty="0" smtClean="0">
                <a:solidFill>
                  <a:sysClr val="windowText" lastClr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large bias due to much shorter spectral coverage of MI broadband </a:t>
            </a:r>
          </a:p>
        </p:txBody>
      </p:sp>
      <p:sp>
        <p:nvSpPr>
          <p:cNvPr id="23" name="설명선 2 22"/>
          <p:cNvSpPr/>
          <p:nvPr/>
        </p:nvSpPr>
        <p:spPr>
          <a:xfrm rot="5400000" flipH="1">
            <a:off x="7465024" y="3933700"/>
            <a:ext cx="1325993" cy="1697055"/>
          </a:xfrm>
          <a:prstGeom prst="borderCallout2">
            <a:avLst>
              <a:gd name="adj1" fmla="val 18750"/>
              <a:gd name="adj2" fmla="val 784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rgbClr val="66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Monthly variation of TB Bias &amp; RMSE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74112"/>
            <a:ext cx="9042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monthly</a:t>
            </a:r>
            <a:r>
              <a:rPr lang="ko-KR" altLang="en-US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variation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of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and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RMSE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AIRS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IASI-A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2015) </a:t>
            </a:r>
            <a:r>
              <a:rPr lang="en-US" altLang="ko-KR" sz="1400" b="1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IASI-B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(Aug. 2013 - Dec. 2015) </a:t>
            </a:r>
            <a:r>
              <a:rPr lang="en-US" altLang="ko-KR" sz="1400" b="1" dirty="0" err="1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(Jan. 2014 - Dec. 2015)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405969" y="1700808"/>
            <a:ext cx="1862684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TB Bias (COMS-LEO)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903272" y="1700808"/>
            <a:ext cx="1862684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TB RMSE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750188" y="1340768"/>
            <a:ext cx="3250304" cy="292388"/>
            <a:chOff x="5750188" y="1340768"/>
            <a:chExt cx="3250304" cy="292388"/>
          </a:xfrm>
        </p:grpSpPr>
        <p:sp>
          <p:nvSpPr>
            <p:cNvPr id="8" name="TextBox 7"/>
            <p:cNvSpPr txBox="1"/>
            <p:nvPr/>
          </p:nvSpPr>
          <p:spPr>
            <a:xfrm>
              <a:off x="5750188" y="1340768"/>
              <a:ext cx="3250304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rgbClr val="00B05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AIRS</a:t>
              </a:r>
              <a:r>
                <a:rPr lang="en-US" altLang="ko-KR" sz="13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</a:t>
              </a:r>
              <a:r>
                <a:rPr lang="en-US" altLang="ko-KR" sz="1300" b="1" dirty="0" smtClean="0">
                  <a:solidFill>
                    <a:schemeClr val="accent2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</a:t>
              </a:r>
              <a:r>
                <a:rPr lang="en-US" altLang="ko-KR" sz="13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IASI-A        </a:t>
              </a:r>
              <a:r>
                <a:rPr lang="en-US" altLang="ko-KR" sz="13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IASI-B</a:t>
              </a:r>
              <a:r>
                <a:rPr lang="en-US" altLang="ko-KR" sz="1300" b="1" dirty="0" smtClean="0">
                  <a:solidFill>
                    <a:srgbClr val="3366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   </a:t>
              </a:r>
              <a:r>
                <a:rPr lang="en-US" altLang="ko-KR" sz="1300" b="1" dirty="0" err="1" smtClean="0">
                  <a:solidFill>
                    <a:srgbClr val="7030A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CrIS</a:t>
              </a:r>
              <a:r>
                <a:rPr lang="en-US" altLang="ko-KR" sz="13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</a:t>
              </a:r>
              <a:endParaRPr lang="ko-KR" altLang="en-US" sz="1300" b="1" dirty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868144" y="1349290"/>
              <a:ext cx="2471302" cy="219993"/>
              <a:chOff x="5868144" y="1349290"/>
              <a:chExt cx="2471302" cy="219993"/>
            </a:xfrm>
          </p:grpSpPr>
          <p:sp>
            <p:nvSpPr>
              <p:cNvPr id="9" name="이등변 삼각형 8"/>
              <p:cNvSpPr/>
              <p:nvPr/>
            </p:nvSpPr>
            <p:spPr>
              <a:xfrm>
                <a:off x="6617021" y="1387279"/>
                <a:ext cx="144016" cy="1440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868144" y="1398742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다이아몬드 10"/>
              <p:cNvSpPr/>
              <p:nvPr/>
            </p:nvSpPr>
            <p:spPr>
              <a:xfrm>
                <a:off x="7409109" y="1385488"/>
                <a:ext cx="216024" cy="147598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곱셈 기호 11"/>
              <p:cNvSpPr/>
              <p:nvPr/>
            </p:nvSpPr>
            <p:spPr>
              <a:xfrm>
                <a:off x="8201197" y="1349290"/>
                <a:ext cx="138249" cy="219993"/>
              </a:xfrm>
              <a:prstGeom prst="mathMultiply">
                <a:avLst/>
              </a:prstGeom>
              <a:solidFill>
                <a:srgbClr val="7030A0"/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1" y="2232001"/>
            <a:ext cx="4720695" cy="88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" y="3284984"/>
            <a:ext cx="4735721" cy="89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" y="4372697"/>
            <a:ext cx="4727930" cy="8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" y="5474082"/>
            <a:ext cx="4689392" cy="8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67944" y="2708920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3789040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9272" y="4380718"/>
            <a:ext cx="427484" cy="20005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7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5949860"/>
            <a:ext cx="576064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40" y="2232001"/>
            <a:ext cx="4436471" cy="8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64" y="3284984"/>
            <a:ext cx="4414679" cy="8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11" y="4343900"/>
            <a:ext cx="4550148" cy="8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34" y="5465679"/>
            <a:ext cx="4459939" cy="8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633688" y="2276872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33688" y="3356992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2482" y="4437112"/>
            <a:ext cx="427484" cy="20005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7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5517232"/>
            <a:ext cx="576064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4647247" y="1705213"/>
            <a:ext cx="4461257" cy="4604107"/>
            <a:chOff x="565818" y="980728"/>
            <a:chExt cx="4411962" cy="4464496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8" y="1484785"/>
              <a:ext cx="4392489" cy="823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9" y="2481149"/>
              <a:ext cx="4392488" cy="833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9" y="3574275"/>
              <a:ext cx="4392488" cy="835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9" y="4607570"/>
              <a:ext cx="4411961" cy="83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826214" y="1484785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-0.0208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70074" y="2492896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-0.0283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5816" y="4046875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0.0142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15816" y="4622939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0.0088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82242" y="1556792"/>
              <a:ext cx="36004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IR1</a:t>
              </a:r>
              <a:endParaRPr lang="ko-KR" altLang="en-US" sz="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54250" y="2564904"/>
              <a:ext cx="36004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IR2</a:t>
              </a:r>
              <a:endParaRPr lang="ko-KR" altLang="en-US" sz="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16524" y="4021033"/>
              <a:ext cx="427484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WV</a:t>
              </a:r>
              <a:endParaRPr lang="ko-KR" altLang="en-US" sz="7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11960" y="4725724"/>
              <a:ext cx="576064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SWIR</a:t>
              </a:r>
              <a:endParaRPr lang="ko-KR" altLang="en-US" sz="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925857" y="980728"/>
              <a:ext cx="3672409" cy="28973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Double Diff.(IASI/A TB bias- IASI/B TB bias)</a:t>
              </a:r>
              <a:endParaRPr lang="ko-KR" alt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31832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Infrared Channel(WV anomaly-1)</a:t>
            </a:r>
            <a:endParaRPr lang="en-US" altLang="ko-KR" sz="30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39" y="782995"/>
            <a:ext cx="44223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Currently, check </a:t>
            </a:r>
            <a:r>
              <a:rPr lang="en-US" altLang="ko-KR" sz="14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trend </a:t>
            </a:r>
            <a:r>
              <a:rPr lang="en-US" altLang="ko-KR" sz="1400" b="1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of TB bias</a:t>
            </a:r>
            <a:r>
              <a:rPr lang="en-US" altLang="ko-KR" sz="1400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WV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solidFill>
                  <a:sysClr val="windowText" lastClr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Large </a:t>
            </a:r>
            <a:r>
              <a:rPr lang="en-US" altLang="ko-KR" sz="14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negative </a:t>
            </a:r>
            <a:r>
              <a:rPr lang="en-US" altLang="ko-KR" sz="1400" dirty="0">
                <a:solidFill>
                  <a:sysClr val="windowText" lastClr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bias for </a:t>
            </a:r>
            <a:r>
              <a:rPr lang="en-US" altLang="ko-KR" sz="1400" b="1" dirty="0" smtClean="0">
                <a:solidFill>
                  <a:sysClr val="windowText" lastClr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warm temperature</a:t>
            </a:r>
            <a:endParaRPr lang="en-US" altLang="ko-KR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eriod: Jan. 2014 - Dec. 2014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790645" y="2932396"/>
            <a:ext cx="231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TB Bias(COMS-LEO) (K)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8378" y="4737522"/>
            <a:ext cx="137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COMS TB (K)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52011"/>
            <a:ext cx="3955137" cy="26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3533"/>
            <a:ext cx="34603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타원 16"/>
          <p:cNvSpPr/>
          <p:nvPr/>
        </p:nvSpPr>
        <p:spPr>
          <a:xfrm>
            <a:off x="2034233" y="2805722"/>
            <a:ext cx="1453460" cy="947909"/>
          </a:xfrm>
          <a:prstGeom prst="ellipse">
            <a:avLst/>
          </a:prstGeom>
          <a:solidFill>
            <a:schemeClr val="bg1">
              <a:lumMod val="65000"/>
              <a:alpha val="3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95536" y="6381328"/>
            <a:ext cx="842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*</a:t>
            </a:r>
            <a:r>
              <a:rPr lang="en-US" altLang="ko-KR" sz="12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Refrence</a:t>
            </a:r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: </a:t>
            </a:r>
            <a:r>
              <a:rPr lang="en-US" altLang="ko-KR" sz="12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Myoung</a:t>
            </a:r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-Hwan </a:t>
            </a:r>
            <a:r>
              <a:rPr lang="en-US" altLang="ko-KR" sz="12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Ahn</a:t>
            </a:r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 Su </a:t>
            </a:r>
            <a:r>
              <a:rPr lang="en-US" altLang="ko-KR" sz="12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Jeong</a:t>
            </a:r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Lee, </a:t>
            </a:r>
            <a:r>
              <a:rPr lang="en-US" altLang="ko-KR" sz="12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Dohyeong</a:t>
            </a:r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Kim “Estimation of uncertainties in the spectral response function of the water vapor channel of a meteorological imager”, Proc. SPIE, 2015</a:t>
            </a:r>
            <a:endParaRPr lang="ko-KR" altLang="en-US" sz="12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7077" y="829161"/>
            <a:ext cx="4140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estimated shift of the SRF center position, match the band averaged radiance from IASI and COMS/MI radiance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SRF shift : 2.79±1.73 cm</a:t>
            </a:r>
            <a:r>
              <a:rPr lang="en-US" altLang="ko-KR" sz="1400" b="1" baseline="30000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-1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eriod: April. 2011 - Jan.2012 (16 different days including four seasons)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4640" y="831532"/>
            <a:ext cx="4261881" cy="44696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630599" y="836711"/>
            <a:ext cx="4261881" cy="4464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갈매기형 수장 3"/>
          <p:cNvSpPr/>
          <p:nvPr/>
        </p:nvSpPr>
        <p:spPr>
          <a:xfrm>
            <a:off x="4365303" y="2805722"/>
            <a:ext cx="235479" cy="265173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088" y="5247491"/>
            <a:ext cx="72392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&lt; Two Methods&gt;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1) Original MI + IASI(SRF shifted by +2.8cm</a:t>
            </a:r>
            <a:r>
              <a:rPr lang="en-US" altLang="ko-KR" sz="1400" baseline="30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-1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shift)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2) (SRF) Corrected MI + IASI(SRF shifted by +</a:t>
            </a:r>
            <a:r>
              <a:rPr lang="en-US" altLang="ko-KR" sz="14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3.4cm</a:t>
            </a:r>
            <a:r>
              <a:rPr lang="en-US" altLang="ko-KR" sz="1400" baseline="30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-1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shift)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580112" y="620688"/>
            <a:ext cx="2541032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 WV SRF +2.8 cm</a:t>
            </a:r>
            <a:r>
              <a:rPr lang="en-US" altLang="ko-KR" sz="1300" b="1" baseline="300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-1</a:t>
            </a:r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shift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6770" y="2069813"/>
            <a:ext cx="1075933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WV(6.7</a:t>
            </a:r>
            <a:r>
              <a:rPr lang="el-GR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414" y="3789040"/>
            <a:ext cx="15455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Bias=-0.8373</a:t>
            </a:r>
          </a:p>
          <a:p>
            <a:pPr algn="r"/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RMSE=0.4211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5085184"/>
            <a:ext cx="2553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COMS Radiance [Wm</a:t>
            </a:r>
            <a:r>
              <a:rPr lang="en-US" altLang="ko-KR" sz="1050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sr</a:t>
            </a:r>
            <a:r>
              <a:rPr lang="en-US" altLang="ko-KR" sz="105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050" b="1" dirty="0" smtClean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05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]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638173" y="3786764"/>
            <a:ext cx="2553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Shifted SRF [cm</a:t>
            </a:r>
            <a:r>
              <a:rPr lang="en-US" altLang="ko-KR" sz="105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050" b="1" dirty="0" smtClean="0">
                <a:latin typeface="Arial" pitchFamily="34" charset="0"/>
                <a:cs typeface="Arial" pitchFamily="34" charset="0"/>
              </a:rPr>
              <a:t>]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31832" cy="551022"/>
          </a:xfrm>
        </p:spPr>
        <p:txBody>
          <a:bodyPr>
            <a:noAutofit/>
          </a:bodyPr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Infrared Channel(WV anomaly-2)</a:t>
            </a:r>
            <a:endParaRPr lang="en-US" altLang="ko-KR" sz="30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38979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Result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of IASI SRF shift and the </a:t>
            </a:r>
            <a:r>
              <a:rPr lang="en-US" altLang="ko-KR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trend </a:t>
            </a:r>
            <a:r>
              <a:rPr lang="en-US" altLang="ko-KR" b="1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of TB bias</a:t>
            </a:r>
            <a:r>
              <a:rPr lang="en-US" altLang="ko-KR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WV</a:t>
            </a:r>
            <a:r>
              <a:rPr lang="en-US" altLang="ko-KR" b="1" u="sng" spc="-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u="sng" spc="-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pc="-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Jan. 01.2014 - Dec.12.2014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593" y="6505599"/>
            <a:ext cx="1154796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LEO TB (K)</a:t>
            </a:r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31170" y="2531364"/>
            <a:ext cx="140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1" y="4273351"/>
            <a:ext cx="2369197" cy="224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4585" y="5653758"/>
            <a:ext cx="176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+ IASI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</a:t>
            </a:r>
            <a:r>
              <a:rPr lang="en-US" altLang="ko-KR" sz="1000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IASI_3.4  </a:t>
            </a:r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ko-KR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Bias  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-0.8307</a:t>
            </a:r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-0.1051</a:t>
            </a:r>
            <a:endParaRPr lang="ko-KR" altLang="ko-KR" sz="1000" dirty="0">
              <a:solidFill>
                <a:srgbClr val="00B0F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RMSE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0.4112</a:t>
            </a:r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0.3882</a:t>
            </a:r>
            <a:endParaRPr lang="ko-KR" altLang="ko-KR" sz="1000" dirty="0">
              <a:solidFill>
                <a:srgbClr val="00B0F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3217" y="4285606"/>
            <a:ext cx="212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Slop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0.9817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0.9846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sz="1000" b="1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0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Inter.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3.6385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3.6457</a:t>
            </a:r>
            <a:r>
              <a:rPr lang="en-US" altLang="ko-KR" sz="1000" b="1" dirty="0" smtClean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000" b="1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1" y="1753797"/>
            <a:ext cx="2421351" cy="228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74585" y="3223428"/>
            <a:ext cx="182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+ IASI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</a:t>
            </a:r>
            <a:r>
              <a:rPr lang="en-US" altLang="ko-KR" sz="1000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IASI_2.8 </a:t>
            </a:r>
            <a:endParaRPr lang="ko-KR" altLang="ko-KR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Bias 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-0.8307  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-0.0277</a:t>
            </a:r>
            <a:endParaRPr lang="ko-KR" altLang="ko-KR" sz="1000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RMSE</a:t>
            </a:r>
            <a:r>
              <a:rPr lang="en-US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0.4112</a:t>
            </a:r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0.3905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ko-KR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8536" y="1783268"/>
            <a:ext cx="160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Slop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0.9817 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0.9837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sz="1000" b="1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0"/>
            <a:r>
              <a:rPr lang="en-US" altLang="ko-KR" sz="10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Inter.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3.6385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3.9394 </a:t>
            </a:r>
            <a:r>
              <a:rPr lang="en-US" altLang="ko-KR" sz="1000" b="1" dirty="0" smtClean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000" b="1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541"/>
            <a:ext cx="42244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80720" y="614555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924285" y="4217260"/>
            <a:ext cx="238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Bias(COMS-LEO) (K)</a:t>
            </a:r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80720" y="5072847"/>
            <a:ext cx="262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IASI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IASI_2.8    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IASI_3.4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endParaRPr lang="ko-KR" altLang="ko-KR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Bias 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-0.8307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-0.0277     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-0.1051</a:t>
            </a:r>
            <a:endParaRPr lang="ko-KR" altLang="ko-KR" sz="1000" dirty="0">
              <a:solidFill>
                <a:srgbClr val="7030A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fontAlgn="t"/>
            <a:r>
              <a:rPr lang="en-US" altLang="ko-KR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RMSE</a:t>
            </a:r>
            <a:r>
              <a:rPr lang="en-US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0.4112</a:t>
            </a:r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000" b="1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0.3905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</a:t>
            </a:r>
            <a:r>
              <a:rPr lang="en-US" altLang="ko-KR" sz="1000" b="1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0.3882</a:t>
            </a:r>
            <a:endParaRPr lang="ko-KR" altLang="ko-KR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31170" y="5031905"/>
            <a:ext cx="140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5833" y="1911493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Original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: Original MI + Original IASI</a:t>
            </a:r>
          </a:p>
          <a:p>
            <a:r>
              <a:rPr lang="en-US" altLang="ko-KR" sz="1400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Method1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: Original MI + IASI SRF shifted by +2.8cm</a:t>
            </a:r>
            <a:r>
              <a:rPr lang="en-US" altLang="ko-KR" sz="1400" baseline="30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-1</a:t>
            </a:r>
          </a:p>
          <a:p>
            <a:r>
              <a:rPr lang="en-US" altLang="ko-KR" sz="1400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Method2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: Corrected MI + </a:t>
            </a:r>
            <a:r>
              <a:rPr lang="en-US" altLang="ko-KR" sz="14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IASI SRF shifted by 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+3.4cm</a:t>
            </a:r>
            <a:r>
              <a:rPr lang="en-US" altLang="ko-KR" sz="1400" baseline="30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-1</a:t>
            </a:r>
            <a:endParaRPr lang="ko-KR" altLang="en-US" sz="1400" baseline="30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3075008"/>
            <a:ext cx="1075933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WV(6.7</a:t>
            </a:r>
            <a:r>
              <a:rPr lang="el-GR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μ</a:t>
            </a:r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Infrared Channel (summary)</a:t>
            </a:r>
            <a:endParaRPr lang="ko-KR" altLang="en-US" sz="30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179512" y="980728"/>
            <a:ext cx="8496944" cy="54620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GSICS GEO-LEO Inter-calibration for COMS IR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Period : </a:t>
            </a:r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AIRS, IASI-A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(April </a:t>
            </a:r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2011 - Dec. 2015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IASI-B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(Aug</a:t>
            </a:r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2013 - Dec. 2015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</a:t>
            </a:r>
            <a:r>
              <a:rPr lang="en-US" altLang="ko-KR" sz="18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CrIS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(Jan</a:t>
            </a:r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2014 - Dec. 2015)</a:t>
            </a:r>
            <a:endParaRPr lang="ko-KR" altLang="en-US" sz="1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TB bias : IR1&lt; 0.13K, IR2&lt;0.02K and IR3&lt;-1.0K(&lt;0.1 after correction)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TB bias of CrIS show the smallest(0.03K, -0.01K) among four instruments for IR1 and IR2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u="sng" dirty="0" smtClean="0">
                <a:latin typeface="Arial" pitchFamily="34" charset="0"/>
                <a:cs typeface="Arial" pitchFamily="34" charset="0"/>
              </a:rPr>
              <a:t>SWIR of CrIS shows </a:t>
            </a:r>
            <a:r>
              <a:rPr lang="en-US" altLang="ko-KR" sz="1600" u="sng" dirty="0">
                <a:latin typeface="Arial" pitchFamily="34" charset="0"/>
                <a:cs typeface="Arial" pitchFamily="34" charset="0"/>
              </a:rPr>
              <a:t>systematic </a:t>
            </a:r>
            <a:r>
              <a:rPr lang="en-US" altLang="ko-KR" sz="1600" u="sng" dirty="0" smtClean="0">
                <a:latin typeface="Arial" pitchFamily="34" charset="0"/>
                <a:cs typeface="Arial" pitchFamily="34" charset="0"/>
              </a:rPr>
              <a:t>uncertainties </a:t>
            </a:r>
            <a:r>
              <a:rPr lang="en-US" altLang="ko-KR" sz="1600" u="sng" dirty="0">
                <a:latin typeface="Arial" pitchFamily="34" charset="0"/>
                <a:cs typeface="Arial" pitchFamily="34" charset="0"/>
              </a:rPr>
              <a:t>due to its much shorter spectral coverage of MI </a:t>
            </a:r>
            <a:r>
              <a:rPr lang="en-US" altLang="ko-KR" sz="1600" u="sng" dirty="0" smtClean="0">
                <a:latin typeface="Arial" pitchFamily="34" charset="0"/>
                <a:cs typeface="Arial" pitchFamily="34" charset="0"/>
              </a:rPr>
              <a:t>broadband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spc="-40" dirty="0" smtClean="0">
                <a:latin typeface="Arial" pitchFamily="34" charset="0"/>
                <a:cs typeface="Arial" pitchFamily="34" charset="0"/>
              </a:rPr>
              <a:t>Investigate SRF shift (+2.8cm</a:t>
            </a:r>
            <a:r>
              <a:rPr lang="en-US" altLang="ko-KR" sz="1600" spc="-4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600" spc="-40" dirty="0" smtClean="0">
                <a:latin typeface="Arial" pitchFamily="34" charset="0"/>
                <a:cs typeface="Arial" pitchFamily="34" charset="0"/>
              </a:rPr>
              <a:t>) to correct the large negative bias of WV channel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Seasonal variation :  the same pattern between AIRS and CrIS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TB bias has two peaks around March and Sep.-Oct.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Diurnal variation :  At the local midnight, the biases of all four IR channels shows gradual increasing patterns which may be caused by midnight effect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Investigate MBCC effect on the IR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of GSICS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displayed on KMA’s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homepage</a:t>
            </a:r>
            <a:br>
              <a:rPr lang="en-US" altLang="ko-KR" sz="18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8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altLang="ko-KR" sz="18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  <a:hlinkClick r:id="rId2"/>
              </a:rPr>
              <a:t>nmsc.kma.go.kr/html/homepage/en/gsics/gsicsMain.do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KMA">
      <a:dk1>
        <a:sysClr val="windowText" lastClr="000000"/>
      </a:dk1>
      <a:lt1>
        <a:sysClr val="window" lastClr="FFFFFF"/>
      </a:lt1>
      <a:dk2>
        <a:srgbClr val="0F298F"/>
      </a:dk2>
      <a:lt2>
        <a:srgbClr val="BFE7F1"/>
      </a:lt2>
      <a:accent1>
        <a:srgbClr val="0098BC"/>
      </a:accent1>
      <a:accent2>
        <a:srgbClr val="0A58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A">
      <a:majorFont>
        <a:latin typeface="Frutiger67-Condensed"/>
        <a:ea typeface="Cre고딕 B"/>
        <a:cs typeface=""/>
      </a:majorFont>
      <a:minorFont>
        <a:latin typeface="Frutiger 55 Roman"/>
        <a:ea typeface="-윤고딕1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14340</TotalTime>
  <Words>966</Words>
  <Application>Microsoft Office PowerPoint</Application>
  <PresentationFormat>화면 슬라이드 쇼(4:3)</PresentationFormat>
  <Paragraphs>169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6" baseType="lpstr">
      <vt:lpstr>Arial Unicode MS</vt:lpstr>
      <vt:lpstr>Cre고딕 B</vt:lpstr>
      <vt:lpstr>Frutiger 55 Roman</vt:lpstr>
      <vt:lpstr>Frutiger67-Condensed</vt:lpstr>
      <vt:lpstr>HY헤드라인M</vt:lpstr>
      <vt:lpstr>굴림</vt:lpstr>
      <vt:lpstr>맑은 고딕</vt:lpstr>
      <vt:lpstr>-윤고딕120</vt:lpstr>
      <vt:lpstr>Arial</vt:lpstr>
      <vt:lpstr>Symbol</vt:lpstr>
      <vt:lpstr>Tahoma</vt:lpstr>
      <vt:lpstr>Wingdings</vt:lpstr>
      <vt:lpstr>Wingdings 3</vt:lpstr>
      <vt:lpstr>Office 테마</vt:lpstr>
      <vt:lpstr>PowerPoint 프레젠테이션</vt:lpstr>
      <vt:lpstr>Current Status of KMA</vt:lpstr>
      <vt:lpstr>Visible Channel </vt:lpstr>
      <vt:lpstr>Visible Channel (DCC and Moon)</vt:lpstr>
      <vt:lpstr>LEO(CrIS) TB vs. GEO TB</vt:lpstr>
      <vt:lpstr>Monthly variation of TB Bias &amp; RMSE</vt:lpstr>
      <vt:lpstr>Infrared Channel(WV anomaly-1)</vt:lpstr>
      <vt:lpstr>Infrared Channel(WV anomaly-2)</vt:lpstr>
      <vt:lpstr>Infrared Channel (summary)</vt:lpstr>
      <vt:lpstr>Application of GSICS correction</vt:lpstr>
      <vt:lpstr>COMS IR for Demo phase</vt:lpstr>
      <vt:lpstr>PowerPoint 프레젠테이션</vt:lpstr>
    </vt:vector>
  </TitlesOfParts>
  <Company>x4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파워포인트포맷 A</dc:title>
  <dc:creator>euna</dc:creator>
  <cp:lastModifiedBy>Dohyeong Kim</cp:lastModifiedBy>
  <cp:revision>889</cp:revision>
  <cp:lastPrinted>2016-02-24T06:07:29Z</cp:lastPrinted>
  <dcterms:created xsi:type="dcterms:W3CDTF">2008-10-15T11:47:55Z</dcterms:created>
  <dcterms:modified xsi:type="dcterms:W3CDTF">2016-03-01T04:55:53Z</dcterms:modified>
</cp:coreProperties>
</file>