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70" r:id="rId1"/>
  </p:sldMasterIdLst>
  <p:notesMasterIdLst>
    <p:notesMasterId r:id="rId14"/>
  </p:notesMasterIdLst>
  <p:handoutMasterIdLst>
    <p:handoutMasterId r:id="rId15"/>
  </p:handoutMasterIdLst>
  <p:sldIdLst>
    <p:sldId id="256" r:id="rId2"/>
    <p:sldId id="486" r:id="rId3"/>
    <p:sldId id="582" r:id="rId4"/>
    <p:sldId id="583" r:id="rId5"/>
    <p:sldId id="584" r:id="rId6"/>
    <p:sldId id="585" r:id="rId7"/>
    <p:sldId id="586" r:id="rId8"/>
    <p:sldId id="587" r:id="rId9"/>
    <p:sldId id="588" r:id="rId10"/>
    <p:sldId id="589" r:id="rId11"/>
    <p:sldId id="519" r:id="rId12"/>
    <p:sldId id="591" r:id="rId13"/>
  </p:sldIdLst>
  <p:sldSz cx="9906000" cy="6858000" type="A4"/>
  <p:notesSz cx="7010400" cy="92964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BB2A"/>
    <a:srgbClr val="FF9900"/>
    <a:srgbClr val="3333FF"/>
    <a:srgbClr val="EE2D24"/>
    <a:srgbClr val="009900"/>
    <a:srgbClr val="A2DADE"/>
    <a:srgbClr val="4E0B55"/>
    <a:srgbClr val="C7A775"/>
    <a:srgbClr val="00B5EF"/>
    <a:srgbClr val="CDE3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42" autoAdjust="0"/>
    <p:restoredTop sz="90110" autoAdjust="0"/>
  </p:normalViewPr>
  <p:slideViewPr>
    <p:cSldViewPr snapToGrid="0">
      <p:cViewPr>
        <p:scale>
          <a:sx n="90" d="100"/>
          <a:sy n="90" d="100"/>
        </p:scale>
        <p:origin x="-744" y="-168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4214"/>
        <p:guide pos="358"/>
        <p:guide pos="912"/>
        <p:guide pos="4879"/>
        <p:guide pos="5556"/>
        <p:guide pos="1424"/>
        <p:guide pos="402"/>
        <p:guide pos="17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-1848" y="-78"/>
      </p:cViewPr>
      <p:guideLst>
        <p:guide orient="horz" pos="2928"/>
        <p:guide pos="2207"/>
      </p:guideLst>
    </p:cSldViewPr>
  </p:notesViewPr>
  <p:gridSpacing cx="90012" cy="90012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024396" y="0"/>
            <a:ext cx="102271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9BDA86A5-C3F8-4600-8CE3-C04B72EF9C2F}" type="datetime4">
              <a:rPr lang="en-GB" smtClean="0"/>
              <a:pPr>
                <a:defRPr/>
              </a:pPr>
              <a:t>March 2, 2016</a:t>
            </a:fld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4302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859562" y="9104302"/>
            <a:ext cx="18755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173C6697-A4F6-43B0-B68C-324E1280CAF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741706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117" cy="46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283" y="0"/>
            <a:ext cx="3037117" cy="46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AF3C147A-0D2F-4A49-8F4F-33980B94F1F7}" type="datetime4">
              <a:rPr lang="en-GB" smtClean="0"/>
              <a:pPr>
                <a:defRPr/>
              </a:pPr>
              <a:t>March 2, 2016</a:t>
            </a:fld>
            <a:endParaRPr lang="de-DE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7425" y="695325"/>
            <a:ext cx="503555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2829" y="4414824"/>
            <a:ext cx="5144742" cy="4185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135"/>
            <a:ext cx="3037117" cy="465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283" y="8831135"/>
            <a:ext cx="3037117" cy="465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23812D3-E89D-4B71-A037-BF846B8DE29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107080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FB869D-7AE8-45BD-AD5A-D0DA05E60C73}" type="slidenum">
              <a:rPr lang="de-DE" smtClean="0"/>
              <a:pPr/>
              <a:t>1</a:t>
            </a:fld>
            <a:endParaRPr lang="de-DE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7425" y="695325"/>
            <a:ext cx="5035550" cy="348615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4E8CFAD-6A94-4CB7-B32D-926ACF4E508E}" type="datetime4">
              <a:rPr lang="en-GB" smtClean="0"/>
              <a:pPr>
                <a:defRPr/>
              </a:pPr>
              <a:t>March 2, 2016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dirty="0" smtClean="0">
                <a:solidFill>
                  <a:schemeClr val="tx1"/>
                </a:solidFill>
              </a:rPr>
              <a:t>The storage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F3C147A-0D2F-4A49-8F4F-33980B94F1F7}" type="datetime4">
              <a:rPr lang="en-GB" smtClean="0"/>
              <a:pPr>
                <a:defRPr/>
              </a:pPr>
              <a:t>March 2, 2016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3812D3-E89D-4B71-A037-BF846B8DE299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0496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F3C147A-0D2F-4A49-8F4F-33980B94F1F7}" type="datetime4">
              <a:rPr lang="en-GB" smtClean="0"/>
              <a:pPr>
                <a:defRPr/>
              </a:pPr>
              <a:t>March 2, 2016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3812D3-E89D-4B71-A037-BF846B8DE299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7723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693991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429125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57346" name="Picture 2" descr="H:\MY DOCUMENTS\GSICS\logo\GSICS500px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0" y="185739"/>
            <a:ext cx="4762500" cy="1933575"/>
          </a:xfrm>
          <a:prstGeom prst="rect">
            <a:avLst/>
          </a:prstGeom>
          <a:noFill/>
        </p:spPr>
      </p:pic>
    </p:spTree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45"/>
            <a:ext cx="241458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8" y="274645"/>
            <a:ext cx="70786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2"/>
          <p:cNvGrpSpPr>
            <a:grpSpLocks/>
          </p:cNvGrpSpPr>
          <p:nvPr userDrawn="1"/>
        </p:nvGrpSpPr>
        <p:grpSpPr bwMode="auto">
          <a:xfrm>
            <a:off x="4773" y="1090633"/>
            <a:ext cx="9901237" cy="128587"/>
            <a:chOff x="3" y="2044"/>
            <a:chExt cx="6237" cy="179"/>
          </a:xfrm>
        </p:grpSpPr>
        <p:sp>
          <p:nvSpPr>
            <p:cNvPr id="5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8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9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 b="1"/>
            </a:lvl1pPr>
            <a:lvl2pPr>
              <a:defRPr sz="2000" b="1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2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9540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6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2" y="1600206"/>
            <a:ext cx="39719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2"/>
          <p:cNvGrpSpPr>
            <a:grpSpLocks/>
          </p:cNvGrpSpPr>
          <p:nvPr userDrawn="1"/>
        </p:nvGrpSpPr>
        <p:grpSpPr bwMode="auto">
          <a:xfrm>
            <a:off x="4773" y="1090633"/>
            <a:ext cx="9901237" cy="128587"/>
            <a:chOff x="3" y="2044"/>
            <a:chExt cx="6237" cy="179"/>
          </a:xfrm>
        </p:grpSpPr>
        <p:sp>
          <p:nvSpPr>
            <p:cNvPr id="4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5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8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2"/>
          <p:cNvGrpSpPr>
            <a:grpSpLocks/>
          </p:cNvGrpSpPr>
          <p:nvPr userDrawn="1"/>
        </p:nvGrpSpPr>
        <p:grpSpPr bwMode="auto">
          <a:xfrm>
            <a:off x="4773" y="1090633"/>
            <a:ext cx="9901237" cy="128587"/>
            <a:chOff x="3" y="2044"/>
            <a:chExt cx="6237" cy="179"/>
          </a:xfrm>
        </p:grpSpPr>
        <p:sp>
          <p:nvSpPr>
            <p:cNvPr id="3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4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5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7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4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" y="6488115"/>
            <a:ext cx="6272213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baseline="0" dirty="0" smtClean="0">
                <a:solidFill>
                  <a:schemeClr val="tx1"/>
                </a:solidFill>
              </a:rPr>
              <a:t>Feb, 2016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fld id="{ED0F9CEB-5A3B-41CC-A276-34566D4505EC}" type="slidenum">
              <a:rPr lang="en-GB" smtClean="0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Line 8"/>
          <p:cNvSpPr>
            <a:spLocks noChangeShapeType="1"/>
          </p:cNvSpPr>
          <p:nvPr/>
        </p:nvSpPr>
        <p:spPr bwMode="auto">
          <a:xfrm>
            <a:off x="571499" y="1206500"/>
            <a:ext cx="8839201" cy="0"/>
          </a:xfrm>
          <a:prstGeom prst="line">
            <a:avLst/>
          </a:prstGeom>
          <a:noFill/>
          <a:ln w="57150" cmpd="thinThick">
            <a:solidFill>
              <a:srgbClr val="3333FF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/>
          </a:p>
        </p:txBody>
      </p:sp>
      <p:pic>
        <p:nvPicPr>
          <p:cNvPr id="2056" name="Picture 8" descr="H:\MY DOCUMENTS\GSICS\logo\GSICS180px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191505" y="6162695"/>
            <a:ext cx="1714500" cy="69532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087" r:id="rId2"/>
    <p:sldLayoutId id="2147484078" r:id="rId3"/>
    <p:sldLayoutId id="2147484080" r:id="rId4"/>
    <p:sldLayoutId id="2147484079" r:id="rId5"/>
    <p:sldLayoutId id="2147484088" r:id="rId6"/>
    <p:sldLayoutId id="2147484089" r:id="rId7"/>
    <p:sldLayoutId id="2147484081" r:id="rId8"/>
    <p:sldLayoutId id="2147484082" r:id="rId9"/>
    <p:sldLayoutId id="2147484083" r:id="rId10"/>
    <p:sldLayoutId id="2147484084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hyperlink" Target="http://gsics.nesdis.noaa.gov/thredds/catalog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tar.nesdis.noaa.gov/thredds/gsics/catalog.html" TargetMode="External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4"/>
          <p:cNvSpPr>
            <a:spLocks noGrp="1" noChangeArrowheads="1"/>
          </p:cNvSpPr>
          <p:nvPr>
            <p:ph type="ctrTitle"/>
          </p:nvPr>
        </p:nvSpPr>
        <p:spPr>
          <a:xfrm>
            <a:off x="842159" y="2078879"/>
            <a:ext cx="8420100" cy="1470025"/>
          </a:xfrm>
        </p:spPr>
        <p:txBody>
          <a:bodyPr/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3.m. </a:t>
            </a:r>
            <a:r>
              <a:rPr lang="en-US" sz="3600" dirty="0"/>
              <a:t>GEO-LEO IR Progress at </a:t>
            </a:r>
            <a:r>
              <a:rPr lang="en-US" sz="3600" dirty="0" smtClean="0"/>
              <a:t>NOAA</a:t>
            </a:r>
            <a:br>
              <a:rPr lang="en-US" sz="3600" dirty="0" smtClean="0"/>
            </a:br>
            <a:endParaRPr lang="en-GB" sz="3600" b="1" dirty="0" smtClean="0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ubTitle" idx="1"/>
          </p:nvPr>
        </p:nvSpPr>
        <p:spPr>
          <a:xfrm>
            <a:off x="1347003" y="3845430"/>
            <a:ext cx="6934200" cy="1752600"/>
          </a:xfrm>
        </p:spPr>
        <p:txBody>
          <a:bodyPr/>
          <a:lstStyle/>
          <a:p>
            <a:pPr>
              <a:defRPr/>
            </a:pPr>
            <a:r>
              <a:rPr lang="en-US" sz="2400" b="1" dirty="0" err="1" smtClean="0">
                <a:solidFill>
                  <a:srgbClr val="002060"/>
                </a:solidFill>
              </a:rPr>
              <a:t>Yuanzheng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(Jordan</a:t>
            </a:r>
            <a:r>
              <a:rPr lang="en-US" dirty="0" smtClean="0">
                <a:solidFill>
                  <a:srgbClr val="002060"/>
                </a:solidFill>
              </a:rPr>
              <a:t>) </a:t>
            </a:r>
            <a:r>
              <a:rPr lang="en-US" sz="2400" b="1" dirty="0" smtClean="0">
                <a:solidFill>
                  <a:srgbClr val="002060"/>
                </a:solidFill>
              </a:rPr>
              <a:t>Yao</a:t>
            </a:r>
            <a:endParaRPr lang="en-US" sz="2400" dirty="0" smtClean="0">
              <a:solidFill>
                <a:srgbClr val="002060"/>
              </a:solidFill>
            </a:endParaRPr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sz="1600" dirty="0" smtClean="0">
                <a:solidFill>
                  <a:srgbClr val="002060"/>
                </a:solidFill>
              </a:rPr>
              <a:t>2016 GSICS Annual Meeting 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sz="1600" dirty="0" smtClean="0">
                <a:solidFill>
                  <a:srgbClr val="002060"/>
                </a:solidFill>
              </a:rPr>
              <a:t>Tsukuba, Japan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sz="1600" dirty="0" smtClean="0">
                <a:solidFill>
                  <a:srgbClr val="002060"/>
                </a:solidFill>
              </a:rPr>
              <a:t>Feb 29-4 Mar, 2016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75997" y="5734431"/>
            <a:ext cx="7678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Acknowledgement: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Fangfang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Yu  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Near-term Goals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3293" y="2264216"/>
            <a:ext cx="7954942" cy="2035262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dirty="0" smtClean="0"/>
              <a:t>Refine the programs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Add missing GEOLEO IR back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 smtClean="0"/>
              <a:t>Finalize the migration of THREDDS on the new server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283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5058" y="2778826"/>
            <a:ext cx="5206835" cy="973776"/>
          </a:xfrm>
        </p:spPr>
        <p:txBody>
          <a:bodyPr/>
          <a:lstStyle/>
          <a:p>
            <a:pPr>
              <a:buNone/>
            </a:pPr>
            <a:r>
              <a:rPr lang="en-US" sz="4800" dirty="0" smtClean="0">
                <a:solidFill>
                  <a:srgbClr val="FF0000"/>
                </a:solidFill>
              </a:rPr>
              <a:t>        Thank You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89364" y="1985818"/>
            <a:ext cx="26084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cid:part1.03010403.05020703@noaa.gov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9906000" cy="653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560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5626" y="500710"/>
            <a:ext cx="1743116" cy="568511"/>
          </a:xfrm>
        </p:spPr>
        <p:txBody>
          <a:bodyPr/>
          <a:lstStyle/>
          <a:p>
            <a:pPr algn="l"/>
            <a:r>
              <a:rPr lang="en-US" sz="3200" dirty="0" smtClean="0">
                <a:solidFill>
                  <a:srgbClr val="0000FF"/>
                </a:solidFill>
              </a:rPr>
              <a:t>Outline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9111" y="2419516"/>
            <a:ext cx="3769657" cy="2626976"/>
          </a:xfrm>
        </p:spPr>
        <p:txBody>
          <a:bodyPr/>
          <a:lstStyle/>
          <a:p>
            <a:r>
              <a:rPr lang="en-US" sz="2800" dirty="0" smtClean="0"/>
              <a:t>Introduction</a:t>
            </a:r>
          </a:p>
          <a:p>
            <a:r>
              <a:rPr lang="en-US" sz="2800" dirty="0" smtClean="0"/>
              <a:t>Issues and solutions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Current status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Near term goals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Summary</a:t>
            </a:r>
          </a:p>
          <a:p>
            <a:pPr lvl="1"/>
            <a:endParaRPr lang="en-US" i="1" dirty="0" smtClean="0">
              <a:solidFill>
                <a:srgbClr val="000000"/>
              </a:solidFill>
            </a:endParaRPr>
          </a:p>
          <a:p>
            <a:pPr marL="514350" indent="-457200">
              <a:buNone/>
            </a:pPr>
            <a:endParaRPr lang="en-US" i="1" dirty="0" smtClean="0">
              <a:solidFill>
                <a:srgbClr val="000000"/>
              </a:solidFill>
            </a:endParaRP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GEO-LEO IR Products from NOAA/NESDIS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" name="Picture 3" descr="Screen Shot 2016-02-22 at 10.21.0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5908"/>
            <a:ext cx="9943360" cy="4511101"/>
          </a:xfrm>
          <a:prstGeom prst="rect">
            <a:avLst/>
          </a:prstGeom>
        </p:spPr>
      </p:pic>
      <p:sp>
        <p:nvSpPr>
          <p:cNvPr id="7" name="Process 6"/>
          <p:cNvSpPr/>
          <p:nvPr/>
        </p:nvSpPr>
        <p:spPr>
          <a:xfrm>
            <a:off x="1094017" y="3960586"/>
            <a:ext cx="7846786" cy="226786"/>
          </a:xfrm>
          <a:prstGeom prst="flowChartProcess">
            <a:avLst/>
          </a:prstGeom>
          <a:solidFill>
            <a:srgbClr val="FF6600">
              <a:alpha val="3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>
                    <a:alpha val="55000"/>
                  </a:srgbClr>
                </a:solidFill>
                <a:latin typeface="Abadi MT Condensed Extra Bold"/>
              </a:rPr>
              <a:t>                             Dis-continued</a:t>
            </a:r>
            <a:endParaRPr lang="en-US" sz="2000" dirty="0">
              <a:solidFill>
                <a:srgbClr val="FF0000">
                  <a:alpha val="55000"/>
                </a:srgbClr>
              </a:solidFill>
              <a:latin typeface="Abadi MT Condensed Extra Bold"/>
            </a:endParaRPr>
          </a:p>
        </p:txBody>
      </p:sp>
      <p:sp>
        <p:nvSpPr>
          <p:cNvPr id="8" name="Process 7"/>
          <p:cNvSpPr/>
          <p:nvPr/>
        </p:nvSpPr>
        <p:spPr>
          <a:xfrm>
            <a:off x="1110344" y="4312558"/>
            <a:ext cx="7846786" cy="226786"/>
          </a:xfrm>
          <a:prstGeom prst="flowChartProcess">
            <a:avLst/>
          </a:prstGeom>
          <a:solidFill>
            <a:srgbClr val="FF6600">
              <a:alpha val="3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>
                    <a:alpha val="55000"/>
                  </a:srgbClr>
                </a:solidFill>
                <a:latin typeface="Abadi MT Condensed Extra Bold"/>
              </a:rPr>
              <a:t>                             Dis-continued</a:t>
            </a:r>
            <a:endParaRPr lang="en-US" sz="2000" dirty="0">
              <a:solidFill>
                <a:srgbClr val="FF0000">
                  <a:alpha val="55000"/>
                </a:srgbClr>
              </a:solidFill>
              <a:latin typeface="Abadi MT Condensed Extra Bold"/>
            </a:endParaRPr>
          </a:p>
        </p:txBody>
      </p:sp>
      <p:sp>
        <p:nvSpPr>
          <p:cNvPr id="10" name="Process 9"/>
          <p:cNvSpPr/>
          <p:nvPr/>
        </p:nvSpPr>
        <p:spPr>
          <a:xfrm>
            <a:off x="1108529" y="4619173"/>
            <a:ext cx="7846786" cy="226786"/>
          </a:xfrm>
          <a:prstGeom prst="flowChartProcess">
            <a:avLst/>
          </a:prstGeom>
          <a:solidFill>
            <a:srgbClr val="FFFF00">
              <a:alpha val="3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8000"/>
                </a:solidFill>
                <a:latin typeface="Abadi MT Condensed Extra Bold"/>
              </a:rPr>
              <a:t>                                                                </a:t>
            </a:r>
            <a:r>
              <a:rPr lang="en-US" sz="1600" i="1" dirty="0" smtClean="0">
                <a:solidFill>
                  <a:srgbClr val="0000FF">
                    <a:alpha val="47000"/>
                  </a:srgbClr>
                </a:solidFill>
                <a:latin typeface="American Typewriter"/>
              </a:rPr>
              <a:t>Updated</a:t>
            </a:r>
            <a:endParaRPr lang="en-US" sz="1600" i="1" dirty="0">
              <a:solidFill>
                <a:srgbClr val="0000FF">
                  <a:alpha val="47000"/>
                </a:srgbClr>
              </a:solidFill>
              <a:latin typeface="American Typewriter"/>
            </a:endParaRPr>
          </a:p>
        </p:txBody>
      </p:sp>
      <p:sp>
        <p:nvSpPr>
          <p:cNvPr id="17" name="Process 16"/>
          <p:cNvSpPr/>
          <p:nvPr/>
        </p:nvSpPr>
        <p:spPr>
          <a:xfrm>
            <a:off x="1106715" y="4925787"/>
            <a:ext cx="7846786" cy="226786"/>
          </a:xfrm>
          <a:prstGeom prst="flowChartProcess">
            <a:avLst/>
          </a:prstGeom>
          <a:solidFill>
            <a:srgbClr val="FFFF00">
              <a:alpha val="3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8000"/>
                </a:solidFill>
                <a:latin typeface="Abadi MT Condensed Extra Bold"/>
              </a:rPr>
              <a:t>                                                                </a:t>
            </a:r>
            <a:r>
              <a:rPr lang="en-US" sz="1600" i="1" dirty="0" smtClean="0">
                <a:solidFill>
                  <a:srgbClr val="0000FF">
                    <a:alpha val="47000"/>
                  </a:srgbClr>
                </a:solidFill>
                <a:latin typeface="American Typewriter"/>
              </a:rPr>
              <a:t>Updated</a:t>
            </a:r>
            <a:endParaRPr lang="en-US" sz="1600" i="1" dirty="0">
              <a:solidFill>
                <a:srgbClr val="0000FF">
                  <a:alpha val="47000"/>
                </a:srgbClr>
              </a:solidFill>
              <a:latin typeface="American Typewriter"/>
            </a:endParaRPr>
          </a:p>
        </p:txBody>
      </p:sp>
      <p:sp>
        <p:nvSpPr>
          <p:cNvPr id="18" name="Process 17"/>
          <p:cNvSpPr/>
          <p:nvPr/>
        </p:nvSpPr>
        <p:spPr>
          <a:xfrm>
            <a:off x="1106714" y="5243287"/>
            <a:ext cx="7846786" cy="226786"/>
          </a:xfrm>
          <a:prstGeom prst="flowChartProcess">
            <a:avLst/>
          </a:prstGeom>
          <a:solidFill>
            <a:srgbClr val="FFFF00">
              <a:alpha val="3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8000"/>
                </a:solidFill>
                <a:latin typeface="Abadi MT Condensed Extra Bold"/>
              </a:rPr>
              <a:t>                                                                </a:t>
            </a:r>
            <a:r>
              <a:rPr lang="en-US" sz="1600" i="1" dirty="0" smtClean="0">
                <a:solidFill>
                  <a:srgbClr val="0000FF">
                    <a:alpha val="47000"/>
                  </a:srgbClr>
                </a:solidFill>
                <a:latin typeface="American Typewriter"/>
              </a:rPr>
              <a:t>Updated</a:t>
            </a:r>
            <a:endParaRPr lang="en-US" sz="1600" i="1" dirty="0">
              <a:solidFill>
                <a:srgbClr val="0000FF">
                  <a:alpha val="47000"/>
                </a:srgbClr>
              </a:solidFill>
              <a:latin typeface="American Typewriter"/>
            </a:endParaRPr>
          </a:p>
        </p:txBody>
      </p:sp>
      <p:sp>
        <p:nvSpPr>
          <p:cNvPr id="19" name="Process 18"/>
          <p:cNvSpPr/>
          <p:nvPr/>
        </p:nvSpPr>
        <p:spPr>
          <a:xfrm>
            <a:off x="1097643" y="5560788"/>
            <a:ext cx="7846786" cy="226786"/>
          </a:xfrm>
          <a:prstGeom prst="flowChartProcess">
            <a:avLst/>
          </a:prstGeom>
          <a:solidFill>
            <a:srgbClr val="FFFF00">
              <a:alpha val="3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8000"/>
                </a:solidFill>
                <a:latin typeface="Abadi MT Condensed Extra Bold"/>
              </a:rPr>
              <a:t>                                                                </a:t>
            </a:r>
            <a:r>
              <a:rPr lang="en-US" sz="1600" i="1" dirty="0" smtClean="0">
                <a:solidFill>
                  <a:srgbClr val="0000FF">
                    <a:alpha val="47000"/>
                  </a:srgbClr>
                </a:solidFill>
                <a:latin typeface="American Typewriter"/>
              </a:rPr>
              <a:t>Updated</a:t>
            </a:r>
            <a:endParaRPr lang="en-US" sz="1600" i="1" dirty="0">
              <a:solidFill>
                <a:srgbClr val="0000FF">
                  <a:alpha val="47000"/>
                </a:srgbClr>
              </a:solidFill>
              <a:latin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348932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6327588" y="4676588"/>
            <a:ext cx="3487697" cy="1359647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313716" y="2935941"/>
            <a:ext cx="3510107" cy="1200630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GEO-LEO IR Products from NOAA/NESDIS: </a:t>
            </a:r>
            <a:r>
              <a:rPr lang="en-US" dirty="0" smtClean="0">
                <a:solidFill>
                  <a:srgbClr val="FF0000"/>
                </a:solidFill>
              </a:rPr>
              <a:t>Issues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 descr="Screen Shot 2016-02-22 at 11.34.0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72" y="3443422"/>
            <a:ext cx="4825999" cy="1409826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4350797" y="5475716"/>
            <a:ext cx="631976" cy="112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540348" y="4402667"/>
            <a:ext cx="631976" cy="112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66984" y="4814603"/>
            <a:ext cx="1452641" cy="253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200" dirty="0" smtClean="0">
                <a:solidFill>
                  <a:schemeClr val="tx1"/>
                </a:solidFill>
              </a:rPr>
              <a:t>….........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2467430" y="4325486"/>
            <a:ext cx="852714" cy="2540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3410857" y="3683000"/>
            <a:ext cx="2834555" cy="7801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2411186" y="5170728"/>
            <a:ext cx="852714" cy="333828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 descr="Screen Shot 2016-02-22 at 12.25.4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43" y="5070943"/>
            <a:ext cx="4801840" cy="864565"/>
          </a:xfrm>
          <a:prstGeom prst="rect">
            <a:avLst/>
          </a:prstGeom>
        </p:spPr>
      </p:pic>
      <p:sp>
        <p:nvSpPr>
          <p:cNvPr id="38" name="Oval 37"/>
          <p:cNvSpPr/>
          <p:nvPr/>
        </p:nvSpPr>
        <p:spPr>
          <a:xfrm>
            <a:off x="2352223" y="5400234"/>
            <a:ext cx="852714" cy="226786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 descr="Screen Shot 2016-02-22 at 12.27.5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765" y="4721412"/>
            <a:ext cx="3342564" cy="1246094"/>
          </a:xfrm>
          <a:prstGeom prst="rect">
            <a:avLst/>
          </a:prstGeom>
        </p:spPr>
      </p:pic>
      <p:cxnSp>
        <p:nvCxnSpPr>
          <p:cNvPr id="40" name="Straight Connector 39"/>
          <p:cNvCxnSpPr>
            <a:endCxn id="39" idx="3"/>
          </p:cNvCxnSpPr>
          <p:nvPr/>
        </p:nvCxnSpPr>
        <p:spPr>
          <a:xfrm flipV="1">
            <a:off x="6442983" y="5344459"/>
            <a:ext cx="3309346" cy="994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438748" y="5488891"/>
            <a:ext cx="631976" cy="112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3294529" y="5352158"/>
            <a:ext cx="2883114" cy="1686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5" name="Picture 44" descr="Screen Shot 2016-02-22 at 12.31.52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352" y="3090538"/>
            <a:ext cx="3331883" cy="1033972"/>
          </a:xfrm>
          <a:prstGeom prst="rect">
            <a:avLst/>
          </a:prstGeom>
        </p:spPr>
      </p:pic>
      <p:cxnSp>
        <p:nvCxnSpPr>
          <p:cNvPr id="46" name="Straight Connector 45"/>
          <p:cNvCxnSpPr/>
          <p:nvPr/>
        </p:nvCxnSpPr>
        <p:spPr>
          <a:xfrm flipV="1">
            <a:off x="6393677" y="3173506"/>
            <a:ext cx="3309346" cy="994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5122" y="1281398"/>
            <a:ext cx="8735151" cy="1559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n-US" sz="1800" b="0" dirty="0" smtClean="0">
                <a:solidFill>
                  <a:schemeClr val="tx2"/>
                </a:solidFill>
                <a:latin typeface="Marion"/>
              </a:rPr>
              <a:t>Daily </a:t>
            </a:r>
            <a:r>
              <a:rPr lang="en-US" sz="1800" b="0" dirty="0">
                <a:solidFill>
                  <a:schemeClr val="tx2"/>
                </a:solidFill>
                <a:latin typeface="Marion"/>
              </a:rPr>
              <a:t>update was </a:t>
            </a:r>
            <a:r>
              <a:rPr lang="en-US" sz="1800" b="0" dirty="0">
                <a:solidFill>
                  <a:srgbClr val="FF6600"/>
                </a:solidFill>
                <a:latin typeface="Marion"/>
              </a:rPr>
              <a:t>stopped </a:t>
            </a:r>
            <a:r>
              <a:rPr lang="en-US" sz="1800" b="0" dirty="0" smtClean="0">
                <a:solidFill>
                  <a:schemeClr val="tx2"/>
                </a:solidFill>
                <a:latin typeface="Marion"/>
              </a:rPr>
              <a:t>because system </a:t>
            </a:r>
            <a:r>
              <a:rPr lang="en-US" sz="1800" b="0" dirty="0">
                <a:solidFill>
                  <a:schemeClr val="tx2"/>
                </a:solidFill>
                <a:latin typeface="Marion"/>
              </a:rPr>
              <a:t>hardware/software </a:t>
            </a:r>
            <a:r>
              <a:rPr lang="en-US" sz="1800" b="0" dirty="0" smtClean="0">
                <a:solidFill>
                  <a:schemeClr val="tx2"/>
                </a:solidFill>
                <a:latin typeface="Marion"/>
              </a:rPr>
              <a:t>upgrade occurred during the transition from research to operation. </a:t>
            </a:r>
          </a:p>
          <a:p>
            <a:r>
              <a:rPr lang="en-US" sz="1400" b="0" dirty="0" smtClean="0">
                <a:solidFill>
                  <a:schemeClr val="tx2"/>
                </a:solidFill>
              </a:rPr>
              <a:t>Incident 1: On May 2014,  </a:t>
            </a:r>
            <a:r>
              <a:rPr lang="en-US" sz="1400" b="0" dirty="0">
                <a:solidFill>
                  <a:schemeClr val="tx2"/>
                </a:solidFill>
              </a:rPr>
              <a:t>S</a:t>
            </a:r>
            <a:r>
              <a:rPr lang="en-US" sz="1400" b="0" dirty="0" smtClean="0">
                <a:solidFill>
                  <a:schemeClr val="tx2"/>
                </a:solidFill>
              </a:rPr>
              <a:t>ystem </a:t>
            </a:r>
            <a:r>
              <a:rPr lang="en-US" sz="1400" b="0" dirty="0">
                <a:solidFill>
                  <a:schemeClr val="tx2"/>
                </a:solidFill>
              </a:rPr>
              <a:t>U</a:t>
            </a:r>
            <a:r>
              <a:rPr lang="en-US" sz="1400" b="0" dirty="0" smtClean="0">
                <a:solidFill>
                  <a:schemeClr val="tx2"/>
                </a:solidFill>
              </a:rPr>
              <a:t>pgrade. </a:t>
            </a:r>
          </a:p>
          <a:p>
            <a:r>
              <a:rPr lang="en-US" sz="1400" b="0" dirty="0">
                <a:solidFill>
                  <a:schemeClr val="tx2"/>
                </a:solidFill>
              </a:rPr>
              <a:t> </a:t>
            </a:r>
            <a:r>
              <a:rPr lang="en-US" sz="1400" b="0" dirty="0" smtClean="0">
                <a:solidFill>
                  <a:schemeClr val="tx2"/>
                </a:solidFill>
              </a:rPr>
              <a:t>                    </a:t>
            </a:r>
            <a:r>
              <a:rPr lang="en-US" sz="1400" b="0" dirty="0">
                <a:solidFill>
                  <a:schemeClr val="tx2"/>
                </a:solidFill>
              </a:rPr>
              <a:t> </a:t>
            </a:r>
            <a:r>
              <a:rPr lang="en-US" sz="1400" b="0" dirty="0" smtClean="0">
                <a:solidFill>
                  <a:schemeClr val="tx2"/>
                </a:solidFill>
              </a:rPr>
              <a:t>Products backed on line on May 2015 by updating codes and libraries</a:t>
            </a:r>
            <a:endParaRPr lang="en-US" sz="1400" b="0" dirty="0">
              <a:solidFill>
                <a:schemeClr val="tx2"/>
              </a:solidFill>
            </a:endParaRPr>
          </a:p>
          <a:p>
            <a:r>
              <a:rPr lang="en-US" sz="1400" b="0" dirty="0" smtClean="0">
                <a:solidFill>
                  <a:schemeClr val="tx2"/>
                </a:solidFill>
              </a:rPr>
              <a:t>Incident2:  On June 2015,  Hardware and storage replacements. </a:t>
            </a:r>
          </a:p>
          <a:p>
            <a:r>
              <a:rPr lang="en-US" sz="1400" b="0" dirty="0">
                <a:solidFill>
                  <a:schemeClr val="tx2"/>
                </a:solidFill>
              </a:rPr>
              <a:t> </a:t>
            </a:r>
            <a:r>
              <a:rPr lang="en-US" sz="1400" b="0" dirty="0" smtClean="0">
                <a:solidFill>
                  <a:schemeClr val="tx2"/>
                </a:solidFill>
              </a:rPr>
              <a:t>                     </a:t>
            </a:r>
            <a:r>
              <a:rPr lang="en-US" sz="1400" b="0" dirty="0" smtClean="0">
                <a:solidFill>
                  <a:srgbClr val="FF6600"/>
                </a:solidFill>
              </a:rPr>
              <a:t>Significant codes modifying needed!</a:t>
            </a:r>
          </a:p>
        </p:txBody>
      </p:sp>
    </p:spTree>
    <p:extLst>
      <p:ext uri="{BB962C8B-B14F-4D97-AF65-F5344CB8AC3E}">
        <p14:creationId xmlns:p14="http://schemas.microsoft.com/office/powerpoint/2010/main" val="2167144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2506" y="133536"/>
            <a:ext cx="7362834" cy="954087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Issues Associated with Computer Servers for GEO</a:t>
            </a:r>
            <a:r>
              <a:rPr lang="en-US" dirty="0">
                <a:solidFill>
                  <a:srgbClr val="0000FF"/>
                </a:solidFill>
              </a:rPr>
              <a:t>-LEO IR U</a:t>
            </a:r>
            <a:r>
              <a:rPr lang="en-US" dirty="0" smtClean="0">
                <a:solidFill>
                  <a:srgbClr val="0000FF"/>
                </a:solidFill>
              </a:rPr>
              <a:t>pgraded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947" y="1585263"/>
            <a:ext cx="89154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3333FF"/>
                </a:solidFill>
              </a:rPr>
              <a:t> 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0983" y="1822824"/>
            <a:ext cx="1618163" cy="4180142"/>
          </a:xfrm>
          <a:prstGeom prst="roundRect">
            <a:avLst/>
          </a:prstGeom>
          <a:solidFill>
            <a:srgbClr val="3366FF">
              <a:alpha val="55000"/>
            </a:srgb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90159" y="2061881"/>
            <a:ext cx="134666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GEO-LEO IR </a:t>
            </a:r>
            <a:r>
              <a:rPr lang="en-US" dirty="0" err="1" smtClean="0"/>
              <a:t>PreOperation</a:t>
            </a:r>
            <a:endParaRPr lang="en-US" dirty="0" smtClean="0"/>
          </a:p>
          <a:p>
            <a:endParaRPr lang="en-US" dirty="0"/>
          </a:p>
          <a:p>
            <a:r>
              <a:rPr lang="en-US" b="0" dirty="0" smtClean="0"/>
              <a:t>By – Fred Wu, </a:t>
            </a:r>
          </a:p>
          <a:p>
            <a:r>
              <a:rPr lang="en-US" b="0" dirty="0"/>
              <a:t> </a:t>
            </a:r>
            <a:r>
              <a:rPr lang="en-US" b="0" dirty="0" smtClean="0"/>
              <a:t>      </a:t>
            </a:r>
            <a:r>
              <a:rPr lang="en-US" b="0" dirty="0" err="1" smtClean="0"/>
              <a:t>Fangfang</a:t>
            </a:r>
            <a:r>
              <a:rPr lang="en-US" b="0" dirty="0" smtClean="0"/>
              <a:t> Yu</a:t>
            </a:r>
          </a:p>
          <a:p>
            <a:r>
              <a:rPr lang="en-US" b="0" dirty="0"/>
              <a:t> </a:t>
            </a:r>
            <a:r>
              <a:rPr lang="en-US" b="0" dirty="0" smtClean="0"/>
              <a:t>       </a:t>
            </a:r>
            <a:r>
              <a:rPr lang="is-IS" b="0" dirty="0" smtClean="0"/>
              <a:t>…...</a:t>
            </a:r>
          </a:p>
          <a:p>
            <a:endParaRPr lang="is-IS" dirty="0"/>
          </a:p>
        </p:txBody>
      </p:sp>
      <p:sp>
        <p:nvSpPr>
          <p:cNvPr id="6" name="Rounded Rectangle 5"/>
          <p:cNvSpPr/>
          <p:nvPr/>
        </p:nvSpPr>
        <p:spPr>
          <a:xfrm>
            <a:off x="612571" y="3212353"/>
            <a:ext cx="1286929" cy="27611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glow rad="101600">
              <a:schemeClr val="accent6">
                <a:lumMod val="75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Data downloading</a:t>
            </a:r>
            <a:endParaRPr lang="en-US" sz="1100" dirty="0"/>
          </a:p>
        </p:txBody>
      </p:sp>
      <p:sp>
        <p:nvSpPr>
          <p:cNvPr id="7" name="Rounded Rectangle 6"/>
          <p:cNvSpPr/>
          <p:nvPr/>
        </p:nvSpPr>
        <p:spPr>
          <a:xfrm>
            <a:off x="615559" y="3715871"/>
            <a:ext cx="1286929" cy="27611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glow rad="101600">
              <a:schemeClr val="accent6">
                <a:lumMod val="75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Subset</a:t>
            </a:r>
            <a:endParaRPr lang="en-US" sz="1100" dirty="0"/>
          </a:p>
        </p:txBody>
      </p:sp>
      <p:sp>
        <p:nvSpPr>
          <p:cNvPr id="8" name="Rounded Rectangle 7"/>
          <p:cNvSpPr/>
          <p:nvPr/>
        </p:nvSpPr>
        <p:spPr>
          <a:xfrm>
            <a:off x="615559" y="4193988"/>
            <a:ext cx="1286929" cy="27611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glow rad="101600">
              <a:schemeClr val="accent6">
                <a:lumMod val="75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Collocation</a:t>
            </a:r>
            <a:endParaRPr lang="en-US" sz="1100" dirty="0"/>
          </a:p>
        </p:txBody>
      </p:sp>
      <p:sp>
        <p:nvSpPr>
          <p:cNvPr id="9" name="Rounded Rectangle 8"/>
          <p:cNvSpPr/>
          <p:nvPr/>
        </p:nvSpPr>
        <p:spPr>
          <a:xfrm>
            <a:off x="652912" y="5165164"/>
            <a:ext cx="1286929" cy="27611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glow rad="101600">
              <a:schemeClr val="accent6">
                <a:lumMod val="75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Update THREDDS server</a:t>
            </a:r>
            <a:endParaRPr lang="en-US" sz="1100" dirty="0"/>
          </a:p>
        </p:txBody>
      </p:sp>
      <p:sp>
        <p:nvSpPr>
          <p:cNvPr id="10" name="Rounded Rectangle 9"/>
          <p:cNvSpPr/>
          <p:nvPr/>
        </p:nvSpPr>
        <p:spPr>
          <a:xfrm>
            <a:off x="637970" y="4672106"/>
            <a:ext cx="1286929" cy="27611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glow rad="101600">
              <a:schemeClr val="accent6">
                <a:lumMod val="75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Generate Correct-coefficients</a:t>
            </a:r>
            <a:endParaRPr lang="en-US" sz="1100" dirty="0"/>
          </a:p>
        </p:txBody>
      </p:sp>
      <p:grpSp>
        <p:nvGrpSpPr>
          <p:cNvPr id="53" name="Group 52"/>
          <p:cNvGrpSpPr/>
          <p:nvPr/>
        </p:nvGrpSpPr>
        <p:grpSpPr>
          <a:xfrm>
            <a:off x="2943396" y="1912470"/>
            <a:ext cx="1677894" cy="4195483"/>
            <a:chOff x="3884707" y="1882588"/>
            <a:chExt cx="2308411" cy="4086412"/>
          </a:xfrm>
        </p:grpSpPr>
        <p:sp>
          <p:nvSpPr>
            <p:cNvPr id="11" name="Rounded Rectangle 10"/>
            <p:cNvSpPr/>
            <p:nvPr/>
          </p:nvSpPr>
          <p:spPr>
            <a:xfrm>
              <a:off x="3884707" y="1882588"/>
              <a:ext cx="2308411" cy="4086412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effectLst>
              <a:glow rad="101600">
                <a:schemeClr val="tx2">
                  <a:lumMod val="60000"/>
                  <a:lumOff val="40000"/>
                  <a:alpha val="75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22059" y="2047578"/>
              <a:ext cx="2256117" cy="3600186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4153647" y="2054412"/>
              <a:ext cx="1912471" cy="18676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Old systems</a:t>
              </a:r>
              <a:endParaRPr lang="en-US" dirty="0"/>
            </a:p>
          </p:txBody>
        </p:sp>
      </p:grpSp>
      <p:cxnSp>
        <p:nvCxnSpPr>
          <p:cNvPr id="22" name="Straight Arrow Connector 21"/>
          <p:cNvCxnSpPr/>
          <p:nvPr/>
        </p:nvCxnSpPr>
        <p:spPr>
          <a:xfrm>
            <a:off x="2054394" y="3429001"/>
            <a:ext cx="2237192" cy="0"/>
          </a:xfrm>
          <a:prstGeom prst="straightConnector1">
            <a:avLst/>
          </a:prstGeom>
          <a:ln>
            <a:solidFill>
              <a:srgbClr val="EE2D24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/>
          <p:nvPr/>
        </p:nvCxnSpPr>
        <p:spPr>
          <a:xfrm rot="10800000" flipV="1">
            <a:off x="1986356" y="5200103"/>
            <a:ext cx="2006520" cy="423080"/>
          </a:xfrm>
          <a:prstGeom prst="bentConnector3">
            <a:avLst>
              <a:gd name="adj1" fmla="val 2937"/>
            </a:avLst>
          </a:prstGeom>
          <a:ln>
            <a:solidFill>
              <a:srgbClr val="FFFF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2121629" y="4743825"/>
            <a:ext cx="1498702" cy="398"/>
          </a:xfrm>
          <a:prstGeom prst="straightConnector1">
            <a:avLst/>
          </a:prstGeom>
          <a:ln>
            <a:solidFill>
              <a:srgbClr val="660066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5214471" y="1972234"/>
            <a:ext cx="421341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Two major problems that make the programs difficult to be </a:t>
            </a:r>
            <a:r>
              <a:rPr lang="en-US" sz="1600" dirty="0">
                <a:solidFill>
                  <a:schemeClr val="tx1"/>
                </a:solidFill>
              </a:rPr>
              <a:t>adapted </a:t>
            </a:r>
            <a:r>
              <a:rPr lang="en-US" sz="1600" dirty="0" smtClean="0">
                <a:solidFill>
                  <a:schemeClr val="tx1"/>
                </a:solidFill>
              </a:rPr>
              <a:t>quickly with systems upgrade/replacements:</a:t>
            </a:r>
          </a:p>
          <a:p>
            <a:endParaRPr lang="en-US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600" i="1" dirty="0" smtClean="0">
                <a:solidFill>
                  <a:schemeClr val="tx1"/>
                </a:solidFill>
                <a:latin typeface="Big Caslon"/>
                <a:cs typeface="Big Caslon"/>
              </a:rPr>
              <a:t>Different developers used different ways to reference the hardware/software. The update has to be done individually on many programs. A user account change would cause problem as well.</a:t>
            </a:r>
          </a:p>
          <a:p>
            <a:endParaRPr lang="en-US" sz="1600" i="1" dirty="0" smtClean="0">
              <a:solidFill>
                <a:schemeClr val="tx1"/>
              </a:solidFill>
              <a:latin typeface="Big Caslon"/>
              <a:cs typeface="Big Caslon"/>
            </a:endParaRPr>
          </a:p>
          <a:p>
            <a:pPr marL="285750" indent="-285750">
              <a:buFont typeface="Arial"/>
              <a:buChar char="•"/>
            </a:pPr>
            <a:r>
              <a:rPr lang="en-US" sz="1600" i="1" dirty="0" smtClean="0">
                <a:solidFill>
                  <a:schemeClr val="tx1"/>
                </a:solidFill>
                <a:latin typeface="Big Caslon"/>
                <a:cs typeface="Big Caslon"/>
              </a:rPr>
              <a:t>Many </a:t>
            </a:r>
            <a:r>
              <a:rPr lang="en-US" sz="1600" i="1" dirty="0">
                <a:solidFill>
                  <a:schemeClr val="tx1"/>
                </a:solidFill>
                <a:latin typeface="Big Caslon"/>
                <a:cs typeface="Big Caslon"/>
              </a:rPr>
              <a:t>steps are involved in the operation. A single error in one step would cause the whole operation </a:t>
            </a:r>
            <a:r>
              <a:rPr lang="en-US" sz="1600" i="1" dirty="0" smtClean="0">
                <a:solidFill>
                  <a:schemeClr val="tx1"/>
                </a:solidFill>
                <a:latin typeface="Big Caslon"/>
                <a:cs typeface="Big Caslon"/>
              </a:rPr>
              <a:t>disrupted.    </a:t>
            </a:r>
            <a:endParaRPr lang="en-US" sz="1600" i="1" dirty="0">
              <a:solidFill>
                <a:schemeClr val="tx1"/>
              </a:solidFill>
              <a:latin typeface="Big Caslon"/>
              <a:cs typeface="Big Caslon"/>
            </a:endParaRPr>
          </a:p>
          <a:p>
            <a:endParaRPr lang="en-US" sz="1600" dirty="0" smtClean="0">
              <a:solidFill>
                <a:schemeClr val="tx1"/>
              </a:solidFill>
            </a:endParaRPr>
          </a:p>
          <a:p>
            <a:endParaRPr lang="en-US" sz="1400" b="0" dirty="0" smtClean="0">
              <a:solidFill>
                <a:schemeClr val="tx1"/>
              </a:solidFill>
            </a:endParaRPr>
          </a:p>
          <a:p>
            <a:endParaRPr lang="en-US" sz="1400" b="0" dirty="0" smtClean="0">
              <a:solidFill>
                <a:schemeClr val="tx1"/>
              </a:solidFill>
            </a:endParaRPr>
          </a:p>
          <a:p>
            <a:endParaRPr lang="en-US" sz="1400" b="0" dirty="0">
              <a:solidFill>
                <a:schemeClr val="tx1"/>
              </a:solidFill>
            </a:endParaRPr>
          </a:p>
          <a:p>
            <a:r>
              <a:rPr lang="en-US" sz="1400" b="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6" name="Rectangle 65"/>
          <p:cNvSpPr/>
          <p:nvPr/>
        </p:nvSpPr>
        <p:spPr>
          <a:xfrm>
            <a:off x="3616303" y="3343466"/>
            <a:ext cx="5747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chemeClr val="tx1"/>
                </a:solidFill>
              </a:rPr>
              <a:t>The storage 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2079091" y="2019346"/>
            <a:ext cx="2664013" cy="4195483"/>
            <a:chOff x="2057382" y="1997634"/>
            <a:chExt cx="2664013" cy="4195483"/>
          </a:xfrm>
        </p:grpSpPr>
        <p:grpSp>
          <p:nvGrpSpPr>
            <p:cNvPr id="56" name="Group 55"/>
            <p:cNvGrpSpPr/>
            <p:nvPr/>
          </p:nvGrpSpPr>
          <p:grpSpPr>
            <a:xfrm>
              <a:off x="3043501" y="1997634"/>
              <a:ext cx="1677894" cy="4195483"/>
              <a:chOff x="7122459" y="1915459"/>
              <a:chExt cx="2308411" cy="4086412"/>
            </a:xfrm>
          </p:grpSpPr>
          <p:sp>
            <p:nvSpPr>
              <p:cNvPr id="46" name="Rounded Rectangle 45"/>
              <p:cNvSpPr/>
              <p:nvPr/>
            </p:nvSpPr>
            <p:spPr>
              <a:xfrm>
                <a:off x="7122459" y="1915459"/>
                <a:ext cx="2308411" cy="4086412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effectLst>
                <a:glow rad="101600">
                  <a:srgbClr val="660066">
                    <a:alpha val="75000"/>
                  </a:srgbClr>
                </a:glow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52341" y="2132743"/>
                <a:ext cx="2256117" cy="3600186"/>
              </a:xfrm>
              <a:prstGeom prst="rect">
                <a:avLst/>
              </a:prstGeom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67059" y="4530912"/>
                <a:ext cx="732118" cy="768891"/>
              </a:xfrm>
              <a:prstGeom prst="rect">
                <a:avLst/>
              </a:prstGeom>
            </p:spPr>
          </p:pic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21700" y="4029261"/>
                <a:ext cx="741830" cy="370915"/>
              </a:xfrm>
              <a:prstGeom prst="rect">
                <a:avLst/>
              </a:prstGeom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32159" y="3531720"/>
                <a:ext cx="741830" cy="370915"/>
              </a:xfrm>
              <a:prstGeom prst="rect">
                <a:avLst/>
              </a:prstGeom>
            </p:spPr>
          </p:pic>
          <p:sp>
            <p:nvSpPr>
              <p:cNvPr id="54" name="Rectangle 53"/>
              <p:cNvSpPr/>
              <p:nvPr/>
            </p:nvSpPr>
            <p:spPr>
              <a:xfrm>
                <a:off x="7425765" y="2144059"/>
                <a:ext cx="1867647" cy="216647"/>
              </a:xfrm>
              <a:prstGeom prst="rect">
                <a:avLst/>
              </a:prstGeom>
              <a:solidFill>
                <a:srgbClr val="3333FF"/>
              </a:solidFill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New systems</a:t>
                </a:r>
                <a:endParaRPr lang="en-US" dirty="0"/>
              </a:p>
            </p:txBody>
          </p:sp>
        </p:grpSp>
        <p:cxnSp>
          <p:nvCxnSpPr>
            <p:cNvPr id="60" name="Straight Arrow Connector 59"/>
            <p:cNvCxnSpPr/>
            <p:nvPr/>
          </p:nvCxnSpPr>
          <p:spPr>
            <a:xfrm flipV="1">
              <a:off x="2124618" y="4743824"/>
              <a:ext cx="1789953" cy="2989"/>
            </a:xfrm>
            <a:prstGeom prst="straightConnector1">
              <a:avLst/>
            </a:prstGeom>
            <a:ln>
              <a:solidFill>
                <a:srgbClr val="660066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>
              <a:off x="2057382" y="3424519"/>
              <a:ext cx="2311042" cy="19941"/>
            </a:xfrm>
            <a:prstGeom prst="straightConnector1">
              <a:avLst/>
            </a:prstGeom>
            <a:ln>
              <a:solidFill>
                <a:srgbClr val="EE2D24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Elbow Connector 75"/>
            <p:cNvCxnSpPr/>
            <p:nvPr/>
          </p:nvCxnSpPr>
          <p:spPr>
            <a:xfrm rot="10800000" flipV="1">
              <a:off x="2129103" y="4594411"/>
              <a:ext cx="2472763" cy="1001061"/>
            </a:xfrm>
            <a:prstGeom prst="bentConnector3">
              <a:avLst>
                <a:gd name="adj1" fmla="val 453"/>
              </a:avLst>
            </a:prstGeom>
            <a:ln>
              <a:solidFill>
                <a:srgbClr val="FFFF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5579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Bring GSICS GEO-LEO IR Pre-Operation Back Online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697" y="1998611"/>
            <a:ext cx="8915400" cy="4525963"/>
          </a:xfrm>
        </p:spPr>
        <p:txBody>
          <a:bodyPr/>
          <a:lstStyle/>
          <a:p>
            <a:r>
              <a:rPr lang="en-US" dirty="0" smtClean="0"/>
              <a:t>Corrected all parts to resume the operation </a:t>
            </a:r>
          </a:p>
          <a:p>
            <a:r>
              <a:rPr lang="en-US" dirty="0" smtClean="0"/>
              <a:t>Standardized the  paths/libraries etc. in the whole package so that the operation will not rely on individual user’s environment. This will prevent an operation disruption from future software/hardware upgrade.</a:t>
            </a:r>
          </a:p>
          <a:p>
            <a:r>
              <a:rPr lang="en-US" dirty="0" smtClean="0">
                <a:solidFill>
                  <a:srgbClr val="52BB2A"/>
                </a:solidFill>
              </a:rPr>
              <a:t>GOES-13 continental </a:t>
            </a:r>
            <a:r>
              <a:rPr lang="en-US" dirty="0">
                <a:solidFill>
                  <a:srgbClr val="52BB2A"/>
                </a:solidFill>
              </a:rPr>
              <a:t>s</a:t>
            </a:r>
            <a:r>
              <a:rPr lang="en-US" dirty="0" smtClean="0">
                <a:solidFill>
                  <a:srgbClr val="52BB2A"/>
                </a:solidFill>
              </a:rPr>
              <a:t>can time in </a:t>
            </a:r>
            <a:r>
              <a:rPr lang="en-US" dirty="0" err="1" smtClean="0">
                <a:solidFill>
                  <a:srgbClr val="52BB2A"/>
                </a:solidFill>
              </a:rPr>
              <a:t>Mcidas</a:t>
            </a:r>
            <a:r>
              <a:rPr lang="en-US" dirty="0" smtClean="0">
                <a:solidFill>
                  <a:srgbClr val="52BB2A"/>
                </a:solidFill>
              </a:rPr>
              <a:t> is changed from 02/32 to 00/30 and GOSE-13 South Hemisphere scan time is changed from 09/39 to 08/38</a:t>
            </a:r>
          </a:p>
          <a:p>
            <a:r>
              <a:rPr lang="en-US" dirty="0" smtClean="0">
                <a:solidFill>
                  <a:srgbClr val="52BB2A"/>
                </a:solidFill>
              </a:rPr>
              <a:t>The GSICS THREDDS server is replaced with a new URL as follows:                                  </a:t>
            </a:r>
            <a:r>
              <a:rPr lang="en-US" dirty="0">
                <a:solidFill>
                  <a:srgbClr val="52BB2A"/>
                </a:solidFill>
              </a:rPr>
              <a:t>http://</a:t>
            </a:r>
            <a:r>
              <a:rPr lang="en-US" dirty="0" err="1" smtClean="0">
                <a:solidFill>
                  <a:srgbClr val="52BB2A"/>
                </a:solidFill>
              </a:rPr>
              <a:t>www.star.nesdis.noaa.gov</a:t>
            </a:r>
            <a:r>
              <a:rPr lang="en-US" dirty="0">
                <a:solidFill>
                  <a:srgbClr val="52BB2A"/>
                </a:solidFill>
              </a:rPr>
              <a:t>/</a:t>
            </a:r>
            <a:r>
              <a:rPr lang="en-US" dirty="0" err="1">
                <a:solidFill>
                  <a:srgbClr val="52BB2A"/>
                </a:solidFill>
              </a:rPr>
              <a:t>thredds</a:t>
            </a:r>
            <a:r>
              <a:rPr lang="en-US" dirty="0">
                <a:solidFill>
                  <a:srgbClr val="52BB2A"/>
                </a:solidFill>
              </a:rPr>
              <a:t>/</a:t>
            </a:r>
            <a:r>
              <a:rPr lang="en-US" dirty="0" err="1">
                <a:solidFill>
                  <a:srgbClr val="52BB2A"/>
                </a:solidFill>
              </a:rPr>
              <a:t>gsics</a:t>
            </a:r>
            <a:r>
              <a:rPr lang="en-US" dirty="0">
                <a:solidFill>
                  <a:srgbClr val="52BB2A"/>
                </a:solidFill>
              </a:rPr>
              <a:t>/</a:t>
            </a:r>
            <a:r>
              <a:rPr lang="en-US" dirty="0" err="1">
                <a:solidFill>
                  <a:srgbClr val="52BB2A"/>
                </a:solidFill>
              </a:rPr>
              <a:t>catalog.html</a:t>
            </a:r>
            <a:endParaRPr lang="en-US" dirty="0" smtClean="0">
              <a:solidFill>
                <a:srgbClr val="52BB2A"/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4846" y="1419326"/>
            <a:ext cx="3732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+mj-lt"/>
              </a:rPr>
              <a:t>What we 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did are as follows: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03781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Migration of NOAA/NESDIS GSICS THREDDS Server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7" name="Picture 6" descr="Screen Shot 2016-02-22 at 9.34.2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406" y="2980726"/>
            <a:ext cx="5611090" cy="37387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6320" y="1293404"/>
            <a:ext cx="8659091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Current </a:t>
            </a:r>
            <a:r>
              <a:rPr lang="en-US" sz="2400" dirty="0">
                <a:solidFill>
                  <a:schemeClr val="tx2"/>
                </a:solidFill>
                <a:latin typeface="+mj-lt"/>
              </a:rPr>
              <a:t>THREDDS: </a:t>
            </a:r>
            <a:r>
              <a:rPr lang="en-US" sz="2400" dirty="0">
                <a:solidFill>
                  <a:schemeClr val="tx2"/>
                </a:solidFill>
                <a:latin typeface="+mj-lt"/>
                <a:hlinkClick r:id="rId4"/>
              </a:rPr>
              <a:t>http://gsics.nesdis.noaa.gov/thredds/</a:t>
            </a:r>
            <a:r>
              <a:rPr lang="en-US" sz="2400" dirty="0" smtClean="0">
                <a:solidFill>
                  <a:schemeClr val="tx2"/>
                </a:solidFill>
                <a:latin typeface="+mj-lt"/>
                <a:hlinkClick r:id="rId4"/>
              </a:rPr>
              <a:t>catalog.html</a:t>
            </a:r>
            <a:endParaRPr lang="en-US" sz="2400" dirty="0" smtClean="0">
              <a:solidFill>
                <a:schemeClr val="tx2"/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tx2"/>
                </a:solidFill>
                <a:latin typeface="+mj-lt"/>
              </a:rPr>
              <a:t>Problem: Remote access to other GSICS servers does not work.</a:t>
            </a:r>
          </a:p>
          <a:p>
            <a:r>
              <a:rPr lang="en-US" sz="2400" dirty="0" smtClean="0">
                <a:solidFill>
                  <a:schemeClr val="tx2"/>
                </a:solidFill>
                <a:latin typeface="+mj-lt"/>
              </a:rPr>
              <a:t>                 System firmware is too old to be upgraded.</a:t>
            </a:r>
            <a:endParaRPr lang="en-US" sz="24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10541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New NOAA/NESDIS THREDDS Server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9546" y="1350440"/>
            <a:ext cx="83011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New GSICS THREDD is on line</a:t>
            </a:r>
            <a:r>
              <a:rPr lang="en-US" sz="2000" dirty="0">
                <a:solidFill>
                  <a:schemeClr val="tx2"/>
                </a:solidFill>
              </a:rPr>
              <a:t>: </a:t>
            </a:r>
            <a:r>
              <a:rPr lang="en-US" sz="2000" dirty="0">
                <a:solidFill>
                  <a:schemeClr val="tx2"/>
                </a:solidFill>
                <a:hlinkClick r:id="rId2"/>
              </a:rPr>
              <a:t>http://www.star.nesdis.noaa.gov/thredds/gsics/</a:t>
            </a:r>
            <a:r>
              <a:rPr lang="en-US" sz="2000" dirty="0" smtClean="0">
                <a:solidFill>
                  <a:schemeClr val="tx2"/>
                </a:solidFill>
                <a:hlinkClick r:id="rId2"/>
              </a:rPr>
              <a:t>catalog.html</a:t>
            </a:r>
            <a:endParaRPr lang="en-US" sz="2000" dirty="0" smtClean="0">
              <a:solidFill>
                <a:schemeClr val="tx2"/>
              </a:solidFill>
            </a:endParaRPr>
          </a:p>
          <a:p>
            <a:r>
              <a:rPr lang="en-US" sz="2000" dirty="0" smtClean="0">
                <a:solidFill>
                  <a:schemeClr val="tx2"/>
                </a:solidFill>
              </a:rPr>
              <a:t>Still working on adding GSICS icons for GSICS pages.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GEOLEO IR products are back online.</a:t>
            </a:r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7" name="Picture 6" descr="Screen Shot 2016-02-22 at 9.54.2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545" y="2955637"/>
            <a:ext cx="6361545" cy="371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699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NOAA/NESDIS GSICS GEOLEO-IR Is </a:t>
            </a:r>
            <a:r>
              <a:rPr lang="en-US" dirty="0">
                <a:solidFill>
                  <a:srgbClr val="0000FF"/>
                </a:solidFill>
              </a:rPr>
              <a:t>B</a:t>
            </a:r>
            <a:r>
              <a:rPr lang="en-US" dirty="0" smtClean="0">
                <a:solidFill>
                  <a:srgbClr val="0000FF"/>
                </a:solidFill>
              </a:rPr>
              <a:t>ack Online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5" name="Picture 4" descr="Screen Shot 2016-02-22 at 10.00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1003"/>
            <a:ext cx="9906000" cy="27959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7182" y="1702313"/>
            <a:ext cx="8231909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1F497D"/>
                </a:solidFill>
              </a:rPr>
              <a:t>Name convention</a:t>
            </a:r>
            <a:r>
              <a:rPr lang="en-US" sz="2000" dirty="0">
                <a:solidFill>
                  <a:srgbClr val="1F497D"/>
                </a:solidFill>
              </a:rPr>
              <a:t> </a:t>
            </a:r>
            <a:r>
              <a:rPr lang="en-US" sz="2000" dirty="0" smtClean="0">
                <a:solidFill>
                  <a:srgbClr val="1F497D"/>
                </a:solidFill>
              </a:rPr>
              <a:t>discussed: </a:t>
            </a:r>
            <a:r>
              <a:rPr lang="en-US" sz="2000" dirty="0" err="1" smtClean="0">
                <a:solidFill>
                  <a:srgbClr val="1F497D"/>
                </a:solidFill>
              </a:rPr>
              <a:t>MetopA</a:t>
            </a:r>
            <a:r>
              <a:rPr lang="en-US" sz="2000" dirty="0" smtClean="0">
                <a:solidFill>
                  <a:srgbClr val="1F497D"/>
                </a:solidFill>
              </a:rPr>
              <a:t> or </a:t>
            </a:r>
            <a:r>
              <a:rPr lang="en-US" sz="2000" dirty="0" err="1" smtClean="0">
                <a:solidFill>
                  <a:srgbClr val="1F497D"/>
                </a:solidFill>
              </a:rPr>
              <a:t>MetOpA</a:t>
            </a:r>
            <a:r>
              <a:rPr lang="en-US" sz="2000" dirty="0" smtClean="0">
                <a:solidFill>
                  <a:srgbClr val="1F497D"/>
                </a:solidFill>
              </a:rPr>
              <a:t>?</a:t>
            </a:r>
            <a:r>
              <a:rPr lang="en-US" sz="2000" u="sng" dirty="0" smtClean="0"/>
              <a:t> </a:t>
            </a:r>
          </a:p>
          <a:p>
            <a:r>
              <a:rPr lang="en-US" u="sng" dirty="0" smtClean="0"/>
              <a:t>MW_US</a:t>
            </a:r>
            <a:r>
              <a:rPr lang="en-US" u="sng" dirty="0"/>
              <a:t>-NESDIS-STAR,SATCAL+NRTC+GEOLEOIR,GOES13+Imager-MetOpA+IASI_C_KNES_2016</a:t>
            </a:r>
            <a:r>
              <a:rPr lang="en-US" u="sng" dirty="0" smtClean="0"/>
              <a:t>_US</a:t>
            </a:r>
            <a:r>
              <a:rPr lang="en-US" u="sng" dirty="0"/>
              <a:t>-NESDIS-STAR,SATCAL+NRTC+GEOLEOIR,GOES13+Imager-MetOpA+IASI_C_KNES_2016</a:t>
            </a:r>
            <a:r>
              <a:rPr lang="en-US" dirty="0" smtClean="0">
                <a:solidFill>
                  <a:srgbClr val="1F497D"/>
                </a:solidFill>
              </a:rPr>
              <a:t> </a:t>
            </a:r>
            <a:r>
              <a:rPr lang="en-US" u="sng" dirty="0"/>
              <a:t>W_US-NESDIS-STAR,SATCAL+NRTC+GEOLEOIR,GOES13+Imager-MetOpA+IASI_C_KNES_2016</a:t>
            </a:r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750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GSICS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GSICS_template.potx</Template>
  <TotalTime>54997</TotalTime>
  <Words>573</Words>
  <Application>Microsoft Macintosh PowerPoint</Application>
  <PresentationFormat>A4 Paper (210x297 mm)</PresentationFormat>
  <Paragraphs>82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GSICS_template</vt:lpstr>
      <vt:lpstr> 3.m. GEO-LEO IR Progress at NOAA </vt:lpstr>
      <vt:lpstr>Outline</vt:lpstr>
      <vt:lpstr>GEO-LEO IR Products from NOAA/NESDIS</vt:lpstr>
      <vt:lpstr>GEO-LEO IR Products from NOAA/NESDIS: Issues</vt:lpstr>
      <vt:lpstr>Issues Associated with Computer Servers for GEO-LEO IR Upgraded</vt:lpstr>
      <vt:lpstr>Bring GSICS GEO-LEO IR Pre-Operation Back Online</vt:lpstr>
      <vt:lpstr>Migration of NOAA/NESDIS GSICS THREDDS Server</vt:lpstr>
      <vt:lpstr>New NOAA/NESDIS THREDDS Server</vt:lpstr>
      <vt:lpstr>NOAA/NESDIS GSICS GEOLEO-IR Is Back Online</vt:lpstr>
      <vt:lpstr>Near-term Goals</vt:lpstr>
      <vt:lpstr>PowerPoint Presentation</vt:lpstr>
      <vt:lpstr>PowerPoint Presentation</vt:lpstr>
    </vt:vector>
  </TitlesOfParts>
  <Company>Eumetsat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Thomas Staudte</dc:creator>
  <cp:lastModifiedBy>Jordan</cp:lastModifiedBy>
  <cp:revision>2126</cp:revision>
  <cp:lastPrinted>2006-03-06T14:11:17Z</cp:lastPrinted>
  <dcterms:created xsi:type="dcterms:W3CDTF">2010-09-10T00:53:07Z</dcterms:created>
  <dcterms:modified xsi:type="dcterms:W3CDTF">2016-03-02T04:37:42Z</dcterms:modified>
</cp:coreProperties>
</file>