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499" r:id="rId2"/>
    <p:sldId id="520" r:id="rId3"/>
    <p:sldId id="515" r:id="rId4"/>
    <p:sldId id="510" r:id="rId5"/>
    <p:sldId id="511" r:id="rId6"/>
    <p:sldId id="512" r:id="rId7"/>
    <p:sldId id="517" r:id="rId8"/>
    <p:sldId id="521" r:id="rId9"/>
    <p:sldId id="531" r:id="rId10"/>
    <p:sldId id="533" r:id="rId11"/>
    <p:sldId id="538" r:id="rId12"/>
    <p:sldId id="539" r:id="rId13"/>
    <p:sldId id="541" r:id="rId14"/>
    <p:sldId id="555" r:id="rId15"/>
    <p:sldId id="558" r:id="rId16"/>
    <p:sldId id="562" r:id="rId17"/>
    <p:sldId id="56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36" autoAdjust="0"/>
    <p:restoredTop sz="93728" autoAdjust="0"/>
  </p:normalViewPr>
  <p:slideViewPr>
    <p:cSldViewPr snapToGrid="0">
      <p:cViewPr varScale="1">
        <p:scale>
          <a:sx n="64" d="100"/>
          <a:sy n="64" d="100"/>
        </p:scale>
        <p:origin x="-165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83196-91C6-455D-8476-A4E7D2571E8D}" type="datetimeFigureOut">
              <a:rPr lang="en-US" smtClean="0"/>
              <a:pPr/>
              <a:t>3/2/2016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E2D2A-A77E-4C4C-BF93-2C1AB56A4A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E2D2A-A77E-4C4C-BF93-2C1AB56A4A53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285944-DD9C-47D7-BBC5-EF0F324386BE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15" y="4344030"/>
            <a:ext cx="5485772" cy="4112913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DE81C-AD3D-4BE8-BAA2-FAA26C86DE1E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DE81C-AD3D-4BE8-BAA2-FAA26C86DE1E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z="1200" dirty="0" smtClean="0"/>
              <a:t>基準センサーが変わる時間帯に見られる不連続の原因については調査中。画像上では、異変は認められない。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8B7A3-2A8D-4182-A385-075B36027BBF}" type="slidenum">
              <a:rPr kumimoji="1" lang="ja-JP" altLang="en-US" smtClean="0"/>
              <a:pPr/>
              <a:t>16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2060270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2016-03-02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GSICS WG Meeting, Tsukuba, Japan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1D324-F2BC-49F8-BC67-0932207C5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65138" indent="-465138">
              <a:defRPr/>
            </a:lvl1pPr>
            <a:lvl2pPr marL="852488" indent="-395288">
              <a:defRPr/>
            </a:lvl2pPr>
            <a:lvl3pPr marL="1193800" indent="-341313">
              <a:defRPr/>
            </a:lvl3pPr>
            <a:lvl4pPr marL="1487488" indent="-293688">
              <a:defRPr/>
            </a:lvl4pPr>
            <a:lvl5pPr marL="1720850" indent="-233363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2016-03-02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GSICS WG Meeting, Tsukuba, Japan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1D324-F2BC-49F8-BC67-0932207C5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2016-03-02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GSICS WG Meeting, Tsukuba, Japan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1D324-F2BC-49F8-BC67-0932207C5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2016-03-02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GSICS WG Meeting, Tsukuba, Japan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1D324-F2BC-49F8-BC67-0932207C5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2016-03-02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GSICS WG Meeting, Tsukuba, Japan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1D324-F2BC-49F8-BC67-0932207C5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2016-03-02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GSICS WG Meeting, Tsukuba, Japan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1D324-F2BC-49F8-BC67-0932207C5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2016-03-02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GSICS WG Meeting, Tsukuba, Japan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2E01B3B-2BFA-467F-BB64-D32E93B4F63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>
              <a:defRPr>
                <a:solidFill>
                  <a:srgbClr val="0B87D6"/>
                </a:solidFill>
              </a:defRPr>
            </a:lvl1pPr>
          </a:lstStyle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25706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6019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2016-03-02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GSICS WG Meeting, Tsukuba, Japan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1D324-F2BC-49F8-BC67-0932207C5B0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14" descr="GSICS300px.png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8600" y="228600"/>
            <a:ext cx="16859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468px-NOAA_logo.svg.png"/>
          <p:cNvPicPr>
            <a:picLocks noChangeAspect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001000" y="228600"/>
            <a:ext cx="9334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v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Ø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q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30425"/>
            <a:ext cx="8305800" cy="147002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Operation Around Midnight</a:t>
            </a:r>
            <a:br>
              <a:rPr lang="en-US" sz="4000" dirty="0" smtClean="0"/>
            </a:br>
            <a:r>
              <a:rPr lang="en-US" sz="4000" dirty="0" smtClean="0"/>
              <a:t>for 3-Axis Stabilized Geo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86200"/>
            <a:ext cx="83058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X. Wu</a:t>
            </a:r>
          </a:p>
          <a:p>
            <a:r>
              <a:rPr lang="en-US" dirty="0" smtClean="0"/>
              <a:t>Based on work by many people in many years</a:t>
            </a:r>
          </a:p>
          <a:p>
            <a:r>
              <a:rPr lang="en-US" dirty="0" smtClean="0"/>
              <a:t>2016-03-02, Tsukuba, Japan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2895600" y="5175504"/>
          <a:ext cx="6080760" cy="1682496"/>
        </p:xfrm>
        <a:graphic>
          <a:graphicData uri="http://schemas.openxmlformats.org/drawingml/2006/table">
            <a:tbl>
              <a:tblPr/>
              <a:tblGrid>
                <a:gridCol w="754380"/>
                <a:gridCol w="1200150"/>
                <a:gridCol w="1085850"/>
                <a:gridCol w="1085850"/>
                <a:gridCol w="857250"/>
                <a:gridCol w="1097280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SimSun"/>
                          <a:cs typeface="Times New Roman"/>
                        </a:rPr>
                        <a:t>Channel</a:t>
                      </a:r>
                      <a:endParaRPr lang="en-US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SimSun"/>
                          <a:cs typeface="Times New Roman"/>
                        </a:rPr>
                        <a:t>ΔTb</a:t>
                      </a:r>
                      <a:r>
                        <a:rPr lang="en-US" sz="1200" baseline="-25000" dirty="0">
                          <a:latin typeface="Times New Roman"/>
                          <a:ea typeface="SimSun"/>
                          <a:cs typeface="Times New Roman"/>
                        </a:rPr>
                        <a:t>4:00am,0:00am</a:t>
                      </a:r>
                      <a:r>
                        <a:rPr lang="en-US" sz="1200" dirty="0">
                          <a:latin typeface="Times New Roman"/>
                          <a:ea typeface="SimSun"/>
                          <a:cs typeface="Times New Roman"/>
                        </a:rPr>
                        <a:t> (K)</a:t>
                      </a:r>
                      <a:endParaRPr lang="en-US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SimSun"/>
                          <a:cs typeface="Times New Roman"/>
                        </a:rPr>
                        <a:t>Channel</a:t>
                      </a:r>
                      <a:endParaRPr lang="en-US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SimSun"/>
                          <a:cs typeface="Times New Roman"/>
                        </a:rPr>
                        <a:t>ΔTb</a:t>
                      </a:r>
                      <a:r>
                        <a:rPr lang="en-US" sz="1200" baseline="-25000" dirty="0">
                          <a:latin typeface="Times New Roman"/>
                          <a:ea typeface="SimSun"/>
                          <a:cs typeface="Times New Roman"/>
                        </a:rPr>
                        <a:t>4:00am,0:00am</a:t>
                      </a:r>
                      <a:r>
                        <a:rPr lang="en-US" sz="1200" dirty="0">
                          <a:latin typeface="Times New Roman"/>
                          <a:ea typeface="SimSun"/>
                          <a:cs typeface="Times New Roman"/>
                        </a:rPr>
                        <a:t> (K)</a:t>
                      </a:r>
                      <a:endParaRPr lang="en-US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SimSun"/>
                          <a:cs typeface="Times New Roman"/>
                        </a:rPr>
                        <a:t>Channel</a:t>
                      </a:r>
                      <a:endParaRPr lang="en-US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SimSun"/>
                          <a:cs typeface="Times New Roman"/>
                        </a:rPr>
                        <a:t>ΔTb</a:t>
                      </a:r>
                      <a:r>
                        <a:rPr lang="en-US" sz="1200" baseline="-25000" dirty="0">
                          <a:latin typeface="Times New Roman"/>
                          <a:ea typeface="SimSun"/>
                          <a:cs typeface="Times New Roman"/>
                        </a:rPr>
                        <a:t>4:00am,0:00am</a:t>
                      </a:r>
                      <a:r>
                        <a:rPr lang="en-US" sz="1200" dirty="0">
                          <a:latin typeface="Times New Roman"/>
                          <a:ea typeface="SimSun"/>
                          <a:cs typeface="Times New Roman"/>
                        </a:rPr>
                        <a:t> (K)</a:t>
                      </a:r>
                      <a:endParaRPr lang="en-US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0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SimSun"/>
                          <a:cs typeface="Times New Roman"/>
                        </a:rPr>
                        <a:t>Ch1</a:t>
                      </a:r>
                      <a:endParaRPr lang="en-US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Times New Roman"/>
                          <a:ea typeface="SimSun"/>
                          <a:cs typeface="Times New Roman"/>
                        </a:rPr>
                        <a:t>+0.25</a:t>
                      </a:r>
                      <a:endParaRPr lang="en-US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Times New Roman"/>
                          <a:ea typeface="SimSun"/>
                          <a:cs typeface="Times New Roman"/>
                        </a:rPr>
                        <a:t>Ch7</a:t>
                      </a:r>
                      <a:endParaRPr lang="en-US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Times New Roman"/>
                          <a:ea typeface="SimSun"/>
                          <a:cs typeface="Times New Roman"/>
                        </a:rPr>
                        <a:t>+0.54</a:t>
                      </a:r>
                      <a:endParaRPr lang="en-US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Times New Roman"/>
                          <a:ea typeface="SimSun"/>
                          <a:cs typeface="Times New Roman"/>
                        </a:rPr>
                        <a:t>Ch13</a:t>
                      </a:r>
                      <a:endParaRPr lang="en-US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Times New Roman"/>
                          <a:ea typeface="SimSun"/>
                          <a:cs typeface="Times New Roman"/>
                        </a:rPr>
                        <a:t>+0.33</a:t>
                      </a:r>
                      <a:endParaRPr lang="en-US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SimSun"/>
                          <a:cs typeface="Times New Roman"/>
                        </a:rPr>
                        <a:t>Ch2</a:t>
                      </a:r>
                      <a:endParaRPr lang="en-US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SimSun"/>
                          <a:cs typeface="Times New Roman"/>
                        </a:rPr>
                        <a:t>+0.22</a:t>
                      </a:r>
                      <a:endParaRPr lang="en-US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SimSun"/>
                          <a:cs typeface="Times New Roman"/>
                        </a:rPr>
                        <a:t>Ch8</a:t>
                      </a:r>
                      <a:endParaRPr lang="en-US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SimSun"/>
                          <a:cs typeface="Times New Roman"/>
                        </a:rPr>
                        <a:t>+0.49</a:t>
                      </a:r>
                      <a:endParaRPr lang="en-US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SimSun"/>
                          <a:cs typeface="Times New Roman"/>
                        </a:rPr>
                        <a:t>Ch14</a:t>
                      </a:r>
                      <a:endParaRPr lang="en-US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SimSun"/>
                          <a:cs typeface="Times New Roman"/>
                        </a:rPr>
                        <a:t>+0.38</a:t>
                      </a:r>
                      <a:endParaRPr lang="en-US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SimSun"/>
                          <a:cs typeface="Times New Roman"/>
                        </a:rPr>
                        <a:t>Ch3</a:t>
                      </a:r>
                      <a:endParaRPr lang="en-US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SimSun"/>
                          <a:cs typeface="Times New Roman"/>
                        </a:rPr>
                        <a:t>+0.25</a:t>
                      </a:r>
                      <a:endParaRPr lang="en-US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SimSun"/>
                          <a:cs typeface="Times New Roman"/>
                        </a:rPr>
                        <a:t>Ch9</a:t>
                      </a:r>
                      <a:endParaRPr lang="en-US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SimSun"/>
                          <a:cs typeface="Times New Roman"/>
                        </a:rPr>
                        <a:t>+0.67</a:t>
                      </a:r>
                      <a:endParaRPr lang="en-US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SimSun"/>
                          <a:cs typeface="Times New Roman"/>
                        </a:rPr>
                        <a:t>Ch15</a:t>
                      </a:r>
                      <a:endParaRPr lang="en-US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SimSun"/>
                          <a:cs typeface="Times New Roman"/>
                        </a:rPr>
                        <a:t>+0.61</a:t>
                      </a:r>
                      <a:endParaRPr lang="en-US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SimSun"/>
                          <a:cs typeface="Times New Roman"/>
                        </a:rPr>
                        <a:t>Ch4</a:t>
                      </a:r>
                      <a:endParaRPr lang="en-US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SimSun"/>
                          <a:cs typeface="Times New Roman"/>
                        </a:rPr>
                        <a:t>+0.37</a:t>
                      </a:r>
                      <a:endParaRPr lang="en-US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SimSun"/>
                          <a:cs typeface="Times New Roman"/>
                        </a:rPr>
                        <a:t>Ch10</a:t>
                      </a:r>
                      <a:endParaRPr lang="en-US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SimSun"/>
                          <a:cs typeface="Times New Roman"/>
                        </a:rPr>
                        <a:t>+0.39</a:t>
                      </a:r>
                      <a:endParaRPr lang="en-US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SimSun"/>
                          <a:cs typeface="Times New Roman"/>
                        </a:rPr>
                        <a:t>Ch16</a:t>
                      </a:r>
                      <a:endParaRPr lang="en-US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SimSun"/>
                          <a:cs typeface="Times New Roman"/>
                        </a:rPr>
                        <a:t>+0.28</a:t>
                      </a:r>
                      <a:endParaRPr lang="en-US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SimSun"/>
                          <a:cs typeface="Times New Roman"/>
                        </a:rPr>
                        <a:t>Ch5</a:t>
                      </a:r>
                      <a:endParaRPr lang="en-US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SimSun"/>
                          <a:cs typeface="Times New Roman"/>
                        </a:rPr>
                        <a:t>+0.24</a:t>
                      </a:r>
                      <a:endParaRPr lang="en-US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SimSun"/>
                          <a:cs typeface="Times New Roman"/>
                        </a:rPr>
                        <a:t>Ch11</a:t>
                      </a:r>
                      <a:endParaRPr lang="en-US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SimSun"/>
                          <a:cs typeface="Times New Roman"/>
                        </a:rPr>
                        <a:t>+0.44</a:t>
                      </a:r>
                      <a:endParaRPr lang="en-US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SimSun"/>
                          <a:cs typeface="Times New Roman"/>
                        </a:rPr>
                        <a:t>Ch17</a:t>
                      </a:r>
                      <a:endParaRPr lang="en-US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SimSun"/>
                          <a:cs typeface="Times New Roman"/>
                        </a:rPr>
                        <a:t>+0.51</a:t>
                      </a:r>
                      <a:endParaRPr lang="en-US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SimSun"/>
                          <a:cs typeface="Times New Roman"/>
                        </a:rPr>
                        <a:t>Ch6</a:t>
                      </a:r>
                      <a:endParaRPr lang="en-US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SimSun"/>
                          <a:cs typeface="Times New Roman"/>
                        </a:rPr>
                        <a:t>+0.51</a:t>
                      </a:r>
                      <a:endParaRPr lang="en-US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SimSun"/>
                          <a:cs typeface="Times New Roman"/>
                        </a:rPr>
                        <a:t>Ch12</a:t>
                      </a:r>
                      <a:endParaRPr lang="en-US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SimSun"/>
                          <a:cs typeface="Times New Roman"/>
                        </a:rPr>
                        <a:t>+0.53</a:t>
                      </a:r>
                      <a:endParaRPr lang="en-US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0F082F-4A35-4E7E-AD6D-89617C148F34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92163" name="Picture 18" descr="g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47869"/>
            <a:ext cx="4724400" cy="5057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3048000" y="4572000"/>
            <a:ext cx="6096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Impact of the midnight calibration anomaly for GOES-11 Sounder IR channel 1 through Ch17.  ΔTb</a:t>
            </a:r>
            <a:r>
              <a:rPr kumimoji="0" lang="en-US" sz="1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4:00am,0:00am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= ΔTb</a:t>
            </a:r>
            <a:r>
              <a:rPr kumimoji="0" lang="en-US" sz="1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4:00am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- ΔTb</a:t>
            </a:r>
            <a:r>
              <a:rPr kumimoji="0" lang="en-US" sz="1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0:00am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6324600"/>
            <a:ext cx="20601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Yu and Wu, 2013 TGRS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5410201" y="22860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MBCC applied to the Sounder IR channels</a:t>
            </a:r>
            <a:endParaRPr lang="en-US" dirty="0"/>
          </a:p>
        </p:txBody>
      </p:sp>
      <p:graphicFrame>
        <p:nvGraphicFramePr>
          <p:cNvPr id="92165" name="Object 5"/>
          <p:cNvGraphicFramePr>
            <a:graphicFrameLocks noChangeAspect="1"/>
          </p:cNvGraphicFramePr>
          <p:nvPr/>
        </p:nvGraphicFramePr>
        <p:xfrm>
          <a:off x="5135563" y="3886200"/>
          <a:ext cx="3946525" cy="381000"/>
        </p:xfrm>
        <a:graphic>
          <a:graphicData uri="http://schemas.openxmlformats.org/presentationml/2006/ole">
            <p:oleObj spid="_x0000_s5122" name="Equation" r:id="rId4" imgW="2463480" imgH="241200" progId="Equation.3">
              <p:embed/>
            </p:oleObj>
          </a:graphicData>
        </a:graphic>
      </p:graphicFrame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2016-03-02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GSICS WG Meeting, Tsukuba, Japan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81000"/>
            <a:ext cx="6324600" cy="838200"/>
          </a:xfrm>
        </p:spPr>
        <p:txBody>
          <a:bodyPr/>
          <a:lstStyle/>
          <a:p>
            <a:r>
              <a:rPr lang="en-US" dirty="0" smtClean="0"/>
              <a:t>GEO-GEO Comparison </a:t>
            </a:r>
            <a:br>
              <a:rPr lang="en-US" dirty="0" smtClean="0"/>
            </a:br>
            <a:r>
              <a:rPr lang="en-US" dirty="0" smtClean="0"/>
              <a:t>During GOES-15 PLT Period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719935" y="6340839"/>
            <a:ext cx="1184223" cy="322289"/>
          </a:xfrm>
        </p:spPr>
        <p:txBody>
          <a:bodyPr/>
          <a:lstStyle/>
          <a:p>
            <a:fld id="{280F082F-4A35-4E7E-AD6D-89617C148F34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Content Placeholder 4" descr="GOES15_GOES13_collocation_06_23_20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57200" y="1752600"/>
            <a:ext cx="2895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495800" y="2362200"/>
            <a:ext cx="3962400" cy="182880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charset="-128"/>
              </a:rPr>
              <a:t>GEO-GEO collocation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Pct val="100000"/>
              <a:buFontTx/>
              <a:buChar char="»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Spatial collocation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Pct val="100000"/>
              <a:buFontTx/>
              <a:buChar char="»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Temporal difference: &lt; 5 minutes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Pct val="100000"/>
              <a:buFontTx/>
              <a:buChar char="»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Geometric alignment: viewing zenith angle difference &lt; 1%</a:t>
            </a:r>
            <a:endParaRPr lang="en-US" sz="1600" noProof="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724400" y="4724400"/>
            <a:ext cx="19111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GOES 13: -75</a:t>
            </a:r>
            <a:r>
              <a:rPr lang="en-US" baseline="30000" dirty="0" smtClean="0"/>
              <a:t>o</a:t>
            </a:r>
          </a:p>
          <a:p>
            <a:r>
              <a:rPr lang="en-US" dirty="0" smtClean="0"/>
              <a:t>GOES-15: -89.5</a:t>
            </a:r>
            <a:r>
              <a:rPr lang="en-US" baseline="30000" dirty="0" smtClean="0"/>
              <a:t>o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2016-03-02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GSICS WG Meeting, Tsukuba, Japan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6781800" cy="762000"/>
          </a:xfrm>
        </p:spPr>
        <p:txBody>
          <a:bodyPr/>
          <a:lstStyle/>
          <a:p>
            <a:r>
              <a:rPr lang="en-US" dirty="0" smtClean="0"/>
              <a:t>GEO-GEO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3124200" y="6217851"/>
            <a:ext cx="2895600" cy="365125"/>
          </a:xfrm>
        </p:spPr>
        <p:txBody>
          <a:bodyPr/>
          <a:lstStyle/>
          <a:p>
            <a:fld id="{280F082F-4A35-4E7E-AD6D-89617C148F34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Picture 6" descr="g15.vs.g13.imager.diurnaldiff.m06.ch2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14101"/>
            <a:ext cx="4495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g15.vs.g13.imager.diurnaldiff.m06.ch3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614101"/>
            <a:ext cx="4343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g15.vs.g13.imager.diurnaldiff.m06.ch4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052501"/>
            <a:ext cx="4495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g15.vs.g13.imager.diurnaldiff.m06.ch6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4052501"/>
            <a:ext cx="434622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>
            <a:stCxn id="13" idx="3"/>
          </p:cNvCxnSpPr>
          <p:nvPr/>
        </p:nvCxnSpPr>
        <p:spPr>
          <a:xfrm flipV="1">
            <a:off x="685800" y="3290501"/>
            <a:ext cx="685800" cy="23008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371600" y="1995101"/>
            <a:ext cx="381000" cy="1600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600" y="3366701"/>
            <a:ext cx="683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BRDF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514600" y="1918901"/>
            <a:ext cx="381000" cy="1600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3733800" y="1918901"/>
            <a:ext cx="381000" cy="1600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752600" y="1842701"/>
            <a:ext cx="8290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70C0"/>
                </a:solidFill>
              </a:rPr>
              <a:t>Midnight</a:t>
            </a:r>
            <a:endParaRPr lang="en-US" sz="1200" b="1" dirty="0">
              <a:solidFill>
                <a:srgbClr val="0070C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990600" y="2071301"/>
            <a:ext cx="7620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7" idx="2"/>
          </p:cNvCxnSpPr>
          <p:nvPr/>
        </p:nvCxnSpPr>
        <p:spPr>
          <a:xfrm flipH="1">
            <a:off x="2133600" y="2119700"/>
            <a:ext cx="33537" cy="6374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514600" y="2147501"/>
            <a:ext cx="7620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400800" y="1537901"/>
            <a:ext cx="8290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70C0"/>
                </a:solidFill>
              </a:rPr>
              <a:t>Midnight</a:t>
            </a:r>
            <a:endParaRPr lang="en-US" sz="1200" b="1" dirty="0">
              <a:solidFill>
                <a:srgbClr val="0070C0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5638800" y="1766501"/>
            <a:ext cx="7620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9" idx="2"/>
          </p:cNvCxnSpPr>
          <p:nvPr/>
        </p:nvCxnSpPr>
        <p:spPr>
          <a:xfrm flipH="1">
            <a:off x="6781800" y="1814900"/>
            <a:ext cx="33537" cy="6374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7162800" y="1842701"/>
            <a:ext cx="7620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752600" y="4052501"/>
            <a:ext cx="8290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70C0"/>
                </a:solidFill>
              </a:rPr>
              <a:t>Midnight</a:t>
            </a:r>
            <a:endParaRPr lang="en-US" sz="1200" b="1" dirty="0">
              <a:solidFill>
                <a:srgbClr val="0070C0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990600" y="4281101"/>
            <a:ext cx="7620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3" idx="2"/>
          </p:cNvCxnSpPr>
          <p:nvPr/>
        </p:nvCxnSpPr>
        <p:spPr>
          <a:xfrm flipH="1">
            <a:off x="2133600" y="4329500"/>
            <a:ext cx="33537" cy="6374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2514600" y="4357301"/>
            <a:ext cx="7620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324600" y="3976301"/>
            <a:ext cx="8290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70C0"/>
                </a:solidFill>
              </a:rPr>
              <a:t>Midnight</a:t>
            </a:r>
            <a:endParaRPr lang="en-US" sz="1200" b="1" dirty="0">
              <a:solidFill>
                <a:srgbClr val="0070C0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5562600" y="4204901"/>
            <a:ext cx="7620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7" idx="2"/>
          </p:cNvCxnSpPr>
          <p:nvPr/>
        </p:nvCxnSpPr>
        <p:spPr>
          <a:xfrm flipH="1">
            <a:off x="6705600" y="4253300"/>
            <a:ext cx="33537" cy="6374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7086600" y="4281101"/>
            <a:ext cx="7620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2362200" y="1156901"/>
            <a:ext cx="46047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No correction was made for SRF difference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2362200" y="6581001"/>
            <a:ext cx="67858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Note: the GEO-GEO inter-comparison was conducted before the SRF shifts for G15 Ch3 and Ch6</a:t>
            </a:r>
            <a:endParaRPr lang="en-US" sz="1200" dirty="0"/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5334000" y="5576501"/>
            <a:ext cx="4572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334000" y="5271701"/>
            <a:ext cx="0" cy="533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096000" y="5119301"/>
            <a:ext cx="0" cy="7620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5791200" y="5576501"/>
            <a:ext cx="3048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2057400" y="5576501"/>
            <a:ext cx="4572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2057400" y="5043101"/>
            <a:ext cx="0" cy="838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590800" y="5119301"/>
            <a:ext cx="0" cy="7620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2286000" y="5576501"/>
            <a:ext cx="3048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8229600" y="6033701"/>
            <a:ext cx="3820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Yu</a:t>
            </a:r>
            <a:endParaRPr lang="en-US" sz="1600" dirty="0"/>
          </a:p>
        </p:txBody>
      </p:sp>
      <p:sp>
        <p:nvSpPr>
          <p:cNvPr id="45" name="Date Placeholder 44"/>
          <p:cNvSpPr>
            <a:spLocks noGrp="1"/>
          </p:cNvSpPr>
          <p:nvPr>
            <p:ph type="dt" sz="half" idx="10"/>
          </p:nvPr>
        </p:nvSpPr>
        <p:spPr>
          <a:xfrm>
            <a:off x="457200" y="6217851"/>
            <a:ext cx="2133600" cy="365125"/>
          </a:xfrm>
        </p:spPr>
        <p:txBody>
          <a:bodyPr/>
          <a:lstStyle/>
          <a:p>
            <a:r>
              <a:rPr lang="en-US" dirty="0" smtClean="0"/>
              <a:t>2016-03-02</a:t>
            </a:r>
            <a:endParaRPr lang="en-US" dirty="0"/>
          </a:p>
        </p:txBody>
      </p:sp>
      <p:sp>
        <p:nvSpPr>
          <p:cNvPr id="49" name="Footer Placeholder 48"/>
          <p:cNvSpPr>
            <a:spLocks noGrp="1"/>
          </p:cNvSpPr>
          <p:nvPr>
            <p:ph type="ftr" sz="quarter" idx="11"/>
          </p:nvPr>
        </p:nvSpPr>
        <p:spPr>
          <a:xfrm>
            <a:off x="3124200" y="6217851"/>
            <a:ext cx="2895600" cy="365125"/>
          </a:xfrm>
        </p:spPr>
        <p:txBody>
          <a:bodyPr/>
          <a:lstStyle/>
          <a:p>
            <a:r>
              <a:rPr lang="en-US" dirty="0" smtClean="0"/>
              <a:t>GSICS WG Meeting, Tsukuba, Japan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6172200" cy="1143000"/>
          </a:xfrm>
        </p:spPr>
        <p:txBody>
          <a:bodyPr/>
          <a:lstStyle/>
          <a:p>
            <a:r>
              <a:rPr lang="en-US" dirty="0" smtClean="0"/>
              <a:t>GEO-GEO Radiance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0F082F-4A35-4E7E-AD6D-89617C148F34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10594" name="Picture 2" descr="http://www.star.nesdis.noaa.gov/smcd/spb/fwu/homepage/images/GSICS/GOS13.GOS15.GEO2GEO.TbDiff.Ch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4648200" cy="2656114"/>
          </a:xfrm>
          <a:prstGeom prst="rect">
            <a:avLst/>
          </a:prstGeom>
          <a:noFill/>
        </p:spPr>
      </p:pic>
      <p:pic>
        <p:nvPicPr>
          <p:cNvPr id="110596" name="Picture 4" descr="http://www.star.nesdis.noaa.gov/smcd/spb/fwu/homepage/images/GSICS/GOS13.GOS15.GEO2GEO.TbDiff.Ch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7700" y="1524000"/>
            <a:ext cx="4533900" cy="2590800"/>
          </a:xfrm>
          <a:prstGeom prst="rect">
            <a:avLst/>
          </a:prstGeom>
          <a:noFill/>
        </p:spPr>
      </p:pic>
      <p:pic>
        <p:nvPicPr>
          <p:cNvPr id="110598" name="Picture 6" descr="http://www.star.nesdis.noaa.gov/smcd/spb/fwu/homepage/images/GSICS/GOS13.GOS15.GEO2GEO.TbDiff.Ch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91000"/>
            <a:ext cx="4800600" cy="2743200"/>
          </a:xfrm>
          <a:prstGeom prst="rect">
            <a:avLst/>
          </a:prstGeom>
          <a:noFill/>
        </p:spPr>
      </p:pic>
      <p:pic>
        <p:nvPicPr>
          <p:cNvPr id="110600" name="Picture 8" descr="http://www.star.nesdis.noaa.gov/smcd/spb/fwu/homepage/images/GSICS/GOS13.GOS15.GEO2GEO.TbDiff.Ch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191000"/>
            <a:ext cx="4533900" cy="2590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229600" y="6172200"/>
            <a:ext cx="3820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Yu</a:t>
            </a:r>
            <a:endParaRPr lang="en-US" sz="16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2016-03-02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GSICS WG Meeting, Tsukuba, Japan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en-US" altLang="ja-JP" dirty="0" smtClean="0">
                <a:latin typeface="Tahoma" charset="0"/>
              </a:rPr>
              <a:t>Expected:</a:t>
            </a:r>
          </a:p>
          <a:p>
            <a:pPr marL="844550" lvl="1" indent="-457200"/>
            <a:r>
              <a:rPr lang="en-US" altLang="ja-JP" dirty="0" smtClean="0">
                <a:latin typeface="Tahoma" charset="0"/>
              </a:rPr>
              <a:t>Optical design</a:t>
            </a:r>
          </a:p>
          <a:p>
            <a:pPr marL="844550" lvl="1" indent="-457200"/>
            <a:r>
              <a:rPr lang="en-US" altLang="ja-JP" dirty="0" smtClean="0">
                <a:latin typeface="Tahoma" charset="0"/>
              </a:rPr>
              <a:t>Improved cooling</a:t>
            </a:r>
          </a:p>
          <a:p>
            <a:pPr marL="457200" indent="-457200"/>
            <a:r>
              <a:rPr lang="en-US" altLang="ja-JP" dirty="0" smtClean="0">
                <a:latin typeface="Tahoma" charset="0"/>
              </a:rPr>
              <a:t>And Observed:</a:t>
            </a:r>
          </a:p>
          <a:p>
            <a:pPr marL="844550" lvl="1" indent="-457200"/>
            <a:r>
              <a:rPr lang="en-US" altLang="ja-JP" dirty="0" smtClean="0">
                <a:latin typeface="Tahoma" charset="0"/>
              </a:rPr>
              <a:t>Temperature excursion</a:t>
            </a:r>
          </a:p>
          <a:p>
            <a:pPr marL="844550" lvl="1" indent="-457200"/>
            <a:r>
              <a:rPr lang="en-US" altLang="ja-JP" dirty="0" smtClean="0">
                <a:latin typeface="Tahoma" charset="0"/>
              </a:rPr>
              <a:t>Radiance bias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2016-03-02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GSICS WG Meeting, Tsukuba, Japan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1D324-F2BC-49F8-BC67-0932207C5B0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6019800" cy="1143000"/>
          </a:xfrm>
        </p:spPr>
        <p:txBody>
          <a:bodyPr/>
          <a:lstStyle/>
          <a:p>
            <a:r>
              <a:rPr lang="en-US" dirty="0" smtClean="0"/>
              <a:t>Improvements for AHI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HI_Band07_Me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3853544"/>
            <a:ext cx="7010400" cy="300445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2016-03-02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GSICS WG Meeting, Tsukuba, Japan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1D324-F2BC-49F8-BC67-0932207C5B06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8" name="Picture 7" descr="AHI_Band07_Medi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1219200"/>
            <a:ext cx="6578598" cy="2819399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H="1" flipV="1">
            <a:off x="3333515" y="1595085"/>
            <a:ext cx="235" cy="17815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\sc-svdebnas3\全体共用\出張外勤_打合せ_プレゼン等\2015年度\20160122_ひまわりデータ利活用WG\図\diurnal_tbbias_std_Himawari8_20151201-2015123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84" r="5815"/>
          <a:stretch/>
        </p:blipFill>
        <p:spPr bwMode="auto">
          <a:xfrm>
            <a:off x="4644008" y="210126"/>
            <a:ext cx="4385175" cy="638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2256986" y="1546034"/>
            <a:ext cx="2253764" cy="5161426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504" y="213354"/>
            <a:ext cx="4403246" cy="1199422"/>
          </a:xfr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kumimoji="1" lang="en-US" altLang="ja-JP" sz="2800" b="1" dirty="0" smtClean="0"/>
              <a:t>AHI data quality</a:t>
            </a:r>
            <a:br>
              <a:rPr kumimoji="1" lang="en-US" altLang="ja-JP" sz="2800" b="1" dirty="0" smtClean="0"/>
            </a:br>
            <a:r>
              <a:rPr lang="en-US" altLang="ja-JP" sz="2800" b="1" dirty="0" smtClean="0"/>
              <a:t>(Diurnal variation in IR)</a:t>
            </a:r>
            <a:endParaRPr kumimoji="1" lang="ja-JP" altLang="en-US" sz="2000" b="1" dirty="0"/>
          </a:p>
        </p:txBody>
      </p:sp>
      <p:sp>
        <p:nvSpPr>
          <p:cNvPr id="21" name="コンテンツ プレースホルダー 2"/>
          <p:cNvSpPr txBox="1">
            <a:spLocks/>
          </p:cNvSpPr>
          <p:nvPr/>
        </p:nvSpPr>
        <p:spPr>
          <a:xfrm>
            <a:off x="107504" y="1548553"/>
            <a:ext cx="2088232" cy="51589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ja-JP" sz="1800" dirty="0" smtClean="0"/>
              <a:t>There is no significant diurnal variation seen in MTSAT-2</a:t>
            </a:r>
          </a:p>
          <a:p>
            <a:pPr marL="182563" lvl="1" indent="-182563">
              <a:lnSpc>
                <a:spcPct val="120000"/>
              </a:lnSpc>
            </a:pPr>
            <a:endParaRPr lang="en-US" altLang="ja-JP" sz="1400" dirty="0" smtClean="0"/>
          </a:p>
          <a:p>
            <a:pPr marL="182563" lvl="1" indent="-182563">
              <a:lnSpc>
                <a:spcPct val="120000"/>
              </a:lnSpc>
            </a:pPr>
            <a:r>
              <a:rPr lang="en-US" altLang="ja-JP" sz="1400" dirty="0" smtClean="0"/>
              <a:t>The </a:t>
            </a:r>
            <a:r>
              <a:rPr lang="en-US" altLang="ja-JP" sz="1400" dirty="0"/>
              <a:t>biases at the standard radiance are shown.</a:t>
            </a:r>
          </a:p>
          <a:p>
            <a:pPr marL="182563" lvl="1" indent="-182563">
              <a:lnSpc>
                <a:spcPct val="120000"/>
              </a:lnSpc>
            </a:pPr>
            <a:r>
              <a:rPr lang="en-US" altLang="ja-JP" sz="1400" dirty="0"/>
              <a:t>Data period is December 2015.</a:t>
            </a:r>
          </a:p>
          <a:p>
            <a:pPr marL="182563" lvl="1" indent="-182563">
              <a:lnSpc>
                <a:spcPct val="120000"/>
              </a:lnSpc>
            </a:pPr>
            <a:r>
              <a:rPr lang="en-US" altLang="ja-JP" sz="1400" dirty="0"/>
              <a:t>Reference sensors are:</a:t>
            </a:r>
          </a:p>
          <a:p>
            <a:pPr marL="144000"/>
            <a:r>
              <a:rPr lang="en-US" altLang="ja-JP" sz="1400" dirty="0">
                <a:solidFill>
                  <a:srgbClr val="FF0000"/>
                </a:solidFill>
              </a:rPr>
              <a:t>Metop-A/IASI</a:t>
            </a:r>
          </a:p>
          <a:p>
            <a:pPr marL="144000"/>
            <a:r>
              <a:rPr lang="en-US" altLang="ja-JP" sz="1400" dirty="0">
                <a:solidFill>
                  <a:srgbClr val="0000FF"/>
                </a:solidFill>
              </a:rPr>
              <a:t>Metop-B/IASI</a:t>
            </a:r>
          </a:p>
          <a:p>
            <a:pPr marL="144000"/>
            <a:r>
              <a:rPr lang="en-US" altLang="ja-JP" sz="1400" dirty="0">
                <a:solidFill>
                  <a:srgbClr val="006600"/>
                </a:solidFill>
              </a:rPr>
              <a:t>Aqua/AIRS</a:t>
            </a:r>
          </a:p>
          <a:p>
            <a:pPr marL="144000"/>
            <a:r>
              <a:rPr lang="en-US" altLang="ja-JP" sz="1400" dirty="0">
                <a:solidFill>
                  <a:srgbClr val="FF6600"/>
                </a:solidFill>
              </a:rPr>
              <a:t>S-NPP/CrIS</a:t>
            </a:r>
            <a:endParaRPr lang="en-US" altLang="ja-JP" sz="1000" dirty="0"/>
          </a:p>
          <a:p>
            <a:pPr marL="0" indent="0" algn="ctr">
              <a:lnSpc>
                <a:spcPct val="120000"/>
              </a:lnSpc>
              <a:buNone/>
            </a:pPr>
            <a:endParaRPr lang="en-US" altLang="ja-JP" sz="18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757360" y="1535276"/>
            <a:ext cx="14368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/>
              <a:t>MTSAT-2/Imager</a:t>
            </a:r>
            <a:endParaRPr kumimoji="1" lang="ja-JP" altLang="en-US" sz="1400" b="1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4860032" y="282134"/>
            <a:ext cx="405149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 smtClean="0"/>
              <a:t>Himawari-8/AHI</a:t>
            </a:r>
            <a:endParaRPr kumimoji="1" lang="ja-JP" altLang="en-US" sz="1600" b="1" dirty="0"/>
          </a:p>
        </p:txBody>
      </p:sp>
      <p:sp>
        <p:nvSpPr>
          <p:cNvPr id="47" name="正方形/長方形 46"/>
          <p:cNvSpPr/>
          <p:nvPr/>
        </p:nvSpPr>
        <p:spPr>
          <a:xfrm>
            <a:off x="5013573" y="631446"/>
            <a:ext cx="1710000" cy="97200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正方形/長方形 48"/>
          <p:cNvSpPr/>
          <p:nvPr/>
        </p:nvSpPr>
        <p:spPr>
          <a:xfrm>
            <a:off x="7201530" y="631446"/>
            <a:ext cx="1710000" cy="972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正方形/長方形 50"/>
          <p:cNvSpPr/>
          <p:nvPr/>
        </p:nvSpPr>
        <p:spPr>
          <a:xfrm>
            <a:off x="5023499" y="4249663"/>
            <a:ext cx="1710000" cy="97200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正方形/長方形 51"/>
          <p:cNvSpPr/>
          <p:nvPr/>
        </p:nvSpPr>
        <p:spPr>
          <a:xfrm>
            <a:off x="5017272" y="5452761"/>
            <a:ext cx="1710000" cy="972000"/>
          </a:xfrm>
          <a:prstGeom prst="rect">
            <a:avLst/>
          </a:prstGeom>
          <a:noFill/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4637183" y="282134"/>
            <a:ext cx="4392000" cy="6425326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5" name="グループ化 7"/>
          <p:cNvGrpSpPr>
            <a:grpSpLocks noChangeAspect="1"/>
          </p:cNvGrpSpPr>
          <p:nvPr/>
        </p:nvGrpSpPr>
        <p:grpSpPr>
          <a:xfrm>
            <a:off x="2267744" y="1772815"/>
            <a:ext cx="2145372" cy="4858551"/>
            <a:chOff x="11520424" y="-2178901"/>
            <a:chExt cx="3638410" cy="8239781"/>
          </a:xfrm>
        </p:grpSpPr>
        <p:pic>
          <p:nvPicPr>
            <p:cNvPr id="2051" name="Picture 3" descr="\\sc-svdebnas3\全体共用\出張外勤_打合せ_プレゼン等\2015年度\20160122_ひまわりデータ利活用WG\図\diurnal_tbbias_std_Mt2_20151201-20151231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54" t="8656" r="53301" b="72701"/>
            <a:stretch/>
          </p:blipFill>
          <p:spPr bwMode="auto">
            <a:xfrm>
              <a:off x="11520424" y="-2178901"/>
              <a:ext cx="3638409" cy="20741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3" descr="\\sc-svdebnas3\全体共用\出張外勤_打合せ_プレゼン等\2015年度\20160122_ひまわりデータ利活用WG\図\diurnal_tbbias_std_Mt2_20151201-20151231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7573" t="8656" r="6182" b="72701"/>
            <a:stretch/>
          </p:blipFill>
          <p:spPr bwMode="auto">
            <a:xfrm>
              <a:off x="11520425" y="-128408"/>
              <a:ext cx="3638409" cy="20741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3" descr="\\sc-svdebnas3\全体共用\出張外勤_打合せ_プレゼン等\2015年度\20160122_ひまわりデータ利活用WG\図\diurnal_tbbias_std_Mt2_20151201-20151231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53" t="27299" r="53444" b="54058"/>
            <a:stretch/>
          </p:blipFill>
          <p:spPr bwMode="auto">
            <a:xfrm>
              <a:off x="11520424" y="1928846"/>
              <a:ext cx="3627275" cy="2074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3" descr="\\sc-svdebnas3\全体共用\出張外勤_打合せ_プレゼン等\2015年度\20160122_ひまわりデータ利活用WG\図\diurnal_tbbias_std_Mt2_20151201-20151231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7572" t="26816" r="6324" b="54058"/>
            <a:stretch/>
          </p:blipFill>
          <p:spPr bwMode="auto">
            <a:xfrm>
              <a:off x="11520425" y="3933056"/>
              <a:ext cx="3627275" cy="21278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3" name="正方形/長方形 42"/>
          <p:cNvSpPr/>
          <p:nvPr/>
        </p:nvSpPr>
        <p:spPr>
          <a:xfrm>
            <a:off x="2593416" y="1817590"/>
            <a:ext cx="1762560" cy="99144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正方形/長方形 47"/>
          <p:cNvSpPr/>
          <p:nvPr/>
        </p:nvSpPr>
        <p:spPr>
          <a:xfrm>
            <a:off x="2608674" y="3019786"/>
            <a:ext cx="1730826" cy="99144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正方形/長方形 49"/>
          <p:cNvSpPr/>
          <p:nvPr/>
        </p:nvSpPr>
        <p:spPr>
          <a:xfrm>
            <a:off x="2611308" y="4212426"/>
            <a:ext cx="1728452" cy="99144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正方形/長方形 52"/>
          <p:cNvSpPr/>
          <p:nvPr/>
        </p:nvSpPr>
        <p:spPr>
          <a:xfrm>
            <a:off x="2610190" y="5445224"/>
            <a:ext cx="1737548" cy="972597"/>
          </a:xfrm>
          <a:prstGeom prst="rect">
            <a:avLst/>
          </a:prstGeom>
          <a:noFill/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876256" y="0"/>
            <a:ext cx="2267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600" i="1" dirty="0" smtClean="0"/>
              <a:t>will be reported in [3k]</a:t>
            </a:r>
            <a:endParaRPr kumimoji="1" lang="ja-JP" altLang="en-US" sz="1600" i="1" dirty="0"/>
          </a:p>
        </p:txBody>
      </p:sp>
      <p:sp>
        <p:nvSpPr>
          <p:cNvPr id="23" name="Oval 22"/>
          <p:cNvSpPr/>
          <p:nvPr/>
        </p:nvSpPr>
        <p:spPr>
          <a:xfrm>
            <a:off x="5562600" y="914400"/>
            <a:ext cx="914400" cy="5334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7772400" y="2133600"/>
            <a:ext cx="914400" cy="5334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16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315899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4106"/>
            <a:ext cx="8229600" cy="4916774"/>
          </a:xfrm>
        </p:spPr>
        <p:txBody>
          <a:bodyPr>
            <a:normAutofit fontScale="77500" lnSpcReduction="20000"/>
          </a:bodyPr>
          <a:lstStyle/>
          <a:p>
            <a:pPr marL="457200" indent="-457200"/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3-axis stabilized geostationary platform is subject to tremendous thermal stress around satellite midnight, especially during the semi-annual eclipse season.</a:t>
            </a:r>
          </a:p>
          <a:p>
            <a:pPr marL="457200" indent="-457200"/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This has </a:t>
            </a:r>
            <a:r>
              <a:rPr lang="en-US" altLang="ja-JP" smtClean="0">
                <a:latin typeface="Times New Roman" pitchFamily="18" charset="0"/>
                <a:cs typeface="Times New Roman" pitchFamily="18" charset="0"/>
              </a:rPr>
              <a:t>broad impacts.</a:t>
            </a:r>
            <a:endParaRPr lang="en-US" altLang="ja-JP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For Imager (2</a:t>
            </a:r>
            <a:r>
              <a:rPr lang="en-US" altLang="ja-JP" baseline="30000" dirty="0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generation):</a:t>
            </a:r>
          </a:p>
          <a:p>
            <a:pPr marL="844550" lvl="1" indent="-457200"/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KMA offered non-MBCC radiance for MI</a:t>
            </a:r>
          </a:p>
          <a:p>
            <a:pPr marL="844550" lvl="1" indent="-457200"/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Obtained support to strengthen support for Imager.</a:t>
            </a:r>
          </a:p>
          <a:p>
            <a:pPr marL="844550" lvl="1" indent="-457200"/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NOAA plan to investigate further with KMA.</a:t>
            </a:r>
          </a:p>
          <a:p>
            <a:pPr marL="457200" indent="-457200"/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For Advanced Imager (3</a:t>
            </a:r>
            <a:r>
              <a:rPr lang="en-US" altLang="ja-JP" baseline="30000" dirty="0" smtClean="0"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generation): reduced effects are </a:t>
            </a:r>
          </a:p>
          <a:p>
            <a:pPr marL="844550" lvl="1" indent="-457200"/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… Expected, thanks to optical design and improved cooling</a:t>
            </a:r>
          </a:p>
          <a:p>
            <a:pPr marL="844550" lvl="1" indent="-457200"/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… And Observed, both temperature excursion and radiance bias</a:t>
            </a:r>
          </a:p>
          <a:p>
            <a:pPr marL="844550" lvl="1" indent="-457200"/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Within spec, but seems statistically significant.</a:t>
            </a:r>
          </a:p>
          <a:p>
            <a:pPr marL="844550" lvl="1" indent="-457200"/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NOAA plans to investigate further with JMA</a:t>
            </a:r>
          </a:p>
          <a:p>
            <a:pPr marL="457200" indent="-457200"/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Not discussed but also important: impact on navigation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2016-03-02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GSICS WG Meeting, Tsukuba, Japan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1D324-F2BC-49F8-BC67-0932207C5B06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6019800" cy="1143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382000" cy="48768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/>
              <a:t> </a:t>
            </a:r>
          </a:p>
        </p:txBody>
      </p:sp>
      <p:pic>
        <p:nvPicPr>
          <p:cNvPr id="228356" name="Picture 4" descr="Mik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9" y="1447800"/>
            <a:ext cx="5181601" cy="2898948"/>
          </a:xfrm>
          <a:prstGeom prst="rect">
            <a:avLst/>
          </a:prstGeom>
          <a:noFill/>
        </p:spPr>
      </p:pic>
      <p:sp>
        <p:nvSpPr>
          <p:cNvPr id="228360" name="Rectangle 8"/>
          <p:cNvSpPr>
            <a:spLocks noChangeArrowheads="1"/>
          </p:cNvSpPr>
          <p:nvPr/>
        </p:nvSpPr>
        <p:spPr bwMode="auto">
          <a:xfrm>
            <a:off x="914400" y="458788"/>
            <a:ext cx="7329488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latin typeface="Times New Roman" pitchFamily="18" charset="0"/>
              </a:rPr>
              <a:t>IR Calibration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2016-03-02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1D324-F2BC-49F8-BC67-0932207C5B0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GSICS WG Meeting, Tsukuba, Japan</a:t>
            </a:r>
            <a:endParaRPr lang="en-US" dirty="0"/>
          </a:p>
        </p:txBody>
      </p:sp>
      <p:pic>
        <p:nvPicPr>
          <p:cNvPr id="228355" name="Picture 3" descr="Mike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4030096"/>
            <a:ext cx="4419600" cy="24564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8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8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7330" name="Object 2"/>
          <p:cNvGraphicFramePr>
            <a:graphicFrameLocks noChangeAspect="1"/>
          </p:cNvGraphicFramePr>
          <p:nvPr>
            <p:ph sz="half" idx="2"/>
          </p:nvPr>
        </p:nvGraphicFramePr>
        <p:xfrm>
          <a:off x="1016000" y="1003300"/>
          <a:ext cx="7010400" cy="5257800"/>
        </p:xfrm>
        <a:graphic>
          <a:graphicData uri="http://schemas.openxmlformats.org/presentationml/2006/ole">
            <p:oleObj spid="_x0000_s3074" name="Bitmap Image" r:id="rId3" imgW="7621064" imgH="5714286" progId="PBrush">
              <p:embed/>
            </p:oleObj>
          </a:graphicData>
        </a:graphic>
      </p:graphicFrame>
      <p:sp>
        <p:nvSpPr>
          <p:cNvPr id="2273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 dirty="0"/>
              <a:t> </a:t>
            </a:r>
          </a:p>
        </p:txBody>
      </p:sp>
      <p:sp>
        <p:nvSpPr>
          <p:cNvPr id="227336" name="Rectangle 8"/>
          <p:cNvSpPr>
            <a:spLocks noChangeArrowheads="1"/>
          </p:cNvSpPr>
          <p:nvPr/>
        </p:nvSpPr>
        <p:spPr bwMode="auto">
          <a:xfrm>
            <a:off x="914400" y="458788"/>
            <a:ext cx="7329488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latin typeface="Times New Roman" pitchFamily="18" charset="0"/>
              </a:rPr>
              <a:t>Calibration Coefficients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2016-03-02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01B3B-2BFA-467F-BB64-D32E93B4F63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GSICS WG Meeting, Tsukuba, Japan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82" name="Picture 2" descr="g12_img_scan_mirro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95400" y="1295400"/>
            <a:ext cx="6477000" cy="5005388"/>
          </a:xfrm>
          <a:noFill/>
          <a:ln/>
        </p:spPr>
      </p:pic>
      <p:sp>
        <p:nvSpPr>
          <p:cNvPr id="225283" name="Text Box 3"/>
          <p:cNvSpPr txBox="1">
            <a:spLocks noChangeArrowheads="1"/>
          </p:cNvSpPr>
          <p:nvPr/>
        </p:nvSpPr>
        <p:spPr bwMode="auto">
          <a:xfrm>
            <a:off x="381000" y="2286000"/>
            <a:ext cx="91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Comic Sans MS" pitchFamily="66" charset="0"/>
              </a:rPr>
              <a:t>~40</a:t>
            </a:r>
            <a:r>
              <a:rPr lang="en-US" sz="1800" dirty="0">
                <a:latin typeface="Comic Sans MS" pitchFamily="66" charset="0"/>
                <a:cs typeface="Arial" charset="0"/>
              </a:rPr>
              <a:t>º</a:t>
            </a:r>
            <a:r>
              <a:rPr lang="en-US" sz="1800" dirty="0">
                <a:latin typeface="Comic Sans MS" pitchFamily="66" charset="0"/>
              </a:rPr>
              <a:t>K “now”</a:t>
            </a:r>
            <a:r>
              <a:rPr lang="en-US" sz="1800" dirty="0"/>
              <a:t>  </a:t>
            </a:r>
          </a:p>
        </p:txBody>
      </p:sp>
      <p:sp>
        <p:nvSpPr>
          <p:cNvPr id="225285" name="Text Box 5"/>
          <p:cNvSpPr txBox="1">
            <a:spLocks noChangeArrowheads="1"/>
          </p:cNvSpPr>
          <p:nvPr/>
        </p:nvSpPr>
        <p:spPr bwMode="auto">
          <a:xfrm>
            <a:off x="152400" y="4191000"/>
            <a:ext cx="1828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Comic Sans MS" pitchFamily="66" charset="0"/>
              </a:rPr>
              <a:t>Complicated seasonal variations of diurnal heating</a:t>
            </a:r>
          </a:p>
        </p:txBody>
      </p:sp>
      <p:sp>
        <p:nvSpPr>
          <p:cNvPr id="225286" name="Text Box 6"/>
          <p:cNvSpPr txBox="1">
            <a:spLocks noChangeArrowheads="1"/>
          </p:cNvSpPr>
          <p:nvPr/>
        </p:nvSpPr>
        <p:spPr bwMode="auto">
          <a:xfrm>
            <a:off x="7620000" y="4191000"/>
            <a:ext cx="152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Comic Sans MS" pitchFamily="66" charset="0"/>
              </a:rPr>
              <a:t>Long term trend</a:t>
            </a:r>
          </a:p>
        </p:txBody>
      </p:sp>
      <p:sp>
        <p:nvSpPr>
          <p:cNvPr id="225287" name="Text Box 7"/>
          <p:cNvSpPr txBox="1">
            <a:spLocks noChangeArrowheads="1"/>
          </p:cNvSpPr>
          <p:nvPr/>
        </p:nvSpPr>
        <p:spPr bwMode="auto">
          <a:xfrm>
            <a:off x="7467600" y="2057400"/>
            <a:ext cx="1676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Comic Sans MS" pitchFamily="66" charset="0"/>
              </a:rPr>
              <a:t>~60ºK some other days</a:t>
            </a:r>
          </a:p>
        </p:txBody>
      </p:sp>
      <p:sp>
        <p:nvSpPr>
          <p:cNvPr id="225288" name="Line 8"/>
          <p:cNvSpPr>
            <a:spLocks noChangeShapeType="1"/>
          </p:cNvSpPr>
          <p:nvPr/>
        </p:nvSpPr>
        <p:spPr bwMode="auto">
          <a:xfrm flipV="1">
            <a:off x="1219200" y="19812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25289" name="Line 9"/>
          <p:cNvSpPr>
            <a:spLocks noChangeShapeType="1"/>
          </p:cNvSpPr>
          <p:nvPr/>
        </p:nvSpPr>
        <p:spPr bwMode="auto">
          <a:xfrm>
            <a:off x="1219200" y="26670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25290" name="Line 10"/>
          <p:cNvSpPr>
            <a:spLocks noChangeShapeType="1"/>
          </p:cNvSpPr>
          <p:nvPr/>
        </p:nvSpPr>
        <p:spPr bwMode="auto">
          <a:xfrm flipH="1" flipV="1">
            <a:off x="5410200" y="1981200"/>
            <a:ext cx="1981200" cy="2286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25291" name="Line 11"/>
          <p:cNvSpPr>
            <a:spLocks noChangeShapeType="1"/>
          </p:cNvSpPr>
          <p:nvPr/>
        </p:nvSpPr>
        <p:spPr bwMode="auto">
          <a:xfrm flipH="1">
            <a:off x="5410200" y="2590800"/>
            <a:ext cx="2057400" cy="533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25292" name="Text Box 12"/>
          <p:cNvSpPr txBox="1">
            <a:spLocks noChangeArrowheads="1"/>
          </p:cNvSpPr>
          <p:nvPr/>
        </p:nvSpPr>
        <p:spPr bwMode="auto">
          <a:xfrm>
            <a:off x="2667000" y="14478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FF3300"/>
                </a:solidFill>
                <a:latin typeface="Comic Sans MS" pitchFamily="66" charset="0"/>
              </a:rPr>
              <a:t>One Week</a:t>
            </a:r>
          </a:p>
        </p:txBody>
      </p:sp>
      <p:sp>
        <p:nvSpPr>
          <p:cNvPr id="225293" name="Text Box 13"/>
          <p:cNvSpPr txBox="1">
            <a:spLocks noChangeArrowheads="1"/>
          </p:cNvSpPr>
          <p:nvPr/>
        </p:nvSpPr>
        <p:spPr bwMode="auto">
          <a:xfrm>
            <a:off x="5410200" y="14478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FF3300"/>
                </a:solidFill>
                <a:latin typeface="Comic Sans MS" pitchFamily="66" charset="0"/>
              </a:rPr>
              <a:t>One Month</a:t>
            </a:r>
          </a:p>
        </p:txBody>
      </p:sp>
      <p:sp>
        <p:nvSpPr>
          <p:cNvPr id="225294" name="Text Box 14"/>
          <p:cNvSpPr txBox="1">
            <a:spLocks noChangeArrowheads="1"/>
          </p:cNvSpPr>
          <p:nvPr/>
        </p:nvSpPr>
        <p:spPr bwMode="auto">
          <a:xfrm>
            <a:off x="2514600" y="592455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FF3300"/>
                </a:solidFill>
                <a:latin typeface="Comic Sans MS" pitchFamily="66" charset="0"/>
              </a:rPr>
              <a:t>One Year</a:t>
            </a:r>
          </a:p>
        </p:txBody>
      </p:sp>
      <p:sp>
        <p:nvSpPr>
          <p:cNvPr id="225295" name="Text Box 15"/>
          <p:cNvSpPr txBox="1">
            <a:spLocks noChangeArrowheads="1"/>
          </p:cNvSpPr>
          <p:nvPr/>
        </p:nvSpPr>
        <p:spPr bwMode="auto">
          <a:xfrm>
            <a:off x="5164138" y="5924550"/>
            <a:ext cx="1770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FF3300"/>
                </a:solidFill>
                <a:latin typeface="Comic Sans MS" pitchFamily="66" charset="0"/>
              </a:rPr>
              <a:t>One Satellite</a:t>
            </a:r>
          </a:p>
        </p:txBody>
      </p:sp>
      <p:sp>
        <p:nvSpPr>
          <p:cNvPr id="225297" name="Text Box 17"/>
          <p:cNvSpPr txBox="1">
            <a:spLocks noChangeArrowheads="1"/>
          </p:cNvSpPr>
          <p:nvPr/>
        </p:nvSpPr>
        <p:spPr bwMode="auto">
          <a:xfrm>
            <a:off x="1377950" y="6353175"/>
            <a:ext cx="6408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Comic Sans MS" pitchFamily="66" charset="0"/>
              </a:rPr>
              <a:t>Goes-12 Scan Mirror Temperature</a:t>
            </a:r>
          </a:p>
        </p:txBody>
      </p:sp>
      <p:sp>
        <p:nvSpPr>
          <p:cNvPr id="225298" name="Rectangle 18"/>
          <p:cNvSpPr>
            <a:spLocks noChangeArrowheads="1"/>
          </p:cNvSpPr>
          <p:nvPr/>
        </p:nvSpPr>
        <p:spPr bwMode="auto">
          <a:xfrm>
            <a:off x="914400" y="458788"/>
            <a:ext cx="7329488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latin typeface="Times New Roman" pitchFamily="18" charset="0"/>
              </a:rPr>
              <a:t>Root Cause - Thermal Stress …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2016-03-02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1D324-F2BC-49F8-BC67-0932207C5B0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GSICS WG Meeting, Tsukuba, Japan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 </a:t>
            </a:r>
          </a:p>
        </p:txBody>
      </p:sp>
      <p:pic>
        <p:nvPicPr>
          <p:cNvPr id="230403" name="Picture 3" descr="Mik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219200"/>
            <a:ext cx="7010400" cy="4938713"/>
          </a:xfrm>
          <a:prstGeom prst="rect">
            <a:avLst/>
          </a:prstGeom>
          <a:noFill/>
        </p:spPr>
      </p:pic>
      <p:sp>
        <p:nvSpPr>
          <p:cNvPr id="230405" name="Text Box 5"/>
          <p:cNvSpPr txBox="1">
            <a:spLocks noChangeArrowheads="1"/>
          </p:cNvSpPr>
          <p:nvPr/>
        </p:nvSpPr>
        <p:spPr bwMode="auto">
          <a:xfrm>
            <a:off x="7086600" y="2590800"/>
            <a:ext cx="16764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FF3300"/>
                </a:solidFill>
              </a:rPr>
              <a:t>Not a problem without this varying radiator</a:t>
            </a:r>
          </a:p>
        </p:txBody>
      </p:sp>
      <p:sp>
        <p:nvSpPr>
          <p:cNvPr id="230406" name="Oval 6"/>
          <p:cNvSpPr>
            <a:spLocks noChangeArrowheads="1"/>
          </p:cNvSpPr>
          <p:nvPr/>
        </p:nvSpPr>
        <p:spPr bwMode="auto">
          <a:xfrm>
            <a:off x="6248400" y="2667000"/>
            <a:ext cx="762000" cy="7620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30408" name="Rectangle 8"/>
          <p:cNvSpPr>
            <a:spLocks noChangeArrowheads="1"/>
          </p:cNvSpPr>
          <p:nvPr/>
        </p:nvSpPr>
        <p:spPr bwMode="auto">
          <a:xfrm>
            <a:off x="3746500" y="1243013"/>
            <a:ext cx="4945063" cy="4962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30410" name="Rectangle 10"/>
          <p:cNvSpPr>
            <a:spLocks noChangeArrowheads="1"/>
          </p:cNvSpPr>
          <p:nvPr/>
        </p:nvSpPr>
        <p:spPr bwMode="auto">
          <a:xfrm>
            <a:off x="914400" y="458788"/>
            <a:ext cx="7329488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230411" name="Text Box 11"/>
          <p:cNvSpPr txBox="1">
            <a:spLocks noChangeArrowheads="1"/>
          </p:cNvSpPr>
          <p:nvPr/>
        </p:nvSpPr>
        <p:spPr bwMode="auto">
          <a:xfrm>
            <a:off x="2192338" y="2012950"/>
            <a:ext cx="612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chemeClr val="bg1"/>
                </a:solidFill>
                <a:latin typeface="Comic Sans MS" pitchFamily="66" charset="0"/>
              </a:rPr>
              <a:t>T</a:t>
            </a:r>
            <a:r>
              <a:rPr lang="en-US" sz="1800" baseline="-25000" dirty="0">
                <a:solidFill>
                  <a:schemeClr val="bg1"/>
                </a:solidFill>
                <a:latin typeface="Comic Sans MS" pitchFamily="66" charset="0"/>
              </a:rPr>
              <a:t>BB</a:t>
            </a:r>
            <a:endParaRPr lang="en-US" sz="1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2016-03-02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1D324-F2BC-49F8-BC67-0932207C5B0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GSICS WG Meeting, Tsukuba, Japan</a:t>
            </a:r>
            <a:endParaRPr lang="en-US" dirty="0"/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1066800" y="611188"/>
            <a:ext cx="7329488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latin typeface="Times New Roman" pitchFamily="18" charset="0"/>
              </a:rPr>
              <a:t>… coupled with blackbody …</a:t>
            </a:r>
            <a:endParaRPr lang="en-US" sz="2800" b="1" dirty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 </a:t>
            </a:r>
          </a:p>
        </p:txBody>
      </p:sp>
      <p:pic>
        <p:nvPicPr>
          <p:cNvPr id="241667" name="Picture 3" descr="Mik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219200"/>
            <a:ext cx="7010400" cy="4938713"/>
          </a:xfrm>
          <a:prstGeom prst="rect">
            <a:avLst/>
          </a:prstGeom>
          <a:noFill/>
        </p:spPr>
      </p:pic>
      <p:sp>
        <p:nvSpPr>
          <p:cNvPr id="241668" name="Text Box 4"/>
          <p:cNvSpPr txBox="1">
            <a:spLocks noChangeArrowheads="1"/>
          </p:cNvSpPr>
          <p:nvPr/>
        </p:nvSpPr>
        <p:spPr bwMode="auto">
          <a:xfrm>
            <a:off x="7294563" y="2211388"/>
            <a:ext cx="1606550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FF3300"/>
                </a:solidFill>
                <a:latin typeface="Comic Sans MS" pitchFamily="66" charset="0"/>
              </a:rPr>
              <a:t>OK if </a:t>
            </a:r>
            <a:r>
              <a:rPr lang="en-US" sz="1600" dirty="0">
                <a:solidFill>
                  <a:srgbClr val="FF3300"/>
                </a:solidFill>
                <a:latin typeface="Comic Sans MS" pitchFamily="66" charset="0"/>
                <a:sym typeface="Symbol" pitchFamily="18" charset="2"/>
              </a:rPr>
              <a:t>=1 or</a:t>
            </a:r>
            <a:r>
              <a:rPr lang="en-US" sz="1600" dirty="0">
                <a:solidFill>
                  <a:srgbClr val="FF3300"/>
                </a:solidFill>
                <a:latin typeface="Comic Sans MS" pitchFamily="66" charset="0"/>
              </a:rPr>
              <a:t> T</a:t>
            </a:r>
            <a:r>
              <a:rPr lang="en-US" sz="1600" baseline="-25000" dirty="0">
                <a:solidFill>
                  <a:srgbClr val="FF3300"/>
                </a:solidFill>
                <a:latin typeface="Comic Sans MS" pitchFamily="66" charset="0"/>
              </a:rPr>
              <a:t>env</a:t>
            </a:r>
            <a:r>
              <a:rPr lang="en-US" sz="1600" dirty="0">
                <a:solidFill>
                  <a:srgbClr val="FF3300"/>
                </a:solidFill>
                <a:latin typeface="Comic Sans MS" pitchFamily="66" charset="0"/>
              </a:rPr>
              <a:t>=T</a:t>
            </a:r>
            <a:r>
              <a:rPr lang="en-US" sz="1600" baseline="-25000" dirty="0">
                <a:solidFill>
                  <a:srgbClr val="FF3300"/>
                </a:solidFill>
                <a:latin typeface="Comic Sans MS" pitchFamily="66" charset="0"/>
              </a:rPr>
              <a:t>BB</a:t>
            </a:r>
            <a:endParaRPr lang="en-US" sz="1600" dirty="0">
              <a:solidFill>
                <a:srgbClr val="FF3300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FF3300"/>
                </a:solidFill>
                <a:latin typeface="Comic Sans MS" pitchFamily="66" charset="0"/>
              </a:rPr>
              <a:t>Less true for GOES</a:t>
            </a:r>
          </a:p>
        </p:txBody>
      </p:sp>
      <p:sp>
        <p:nvSpPr>
          <p:cNvPr id="241669" name="Oval 5"/>
          <p:cNvSpPr>
            <a:spLocks noChangeArrowheads="1"/>
          </p:cNvSpPr>
          <p:nvPr/>
        </p:nvSpPr>
        <p:spPr bwMode="auto">
          <a:xfrm>
            <a:off x="6248400" y="2667000"/>
            <a:ext cx="762000" cy="7620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1672" name="Text Box 8"/>
          <p:cNvSpPr txBox="1">
            <a:spLocks noChangeArrowheads="1"/>
          </p:cNvSpPr>
          <p:nvPr/>
        </p:nvSpPr>
        <p:spPr bwMode="auto">
          <a:xfrm>
            <a:off x="2192338" y="2012950"/>
            <a:ext cx="612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chemeClr val="bg1"/>
                </a:solidFill>
                <a:latin typeface="Comic Sans MS" pitchFamily="66" charset="0"/>
              </a:rPr>
              <a:t>T</a:t>
            </a:r>
            <a:r>
              <a:rPr lang="en-US" sz="1800" baseline="-25000" dirty="0">
                <a:solidFill>
                  <a:schemeClr val="bg1"/>
                </a:solidFill>
                <a:latin typeface="Comic Sans MS" pitchFamily="66" charset="0"/>
              </a:rPr>
              <a:t>BB</a:t>
            </a:r>
            <a:endParaRPr lang="en-US" sz="1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41673" name="Text Box 9"/>
          <p:cNvSpPr txBox="1">
            <a:spLocks noChangeArrowheads="1"/>
          </p:cNvSpPr>
          <p:nvPr/>
        </p:nvSpPr>
        <p:spPr bwMode="auto">
          <a:xfrm>
            <a:off x="4972050" y="1997075"/>
            <a:ext cx="612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chemeClr val="bg1"/>
                </a:solidFill>
                <a:latin typeface="Comic Sans MS" pitchFamily="66" charset="0"/>
              </a:rPr>
              <a:t>T</a:t>
            </a:r>
            <a:r>
              <a:rPr lang="en-US" sz="1800" baseline="-25000" dirty="0">
                <a:solidFill>
                  <a:schemeClr val="bg1"/>
                </a:solidFill>
                <a:latin typeface="Comic Sans MS" pitchFamily="66" charset="0"/>
              </a:rPr>
              <a:t>BB</a:t>
            </a:r>
            <a:endParaRPr lang="en-US" sz="1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41674" name="Text Box 10"/>
          <p:cNvSpPr txBox="1">
            <a:spLocks noChangeArrowheads="1"/>
          </p:cNvSpPr>
          <p:nvPr/>
        </p:nvSpPr>
        <p:spPr bwMode="auto">
          <a:xfrm>
            <a:off x="6356350" y="2874963"/>
            <a:ext cx="612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chemeClr val="bg1"/>
                </a:solidFill>
                <a:latin typeface="Comic Sans MS" pitchFamily="66" charset="0"/>
              </a:rPr>
              <a:t>T</a:t>
            </a:r>
            <a:r>
              <a:rPr lang="en-US" sz="1800" baseline="-25000" dirty="0">
                <a:solidFill>
                  <a:schemeClr val="bg1"/>
                </a:solidFill>
                <a:latin typeface="Comic Sans MS" pitchFamily="66" charset="0"/>
              </a:rPr>
              <a:t>env</a:t>
            </a:r>
            <a:endParaRPr lang="en-US" sz="1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2016-03-02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1D324-F2BC-49F8-BC67-0932207C5B0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GSICS WG Meeting, Tsukuba, Japan</a:t>
            </a:r>
            <a:endParaRPr lang="en-US" dirty="0"/>
          </a:p>
        </p:txBody>
      </p:sp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914400" y="458788"/>
            <a:ext cx="7329488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latin typeface="Times New Roman" pitchFamily="18" charset="0"/>
              </a:rPr>
              <a:t>… that is less than black</a:t>
            </a:r>
            <a:endParaRPr lang="en-US" sz="2800" b="1" dirty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41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2000"/>
                                        <p:tgtEl>
                                          <p:spTgt spid="2416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1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2416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416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416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1000" autoRev="1" fill="hold"/>
                                        <p:tgtEl>
                                          <p:spTgt spid="2416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1000" autoRev="1" fill="hold"/>
                                        <p:tgtEl>
                                          <p:spTgt spid="2416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1000" autoRev="1" fill="hold"/>
                                        <p:tgtEl>
                                          <p:spTgt spid="2416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0" autoRev="1" fill="hold"/>
                                        <p:tgtEl>
                                          <p:spTgt spid="2416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0" autoRev="1" fill="hold"/>
                                        <p:tgtEl>
                                          <p:spTgt spid="2416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0" autoRev="1" fill="hold"/>
                                        <p:tgtEl>
                                          <p:spTgt spid="2416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" dur="1000" autoRev="1" fill="hold"/>
                                        <p:tgtEl>
                                          <p:spTgt spid="2416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autoRev="1" fill="hold"/>
                                        <p:tgtEl>
                                          <p:spTgt spid="2416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7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1000" autoRev="1" fill="hold"/>
                                        <p:tgtEl>
                                          <p:spTgt spid="2416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0" dur="1000" autoRev="1" fill="hold"/>
                                        <p:tgtEl>
                                          <p:spTgt spid="2416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" dur="1000" autoRev="1" fill="hold"/>
                                        <p:tgtEl>
                                          <p:spTgt spid="2416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0" autoRev="1" fill="hold"/>
                                        <p:tgtEl>
                                          <p:spTgt spid="2416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8" grpId="0"/>
      <p:bldP spid="241669" grpId="0" animBg="1"/>
      <p:bldP spid="241669" grpId="1" animBg="1"/>
      <p:bldP spid="241669" grpId="2" animBg="1"/>
      <p:bldP spid="2416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 </a:t>
            </a:r>
          </a:p>
        </p:txBody>
      </p:sp>
      <p:pic>
        <p:nvPicPr>
          <p:cNvPr id="231427" name="Picture 3" descr="MBCC_fi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6938" y="833438"/>
            <a:ext cx="7358062" cy="5684837"/>
          </a:xfrm>
          <a:prstGeom prst="rect">
            <a:avLst/>
          </a:prstGeom>
          <a:noFill/>
        </p:spPr>
      </p:pic>
      <p:sp>
        <p:nvSpPr>
          <p:cNvPr id="231430" name="Rectangle 6"/>
          <p:cNvSpPr>
            <a:spLocks noChangeArrowheads="1"/>
          </p:cNvSpPr>
          <p:nvPr/>
        </p:nvSpPr>
        <p:spPr bwMode="auto">
          <a:xfrm>
            <a:off x="914400" y="458788"/>
            <a:ext cx="7329488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latin typeface="Times New Roman" pitchFamily="18" charset="0"/>
              </a:rPr>
              <a:t>Correction (MBCC) …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231431" name="Line 7"/>
          <p:cNvSpPr>
            <a:spLocks noChangeShapeType="1"/>
          </p:cNvSpPr>
          <p:nvPr/>
        </p:nvSpPr>
        <p:spPr bwMode="auto">
          <a:xfrm flipV="1">
            <a:off x="2903563" y="1870778"/>
            <a:ext cx="0" cy="2905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2016-03-02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1D324-F2BC-49F8-BC67-0932207C5B0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GSICS WG Meeting, Tsukuba, Japan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153400" cy="45720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/>
              <a:t> </a:t>
            </a:r>
          </a:p>
        </p:txBody>
      </p:sp>
      <p:pic>
        <p:nvPicPr>
          <p:cNvPr id="232451" name="Picture 3" descr="Mik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52600"/>
            <a:ext cx="4425501" cy="3133671"/>
          </a:xfrm>
          <a:prstGeom prst="rect">
            <a:avLst/>
          </a:prstGeom>
          <a:noFill/>
        </p:spPr>
      </p:pic>
      <p:sp>
        <p:nvSpPr>
          <p:cNvPr id="232453" name="Rectangle 5"/>
          <p:cNvSpPr>
            <a:spLocks noChangeArrowheads="1"/>
          </p:cNvSpPr>
          <p:nvPr/>
        </p:nvSpPr>
        <p:spPr bwMode="auto">
          <a:xfrm>
            <a:off x="914400" y="458788"/>
            <a:ext cx="7329488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latin typeface="Times New Roman" pitchFamily="18" charset="0"/>
              </a:rPr>
              <a:t>… and effects</a:t>
            </a:r>
            <a:endParaRPr lang="en-US" sz="2800" b="1" dirty="0">
              <a:latin typeface="Times New Roman" pitchFamily="18" charset="0"/>
            </a:endParaRPr>
          </a:p>
        </p:txBody>
      </p:sp>
      <p:pic>
        <p:nvPicPr>
          <p:cNvPr id="5" name="Picture 3" descr="Mike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0735" y="1447800"/>
            <a:ext cx="4793265" cy="3581400"/>
          </a:xfrm>
          <a:prstGeom prst="rect">
            <a:avLst/>
          </a:prstGeom>
          <a:noFill/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2016-03-02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1D324-F2BC-49F8-BC67-0932207C5B0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GSICS WG Meeting, Tsukuba, Japan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"/>
            <a:ext cx="6172200" cy="792162"/>
          </a:xfrm>
        </p:spPr>
        <p:txBody>
          <a:bodyPr>
            <a:noAutofit/>
          </a:bodyPr>
          <a:lstStyle/>
          <a:p>
            <a:r>
              <a:rPr lang="en-US" b="1" dirty="0" smtClean="0"/>
              <a:t>MBCC Performance Evaluation – GOES-11 Imager IR Channels</a:t>
            </a:r>
            <a:endParaRPr lang="en-US" b="1" dirty="0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0962" y="1905000"/>
            <a:ext cx="7034876" cy="44958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905000" y="1600200"/>
            <a:ext cx="579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        Ch2                                 Ch3                                  Ch4                                  Ch5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0" y="1981200"/>
            <a:ext cx="532518" cy="43550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Jan</a:t>
            </a:r>
          </a:p>
          <a:p>
            <a:endParaRPr lang="en-US" sz="800" b="1" dirty="0" smtClean="0"/>
          </a:p>
          <a:p>
            <a:r>
              <a:rPr lang="en-US" sz="1400" b="1" dirty="0" smtClean="0"/>
              <a:t>Feb</a:t>
            </a:r>
          </a:p>
          <a:p>
            <a:endParaRPr lang="en-US" sz="1000" b="1" dirty="0" smtClean="0"/>
          </a:p>
          <a:p>
            <a:r>
              <a:rPr lang="en-US" sz="1400" b="1" dirty="0" smtClean="0"/>
              <a:t>Mar</a:t>
            </a:r>
          </a:p>
          <a:p>
            <a:endParaRPr lang="en-US" sz="900" b="1" dirty="0" smtClean="0"/>
          </a:p>
          <a:p>
            <a:r>
              <a:rPr lang="en-US" sz="1400" b="1" dirty="0" smtClean="0"/>
              <a:t>Apr</a:t>
            </a:r>
          </a:p>
          <a:p>
            <a:endParaRPr lang="en-US" sz="900" b="1" dirty="0" smtClean="0"/>
          </a:p>
          <a:p>
            <a:r>
              <a:rPr lang="en-US" sz="1400" b="1" dirty="0" smtClean="0"/>
              <a:t>May</a:t>
            </a:r>
          </a:p>
          <a:p>
            <a:endParaRPr lang="en-US" sz="900" b="1" dirty="0" smtClean="0"/>
          </a:p>
          <a:p>
            <a:r>
              <a:rPr lang="en-US" sz="1400" b="1" dirty="0" smtClean="0"/>
              <a:t>Jun</a:t>
            </a:r>
          </a:p>
          <a:p>
            <a:endParaRPr lang="en-US" sz="900" b="1" dirty="0" smtClean="0"/>
          </a:p>
          <a:p>
            <a:r>
              <a:rPr lang="en-US" sz="1400" b="1" dirty="0" smtClean="0"/>
              <a:t>Jul</a:t>
            </a:r>
          </a:p>
          <a:p>
            <a:endParaRPr lang="en-US" sz="900" b="1" dirty="0" smtClean="0"/>
          </a:p>
          <a:p>
            <a:r>
              <a:rPr lang="en-US" sz="1400" b="1" dirty="0" smtClean="0"/>
              <a:t>Aug</a:t>
            </a:r>
          </a:p>
          <a:p>
            <a:endParaRPr lang="en-US" sz="900" b="1" dirty="0" smtClean="0"/>
          </a:p>
          <a:p>
            <a:r>
              <a:rPr lang="en-US" sz="1400" b="1" dirty="0" smtClean="0"/>
              <a:t>Sep</a:t>
            </a:r>
          </a:p>
          <a:p>
            <a:endParaRPr lang="en-US" sz="900" b="1" dirty="0" smtClean="0"/>
          </a:p>
          <a:p>
            <a:r>
              <a:rPr lang="en-US" sz="1400" b="1" dirty="0" smtClean="0"/>
              <a:t>Oct</a:t>
            </a:r>
          </a:p>
          <a:p>
            <a:endParaRPr lang="en-US" sz="900" b="1" dirty="0" smtClean="0"/>
          </a:p>
          <a:p>
            <a:r>
              <a:rPr lang="en-US" sz="1400" b="1" dirty="0" smtClean="0"/>
              <a:t>Nov</a:t>
            </a:r>
          </a:p>
          <a:p>
            <a:endParaRPr lang="en-US" sz="900" b="1" dirty="0" smtClean="0"/>
          </a:p>
          <a:p>
            <a:r>
              <a:rPr lang="en-US" sz="1400" b="1" dirty="0" smtClean="0"/>
              <a:t>Dec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229600" y="1828800"/>
            <a:ext cx="532518" cy="43550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Jan</a:t>
            </a:r>
          </a:p>
          <a:p>
            <a:endParaRPr lang="en-US" sz="800" b="1" dirty="0" smtClean="0"/>
          </a:p>
          <a:p>
            <a:r>
              <a:rPr lang="en-US" sz="1400" b="1" dirty="0" smtClean="0"/>
              <a:t>Feb</a:t>
            </a:r>
          </a:p>
          <a:p>
            <a:endParaRPr lang="en-US" sz="1000" b="1" dirty="0" smtClean="0"/>
          </a:p>
          <a:p>
            <a:r>
              <a:rPr lang="en-US" sz="1400" b="1" dirty="0" smtClean="0"/>
              <a:t>Mar</a:t>
            </a:r>
          </a:p>
          <a:p>
            <a:endParaRPr lang="en-US" sz="900" b="1" dirty="0" smtClean="0"/>
          </a:p>
          <a:p>
            <a:r>
              <a:rPr lang="en-US" sz="1400" b="1" dirty="0" smtClean="0"/>
              <a:t>Apr</a:t>
            </a:r>
          </a:p>
          <a:p>
            <a:endParaRPr lang="en-US" sz="900" b="1" dirty="0" smtClean="0"/>
          </a:p>
          <a:p>
            <a:r>
              <a:rPr lang="en-US" sz="1400" b="1" dirty="0" smtClean="0"/>
              <a:t>May</a:t>
            </a:r>
          </a:p>
          <a:p>
            <a:endParaRPr lang="en-US" sz="900" b="1" dirty="0" smtClean="0"/>
          </a:p>
          <a:p>
            <a:r>
              <a:rPr lang="en-US" sz="1400" b="1" dirty="0" smtClean="0"/>
              <a:t>Jun</a:t>
            </a:r>
          </a:p>
          <a:p>
            <a:endParaRPr lang="en-US" sz="900" b="1" dirty="0" smtClean="0"/>
          </a:p>
          <a:p>
            <a:r>
              <a:rPr lang="en-US" sz="1400" b="1" dirty="0" smtClean="0"/>
              <a:t>Jul</a:t>
            </a:r>
          </a:p>
          <a:p>
            <a:endParaRPr lang="en-US" sz="900" b="1" dirty="0" smtClean="0"/>
          </a:p>
          <a:p>
            <a:r>
              <a:rPr lang="en-US" sz="1400" b="1" dirty="0" smtClean="0"/>
              <a:t>Aug</a:t>
            </a:r>
          </a:p>
          <a:p>
            <a:endParaRPr lang="en-US" sz="900" b="1" dirty="0" smtClean="0"/>
          </a:p>
          <a:p>
            <a:r>
              <a:rPr lang="en-US" sz="1400" b="1" dirty="0" smtClean="0"/>
              <a:t>Sep</a:t>
            </a:r>
          </a:p>
          <a:p>
            <a:endParaRPr lang="en-US" sz="900" b="1" dirty="0" smtClean="0"/>
          </a:p>
          <a:p>
            <a:r>
              <a:rPr lang="en-US" sz="1400" b="1" dirty="0" smtClean="0"/>
              <a:t>Oct</a:t>
            </a:r>
          </a:p>
          <a:p>
            <a:endParaRPr lang="en-US" sz="900" b="1" dirty="0" smtClean="0"/>
          </a:p>
          <a:p>
            <a:r>
              <a:rPr lang="en-US" sz="1400" b="1" dirty="0" smtClean="0"/>
              <a:t>Nov</a:t>
            </a:r>
          </a:p>
          <a:p>
            <a:endParaRPr lang="en-US" sz="900" b="1" dirty="0" smtClean="0"/>
          </a:p>
          <a:p>
            <a:r>
              <a:rPr lang="en-US" sz="1400" b="1" dirty="0" smtClean="0"/>
              <a:t>Dec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28800" y="6553200"/>
            <a:ext cx="54864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Diurnal variation varies at different channel and different season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2016-03-02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1D324-F2BC-49F8-BC67-0932207C5B0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GSICS WG Meeting, Tsukuba, Japan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2128604" y="2638269"/>
            <a:ext cx="629587" cy="3297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2116112" y="4769371"/>
            <a:ext cx="629587" cy="3297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7157</TotalTime>
  <Words>680</Words>
  <Application>Microsoft Office PowerPoint</Application>
  <PresentationFormat>On-screen Show (4:3)</PresentationFormat>
  <Paragraphs>228</Paragraphs>
  <Slides>17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Office Theme</vt:lpstr>
      <vt:lpstr>Bitmap Image</vt:lpstr>
      <vt:lpstr>Equation</vt:lpstr>
      <vt:lpstr>Operation Around Midnight for 3-Axis Stabilized Geo</vt:lpstr>
      <vt:lpstr>Slide 2</vt:lpstr>
      <vt:lpstr>Slide 3</vt:lpstr>
      <vt:lpstr>Slide 4</vt:lpstr>
      <vt:lpstr>Slide 5</vt:lpstr>
      <vt:lpstr>Slide 6</vt:lpstr>
      <vt:lpstr>Slide 7</vt:lpstr>
      <vt:lpstr>Slide 8</vt:lpstr>
      <vt:lpstr>MBCC Performance Evaluation – GOES-11 Imager IR Channels</vt:lpstr>
      <vt:lpstr>Slide 10</vt:lpstr>
      <vt:lpstr>GEO-GEO Comparison  During GOES-15 PLT Period</vt:lpstr>
      <vt:lpstr>GEO-GEO Comparison</vt:lpstr>
      <vt:lpstr>GEO-GEO Radiance Comparison</vt:lpstr>
      <vt:lpstr>Improvements for AHI</vt:lpstr>
      <vt:lpstr>Slide 15</vt:lpstr>
      <vt:lpstr>AHI data quality (Diurnal variation in IR)</vt:lpstr>
      <vt:lpstr>Summary</vt:lpstr>
    </vt:vector>
  </TitlesOfParts>
  <Company>NOAA / NESDIS / STAR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Diurnal</dc:title>
  <dc:subject>GSICS</dc:subject>
  <dc:creator>Xiangqian Wu</dc:creator>
  <cp:lastModifiedBy>xiangqian.wu</cp:lastModifiedBy>
  <cp:revision>68</cp:revision>
  <dcterms:created xsi:type="dcterms:W3CDTF">2015-01-30T12:23:44Z</dcterms:created>
  <dcterms:modified xsi:type="dcterms:W3CDTF">2016-03-02T19:43:05Z</dcterms:modified>
</cp:coreProperties>
</file>