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6"/>
  </p:notesMasterIdLst>
  <p:handoutMasterIdLst>
    <p:handoutMasterId r:id="rId17"/>
  </p:handoutMasterIdLst>
  <p:sldIdLst>
    <p:sldId id="256" r:id="rId2"/>
    <p:sldId id="592" r:id="rId3"/>
    <p:sldId id="594" r:id="rId4"/>
    <p:sldId id="593" r:id="rId5"/>
    <p:sldId id="595" r:id="rId6"/>
    <p:sldId id="596" r:id="rId7"/>
    <p:sldId id="597" r:id="rId8"/>
    <p:sldId id="602" r:id="rId9"/>
    <p:sldId id="600" r:id="rId10"/>
    <p:sldId id="598" r:id="rId11"/>
    <p:sldId id="601" r:id="rId12"/>
    <p:sldId id="589" r:id="rId13"/>
    <p:sldId id="590" r:id="rId14"/>
    <p:sldId id="519" r:id="rId15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C24"/>
    <a:srgbClr val="FF6D38"/>
    <a:srgbClr val="FF3A7E"/>
    <a:srgbClr val="F1FFF9"/>
    <a:srgbClr val="52BB2A"/>
    <a:srgbClr val="FF9900"/>
    <a:srgbClr val="3333FF"/>
    <a:srgbClr val="EE2D24"/>
    <a:srgbClr val="009900"/>
    <a:srgbClr val="A2D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2" autoAdjust="0"/>
    <p:restoredTop sz="90110" autoAdjust="0"/>
  </p:normalViewPr>
  <p:slideViewPr>
    <p:cSldViewPr snapToGrid="0">
      <p:cViewPr>
        <p:scale>
          <a:sx n="110" d="100"/>
          <a:sy n="110" d="100"/>
        </p:scale>
        <p:origin x="584" y="218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March 2, 2016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4170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March 2, 2016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0708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March 2, 2016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" y="6488115"/>
            <a:ext cx="6272213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 dirty="0" smtClean="0">
                <a:solidFill>
                  <a:schemeClr val="tx1"/>
                </a:solidFill>
              </a:rPr>
              <a:t>Feb, 2016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fld id="{ED0F9CEB-5A3B-41CC-A276-34566D4505EC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sics.nesdis.noaa.gov/wiki" TargetMode="External"/><Relationship Id="rId3" Type="http://schemas.openxmlformats.org/officeDocument/2006/relationships/hyperlink" Target="http://gsics.atmos.umd.edu/wik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gsics.nesdis.noa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png"/><Relationship Id="rId5" Type="http://schemas.openxmlformats.org/officeDocument/2006/relationships/image" Target="../media/image16.jpeg"/><Relationship Id="rId6" Type="http://schemas.microsoft.com/office/2007/relationships/hdphoto" Target="../media/hdphoto2.wdp"/><Relationship Id="rId7" Type="http://schemas.openxmlformats.org/officeDocument/2006/relationships/image" Target="../media/image5.png"/><Relationship Id="rId8" Type="http://schemas.openxmlformats.org/officeDocument/2006/relationships/hyperlink" Target="http://gsics.nesdis.noaa.gov" TargetMode="External"/><Relationship Id="rId9" Type="http://schemas.openxmlformats.org/officeDocument/2006/relationships/image" Target="../media/image17.png"/><Relationship Id="rId10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5.c. The New GSICS WIKI </a:t>
            </a:r>
            <a:r>
              <a:rPr lang="en-US" sz="3600" dirty="0" smtClean="0"/>
              <a:t>Server</a:t>
            </a:r>
            <a:br>
              <a:rPr lang="en-US" sz="3600" dirty="0" smtClean="0"/>
            </a:br>
            <a:endParaRPr lang="en-GB" sz="3600" b="1" dirty="0" smtClean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347003" y="4301803"/>
            <a:ext cx="6934200" cy="1752600"/>
          </a:xfrm>
        </p:spPr>
        <p:txBody>
          <a:bodyPr/>
          <a:lstStyle/>
          <a:p>
            <a:pPr>
              <a:defRPr/>
            </a:pPr>
            <a:r>
              <a:rPr lang="en-US" sz="2400" b="1" dirty="0" err="1" smtClean="0">
                <a:solidFill>
                  <a:srgbClr val="002060"/>
                </a:solidFill>
              </a:rPr>
              <a:t>Yuanzheng</a:t>
            </a:r>
            <a:r>
              <a:rPr lang="en-US" dirty="0">
                <a:solidFill>
                  <a:srgbClr val="002060"/>
                </a:solidFill>
              </a:rPr>
              <a:t>  (Jordan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en-US" sz="2400" b="1" dirty="0" smtClean="0">
                <a:solidFill>
                  <a:srgbClr val="002060"/>
                </a:solidFill>
              </a:rPr>
              <a:t> Yao</a:t>
            </a: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2016 GSICS Annual Meeting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Tsukuba, Japan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Feb 29-4 Mar, 2016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colorTemperature colorTemp="5630"/>
                    </a14:imgEffect>
                    <a14:imgEffect>
                      <a14:saturation sat="204000"/>
                    </a14:imgEffect>
                    <a14:imgEffect>
                      <a14:brightnessContrast bright="2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547" y="2112816"/>
            <a:ext cx="4468090" cy="4557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Concern: Security! Security!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91" y="2228251"/>
            <a:ext cx="4525818" cy="3532909"/>
          </a:xfrm>
        </p:spPr>
        <p:txBody>
          <a:bodyPr/>
          <a:lstStyle/>
          <a:p>
            <a:pPr marL="0" indent="0">
              <a:lnSpc>
                <a:spcPct val="60000"/>
              </a:lnSpc>
              <a:buNone/>
            </a:pP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Feb 21 15:09:19 li-cics2 </a:t>
            </a:r>
            <a:r>
              <a:rPr lang="en-US" sz="1800" b="0" dirty="0" err="1">
                <a:solidFill>
                  <a:srgbClr val="FF0C24"/>
                </a:solidFill>
                <a:latin typeface="Abadi MT Condensed Light"/>
                <a:cs typeface="Abadi MT Condensed Light"/>
              </a:rPr>
              <a:t>sshd</a:t>
            </a: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[47345]: Failed password for invalid user </a:t>
            </a:r>
            <a:r>
              <a:rPr lang="en-US" sz="1800" b="0" dirty="0" err="1">
                <a:solidFill>
                  <a:srgbClr val="FF0C24"/>
                </a:solidFill>
                <a:latin typeface="Abadi MT Condensed Light"/>
                <a:cs typeface="Abadi MT Condensed Light"/>
              </a:rPr>
              <a:t>ubuntu</a:t>
            </a: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 from 177.55.88.2 port 37705 ssh2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Feb 21 15:09:21 li-cics2 </a:t>
            </a:r>
            <a:r>
              <a:rPr lang="en-US" sz="1800" b="0" dirty="0" err="1">
                <a:solidFill>
                  <a:srgbClr val="FF0C24"/>
                </a:solidFill>
                <a:latin typeface="Abadi MT Condensed Light"/>
                <a:cs typeface="Abadi MT Condensed Light"/>
              </a:rPr>
              <a:t>sshd</a:t>
            </a: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[47347]: Failed password for invalid user </a:t>
            </a:r>
            <a:r>
              <a:rPr lang="en-US" sz="1800" b="0" dirty="0" err="1">
                <a:solidFill>
                  <a:srgbClr val="FF0C24"/>
                </a:solidFill>
                <a:latin typeface="Abadi MT Condensed Light"/>
                <a:cs typeface="Abadi MT Condensed Light"/>
              </a:rPr>
              <a:t>teamspeak</a:t>
            </a: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 from 177.55.88.2 port 38494 ssh2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800" b="0" dirty="0" smtClean="0">
                <a:solidFill>
                  <a:srgbClr val="FF0C24"/>
                </a:solidFill>
                <a:latin typeface="Abadi MT Condensed Light"/>
                <a:cs typeface="Abadi MT Condensed Light"/>
              </a:rPr>
              <a:t>user </a:t>
            </a: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oracle from 177.55.88.2 port 39231 </a:t>
            </a:r>
            <a:r>
              <a:rPr lang="en-US" sz="1800" b="0" dirty="0" smtClean="0">
                <a:solidFill>
                  <a:srgbClr val="FF0C24"/>
                </a:solidFill>
                <a:latin typeface="Abadi MT Condensed Light"/>
                <a:cs typeface="Abadi MT Condensed Light"/>
              </a:rPr>
              <a:t>ssh2</a:t>
            </a:r>
            <a:endParaRPr lang="en-US" sz="1800" b="0" dirty="0">
              <a:solidFill>
                <a:srgbClr val="FF0C24"/>
              </a:solidFill>
              <a:latin typeface="Abadi MT Condensed Light"/>
              <a:cs typeface="Abadi MT Condensed Light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Feb 21 15:44:38 li-cics2 </a:t>
            </a:r>
            <a:r>
              <a:rPr lang="en-US" sz="1800" b="0" dirty="0" err="1">
                <a:solidFill>
                  <a:srgbClr val="FF0C24"/>
                </a:solidFill>
                <a:latin typeface="Abadi MT Condensed Light"/>
                <a:cs typeface="Abadi MT Condensed Light"/>
              </a:rPr>
              <a:t>sshd</a:t>
            </a: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[48954]: Failed password for root from 104.152.208.38 port 1153 ssh2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Feb 21 15:44:40 li-cics2 </a:t>
            </a:r>
            <a:r>
              <a:rPr lang="en-US" sz="1800" b="0" dirty="0" err="1">
                <a:solidFill>
                  <a:srgbClr val="FF0C24"/>
                </a:solidFill>
                <a:latin typeface="Abadi MT Condensed Light"/>
                <a:cs typeface="Abadi MT Condensed Light"/>
              </a:rPr>
              <a:t>sshd</a:t>
            </a: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[48954]: Failed password for root from 104.152.208.38 port 1153 ssh2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Feb 22 05:00:03 li-cics2 </a:t>
            </a:r>
            <a:r>
              <a:rPr lang="en-US" sz="1800" b="0" dirty="0" err="1">
                <a:solidFill>
                  <a:srgbClr val="FF0C24"/>
                </a:solidFill>
                <a:latin typeface="Abadi MT Condensed Light"/>
                <a:cs typeface="Abadi MT Condensed Light"/>
              </a:rPr>
              <a:t>sshd</a:t>
            </a: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[26303]: Failed password for root from 113.195.145.12 port 23915 ssh2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800" b="0" dirty="0" smtClean="0">
                <a:solidFill>
                  <a:srgbClr val="FF0C24"/>
                </a:solidFill>
                <a:latin typeface="Abadi MT Condensed Light"/>
                <a:cs typeface="Abadi MT Condensed Light"/>
              </a:rPr>
              <a:t>Feb </a:t>
            </a: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22 21:12:51 li-cics2 </a:t>
            </a:r>
            <a:r>
              <a:rPr lang="en-US" sz="1800" b="0" dirty="0" err="1">
                <a:solidFill>
                  <a:srgbClr val="FF0C24"/>
                </a:solidFill>
                <a:latin typeface="Abadi MT Condensed Light"/>
                <a:cs typeface="Abadi MT Condensed Light"/>
              </a:rPr>
              <a:t>sshd</a:t>
            </a: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[14151]: Failed password for root from 58.218.211.198 port 11636 ssh2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Feb 23 19:16:14 li-cics2 </a:t>
            </a:r>
            <a:r>
              <a:rPr lang="en-US" sz="1800" b="0" dirty="0" err="1">
                <a:solidFill>
                  <a:srgbClr val="FF0C24"/>
                </a:solidFill>
                <a:latin typeface="Abadi MT Condensed Light"/>
                <a:cs typeface="Abadi MT Condensed Light"/>
              </a:rPr>
              <a:t>sshd</a:t>
            </a: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[24771]: Failed password for root from 59.47.5.230 port 35053 ssh2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Feb 23 19:16:23 li-cics2 </a:t>
            </a:r>
            <a:r>
              <a:rPr lang="en-US" sz="1800" b="0" dirty="0" err="1">
                <a:solidFill>
                  <a:srgbClr val="FF0C24"/>
                </a:solidFill>
                <a:latin typeface="Abadi MT Condensed Light"/>
                <a:cs typeface="Abadi MT Condensed Light"/>
              </a:rPr>
              <a:t>sshd</a:t>
            </a: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[24771]: Failed password for root from 59.47.5.230 port 35053 ssh2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Feb 24 09:01:18 li-cics2 </a:t>
            </a:r>
            <a:r>
              <a:rPr lang="en-US" sz="1800" b="0" dirty="0" err="1">
                <a:solidFill>
                  <a:srgbClr val="FF0C24"/>
                </a:solidFill>
                <a:latin typeface="Abadi MT Condensed Light"/>
                <a:cs typeface="Abadi MT Condensed Light"/>
              </a:rPr>
              <a:t>sshd</a:t>
            </a: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[7213]: Failed password for root from 182.100.67.59 port 4230 ssh2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Feb 24 09:01:21 li-cics2 </a:t>
            </a:r>
            <a:r>
              <a:rPr lang="en-US" sz="1800" b="0" dirty="0" err="1">
                <a:solidFill>
                  <a:srgbClr val="FF0C24"/>
                </a:solidFill>
                <a:latin typeface="Abadi MT Condensed Light"/>
                <a:cs typeface="Abadi MT Condensed Light"/>
              </a:rPr>
              <a:t>sshd</a:t>
            </a:r>
            <a:r>
              <a:rPr lang="en-US" sz="1800" b="0" dirty="0">
                <a:solidFill>
                  <a:srgbClr val="FF0C24"/>
                </a:solidFill>
                <a:latin typeface="Abadi MT Condensed Light"/>
                <a:cs typeface="Abadi MT Condensed Light"/>
              </a:rPr>
              <a:t>[7213]: Failed password for root from 182.100.67.59 port 4230 ssh2</a:t>
            </a:r>
          </a:p>
          <a:p>
            <a:pPr marL="0" indent="0">
              <a:buNone/>
            </a:pPr>
            <a:endParaRPr lang="en-US" dirty="0">
              <a:solidFill>
                <a:srgbClr val="FF3A7E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4727" y="1408545"/>
            <a:ext cx="78970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00"/>
                </a:solidFill>
                <a:latin typeface="Arial Hebrew"/>
                <a:cs typeface="Arial Hebrew"/>
              </a:rPr>
              <a:t>A lot of hack attempting are detected.   </a:t>
            </a:r>
            <a:endParaRPr lang="en-US" sz="3200" dirty="0">
              <a:solidFill>
                <a:srgbClr val="FF9900"/>
              </a:solidFill>
              <a:latin typeface="Arial Hebrew"/>
              <a:cs typeface="Arial Hebr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0090" y="2135909"/>
            <a:ext cx="424872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 Hebrew"/>
                <a:cs typeface="Arial Hebrew"/>
              </a:rPr>
              <a:t>Solutions:</a:t>
            </a:r>
          </a:p>
          <a:p>
            <a:endParaRPr lang="en-US" sz="2400" dirty="0" smtClean="0">
              <a:solidFill>
                <a:srgbClr val="000000"/>
              </a:solidFill>
              <a:latin typeface="Arial Hebrew"/>
              <a:cs typeface="Arial Hebrew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Hebrew"/>
                <a:cs typeface="Arial Hebrew"/>
              </a:rPr>
              <a:t>Make it more secure </a:t>
            </a:r>
          </a:p>
          <a:p>
            <a:r>
              <a:rPr lang="en-US" sz="2400" dirty="0">
                <a:solidFill>
                  <a:srgbClr val="000000"/>
                </a:solidFill>
                <a:latin typeface="Arial Hebrew"/>
                <a:cs typeface="Arial Hebrew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 Hebrew"/>
                <a:cs typeface="Arial Hebrew"/>
              </a:rPr>
              <a:t>    (Update software to the </a:t>
            </a:r>
          </a:p>
          <a:p>
            <a:r>
              <a:rPr lang="en-US" sz="2400" dirty="0">
                <a:solidFill>
                  <a:srgbClr val="000000"/>
                </a:solidFill>
                <a:latin typeface="Arial Hebrew"/>
                <a:cs typeface="Arial Hebrew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 Hebrew"/>
                <a:cs typeface="Arial Hebrew"/>
              </a:rPr>
              <a:t>     latest versions. Watch </a:t>
            </a:r>
          </a:p>
          <a:p>
            <a:r>
              <a:rPr lang="en-US" sz="2400" dirty="0">
                <a:solidFill>
                  <a:srgbClr val="000000"/>
                </a:solidFill>
                <a:latin typeface="Arial Hebrew"/>
                <a:cs typeface="Arial Hebrew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 Hebrew"/>
                <a:cs typeface="Arial Hebrew"/>
              </a:rPr>
              <a:t>     the logs closely etc.)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Arial Hebrew"/>
              <a:cs typeface="Arial Hebrew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Hebrew"/>
                <a:cs typeface="Arial Hebrew"/>
              </a:rPr>
              <a:t>Backup contents frequently</a:t>
            </a:r>
          </a:p>
          <a:p>
            <a:endParaRPr lang="en-US" sz="2400" dirty="0">
              <a:solidFill>
                <a:srgbClr val="000000"/>
              </a:solidFill>
              <a:latin typeface="Arial Hebrew"/>
              <a:cs typeface="Arial Hebrew"/>
            </a:endParaRPr>
          </a:p>
          <a:p>
            <a:endParaRPr lang="en-US" sz="2400" dirty="0" smtClean="0">
              <a:solidFill>
                <a:srgbClr val="000000"/>
              </a:solidFill>
              <a:latin typeface="Arial Hebrew"/>
              <a:cs typeface="Arial Hebrew"/>
            </a:endParaRPr>
          </a:p>
          <a:p>
            <a:endParaRPr lang="en-US" sz="2400" dirty="0">
              <a:solidFill>
                <a:srgbClr val="000000"/>
              </a:solidFill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395255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Prepared for Occurrences of </a:t>
            </a:r>
            <a:r>
              <a:rPr lang="en-US" dirty="0"/>
              <a:t>B</a:t>
            </a:r>
            <a:r>
              <a:rPr lang="en-US" dirty="0" smtClean="0"/>
              <a:t>ad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753" y="2766296"/>
            <a:ext cx="750570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Backup at UMD wiki Server</a:t>
            </a:r>
          </a:p>
          <a:p>
            <a:r>
              <a:rPr lang="en-US" dirty="0" smtClean="0"/>
              <a:t>Everyday (overwrite)</a:t>
            </a:r>
          </a:p>
          <a:p>
            <a:r>
              <a:rPr lang="en-US" dirty="0" smtClean="0"/>
              <a:t>Everyday Sunday (overwrite)</a:t>
            </a:r>
          </a:p>
          <a:p>
            <a:r>
              <a:rPr lang="en-US" dirty="0" smtClean="0"/>
              <a:t>First day each month (keep)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7455" y="1720273"/>
            <a:ext cx="743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Backup on NOAA wiki server: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Ever day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2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Start Using the New </a:t>
            </a:r>
            <a:r>
              <a:rPr lang="en-US" dirty="0"/>
              <a:t>W</a:t>
            </a:r>
            <a:r>
              <a:rPr lang="en-US" dirty="0" smtClean="0"/>
              <a:t>iki </a:t>
            </a:r>
            <a:r>
              <a:rPr lang="en-US" dirty="0"/>
              <a:t>S</a:t>
            </a:r>
            <a:r>
              <a:rPr lang="en-US" dirty="0" smtClean="0"/>
              <a:t>erver?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391" y="2258295"/>
            <a:ext cx="8915400" cy="1944251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cheduled the time</a:t>
            </a:r>
          </a:p>
          <a:p>
            <a:r>
              <a:rPr lang="en-US" dirty="0" smtClean="0"/>
              <a:t>Replace </a:t>
            </a:r>
            <a:r>
              <a:rPr lang="en-US" b="0" dirty="0">
                <a:solidFill>
                  <a:srgbClr val="0000FF"/>
                </a:solidFill>
                <a:hlinkClick r:id="rId2"/>
              </a:rPr>
              <a:t>http://gsics.nesdis.noaa.gov/</a:t>
            </a:r>
            <a:r>
              <a:rPr lang="en-US" b="0" dirty="0" smtClean="0">
                <a:solidFill>
                  <a:srgbClr val="0000FF"/>
                </a:solidFill>
                <a:hlinkClick r:id="rId2"/>
              </a:rPr>
              <a:t>wiki</a:t>
            </a:r>
            <a:r>
              <a:rPr lang="en-US" b="0" dirty="0" smtClean="0">
                <a:solidFill>
                  <a:srgbClr val="0000FF"/>
                </a:solidFill>
              </a:rPr>
              <a:t> </a:t>
            </a:r>
            <a:r>
              <a:rPr lang="en-US" b="0" dirty="0" smtClean="0">
                <a:solidFill>
                  <a:srgbClr val="000000"/>
                </a:solidFill>
              </a:rPr>
              <a:t>with</a:t>
            </a:r>
            <a:r>
              <a:rPr lang="en-US" b="0" dirty="0" smtClean="0">
                <a:solidFill>
                  <a:srgbClr val="0000FF"/>
                </a:solidFill>
              </a:rPr>
              <a:t>                                            </a:t>
            </a:r>
            <a:r>
              <a:rPr lang="en-US" b="0" dirty="0" smtClean="0">
                <a:solidFill>
                  <a:srgbClr val="3333FF"/>
                </a:solidFill>
                <a:hlinkClick r:id="rId3"/>
              </a:rPr>
              <a:t>http</a:t>
            </a:r>
            <a:r>
              <a:rPr lang="en-US" b="0" dirty="0">
                <a:solidFill>
                  <a:srgbClr val="3333FF"/>
                </a:solidFill>
                <a:hlinkClick r:id="rId3"/>
              </a:rPr>
              <a:t>://gsics.atmos.umd.edu/</a:t>
            </a:r>
            <a:r>
              <a:rPr lang="en-US" b="0" dirty="0" smtClean="0">
                <a:solidFill>
                  <a:srgbClr val="3333FF"/>
                </a:solidFill>
                <a:hlinkClick r:id="rId3"/>
              </a:rPr>
              <a:t>wiki</a:t>
            </a:r>
            <a:r>
              <a:rPr lang="en-US" b="0" dirty="0" smtClean="0">
                <a:solidFill>
                  <a:srgbClr val="3333FF"/>
                </a:solidFill>
              </a:rPr>
              <a:t> </a:t>
            </a:r>
            <a:r>
              <a:rPr lang="en-US" b="0" dirty="0" smtClean="0">
                <a:solidFill>
                  <a:srgbClr val="000000"/>
                </a:solidFill>
              </a:rPr>
              <a:t>on all related web pages</a:t>
            </a:r>
            <a:endParaRPr lang="en-US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8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91" y="286183"/>
            <a:ext cx="8915400" cy="95408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028" y="1935023"/>
            <a:ext cx="8429336" cy="2717796"/>
          </a:xfrm>
        </p:spPr>
        <p:txBody>
          <a:bodyPr/>
          <a:lstStyle/>
          <a:p>
            <a:r>
              <a:rPr lang="en-US" dirty="0" smtClean="0"/>
              <a:t>The new GSICS wiki service is set outside of NOAA</a:t>
            </a:r>
          </a:p>
          <a:p>
            <a:r>
              <a:rPr lang="en-US" dirty="0" smtClean="0"/>
              <a:t>It is ready to be used</a:t>
            </a:r>
          </a:p>
          <a:p>
            <a:r>
              <a:rPr lang="en-US" dirty="0" smtClean="0"/>
              <a:t>Frequent back up is set up</a:t>
            </a:r>
          </a:p>
          <a:p>
            <a:r>
              <a:rPr lang="en-US" dirty="0" smtClean="0"/>
              <a:t>Need to schedule a day to switch from old wiki to new one</a:t>
            </a:r>
          </a:p>
          <a:p>
            <a:r>
              <a:rPr lang="en-US" dirty="0" smtClean="0"/>
              <a:t>Keep the old wiki server running offline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058" y="2778826"/>
            <a:ext cx="5206835" cy="973776"/>
          </a:xfrm>
        </p:spPr>
        <p:txBody>
          <a:bodyPr/>
          <a:lstStyle/>
          <a:p>
            <a:pPr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        Thank You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707" y="463518"/>
            <a:ext cx="3978234" cy="568511"/>
          </a:xfrm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267" y="2152240"/>
            <a:ext cx="6719915" cy="2558305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Why the WIKI server needs to be changed?</a:t>
            </a:r>
          </a:p>
          <a:p>
            <a:r>
              <a:rPr lang="en-US" dirty="0" smtClean="0"/>
              <a:t>How is it changed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Current status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Summary</a:t>
            </a:r>
          </a:p>
          <a:p>
            <a:pPr lvl="1"/>
            <a:endParaRPr lang="en-US" i="1" dirty="0" smtClean="0">
              <a:solidFill>
                <a:srgbClr val="000000"/>
              </a:solidFill>
            </a:endParaRPr>
          </a:p>
          <a:p>
            <a:pPr marL="514350" indent="-457200">
              <a:buNone/>
            </a:pPr>
            <a:endParaRPr lang="en-US" i="1" dirty="0" smtClean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6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2-23 at 1.0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0" y="150091"/>
            <a:ext cx="2261751" cy="753917"/>
          </a:xfrm>
          <a:prstGeom prst="rect">
            <a:avLst/>
          </a:prstGeom>
        </p:spPr>
      </p:pic>
      <p:pic>
        <p:nvPicPr>
          <p:cNvPr id="9" name="Picture 8" descr="Screen Shot 2016-02-23 at 1.03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6" y="1246909"/>
            <a:ext cx="9478917" cy="48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7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29743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GSICS WIKI Server</a:t>
            </a:r>
            <a:endParaRPr lang="en-US" dirty="0"/>
          </a:p>
        </p:txBody>
      </p:sp>
      <p:pic>
        <p:nvPicPr>
          <p:cNvPr id="3" name="Picture 2" descr="Screen Shot 2016-02-23 at 1.23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2014202"/>
            <a:ext cx="8619144" cy="4190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3182" y="1293091"/>
            <a:ext cx="882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hlinkClick r:id="rId3"/>
              </a:rPr>
              <a:t>http://gsics.nesdis.noaa.gov</a:t>
            </a:r>
            <a:r>
              <a:rPr lang="en-US" sz="1800" dirty="0" smtClean="0">
                <a:solidFill>
                  <a:srgbClr val="0000FF"/>
                </a:solidFill>
              </a:rPr>
              <a:t>/wiki</a:t>
            </a:r>
          </a:p>
          <a:p>
            <a:r>
              <a:rPr lang="en-US" sz="1800" dirty="0">
                <a:solidFill>
                  <a:srgbClr val="000000"/>
                </a:solidFill>
              </a:rPr>
              <a:t>Foswiki-1.1.3</a:t>
            </a:r>
          </a:p>
        </p:txBody>
      </p:sp>
    </p:spTree>
    <p:extLst>
      <p:ext uri="{BB962C8B-B14F-4D97-AF65-F5344CB8AC3E}">
        <p14:creationId xmlns:p14="http://schemas.microsoft.com/office/powerpoint/2010/main" val="326382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 services will be stopped on NOAA.GOV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1527463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4" y="4190999"/>
            <a:ext cx="3367582" cy="2240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377" y="2793999"/>
            <a:ext cx="3540545" cy="2651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088" y="4214091"/>
            <a:ext cx="1754907" cy="1754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71818" y="1651000"/>
            <a:ext cx="4802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Reason:  Vulnerability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445" y="2817090"/>
            <a:ext cx="2583785" cy="3254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6916" y="4745181"/>
            <a:ext cx="2136720" cy="130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7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845" y="1692580"/>
            <a:ext cx="8915400" cy="3791512"/>
          </a:xfrm>
        </p:spPr>
        <p:txBody>
          <a:bodyPr/>
          <a:lstStyle/>
          <a:p>
            <a:r>
              <a:rPr lang="en-US" dirty="0" smtClean="0"/>
              <a:t>Change wiki service to other type of service, such as Google Group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sz="2400" dirty="0" smtClean="0"/>
              <a:t>Advantage: more reliable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sz="2400" dirty="0" smtClean="0"/>
              <a:t>Disadvantage: inconvenient, file loss 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r>
              <a:rPr lang="en-US" dirty="0" smtClean="0"/>
              <a:t> Build a GSICS wiki server outside of NOAA</a:t>
            </a:r>
          </a:p>
          <a:p>
            <a:pPr lvl="1" indent="-342900">
              <a:buFont typeface="Wingdings" charset="2"/>
              <a:buChar char="§"/>
            </a:pPr>
            <a:r>
              <a:rPr lang="en-US" sz="2400" dirty="0" smtClean="0"/>
              <a:t>Advantage: keep everything the same as before for users</a:t>
            </a:r>
          </a:p>
          <a:p>
            <a:pPr lvl="1" indent="-342900">
              <a:buFont typeface="Wingdings" charset="2"/>
              <a:buChar char="§"/>
            </a:pPr>
            <a:r>
              <a:rPr lang="en-US" sz="2400" dirty="0" smtClean="0"/>
              <a:t>Disadvantage: remaining hack in risk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2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3" y="3751116"/>
            <a:ext cx="2358737" cy="2358737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4144818" y="2782455"/>
            <a:ext cx="5657273" cy="3371273"/>
          </a:xfrm>
          <a:prstGeom prst="wedgeRectCallout">
            <a:avLst>
              <a:gd name="adj1" fmla="val -79466"/>
              <a:gd name="adj2" fmla="val 193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choice: Build a WIKI Server at UMD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44" y="1481282"/>
            <a:ext cx="3898097" cy="22825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2585" y="1847311"/>
            <a:ext cx="5386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</a:rPr>
              <a:t>http://</a:t>
            </a:r>
            <a:r>
              <a:rPr lang="en-US" sz="2400" dirty="0" err="1">
                <a:solidFill>
                  <a:srgbClr val="3366FF"/>
                </a:solidFill>
              </a:rPr>
              <a:t>gsics.atmos.umd.edu</a:t>
            </a:r>
            <a:r>
              <a:rPr lang="en-US" sz="2400" dirty="0">
                <a:solidFill>
                  <a:srgbClr val="3366FF"/>
                </a:solidFill>
              </a:rPr>
              <a:t>/</a:t>
            </a:r>
            <a:r>
              <a:rPr lang="en-US" sz="2400" dirty="0" smtClean="0">
                <a:solidFill>
                  <a:srgbClr val="3366FF"/>
                </a:solidFill>
              </a:rPr>
              <a:t>wiki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817" y="5876638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l</a:t>
            </a:r>
            <a:r>
              <a:rPr lang="en-US" sz="1600" dirty="0" smtClean="0">
                <a:solidFill>
                  <a:srgbClr val="000000"/>
                </a:solidFill>
              </a:rPr>
              <a:t>i-cick2.umd.edu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727" y="2770910"/>
            <a:ext cx="3071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1FFF9"/>
                </a:solidFill>
              </a:rPr>
              <a:t>University of Maryland</a:t>
            </a:r>
            <a:endParaRPr lang="en-US" sz="2000" dirty="0">
              <a:solidFill>
                <a:srgbClr val="F1FFF9"/>
              </a:solidFill>
            </a:endParaRPr>
          </a:p>
        </p:txBody>
      </p:sp>
      <p:pic>
        <p:nvPicPr>
          <p:cNvPr id="6" name="Picture 5" descr="Screen Shot 2016-02-24 at 9.48.1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67" y="2897908"/>
            <a:ext cx="5383572" cy="312881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13054" y="3313584"/>
            <a:ext cx="14798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Foswiki</a:t>
            </a:r>
            <a:r>
              <a:rPr lang="en-US" dirty="0">
                <a:solidFill>
                  <a:schemeClr val="tx1"/>
                </a:solidFill>
              </a:rPr>
              <a:t> version v2.0.3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59273" y="2365847"/>
            <a:ext cx="19063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err="1">
                <a:solidFill>
                  <a:prstClr val="black"/>
                </a:solidFill>
              </a:rPr>
              <a:t>Foswiki</a:t>
            </a:r>
            <a:r>
              <a:rPr lang="en-US" sz="1200" dirty="0">
                <a:solidFill>
                  <a:prstClr val="black"/>
                </a:solidFill>
              </a:rPr>
              <a:t> version v2.0.3</a:t>
            </a:r>
          </a:p>
        </p:txBody>
      </p:sp>
    </p:spTree>
    <p:extLst>
      <p:ext uri="{BB962C8B-B14F-4D97-AF65-F5344CB8AC3E}">
        <p14:creationId xmlns:p14="http://schemas.microsoft.com/office/powerpoint/2010/main" val="17675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Details</a:t>
            </a:r>
            <a:endParaRPr lang="en-US" dirty="0"/>
          </a:p>
        </p:txBody>
      </p:sp>
      <p:pic>
        <p:nvPicPr>
          <p:cNvPr id="6" name="Picture 5" descr="Screen Shot 2016-02-24 at 9.48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82" y="3534556"/>
            <a:ext cx="4327864" cy="25152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03273" y="3509818"/>
            <a:ext cx="4502727" cy="9467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84338" y="4414520"/>
            <a:ext cx="3378662" cy="168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93727" y="4398818"/>
            <a:ext cx="1131455" cy="1743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908" y="1357750"/>
            <a:ext cx="5530273" cy="5223160"/>
          </a:xfrm>
        </p:spPr>
        <p:txBody>
          <a:bodyPr/>
          <a:lstStyle/>
          <a:p>
            <a:r>
              <a:rPr lang="en-US" dirty="0" smtClean="0"/>
              <a:t>Install a decent server</a:t>
            </a:r>
          </a:p>
          <a:p>
            <a:pPr lvl="1"/>
            <a:r>
              <a:rPr lang="en-US" dirty="0" smtClean="0"/>
              <a:t>Linux, 64 cores, 256GB memory,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li-cics2.umd.edu</a:t>
            </a:r>
            <a:endParaRPr lang="en-US" dirty="0"/>
          </a:p>
          <a:p>
            <a:r>
              <a:rPr lang="en-US" dirty="0" smtClean="0"/>
              <a:t>Set HTTP and wiki service</a:t>
            </a:r>
          </a:p>
          <a:p>
            <a:pPr lvl="1"/>
            <a:r>
              <a:rPr lang="en-US" dirty="0" smtClean="0"/>
              <a:t>FOSWIKI V-2.0.3</a:t>
            </a:r>
          </a:p>
          <a:p>
            <a:r>
              <a:rPr lang="en-US" dirty="0" smtClean="0"/>
              <a:t>Configure the GSICS wiki on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server</a:t>
            </a:r>
          </a:p>
          <a:p>
            <a:pPr lvl="1"/>
            <a:r>
              <a:rPr lang="en-US" dirty="0" smtClean="0"/>
              <a:t>Meaningful URL name: </a:t>
            </a:r>
            <a:r>
              <a:rPr lang="en-US" dirty="0" err="1" smtClean="0"/>
              <a:t>gsics.atmos.umd.edu</a:t>
            </a:r>
            <a:r>
              <a:rPr lang="en-US" dirty="0" smtClean="0"/>
              <a:t>/wiki</a:t>
            </a:r>
          </a:p>
          <a:p>
            <a:pPr lvl="1"/>
            <a:r>
              <a:rPr lang="en-US" dirty="0" smtClean="0"/>
              <a:t>Adding the required APPs at the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latest version</a:t>
            </a:r>
          </a:p>
          <a:p>
            <a:pPr lvl="1"/>
            <a:r>
              <a:rPr lang="en-US" dirty="0" smtClean="0"/>
              <a:t>Move and </a:t>
            </a:r>
            <a:r>
              <a:rPr lang="en-US" dirty="0" smtClean="0">
                <a:solidFill>
                  <a:srgbClr val="FF0000"/>
                </a:solidFill>
              </a:rPr>
              <a:t>covert</a:t>
            </a:r>
            <a:r>
              <a:rPr lang="en-US" dirty="0" smtClean="0"/>
              <a:t> all contents from old to new wiki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3753" y="1141844"/>
            <a:ext cx="1952337" cy="1952337"/>
          </a:xfrm>
          <a:prstGeom prst="rect">
            <a:avLst/>
          </a:prstGeom>
        </p:spPr>
      </p:pic>
      <p:pic>
        <p:nvPicPr>
          <p:cNvPr id="5" name="Picture 4" descr="Screen Shot 2016-02-23 at 1.01.3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16" y="2551545"/>
            <a:ext cx="2261751" cy="7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4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8936" y="2458026"/>
            <a:ext cx="1952337" cy="1952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9" y="216910"/>
            <a:ext cx="9663545" cy="954087"/>
          </a:xfrm>
        </p:spPr>
        <p:txBody>
          <a:bodyPr/>
          <a:lstStyle/>
          <a:p>
            <a:r>
              <a:rPr lang="en-US" dirty="0" smtClean="0"/>
              <a:t>Can two wiki services be synchronized (mirrored)? </a:t>
            </a:r>
            <a:endParaRPr lang="en-US" dirty="0"/>
          </a:p>
        </p:txBody>
      </p:sp>
      <p:pic>
        <p:nvPicPr>
          <p:cNvPr id="4" name="Picture 3" descr="Screen Shot 2016-02-24 at 9.48.1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94" y="1290698"/>
            <a:ext cx="2765432" cy="1607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alphaModFix amt="42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725" y="2505365"/>
            <a:ext cx="1754907" cy="1754907"/>
          </a:xfrm>
          <a:prstGeom prst="rect">
            <a:avLst/>
          </a:prstGeom>
        </p:spPr>
      </p:pic>
      <p:pic>
        <p:nvPicPr>
          <p:cNvPr id="5" name="Picture 4" descr="Screen Shot 2016-02-23 at 1.23.4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1263938"/>
            <a:ext cx="2851727" cy="16339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1045" y="2944173"/>
            <a:ext cx="3919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hlinkClick r:id="rId8"/>
              </a:rPr>
              <a:t>http://gsics.nesdis.noaa.gov</a:t>
            </a:r>
            <a:r>
              <a:rPr lang="en-US" sz="1200" b="0" dirty="0">
                <a:solidFill>
                  <a:srgbClr val="0000FF"/>
                </a:solidFill>
              </a:rPr>
              <a:t>/wiki</a:t>
            </a:r>
          </a:p>
          <a:p>
            <a:r>
              <a:rPr lang="en-US" sz="1200" b="0" dirty="0">
                <a:solidFill>
                  <a:srgbClr val="000000"/>
                </a:solidFill>
              </a:rPr>
              <a:t>Foswiki-1.1.3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9006" y="2921063"/>
            <a:ext cx="23834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rgbClr val="3333FF"/>
                </a:solidFill>
              </a:rPr>
              <a:t>http://</a:t>
            </a:r>
            <a:r>
              <a:rPr lang="en-US" sz="1200" b="0" dirty="0" err="1">
                <a:solidFill>
                  <a:srgbClr val="3333FF"/>
                </a:solidFill>
              </a:rPr>
              <a:t>gsics.atmos.umd.edu</a:t>
            </a:r>
            <a:r>
              <a:rPr lang="en-US" sz="1200" b="0" dirty="0">
                <a:solidFill>
                  <a:srgbClr val="3333FF"/>
                </a:solidFill>
              </a:rPr>
              <a:t>/</a:t>
            </a:r>
            <a:r>
              <a:rPr lang="en-US" sz="1200" b="0" dirty="0" smtClean="0">
                <a:solidFill>
                  <a:srgbClr val="3333FF"/>
                </a:solidFill>
              </a:rPr>
              <a:t>wiki</a:t>
            </a:r>
            <a:endParaRPr lang="en-US" sz="1200" b="0" dirty="0">
              <a:solidFill>
                <a:srgbClr val="3333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99425" y="3104781"/>
            <a:ext cx="10759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0" dirty="0" smtClean="0">
                <a:solidFill>
                  <a:prstClr val="black"/>
                </a:solidFill>
              </a:rPr>
              <a:t>Foswiki-2.0.3</a:t>
            </a:r>
            <a:endParaRPr lang="en-US" sz="1200" b="0" dirty="0">
              <a:solidFill>
                <a:prstClr val="black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1974273" y="3486727"/>
            <a:ext cx="5634182" cy="127025"/>
          </a:xfrm>
          <a:prstGeom prst="leftRightArrow">
            <a:avLst>
              <a:gd name="adj1" fmla="val 50000"/>
              <a:gd name="adj2" fmla="val 11388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4421910" y="3244272"/>
            <a:ext cx="461818" cy="531116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2696"/>
                    </a14:imgEffect>
                    <a14:imgEffect>
                      <a14:saturation sat="13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7990" y="5272809"/>
            <a:ext cx="1585191" cy="1585191"/>
          </a:xfrm>
          <a:prstGeom prst="rect">
            <a:avLst/>
          </a:prstGeom>
        </p:spPr>
      </p:pic>
      <p:sp>
        <p:nvSpPr>
          <p:cNvPr id="24" name="Left-Up Arrow 23"/>
          <p:cNvSpPr/>
          <p:nvPr/>
        </p:nvSpPr>
        <p:spPr>
          <a:xfrm flipH="1">
            <a:off x="785091" y="4481944"/>
            <a:ext cx="2332182" cy="1616364"/>
          </a:xfrm>
          <a:prstGeom prst="leftUpArrow">
            <a:avLst>
              <a:gd name="adj1" fmla="val 5489"/>
              <a:gd name="adj2" fmla="val 6075"/>
              <a:gd name="adj3" fmla="val 18342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Up Arrow 24"/>
          <p:cNvSpPr/>
          <p:nvPr/>
        </p:nvSpPr>
        <p:spPr>
          <a:xfrm>
            <a:off x="5795818" y="4565072"/>
            <a:ext cx="2459183" cy="1616364"/>
          </a:xfrm>
          <a:prstGeom prst="leftUpArrow">
            <a:avLst>
              <a:gd name="adj1" fmla="val 5489"/>
              <a:gd name="adj2" fmla="val 6075"/>
              <a:gd name="adj3" fmla="val 1334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47091" y="3913910"/>
            <a:ext cx="6361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  <a:latin typeface="Arial Hebrew Scholar"/>
                <a:cs typeface="Arial Hebrew Scholar"/>
              </a:rPr>
              <a:t>Because of version differences, the contents in two wiki services can not be simply copied or synchronized. Manual converting is required</a:t>
            </a:r>
            <a:r>
              <a:rPr lang="en-US" b="0" dirty="0" smtClean="0">
                <a:solidFill>
                  <a:schemeClr val="tx1"/>
                </a:solidFill>
                <a:latin typeface="Arial Hebrew Scholar"/>
                <a:cs typeface="Arial Hebrew Scholar"/>
              </a:rPr>
              <a:t>..</a:t>
            </a:r>
            <a:endParaRPr lang="en-US" b="0" dirty="0">
              <a:solidFill>
                <a:schemeClr val="tx1"/>
              </a:solidFill>
              <a:latin typeface="Arial Hebrew Scholar"/>
              <a:cs typeface="Arial Hebrew Scholar"/>
            </a:endParaRPr>
          </a:p>
        </p:txBody>
      </p:sp>
    </p:spTree>
    <p:extLst>
      <p:ext uri="{BB962C8B-B14F-4D97-AF65-F5344CB8AC3E}">
        <p14:creationId xmlns:p14="http://schemas.microsoft.com/office/powerpoint/2010/main" val="252633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SIC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GSICS_template.potx</Template>
  <TotalTime>54848</TotalTime>
  <Words>667</Words>
  <Application>Microsoft Macintosh PowerPoint</Application>
  <PresentationFormat>A4 Paper (210x297 mm)</PresentationFormat>
  <Paragraphs>90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GSICS_template</vt:lpstr>
      <vt:lpstr> 5.c. The New GSICS WIKI Server </vt:lpstr>
      <vt:lpstr>Outline</vt:lpstr>
      <vt:lpstr>PowerPoint Presentation</vt:lpstr>
      <vt:lpstr>Current GSICS WIKI Server</vt:lpstr>
      <vt:lpstr>Wiki services will be stopped on NOAA.GOV</vt:lpstr>
      <vt:lpstr>Choices</vt:lpstr>
      <vt:lpstr>Our choice: Build a WIKI Server at UMD</vt:lpstr>
      <vt:lpstr>Technical Details</vt:lpstr>
      <vt:lpstr>Can two wiki services be synchronized (mirrored)? </vt:lpstr>
      <vt:lpstr>Concern: Security! Security!</vt:lpstr>
      <vt:lpstr>Be Prepared for Occurrences of Bad Things</vt:lpstr>
      <vt:lpstr>When to Start Using the New Wiki Server?</vt:lpstr>
      <vt:lpstr>Summary</vt:lpstr>
      <vt:lpstr>PowerPoint Presentation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Jordan</cp:lastModifiedBy>
  <cp:revision>2150</cp:revision>
  <cp:lastPrinted>2006-03-06T14:11:17Z</cp:lastPrinted>
  <dcterms:created xsi:type="dcterms:W3CDTF">2010-09-10T00:53:07Z</dcterms:created>
  <dcterms:modified xsi:type="dcterms:W3CDTF">2016-03-02T02:15:24Z</dcterms:modified>
</cp:coreProperties>
</file>