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714" r:id="rId2"/>
    <p:sldId id="726" r:id="rId3"/>
    <p:sldId id="717" r:id="rId4"/>
    <p:sldId id="733" r:id="rId5"/>
    <p:sldId id="728" r:id="rId6"/>
    <p:sldId id="729" r:id="rId7"/>
    <p:sldId id="734" r:id="rId8"/>
    <p:sldId id="735" r:id="rId9"/>
    <p:sldId id="736" r:id="rId10"/>
    <p:sldId id="730" r:id="rId11"/>
    <p:sldId id="731" r:id="rId12"/>
    <p:sldId id="725" r:id="rId13"/>
    <p:sldId id="732" r:id="rId14"/>
    <p:sldId id="678" r:id="rId1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5F5F5F"/>
    <a:srgbClr val="333333"/>
    <a:srgbClr val="FF3300"/>
    <a:srgbClr val="CC3300"/>
    <a:srgbClr val="80008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91694" autoAdjust="0"/>
  </p:normalViewPr>
  <p:slideViewPr>
    <p:cSldViewPr snapToGrid="0">
      <p:cViewPr varScale="1">
        <p:scale>
          <a:sx n="76" d="100"/>
          <a:sy n="76" d="100"/>
        </p:scale>
        <p:origin x="-3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2874" y="-108"/>
      </p:cViewPr>
      <p:guideLst>
        <p:guide orient="horz" pos="3126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301D0A3F-1D61-4F3E-9B7E-EEE259F0D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38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C6676D5F-B996-4FF1-9200-4FE93FA7E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DF0DC6-EA30-4275-8A2D-2E45354345D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B63949-53AC-45C8-8620-F504DCAE90A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GSICS-RD004-v1.0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B63949-53AC-45C8-8620-F504DCAE90A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GSICS-RD004-v1.0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C633F7-0088-4843-BAB8-901EA187ED6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AA081-3301-46D7-B591-EE9C990A0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E72E8-A366-498C-8725-ACFA2A79C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E0705-9DD2-4AC0-82C2-EC53FCC61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8370" y="367393"/>
            <a:ext cx="5388429" cy="6858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436" y="1183822"/>
            <a:ext cx="8466364" cy="4942342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E0B8D-5258-4AC3-919A-96FD355FC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986A7-DC4E-472C-BEC5-A1D2A8E45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9253B-2C05-4A1E-86B6-37236E826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45310-364E-48C1-97C7-5315D09E6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A8008-9D71-48F3-B9BA-7B8C3D708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AAE9A-22FE-4DC9-85D5-0E9355509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0DF64-0B15-402A-BF13-B775AB5D2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0FA6E-F690-4D3B-B9CF-E324A1CCD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2079" y="1134836"/>
            <a:ext cx="8384721" cy="499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4008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EEBA3291-1669-4CEF-B375-4815DFC9C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en-GB" sz="32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57200" y="6400800"/>
            <a:ext cx="5646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it-IT" sz="1000" b="1" dirty="0" smtClean="0"/>
              <a:t>GSIC</a:t>
            </a:r>
            <a:r>
              <a:rPr lang="en-US" sz="1000" b="1" dirty="0" smtClean="0"/>
              <a:t>GDWG Breakout Session 2016</a:t>
            </a:r>
            <a:endParaRPr lang="en-US" sz="1000" b="1" dirty="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457200" y="6324600"/>
            <a:ext cx="8229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GB" sz="1400"/>
          </a:p>
        </p:txBody>
      </p:sp>
      <p:pic>
        <p:nvPicPr>
          <p:cNvPr id="2" name="Picture 18" descr="GLOGO_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971413" y="8540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9" descr="GLOGO_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23813" y="10064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0" descr="GLOGO_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866638" y="8159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:\Users\miu\Dropbox\gsics_WG_logo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6183" y="330201"/>
            <a:ext cx="2815396" cy="71966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67B5509-AC63-46C1-B0D3-15845CAF17C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68338" y="1727200"/>
            <a:ext cx="7772400" cy="13700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IE" sz="3200" dirty="0" smtClean="0">
                <a:solidFill>
                  <a:srgbClr val="0000FF"/>
                </a:solidFill>
              </a:rPr>
              <a:t>GDWG Terms of Reference</a:t>
            </a:r>
            <a:endParaRPr 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14650"/>
            <a:ext cx="7315200" cy="2876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0"/>
              </a:spcBef>
              <a:spcAft>
                <a:spcPct val="100000"/>
              </a:spcAft>
            </a:pPr>
            <a:endParaRPr lang="en-US" sz="2800" b="1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000" b="1" smtClean="0">
                <a:latin typeface="Times New Roman" pitchFamily="18" charset="0"/>
                <a:ea typeface="宋体" pitchFamily="2" charset="-122"/>
              </a:rPr>
              <a:t>Peter Miu (EUMETSAT)</a:t>
            </a:r>
          </a:p>
          <a:p>
            <a:pPr eaLnBrk="1" hangingPunct="1">
              <a:lnSpc>
                <a:spcPct val="80000"/>
              </a:lnSpc>
            </a:pPr>
            <a:endParaRPr lang="en-US" altLang="zh-CN" sz="2000" smtClean="0">
              <a:latin typeface="Times New Roman" pitchFamily="18" charset="0"/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000" b="1" smtClean="0">
                <a:latin typeface="Times New Roman" pitchFamily="18" charset="0"/>
                <a:ea typeface="宋体" pitchFamily="2" charset="-122"/>
              </a:rPr>
              <a:t>CMA, CNES, EUMETSAT, ISRO, IMD, JMA, KMA, NASA, NIST, NOAA, </a:t>
            </a:r>
            <a:r>
              <a:rPr lang="en-GB" altLang="zh-CN" sz="2000" b="1" smtClean="0">
                <a:latin typeface="Times New Roman" pitchFamily="18" charset="0"/>
                <a:ea typeface="宋体" pitchFamily="2" charset="-122"/>
              </a:rPr>
              <a:t>ROSHYDROMET, USGS, </a:t>
            </a:r>
            <a:r>
              <a:rPr lang="en-US" altLang="zh-CN" sz="2000" b="1" smtClean="0">
                <a:latin typeface="Times New Roman" pitchFamily="18" charset="0"/>
                <a:ea typeface="宋体" pitchFamily="2" charset="-122"/>
              </a:rPr>
              <a:t>WMO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Collaboration Measures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ToR</a:t>
            </a:r>
            <a:r>
              <a:rPr lang="en-GB" dirty="0" smtClean="0"/>
              <a:t> – 1 man month, Resource Usage Example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E0B8D-5258-4AC3-919A-96FD355FCAB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46847" y="1836270"/>
          <a:ext cx="8050304" cy="4380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282"/>
                <a:gridCol w="1228165"/>
                <a:gridCol w="1918447"/>
                <a:gridCol w="2689410"/>
              </a:tblGrid>
              <a:tr h="51545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Lead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Resource 16/17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Action</a:t>
                      </a:r>
                      <a:r>
                        <a:rPr lang="en-GB" baseline="0" dirty="0" smtClean="0"/>
                        <a:t> Summary</a:t>
                      </a:r>
                      <a:endParaRPr lang="en-GB" dirty="0"/>
                    </a:p>
                  </a:txBody>
                  <a:tcPr/>
                </a:tc>
              </a:tr>
              <a:tr h="515452">
                <a:tc>
                  <a:txBody>
                    <a:bodyPr/>
                    <a:lstStyle/>
                    <a:p>
                      <a:r>
                        <a:rPr lang="en-GB" dirty="0" smtClean="0"/>
                        <a:t>Website</a:t>
                      </a:r>
                      <a:r>
                        <a:rPr lang="en-GB" baseline="0" dirty="0" smtClean="0"/>
                        <a:t> Updates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CMA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– 1</a:t>
                      </a:r>
                      <a:r>
                        <a:rPr lang="en-GB" baseline="0" dirty="0" smtClean="0"/>
                        <a:t> = 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Check min content</a:t>
                      </a:r>
                      <a:endParaRPr lang="en-GB" dirty="0"/>
                    </a:p>
                  </a:txBody>
                  <a:tcPr/>
                </a:tc>
              </a:tr>
              <a:tr h="628892">
                <a:tc>
                  <a:txBody>
                    <a:bodyPr/>
                    <a:lstStyle/>
                    <a:p>
                      <a:r>
                        <a:rPr lang="en-GB" dirty="0" smtClean="0"/>
                        <a:t>Collaboration Server updates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CMA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</a:t>
                      </a:r>
                      <a:r>
                        <a:rPr lang="en-GB" baseline="0" dirty="0" smtClean="0"/>
                        <a:t> – 10 = 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Update directories and</a:t>
                      </a:r>
                      <a:r>
                        <a:rPr lang="en-GB" baseline="0" dirty="0" smtClean="0"/>
                        <a:t> configure services</a:t>
                      </a:r>
                      <a:endParaRPr lang="en-GB" dirty="0"/>
                    </a:p>
                  </a:txBody>
                  <a:tcPr/>
                </a:tc>
              </a:tr>
              <a:tr h="5976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Collaboration Server updates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r>
                        <a:rPr lang="en-GB" baseline="0" dirty="0" smtClean="0"/>
                        <a:t> – 5 = 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Data preservation</a:t>
                      </a:r>
                      <a:r>
                        <a:rPr lang="en-GB" baseline="0" dirty="0" smtClean="0"/>
                        <a:t> installation</a:t>
                      </a:r>
                      <a:endParaRPr lang="en-GB" dirty="0"/>
                    </a:p>
                  </a:txBody>
                  <a:tcPr/>
                </a:tc>
              </a:tr>
              <a:tr h="628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Collaboration Server updates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NOAA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 – 10 = 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Update directories and</a:t>
                      </a:r>
                      <a:r>
                        <a:rPr lang="en-GB" baseline="0" dirty="0" smtClean="0"/>
                        <a:t> configure services</a:t>
                      </a:r>
                      <a:endParaRPr lang="en-GB" dirty="0" smtClean="0"/>
                    </a:p>
                  </a:txBody>
                  <a:tcPr/>
                </a:tc>
              </a:tr>
              <a:tr h="898417">
                <a:tc>
                  <a:txBody>
                    <a:bodyPr/>
                    <a:lstStyle/>
                    <a:p>
                      <a:r>
                        <a:rPr lang="en-GB" dirty="0" smtClean="0"/>
                        <a:t>GEOLEOIR metadata &amp;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format</a:t>
                      </a:r>
                      <a:r>
                        <a:rPr lang="en-GB" baseline="0" dirty="0" smtClean="0"/>
                        <a:t> support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JMA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 – 10 =</a:t>
                      </a:r>
                      <a:r>
                        <a:rPr lang="en-GB" baseline="0" dirty="0" smtClean="0"/>
                        <a:t> 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Specification</a:t>
                      </a:r>
                      <a:endParaRPr lang="en-GB" dirty="0"/>
                    </a:p>
                  </a:txBody>
                  <a:tcPr/>
                </a:tc>
              </a:tr>
              <a:tr h="515452">
                <a:tc>
                  <a:txBody>
                    <a:bodyPr/>
                    <a:lstStyle/>
                    <a:p>
                      <a:r>
                        <a:rPr lang="en-GB" dirty="0" smtClean="0"/>
                        <a:t>Etc.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 Usage Summary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398494" y="1568825"/>
          <a:ext cx="6463552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1776"/>
                <a:gridCol w="3231776"/>
              </a:tblGrid>
              <a:tr h="429351">
                <a:tc>
                  <a:txBody>
                    <a:bodyPr/>
                    <a:lstStyle/>
                    <a:p>
                      <a:r>
                        <a:rPr lang="en-GB" dirty="0" smtClean="0"/>
                        <a:t>GDWG Member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Resources Available 16/17</a:t>
                      </a:r>
                      <a:endParaRPr lang="en-GB" dirty="0"/>
                    </a:p>
                  </a:txBody>
                  <a:tcPr/>
                </a:tc>
              </a:tr>
              <a:tr h="392561">
                <a:tc>
                  <a:txBody>
                    <a:bodyPr/>
                    <a:lstStyle/>
                    <a:p>
                      <a:r>
                        <a:rPr lang="en-GB" dirty="0" smtClean="0"/>
                        <a:t>CMA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</a:tr>
              <a:tr h="392561">
                <a:tc>
                  <a:txBody>
                    <a:bodyPr/>
                    <a:lstStyle/>
                    <a:p>
                      <a:r>
                        <a:rPr lang="en-GB" dirty="0" smtClean="0"/>
                        <a:t>EUMETSAT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</a:t>
                      </a:r>
                      <a:endParaRPr lang="en-GB" dirty="0"/>
                    </a:p>
                  </a:txBody>
                  <a:tcPr/>
                </a:tc>
              </a:tr>
              <a:tr h="392561">
                <a:tc>
                  <a:txBody>
                    <a:bodyPr/>
                    <a:lstStyle/>
                    <a:p>
                      <a:r>
                        <a:rPr lang="en-GB" dirty="0" smtClean="0"/>
                        <a:t>IMD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/>
                </a:tc>
              </a:tr>
              <a:tr h="392561">
                <a:tc>
                  <a:txBody>
                    <a:bodyPr/>
                    <a:lstStyle/>
                    <a:p>
                      <a:r>
                        <a:rPr lang="en-GB" dirty="0" smtClean="0"/>
                        <a:t>JAXA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/>
                </a:tc>
              </a:tr>
              <a:tr h="392561">
                <a:tc>
                  <a:txBody>
                    <a:bodyPr/>
                    <a:lstStyle/>
                    <a:p>
                      <a:r>
                        <a:rPr lang="en-GB" dirty="0" smtClean="0"/>
                        <a:t>JMA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/>
                </a:tc>
              </a:tr>
              <a:tr h="392561">
                <a:tc>
                  <a:txBody>
                    <a:bodyPr/>
                    <a:lstStyle/>
                    <a:p>
                      <a:r>
                        <a:rPr lang="en-GB" dirty="0" smtClean="0"/>
                        <a:t>KMA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/>
                </a:tc>
              </a:tr>
              <a:tr h="392561">
                <a:tc>
                  <a:txBody>
                    <a:bodyPr/>
                    <a:lstStyle/>
                    <a:p>
                      <a:r>
                        <a:rPr lang="en-GB" dirty="0" smtClean="0"/>
                        <a:t>NOAA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</a:t>
                      </a:r>
                      <a:endParaRPr lang="en-GB" dirty="0"/>
                    </a:p>
                  </a:txBody>
                  <a:tcPr/>
                </a:tc>
              </a:tr>
              <a:tr h="392561">
                <a:tc>
                  <a:txBody>
                    <a:bodyPr/>
                    <a:lstStyle/>
                    <a:p>
                      <a:r>
                        <a:rPr lang="en-GB" dirty="0" smtClean="0"/>
                        <a:t>ROSHYDROMET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/>
                </a:tc>
              </a:tr>
              <a:tr h="392561">
                <a:tc>
                  <a:txBody>
                    <a:bodyPr/>
                    <a:lstStyle/>
                    <a:p>
                      <a:r>
                        <a:rPr lang="en-GB" dirty="0" smtClean="0"/>
                        <a:t>WMO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E0B8D-5258-4AC3-919A-96FD355FCAB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3298370" y="367393"/>
            <a:ext cx="5621512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Using Available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1468998"/>
            <a:ext cx="6230471" cy="4367025"/>
          </a:xfrm>
        </p:spPr>
        <p:txBody>
          <a:bodyPr/>
          <a:lstStyle/>
          <a:p>
            <a:r>
              <a:rPr lang="en-GB" sz="2400" dirty="0" smtClean="0"/>
              <a:t>GDWG actions from meetings will require support</a:t>
            </a:r>
          </a:p>
          <a:p>
            <a:endParaRPr lang="en-GB" sz="2400" dirty="0" smtClean="0"/>
          </a:p>
          <a:p>
            <a:r>
              <a:rPr lang="en-GB" sz="2400" dirty="0" smtClean="0"/>
              <a:t>These will be offered to the GDWG members to take a </a:t>
            </a:r>
            <a:r>
              <a:rPr lang="en-GB" sz="2400" b="1" u="sng" dirty="0" smtClean="0"/>
              <a:t>lead</a:t>
            </a:r>
            <a:r>
              <a:rPr lang="en-GB" sz="2400" dirty="0" smtClean="0"/>
              <a:t> on</a:t>
            </a:r>
          </a:p>
          <a:p>
            <a:endParaRPr lang="en-GB" sz="2400" dirty="0" smtClean="0"/>
          </a:p>
          <a:p>
            <a:r>
              <a:rPr lang="en-GB" sz="2400" dirty="0" smtClean="0"/>
              <a:t>GDWG Chair may assign action to members with support from experts to improve membership collaboration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010B8DB-23EF-43E1-8786-58D0DE0AC4CF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1026" name="Picture 2" descr="C:\Users\miu\Dropbox\Work\us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0674" y="2520296"/>
            <a:ext cx="2062173" cy="1442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Recommendations &amp; Actions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E0B8D-5258-4AC3-919A-96FD355FCAB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4C11207-5F44-4A51-A671-235DE9DCF25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99012" y="504825"/>
            <a:ext cx="5716401" cy="5492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000" dirty="0" smtClean="0">
                <a:solidFill>
                  <a:srgbClr val="FF3300"/>
                </a:solidFill>
              </a:rPr>
              <a:t>End of Presentation: Thank you for your attention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350963"/>
            <a:ext cx="8229600" cy="4775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GB" sz="2400" b="1" dirty="0" smtClean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GB" sz="5400" b="1" dirty="0" smtClean="0">
              <a:solidFill>
                <a:schemeClr val="accent2"/>
              </a:solidFill>
            </a:endParaRPr>
          </a:p>
        </p:txBody>
      </p:sp>
      <p:pic>
        <p:nvPicPr>
          <p:cNvPr id="2050" name="Picture 2" descr="C:\Users\miu\Dropbox\Work\500px-Collaboration-ha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0115" y="1378695"/>
            <a:ext cx="5907461" cy="4609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and Purpose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659" y="1452281"/>
            <a:ext cx="8507506" cy="4736635"/>
          </a:xfrm>
        </p:spPr>
        <p:txBody>
          <a:bodyPr/>
          <a:lstStyle/>
          <a:p>
            <a:r>
              <a:rPr lang="en-GB" dirty="0" smtClean="0"/>
              <a:t>Being a GDWG member</a:t>
            </a:r>
          </a:p>
          <a:p>
            <a:endParaRPr lang="en-GB" dirty="0" smtClean="0"/>
          </a:p>
          <a:p>
            <a:r>
              <a:rPr lang="en-GB" dirty="0" smtClean="0"/>
              <a:t>Collaboration Problems</a:t>
            </a:r>
          </a:p>
          <a:p>
            <a:endParaRPr lang="en-GB" dirty="0" smtClean="0"/>
          </a:p>
          <a:p>
            <a:r>
              <a:rPr lang="en-GB" dirty="0" smtClean="0"/>
              <a:t>Collaboration Solutions</a:t>
            </a:r>
          </a:p>
          <a:p>
            <a:endParaRPr lang="en-GB" dirty="0" smtClean="0"/>
          </a:p>
          <a:p>
            <a:r>
              <a:rPr lang="en-GB" dirty="0" smtClean="0"/>
              <a:t>Proposed Way Forward for Effective Collaboration; proposed process &amp; automation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E0B8D-5258-4AC3-919A-96FD355FCAB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026" name="Picture 2" descr="C:\Users\miu\Dropbox\Work\overview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756" y="1394852"/>
            <a:ext cx="4343739" cy="2899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FC0CDAE-CC20-4A3F-9B41-7A1DAE14848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79694" y="473075"/>
            <a:ext cx="5414682" cy="573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sz="2800" b="1" dirty="0" smtClean="0">
                <a:solidFill>
                  <a:schemeClr val="tx1"/>
                </a:solidFill>
              </a:rPr>
              <a:t>Being a GDWG Member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84150" y="1174376"/>
            <a:ext cx="8690909" cy="5105773"/>
          </a:xfrm>
        </p:spPr>
        <p:txBody>
          <a:bodyPr/>
          <a:lstStyle/>
          <a:p>
            <a:pPr marL="4763" indent="-4763" eaLnBrk="1" hangingPunct="1">
              <a:lnSpc>
                <a:spcPct val="80000"/>
              </a:lnSpc>
              <a:defRPr/>
            </a:pPr>
            <a:r>
              <a:rPr lang="en-GB" sz="2000" dirty="0" smtClean="0"/>
              <a:t>Terms of Reference (</a:t>
            </a:r>
            <a:r>
              <a:rPr lang="en-GB" sz="2000" dirty="0" err="1" smtClean="0"/>
              <a:t>ToR</a:t>
            </a:r>
            <a:r>
              <a:rPr lang="en-GB" sz="2000" dirty="0" smtClean="0"/>
              <a:t>), GSICS-RD004-V1.0, June 2015</a:t>
            </a:r>
          </a:p>
          <a:p>
            <a:pPr marL="4763" indent="-4763" eaLnBrk="1" hangingPunct="1">
              <a:lnSpc>
                <a:spcPct val="80000"/>
              </a:lnSpc>
              <a:defRPr/>
            </a:pPr>
            <a:endParaRPr lang="en-GB" sz="2000" dirty="0" smtClean="0"/>
          </a:p>
          <a:p>
            <a:pPr marL="4763" indent="-4763" eaLnBrk="1" hangingPunct="1">
              <a:lnSpc>
                <a:spcPct val="80000"/>
              </a:lnSpc>
              <a:defRPr/>
            </a:pPr>
            <a:r>
              <a:rPr lang="en-GB" sz="2000" dirty="0" smtClean="0"/>
              <a:t>GDWG Members are expected to contribute 1 man month per year</a:t>
            </a:r>
          </a:p>
          <a:p>
            <a:pPr marL="4763" indent="-4763" eaLnBrk="1" hangingPunct="1">
              <a:lnSpc>
                <a:spcPct val="80000"/>
              </a:lnSpc>
              <a:defRPr/>
            </a:pPr>
            <a:endParaRPr lang="en-GB" sz="2000" dirty="0" smtClean="0"/>
          </a:p>
          <a:p>
            <a:pPr marL="4763" indent="-4763" eaLnBrk="1" hangingPunct="1">
              <a:lnSpc>
                <a:spcPct val="80000"/>
              </a:lnSpc>
              <a:defRPr/>
            </a:pPr>
            <a:r>
              <a:rPr lang="en-GB" sz="2000" dirty="0" smtClean="0"/>
              <a:t>Is this expectation being met?</a:t>
            </a:r>
          </a:p>
          <a:p>
            <a:pPr marL="4763" indent="-4763" eaLnBrk="1" hangingPunct="1">
              <a:lnSpc>
                <a:spcPct val="80000"/>
              </a:lnSpc>
              <a:defRPr/>
            </a:pPr>
            <a:endParaRPr lang="en-GB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GB" sz="1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GB" sz="2000" dirty="0" smtClean="0"/>
          </a:p>
          <a:p>
            <a:pPr>
              <a:defRPr/>
            </a:pPr>
            <a:endParaRPr lang="en-GB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sz="1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GB" sz="1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GB" sz="1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GB" sz="1000" dirty="0" smtClean="0"/>
          </a:p>
        </p:txBody>
      </p:sp>
      <p:pic>
        <p:nvPicPr>
          <p:cNvPr id="2050" name="Picture 2" descr="C:\Users\miu\Dropbox\Work\Memb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047" y="3576917"/>
            <a:ext cx="3660093" cy="2293658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024972"/>
              </p:ext>
            </p:extLst>
          </p:nvPr>
        </p:nvGraphicFramePr>
        <p:xfrm>
          <a:off x="4132728" y="2537010"/>
          <a:ext cx="484990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7060"/>
                <a:gridCol w="2832848"/>
              </a:tblGrid>
              <a:tr h="324523">
                <a:tc>
                  <a:txBody>
                    <a:bodyPr/>
                    <a:lstStyle/>
                    <a:p>
                      <a:r>
                        <a:rPr lang="en-GB" dirty="0" smtClean="0"/>
                        <a:t>GDWG Member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Days</a:t>
                      </a:r>
                      <a:r>
                        <a:rPr lang="en-GB" baseline="0" dirty="0" smtClean="0"/>
                        <a:t> Contributed 15/16</a:t>
                      </a:r>
                      <a:endParaRPr lang="en-GB" dirty="0"/>
                    </a:p>
                  </a:txBody>
                  <a:tcPr/>
                </a:tc>
              </a:tr>
              <a:tr h="324523">
                <a:tc>
                  <a:txBody>
                    <a:bodyPr/>
                    <a:lstStyle/>
                    <a:p>
                      <a:r>
                        <a:rPr lang="en-GB" dirty="0" smtClean="0"/>
                        <a:t>CMA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 + ?</a:t>
                      </a:r>
                      <a:endParaRPr lang="en-GB" dirty="0"/>
                    </a:p>
                  </a:txBody>
                  <a:tcPr/>
                </a:tc>
              </a:tr>
              <a:tr h="324523">
                <a:tc>
                  <a:txBody>
                    <a:bodyPr/>
                    <a:lstStyle/>
                    <a:p>
                      <a:r>
                        <a:rPr lang="en-GB" dirty="0" smtClean="0"/>
                        <a:t>EUMETSAT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 + 40 = 45</a:t>
                      </a:r>
                      <a:endParaRPr lang="en-GB" dirty="0"/>
                    </a:p>
                  </a:txBody>
                  <a:tcPr/>
                </a:tc>
              </a:tr>
              <a:tr h="324523">
                <a:tc>
                  <a:txBody>
                    <a:bodyPr/>
                    <a:lstStyle/>
                    <a:p>
                      <a:r>
                        <a:rPr lang="en-GB" dirty="0" smtClean="0"/>
                        <a:t>IMD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 + ?</a:t>
                      </a:r>
                      <a:endParaRPr lang="en-GB" dirty="0"/>
                    </a:p>
                  </a:txBody>
                  <a:tcPr/>
                </a:tc>
              </a:tr>
              <a:tr h="324523">
                <a:tc>
                  <a:txBody>
                    <a:bodyPr/>
                    <a:lstStyle/>
                    <a:p>
                      <a:r>
                        <a:rPr lang="en-GB" dirty="0" smtClean="0"/>
                        <a:t>JAXA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 + ?</a:t>
                      </a:r>
                      <a:endParaRPr lang="en-GB" dirty="0"/>
                    </a:p>
                  </a:txBody>
                  <a:tcPr/>
                </a:tc>
              </a:tr>
              <a:tr h="324523">
                <a:tc>
                  <a:txBody>
                    <a:bodyPr/>
                    <a:lstStyle/>
                    <a:p>
                      <a:r>
                        <a:rPr lang="en-GB" dirty="0" smtClean="0"/>
                        <a:t>JMA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 + 30 = 35</a:t>
                      </a:r>
                      <a:endParaRPr lang="en-GB" dirty="0"/>
                    </a:p>
                  </a:txBody>
                  <a:tcPr/>
                </a:tc>
              </a:tr>
              <a:tr h="324523">
                <a:tc>
                  <a:txBody>
                    <a:bodyPr/>
                    <a:lstStyle/>
                    <a:p>
                      <a:r>
                        <a:rPr lang="en-GB" dirty="0" smtClean="0"/>
                        <a:t>KMA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 + ?</a:t>
                      </a:r>
                      <a:endParaRPr lang="en-GB" dirty="0"/>
                    </a:p>
                  </a:txBody>
                  <a:tcPr/>
                </a:tc>
              </a:tr>
              <a:tr h="324523">
                <a:tc>
                  <a:txBody>
                    <a:bodyPr/>
                    <a:lstStyle/>
                    <a:p>
                      <a:r>
                        <a:rPr lang="en-GB" dirty="0" smtClean="0"/>
                        <a:t>NOAA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/>
                        <a:t>40 (on both WGs) + </a:t>
                      </a:r>
                      <a:r>
                        <a:rPr lang="en-GB" baseline="0" dirty="0" smtClean="0"/>
                        <a:t>?</a:t>
                      </a:r>
                      <a:endParaRPr lang="en-GB" dirty="0"/>
                    </a:p>
                  </a:txBody>
                  <a:tcPr/>
                </a:tc>
              </a:tr>
              <a:tr h="324523">
                <a:tc>
                  <a:txBody>
                    <a:bodyPr/>
                    <a:lstStyle/>
                    <a:p>
                      <a:r>
                        <a:rPr lang="en-GB" dirty="0" smtClean="0"/>
                        <a:t>ROSHYDROMET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24523">
                <a:tc>
                  <a:txBody>
                    <a:bodyPr/>
                    <a:lstStyle/>
                    <a:p>
                      <a:r>
                        <a:rPr lang="en-GB" dirty="0" smtClean="0"/>
                        <a:t>WMO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 + ?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FC0CDAE-CC20-4A3F-9B41-7A1DAE14848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79694" y="473075"/>
            <a:ext cx="5414682" cy="573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sz="2800" b="1" dirty="0" smtClean="0">
                <a:solidFill>
                  <a:schemeClr val="tx1"/>
                </a:solidFill>
              </a:rPr>
              <a:t>Being a GDWG Member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84150" y="1174376"/>
            <a:ext cx="8690909" cy="5105773"/>
          </a:xfrm>
        </p:spPr>
        <p:txBody>
          <a:bodyPr/>
          <a:lstStyle/>
          <a:p>
            <a:pPr marL="4763" indent="-4763" eaLnBrk="1" hangingPunct="1">
              <a:lnSpc>
                <a:spcPct val="80000"/>
              </a:lnSpc>
              <a:defRPr/>
            </a:pPr>
            <a:r>
              <a:rPr lang="en-GB" sz="2000" dirty="0" smtClean="0"/>
              <a:t>If members are not involved then:</a:t>
            </a:r>
          </a:p>
          <a:p>
            <a:pPr marL="4763" indent="-4763" eaLnBrk="1" hangingPunct="1">
              <a:lnSpc>
                <a:spcPct val="80000"/>
              </a:lnSpc>
              <a:defRPr/>
            </a:pPr>
            <a:endParaRPr lang="en-GB" sz="2000" dirty="0" smtClean="0"/>
          </a:p>
          <a:p>
            <a:pPr marL="628650" lvl="1" indent="-269875" eaLnBrk="1" hangingPunct="1">
              <a:lnSpc>
                <a:spcPct val="80000"/>
              </a:lnSpc>
              <a:defRPr/>
            </a:pPr>
            <a:r>
              <a:rPr lang="en-GB" sz="2000" dirty="0" smtClean="0"/>
              <a:t>Decisions are being made in with your name and GPRC</a:t>
            </a:r>
          </a:p>
          <a:p>
            <a:pPr marL="628650" lvl="1" indent="-269875" eaLnBrk="1" hangingPunct="1">
              <a:lnSpc>
                <a:spcPct val="80000"/>
              </a:lnSpc>
              <a:defRPr/>
            </a:pPr>
            <a:endParaRPr lang="en-GB" sz="2000" dirty="0" smtClean="0"/>
          </a:p>
          <a:p>
            <a:pPr marL="628650" lvl="1" indent="-269875" eaLnBrk="1" hangingPunct="1">
              <a:lnSpc>
                <a:spcPct val="80000"/>
              </a:lnSpc>
              <a:defRPr/>
            </a:pPr>
            <a:r>
              <a:rPr lang="en-GB" sz="2000" dirty="0" smtClean="0"/>
              <a:t>For your Organisation to stay a member, you must following international decision that  can be against your local interest</a:t>
            </a:r>
          </a:p>
          <a:p>
            <a:pPr marL="628650" lvl="1" indent="-269875" eaLnBrk="1" hangingPunct="1">
              <a:lnSpc>
                <a:spcPct val="80000"/>
              </a:lnSpc>
              <a:defRPr/>
            </a:pPr>
            <a:endParaRPr lang="en-GB" sz="2000" dirty="0" smtClean="0"/>
          </a:p>
          <a:p>
            <a:pPr marL="628650" lvl="1" indent="-269875" eaLnBrk="1" hangingPunct="1">
              <a:lnSpc>
                <a:spcPct val="80000"/>
              </a:lnSpc>
              <a:defRPr/>
            </a:pPr>
            <a:r>
              <a:rPr lang="en-GB" sz="2000" dirty="0" smtClean="0"/>
              <a:t>Time is wasted by all members working with you. </a:t>
            </a:r>
          </a:p>
          <a:p>
            <a:pPr marL="4763" indent="-4763" eaLnBrk="1" hangingPunct="1">
              <a:lnSpc>
                <a:spcPct val="80000"/>
              </a:lnSpc>
              <a:defRPr/>
            </a:pPr>
            <a:endParaRPr lang="en-GB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GB" sz="1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GB" sz="2000" dirty="0" smtClean="0"/>
          </a:p>
          <a:p>
            <a:pPr>
              <a:defRPr/>
            </a:pPr>
            <a:endParaRPr lang="en-GB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sz="1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GB" sz="1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GB" sz="1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GB" sz="1000" dirty="0" smtClean="0"/>
          </a:p>
        </p:txBody>
      </p:sp>
      <p:pic>
        <p:nvPicPr>
          <p:cNvPr id="2050" name="Picture 2" descr="C:\Users\miu\Dropbox\Work\Memb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6306" y="3863788"/>
            <a:ext cx="3660093" cy="2293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u\Dropbox\Work\Proble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1715" y="1658471"/>
            <a:ext cx="3711388" cy="37113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Collaboration Problems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436" y="1183822"/>
            <a:ext cx="6619635" cy="4942342"/>
          </a:xfrm>
        </p:spPr>
        <p:txBody>
          <a:bodyPr/>
          <a:lstStyle/>
          <a:p>
            <a:r>
              <a:rPr lang="en-GB" dirty="0" smtClean="0"/>
              <a:t>Regular changes in members</a:t>
            </a:r>
          </a:p>
          <a:p>
            <a:endParaRPr lang="en-GB" dirty="0" smtClean="0"/>
          </a:p>
          <a:p>
            <a:r>
              <a:rPr lang="en-GB" dirty="0" smtClean="0"/>
              <a:t>Working in a foreign language</a:t>
            </a:r>
          </a:p>
          <a:p>
            <a:endParaRPr lang="en-GB" dirty="0" smtClean="0"/>
          </a:p>
          <a:p>
            <a:r>
              <a:rPr lang="en-GB" dirty="0" smtClean="0"/>
              <a:t>Use of foreign technologies</a:t>
            </a:r>
          </a:p>
          <a:p>
            <a:endParaRPr lang="en-GB" dirty="0" smtClean="0"/>
          </a:p>
          <a:p>
            <a:r>
              <a:rPr lang="en-GB" dirty="0" smtClean="0"/>
              <a:t>Out of sight, out of mind</a:t>
            </a:r>
          </a:p>
          <a:p>
            <a:endParaRPr lang="en-GB" dirty="0" smtClean="0"/>
          </a:p>
          <a:p>
            <a:r>
              <a:rPr lang="en-GB" dirty="0" smtClean="0"/>
              <a:t>No formal authority amongst the group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E0B8D-5258-4AC3-919A-96FD355FCAB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u\Dropbox\Work\solu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0009" y="910477"/>
            <a:ext cx="2573991" cy="283139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365" y="412375"/>
            <a:ext cx="5809129" cy="502025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tx1"/>
                </a:solidFill>
              </a:rPr>
              <a:t>Proposed Collaboration Solutions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96" y="1246094"/>
            <a:ext cx="8803334" cy="4948517"/>
          </a:xfrm>
        </p:spPr>
        <p:txBody>
          <a:bodyPr/>
          <a:lstStyle/>
          <a:p>
            <a:r>
              <a:rPr lang="en-GB" sz="2600" dirty="0" smtClean="0">
                <a:solidFill>
                  <a:schemeClr val="bg1">
                    <a:lumMod val="75000"/>
                  </a:schemeClr>
                </a:solidFill>
              </a:rPr>
              <a:t>Regular changes in members</a:t>
            </a:r>
          </a:p>
          <a:p>
            <a:r>
              <a:rPr lang="en-GB" sz="2600" dirty="0" smtClean="0"/>
              <a:t>EP commits members</a:t>
            </a:r>
          </a:p>
          <a:p>
            <a:r>
              <a:rPr lang="en-GB" sz="2600" dirty="0" smtClean="0">
                <a:solidFill>
                  <a:schemeClr val="bg1">
                    <a:lumMod val="75000"/>
                  </a:schemeClr>
                </a:solidFill>
              </a:rPr>
              <a:t>Working in a foreign language</a:t>
            </a:r>
          </a:p>
          <a:p>
            <a:r>
              <a:rPr lang="en-GB" sz="2600" dirty="0" smtClean="0"/>
              <a:t>Visit Scientist Programmes</a:t>
            </a:r>
          </a:p>
          <a:p>
            <a:r>
              <a:rPr lang="en-GB" sz="2600" dirty="0" smtClean="0">
                <a:solidFill>
                  <a:schemeClr val="bg1">
                    <a:lumMod val="75000"/>
                  </a:schemeClr>
                </a:solidFill>
              </a:rPr>
              <a:t>Use of foreign technologies</a:t>
            </a:r>
          </a:p>
          <a:p>
            <a:r>
              <a:rPr lang="en-GB" sz="2600" dirty="0" smtClean="0"/>
              <a:t>Visit Scientist Programmes / Training</a:t>
            </a:r>
          </a:p>
          <a:p>
            <a:r>
              <a:rPr lang="en-GB" sz="2600" dirty="0" smtClean="0">
                <a:solidFill>
                  <a:schemeClr val="bg1">
                    <a:lumMod val="75000"/>
                  </a:schemeClr>
                </a:solidFill>
              </a:rPr>
              <a:t>Out of sight, out of mind</a:t>
            </a:r>
          </a:p>
          <a:p>
            <a:r>
              <a:rPr lang="en-GB" sz="2600" dirty="0" smtClean="0"/>
              <a:t>Automate Progress Updates (6a)</a:t>
            </a:r>
          </a:p>
          <a:p>
            <a:r>
              <a:rPr lang="en-GB" sz="2600" dirty="0" smtClean="0">
                <a:solidFill>
                  <a:schemeClr val="bg1">
                    <a:lumMod val="75000"/>
                  </a:schemeClr>
                </a:solidFill>
              </a:rPr>
              <a:t>No formal authority amongst the group</a:t>
            </a:r>
          </a:p>
          <a:p>
            <a:r>
              <a:rPr lang="en-GB" sz="2600" dirty="0" smtClean="0"/>
              <a:t>Automated Status Monitoring and Escalation (6a?)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E0B8D-5258-4AC3-919A-96FD355FCAB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Proposed Way Forward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Action Tracking Process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E0B8D-5258-4AC3-919A-96FD355FCAB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 descr="AlertProce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770" y="1852630"/>
            <a:ext cx="8891390" cy="4008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Actions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E0B8D-5258-4AC3-919A-96FD355FCAB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26" name="Picture 2" descr="C:\Users\PMC\Pictures\PMC_208 20160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747" y="1134736"/>
            <a:ext cx="8821710" cy="4990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Actions Alerter Design</a:t>
            </a:r>
            <a:endParaRPr lang="en-GB" dirty="0"/>
          </a:p>
        </p:txBody>
      </p:sp>
      <p:pic>
        <p:nvPicPr>
          <p:cNvPr id="6" name="Content Placeholder 5" descr="AlertProcessDesig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44061" y="1107155"/>
            <a:ext cx="5359273" cy="518724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E0B8D-5258-4AC3-919A-96FD355FCAB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32867</TotalTime>
  <Words>458</Words>
  <Application>Microsoft Office PowerPoint</Application>
  <PresentationFormat>画面に合わせる (4:3)</PresentationFormat>
  <Paragraphs>161</Paragraphs>
  <Slides>14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Default Design</vt:lpstr>
      <vt:lpstr>GDWG Terms of Reference</vt:lpstr>
      <vt:lpstr>Overview and Purpose</vt:lpstr>
      <vt:lpstr>Being a GDWG Member</vt:lpstr>
      <vt:lpstr>Being a GDWG Member</vt:lpstr>
      <vt:lpstr>Collaboration Problems</vt:lpstr>
      <vt:lpstr>Proposed Collaboration Solutions</vt:lpstr>
      <vt:lpstr>Proposed Way Forward </vt:lpstr>
      <vt:lpstr>Actions Summary</vt:lpstr>
      <vt:lpstr>Actions Alerter Design</vt:lpstr>
      <vt:lpstr>Collaboration Measures</vt:lpstr>
      <vt:lpstr>Resource Usage Summary</vt:lpstr>
      <vt:lpstr>Using Available Resources</vt:lpstr>
      <vt:lpstr>Discussion</vt:lpstr>
      <vt:lpstr>End of Presentation: Thank you for your attention</vt:lpstr>
    </vt:vector>
  </TitlesOfParts>
  <Company>NOAA / NESDIS / ORA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GSICS GEO-LEO ATBD</dc:title>
  <dc:subject>SPIE 2009 tALK</dc:subject>
  <dc:creator>Fred Wu</dc:creator>
  <cp:lastModifiedBy>eorcuser</cp:lastModifiedBy>
  <cp:revision>1009</cp:revision>
  <dcterms:created xsi:type="dcterms:W3CDTF">2004-06-10T15:46:18Z</dcterms:created>
  <dcterms:modified xsi:type="dcterms:W3CDTF">2016-03-02T09:09:21Z</dcterms:modified>
</cp:coreProperties>
</file>