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54" r:id="rId3"/>
    <p:sldId id="355" r:id="rId4"/>
    <p:sldId id="356" r:id="rId5"/>
    <p:sldId id="369" r:id="rId6"/>
    <p:sldId id="370" r:id="rId7"/>
    <p:sldId id="371" r:id="rId8"/>
    <p:sldId id="363" r:id="rId9"/>
    <p:sldId id="364" r:id="rId10"/>
    <p:sldId id="365" r:id="rId11"/>
    <p:sldId id="366" r:id="rId12"/>
    <p:sldId id="372" r:id="rId13"/>
    <p:sldId id="373" r:id="rId14"/>
    <p:sldId id="374" r:id="rId15"/>
    <p:sldId id="375" r:id="rId16"/>
    <p:sldId id="376" r:id="rId17"/>
    <p:sldId id="377" r:id="rId18"/>
  </p:sldIdLst>
  <p:sldSz cx="9906000" cy="6858000" type="A4"/>
  <p:notesSz cx="6669088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900" b="1" kern="1200">
        <a:solidFill>
          <a:schemeClr val="bg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64">
          <p15:clr>
            <a:srgbClr val="A4A3A4"/>
          </p15:clr>
        </p15:guide>
        <p15:guide id="2" orient="horz" pos="1410">
          <p15:clr>
            <a:srgbClr val="A4A3A4"/>
          </p15:clr>
        </p15:guide>
        <p15:guide id="3" orient="horz" pos="2715">
          <p15:clr>
            <a:srgbClr val="A4A3A4"/>
          </p15:clr>
        </p15:guide>
        <p15:guide id="4" orient="horz" pos="2389">
          <p15:clr>
            <a:srgbClr val="A4A3A4"/>
          </p15:clr>
        </p15:guide>
        <p15:guide id="5" orient="horz" pos="2064">
          <p15:clr>
            <a:srgbClr val="A4A3A4"/>
          </p15:clr>
        </p15:guide>
        <p15:guide id="6" orient="horz" pos="1735">
          <p15:clr>
            <a:srgbClr val="A4A3A4"/>
          </p15:clr>
        </p15:guide>
        <p15:guide id="7" orient="horz" pos="3369">
          <p15:clr>
            <a:srgbClr val="A4A3A4"/>
          </p15:clr>
        </p15:guide>
        <p15:guide id="8" orient="horz" pos="3698">
          <p15:clr>
            <a:srgbClr val="A4A3A4"/>
          </p15:clr>
        </p15:guide>
        <p15:guide id="9" pos="4214">
          <p15:clr>
            <a:srgbClr val="A4A3A4"/>
          </p15:clr>
        </p15:guide>
        <p15:guide id="10" pos="358">
          <p15:clr>
            <a:srgbClr val="A4A3A4"/>
          </p15:clr>
        </p15:guide>
        <p15:guide id="11" pos="912">
          <p15:clr>
            <a:srgbClr val="A4A3A4"/>
          </p15:clr>
        </p15:guide>
        <p15:guide id="12" pos="4879">
          <p15:clr>
            <a:srgbClr val="A4A3A4"/>
          </p15:clr>
        </p15:guide>
        <p15:guide id="13" pos="5556">
          <p15:clr>
            <a:srgbClr val="A4A3A4"/>
          </p15:clr>
        </p15:guide>
        <p15:guide id="14" pos="1424">
          <p15:clr>
            <a:srgbClr val="A4A3A4"/>
          </p15:clr>
        </p15:guide>
        <p15:guide id="15" pos="402">
          <p15:clr>
            <a:srgbClr val="A4A3A4"/>
          </p15:clr>
        </p15:guide>
        <p15:guide id="16" pos="17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DADE"/>
    <a:srgbClr val="3333FF"/>
    <a:srgbClr val="4E0B55"/>
    <a:srgbClr val="EE2D24"/>
    <a:srgbClr val="C7A775"/>
    <a:srgbClr val="00B5EF"/>
    <a:srgbClr val="CDE3A0"/>
    <a:srgbClr val="EFC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95355" autoAdjust="0"/>
  </p:normalViewPr>
  <p:slideViewPr>
    <p:cSldViewPr snapToGrid="0">
      <p:cViewPr varScale="1">
        <p:scale>
          <a:sx n="88" d="100"/>
          <a:sy n="88" d="100"/>
        </p:scale>
        <p:origin x="173" y="58"/>
      </p:cViewPr>
      <p:guideLst>
        <p:guide orient="horz" pos="1164"/>
        <p:guide orient="horz" pos="1410"/>
        <p:guide orient="horz" pos="2715"/>
        <p:guide orient="horz" pos="2389"/>
        <p:guide orient="horz" pos="2064"/>
        <p:guide orient="horz" pos="1735"/>
        <p:guide orient="horz" pos="3369"/>
        <p:guide orient="horz" pos="3698"/>
        <p:guide pos="4214"/>
        <p:guide pos="358"/>
        <p:guide pos="912"/>
        <p:guide pos="4879"/>
        <p:guide pos="5556"/>
        <p:guide pos="1424"/>
        <p:guide pos="402"/>
        <p:guide pos="17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48" y="-78"/>
      </p:cViewPr>
      <p:guideLst>
        <p:guide orient="horz" pos="3127"/>
        <p:guide pos="210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04013" y="0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298BE994-7E1D-4B74-A0AB-6447C27BAAA1}" type="datetime4">
              <a:rPr lang="en-GB"/>
              <a:pPr>
                <a:defRPr/>
              </a:pPr>
              <a:t>03 March 2016</a:t>
            </a:fld>
            <a:endParaRPr lang="de-DE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36138"/>
            <a:ext cx="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515100" y="9736138"/>
            <a:ext cx="1889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rgbClr val="000000"/>
                </a:solidFill>
                <a:latin typeface="Helvetica" pitchFamily="34" charset="0"/>
              </a:defRPr>
            </a:lvl1pPr>
          </a:lstStyle>
          <a:p>
            <a:pPr>
              <a:defRPr/>
            </a:pPr>
            <a:fld id="{F3074629-B39C-44A2-9073-D9DE82F21509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525597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728A4BDC-EC44-46D1-993C-E507C117F681}" type="datetime4">
              <a:rPr lang="en-GB"/>
              <a:pPr>
                <a:defRPr/>
              </a:pPr>
              <a:t>03 March 2016</a:t>
            </a:fld>
            <a:endParaRPr lang="de-D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46113" y="742950"/>
            <a:ext cx="5376862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714875"/>
            <a:ext cx="489426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1338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51" tIns="45926" rIns="91851" bIns="45926" numCol="1" anchor="b" anchorCtr="0" compatLnSpc="1">
            <a:prstTxWarp prst="textNoShape">
              <a:avLst/>
            </a:prstTxWarp>
          </a:bodyPr>
          <a:lstStyle>
            <a:lvl1pPr algn="r" defTabSz="919163" eaLnBrk="0" hangingPunct="0">
              <a:spcBef>
                <a:spcPct val="0"/>
              </a:spcBef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9DEBF27B-5CB3-489D-AFAE-7A2AA412659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42666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F38CB1-C8FF-4E5E-A4BD-5CC7FB3C6B20}" type="slidenum">
              <a:rPr lang="de-DE" smtClean="0"/>
              <a:pPr/>
              <a:t>1</a:t>
            </a:fld>
            <a:endParaRPr lang="de-DE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  <p:sp>
        <p:nvSpPr>
          <p:cNvPr id="39941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7E9396F8-A9FE-4918-B2E2-A2304C457091}" type="datetime4">
              <a:rPr lang="en-GB" smtClean="0"/>
              <a:pPr/>
              <a:t>03 March 2016</a:t>
            </a:fld>
            <a:endParaRPr lang="de-DE" smtClean="0"/>
          </a:p>
        </p:txBody>
      </p:sp>
    </p:spTree>
    <p:extLst>
      <p:ext uri="{BB962C8B-B14F-4D97-AF65-F5344CB8AC3E}">
        <p14:creationId xmlns:p14="http://schemas.microsoft.com/office/powerpoint/2010/main" val="40442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MY DOCUMENTS\GSICS\logo\GSICS500px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185738"/>
            <a:ext cx="4762500" cy="193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  <p:hf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5"/>
            <a:ext cx="2414588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5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325438" y="128588"/>
            <a:ext cx="8986837" cy="10906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0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92675" y="1606550"/>
            <a:ext cx="4419600" cy="216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20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2675" y="3921125"/>
            <a:ext cx="4419600" cy="2163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5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9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39719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4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8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954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"/>
          <p:cNvGrpSpPr>
            <a:grpSpLocks/>
          </p:cNvGrpSpPr>
          <p:nvPr userDrawn="1"/>
        </p:nvGrpSpPr>
        <p:grpSpPr bwMode="auto">
          <a:xfrm>
            <a:off x="4763" y="1090613"/>
            <a:ext cx="9901237" cy="128587"/>
            <a:chOff x="3" y="2044"/>
            <a:chExt cx="6237" cy="179"/>
          </a:xfrm>
        </p:grpSpPr>
        <p:sp>
          <p:nvSpPr>
            <p:cNvPr id="3" name="Rectangle 53"/>
            <p:cNvSpPr>
              <a:spLocks noChangeArrowheads="1"/>
            </p:cNvSpPr>
            <p:nvPr userDrawn="1"/>
          </p:nvSpPr>
          <p:spPr bwMode="auto">
            <a:xfrm>
              <a:off x="3" y="2044"/>
              <a:ext cx="2433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4" name="Rectangle 54"/>
            <p:cNvSpPr>
              <a:spLocks noChangeArrowheads="1"/>
            </p:cNvSpPr>
            <p:nvPr userDrawn="1"/>
          </p:nvSpPr>
          <p:spPr bwMode="auto">
            <a:xfrm>
              <a:off x="2557" y="2044"/>
              <a:ext cx="445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5" name="Rectangle 55"/>
            <p:cNvSpPr>
              <a:spLocks noChangeArrowheads="1"/>
            </p:cNvSpPr>
            <p:nvPr userDrawn="1"/>
          </p:nvSpPr>
          <p:spPr bwMode="auto">
            <a:xfrm>
              <a:off x="3149" y="2044"/>
              <a:ext cx="14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6" name="Rectangle 56"/>
            <p:cNvSpPr>
              <a:spLocks noChangeArrowheads="1"/>
            </p:cNvSpPr>
            <p:nvPr userDrawn="1"/>
          </p:nvSpPr>
          <p:spPr bwMode="auto">
            <a:xfrm>
              <a:off x="3476" y="2044"/>
              <a:ext cx="89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  <p:sp>
          <p:nvSpPr>
            <p:cNvPr id="7" name="Rectangle 57"/>
            <p:cNvSpPr>
              <a:spLocks noChangeArrowheads="1"/>
            </p:cNvSpPr>
            <p:nvPr userDrawn="1"/>
          </p:nvSpPr>
          <p:spPr bwMode="auto">
            <a:xfrm>
              <a:off x="4398" y="2044"/>
              <a:ext cx="1842" cy="179"/>
            </a:xfrm>
            <a:prstGeom prst="rect">
              <a:avLst/>
            </a:prstGeom>
            <a:solidFill>
              <a:schemeClr val="bg1">
                <a:alpha val="39999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30" name="Picture 8" descr="H:\MY DOCUMENTS\GSICS\logo\GSICS180px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91500" y="18238"/>
            <a:ext cx="17145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3631096" y="6488113"/>
            <a:ext cx="6272213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GB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en-US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</a:t>
            </a:r>
            <a:r>
              <a:rPr lang="en-US" b="0" baseline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2016</a:t>
            </a:r>
            <a:endParaRPr lang="en-GB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defRPr/>
            </a:pPr>
            <a:r>
              <a:rPr lang="en-GB" sz="11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fld id="{CA31D592-4D83-4517-9884-F2C159147DA8}" type="slidenum">
              <a:rPr lang="en-GB" sz="11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>
                <a:defRPr/>
              </a:pPr>
              <a:t>‹#›</a:t>
            </a:fld>
            <a:endParaRPr lang="en-GB" sz="11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직선 연결선 7"/>
          <p:cNvCxnSpPr/>
          <p:nvPr userDrawn="1"/>
        </p:nvCxnSpPr>
        <p:spPr>
          <a:xfrm flipV="1">
            <a:off x="544363" y="786213"/>
            <a:ext cx="8866337" cy="5395"/>
          </a:xfrm>
          <a:prstGeom prst="line">
            <a:avLst/>
          </a:prstGeom>
          <a:ln w="571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2" r:id="rId1"/>
    <p:sldLayoutId id="2147484533" r:id="rId2"/>
    <p:sldLayoutId id="2147484524" r:id="rId3"/>
    <p:sldLayoutId id="2147484525" r:id="rId4"/>
    <p:sldLayoutId id="2147484526" r:id="rId5"/>
    <p:sldLayoutId id="2147484534" r:id="rId6"/>
    <p:sldLayoutId id="2147484535" r:id="rId7"/>
    <p:sldLayoutId id="2147484527" r:id="rId8"/>
    <p:sldLayoutId id="2147484528" r:id="rId9"/>
    <p:sldLayoutId id="2147484529" r:id="rId10"/>
    <p:sldLayoutId id="2147484530" r:id="rId11"/>
    <p:sldLayoutId id="2147484531" r:id="rId1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733425" y="2225675"/>
            <a:ext cx="8420100" cy="2892425"/>
          </a:xfrm>
        </p:spPr>
        <p:txBody>
          <a:bodyPr/>
          <a:lstStyle/>
          <a:p>
            <a:r>
              <a:rPr lang="en-IE" sz="4000" b="1" dirty="0" smtClean="0"/>
              <a:t>GRWG Summary</a:t>
            </a:r>
            <a:br>
              <a:rPr lang="en-IE" sz="4000" b="1" dirty="0" smtClean="0"/>
            </a:br>
            <a:r>
              <a:rPr lang="en-IE" sz="4000" b="1" dirty="0" smtClean="0"/>
              <a:t>Decisions, Actions, Recommendations</a:t>
            </a:r>
            <a:endParaRPr lang="en-GB" sz="4000" b="1" dirty="0" smtClean="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 eaLnBrk="0" hangingPunct="0"/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Special Issue of the IEEE TGRS on </a:t>
            </a:r>
            <a:r>
              <a:rPr lang="en-US" sz="1200" u="sng">
                <a:ea typeface="Times New Roman" pitchFamily="18" charset="0"/>
                <a:cs typeface="Arial" charset="0"/>
              </a:rPr>
              <a:t>“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Inter-Calibration of Satellite Instruments</a:t>
            </a:r>
            <a:r>
              <a:rPr lang="en-US" sz="1200" u="sng">
                <a:ea typeface="Times New Roman" pitchFamily="18" charset="0"/>
                <a:cs typeface="Arial" charset="0"/>
              </a:rPr>
              <a:t>”</a:t>
            </a:r>
            <a:r>
              <a:rPr lang="en-US" sz="1200" u="sng">
                <a:latin typeface="Arial" charset="0"/>
                <a:ea typeface="Times New Roman" pitchFamily="18" charset="0"/>
                <a:cs typeface="Arial" charset="0"/>
              </a:rPr>
              <a:t>:</a:t>
            </a:r>
            <a:r>
              <a:rPr lang="en-US" sz="1200">
                <a:latin typeface="Arial" charset="0"/>
                <a:ea typeface="Times New Roman" pitchFamily="18" charset="0"/>
                <a:cs typeface="Arial" charset="0"/>
              </a:rPr>
              <a:t> </a:t>
            </a:r>
            <a:endParaRPr lang="en-US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-1410"/>
            <a:ext cx="8915400" cy="80366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GEO-LEO IR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95300" y="797936"/>
            <a:ext cx="8915400" cy="4525963"/>
          </a:xfrm>
        </p:spPr>
        <p:txBody>
          <a:bodyPr/>
          <a:lstStyle/>
          <a:p>
            <a:r>
              <a:rPr lang="en-US" altLang="ko-KR" sz="3100" b="1" dirty="0"/>
              <a:t>Recommendation GRWG.2016.3k.2</a:t>
            </a:r>
            <a:r>
              <a:rPr lang="en-US" altLang="ko-KR" sz="3100" dirty="0"/>
              <a:t>: To share the achievement of JMA’s correction of  diurnal variation of AHI  during commissioning phase to GSICS user workshop</a:t>
            </a:r>
            <a:endParaRPr lang="ko-KR" altLang="en-US" sz="3100" dirty="0"/>
          </a:p>
          <a:p>
            <a:r>
              <a:rPr lang="en-US" altLang="ko-KR" sz="3100" b="1" dirty="0" smtClean="0"/>
              <a:t>Action GRWG.2016.3n.1: </a:t>
            </a:r>
            <a:r>
              <a:rPr lang="en-US" altLang="ko-KR" sz="3100" u="sng" dirty="0" smtClean="0"/>
              <a:t>Fred</a:t>
            </a:r>
            <a:r>
              <a:rPr lang="en-US" altLang="ko-KR" sz="3100" dirty="0" smtClean="0"/>
              <a:t> </a:t>
            </a:r>
            <a:r>
              <a:rPr lang="en-US" altLang="ko-KR" sz="3100" dirty="0"/>
              <a:t>to report at next meeting on cooperation with KMA on black body calibration correction</a:t>
            </a:r>
            <a:r>
              <a:rPr lang="en-US" altLang="ko-KR" sz="3100" dirty="0" smtClean="0"/>
              <a:t>.</a:t>
            </a:r>
          </a:p>
          <a:p>
            <a:r>
              <a:rPr lang="en-US" altLang="ko-KR" sz="3100" b="1" dirty="0" smtClean="0"/>
              <a:t>Action </a:t>
            </a:r>
            <a:r>
              <a:rPr lang="en-US" altLang="ko-KR" sz="3100" b="1" dirty="0"/>
              <a:t>GRWG.2016.</a:t>
            </a:r>
            <a:r>
              <a:rPr lang="en-US" altLang="ko-KR" sz="3100" b="1" dirty="0" smtClean="0"/>
              <a:t>3o.1: </a:t>
            </a:r>
            <a:r>
              <a:rPr lang="en-US" altLang="ko-KR" sz="3100" u="sng" dirty="0" err="1"/>
              <a:t>Arata</a:t>
            </a:r>
            <a:r>
              <a:rPr lang="en-US" altLang="ko-KR" sz="3100" dirty="0"/>
              <a:t> to check how the cold end corrections are behaving using AIRS</a:t>
            </a:r>
            <a:r>
              <a:rPr lang="en-US" altLang="ko-KR" sz="3100" dirty="0" smtClean="0"/>
              <a:t>.</a:t>
            </a:r>
          </a:p>
          <a:p>
            <a:r>
              <a:rPr lang="en-US" altLang="ko-KR" sz="3100" b="1" dirty="0"/>
              <a:t>Action GRWG.2016.3o.2: </a:t>
            </a:r>
            <a:r>
              <a:rPr lang="en-US" altLang="ko-KR" sz="3100" u="sng" dirty="0" err="1"/>
              <a:t>Arata</a:t>
            </a:r>
            <a:r>
              <a:rPr lang="en-US" altLang="ko-KR" sz="3100" dirty="0"/>
              <a:t> to use the various regression methods and process the corrections as derived from AIRS and report back.</a:t>
            </a:r>
            <a:endParaRPr lang="ko-KR" altLang="en-US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-1410"/>
            <a:ext cx="8915400" cy="80366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GEO-LEO IR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95300" y="1065368"/>
            <a:ext cx="8915400" cy="4525963"/>
          </a:xfrm>
        </p:spPr>
        <p:txBody>
          <a:bodyPr/>
          <a:lstStyle/>
          <a:p>
            <a:r>
              <a:rPr lang="en-US" altLang="ko-KR" sz="3000" b="1" dirty="0"/>
              <a:t>Action GRWG.2016.3q.1: </a:t>
            </a:r>
            <a:r>
              <a:rPr lang="en-US" altLang="ko-KR" sz="3000" u="sng" dirty="0"/>
              <a:t>Rose</a:t>
            </a:r>
            <a:r>
              <a:rPr lang="en-US" altLang="ko-KR" sz="3000" dirty="0"/>
              <a:t> to communicate the constraints for </a:t>
            </a:r>
            <a:r>
              <a:rPr lang="en-US" altLang="ko-KR" sz="3000" dirty="0" err="1"/>
              <a:t>Metop</a:t>
            </a:r>
            <a:r>
              <a:rPr lang="en-US" altLang="ko-KR" sz="3000" dirty="0"/>
              <a:t>-A end-of-life activities. </a:t>
            </a:r>
            <a:r>
              <a:rPr lang="en-US" altLang="ko-KR" sz="3000" dirty="0" smtClean="0"/>
              <a:t>And EUMETSAT </a:t>
            </a:r>
            <a:r>
              <a:rPr lang="en-US" altLang="ko-KR" sz="3000" dirty="0"/>
              <a:t>to investigate the possibility for pitch </a:t>
            </a:r>
            <a:r>
              <a:rPr lang="en-US" altLang="ko-KR" sz="3000" dirty="0" smtClean="0"/>
              <a:t>maneuvers.</a:t>
            </a:r>
            <a:endParaRPr lang="en-US" altLang="ko-KR" sz="3000" dirty="0"/>
          </a:p>
          <a:p>
            <a:r>
              <a:rPr lang="en-US" altLang="ko-KR" sz="3000" b="1" dirty="0" smtClean="0"/>
              <a:t>Action </a:t>
            </a:r>
            <a:r>
              <a:rPr lang="en-US" altLang="ko-KR" sz="3000" b="1" dirty="0"/>
              <a:t>GRWG.2016.3q.3 : </a:t>
            </a:r>
            <a:r>
              <a:rPr lang="en-US" altLang="ko-KR" sz="3000" u="sng" dirty="0" err="1" smtClean="0"/>
              <a:t>CrIS</a:t>
            </a:r>
            <a:r>
              <a:rPr lang="en-US" altLang="ko-KR" sz="3000" u="sng" dirty="0" smtClean="0"/>
              <a:t> </a:t>
            </a:r>
            <a:r>
              <a:rPr lang="en-US" altLang="ko-KR" sz="3000" u="sng" dirty="0"/>
              <a:t>team (POC: </a:t>
            </a:r>
            <a:r>
              <a:rPr lang="en-US" altLang="ko-KR" sz="3000" u="sng" dirty="0" err="1"/>
              <a:t>Likun</a:t>
            </a:r>
            <a:r>
              <a:rPr lang="en-US" altLang="ko-KR" sz="3000" u="sng" dirty="0"/>
              <a:t>)</a:t>
            </a:r>
            <a:r>
              <a:rPr lang="en-US" altLang="ko-KR" sz="3000" dirty="0"/>
              <a:t> work on the inter-comparison between </a:t>
            </a:r>
            <a:r>
              <a:rPr lang="en-US" altLang="ko-KR" sz="3000" dirty="0" err="1" smtClean="0"/>
              <a:t>CrIS</a:t>
            </a:r>
            <a:r>
              <a:rPr lang="en-US" altLang="ko-KR" sz="3000" dirty="0" smtClean="0"/>
              <a:t> </a:t>
            </a:r>
            <a:r>
              <a:rPr lang="en-US" altLang="ko-KR" sz="3000" dirty="0"/>
              <a:t>and TANSO-FTS. EUM + CNES (POC: Denis </a:t>
            </a:r>
            <a:r>
              <a:rPr lang="en-US" altLang="ko-KR" sz="3000" dirty="0" err="1"/>
              <a:t>Jouglet</a:t>
            </a:r>
            <a:r>
              <a:rPr lang="en-US" altLang="ko-KR" sz="3000" dirty="0"/>
              <a:t> (CNES) and </a:t>
            </a:r>
            <a:r>
              <a:rPr lang="en-US" altLang="ko-KR" sz="3000" dirty="0" err="1"/>
              <a:t>Dorothee</a:t>
            </a:r>
            <a:r>
              <a:rPr lang="en-US" altLang="ko-KR" sz="3000" dirty="0"/>
              <a:t> </a:t>
            </a:r>
            <a:r>
              <a:rPr lang="en-US" altLang="ko-KR" sz="3000" dirty="0" err="1"/>
              <a:t>Coppens</a:t>
            </a:r>
            <a:r>
              <a:rPr lang="en-US" altLang="ko-KR" sz="3000" dirty="0"/>
              <a:t> (EUM)) will do the same with IASI. JAXA to provide info about TANSO FTS sampling (POC: Kei </a:t>
            </a:r>
            <a:r>
              <a:rPr lang="en-US" altLang="ko-KR" sz="3000" dirty="0" err="1"/>
              <a:t>Shiomi</a:t>
            </a:r>
            <a:r>
              <a:rPr lang="en-US" altLang="ko-KR" sz="3000" dirty="0"/>
              <a:t>, </a:t>
            </a:r>
            <a:r>
              <a:rPr lang="en-US" altLang="ko-KR" sz="3000" dirty="0" err="1"/>
              <a:t>shiomi.kei</a:t>
            </a:r>
            <a:r>
              <a:rPr lang="en-US" altLang="ko-KR" sz="3000" dirty="0"/>
              <a:t> -at- jaxa.jp)</a:t>
            </a:r>
            <a:endParaRPr lang="ko-KR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-1410"/>
            <a:ext cx="8915400" cy="80366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GEO-LEO IR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95300" y="1186138"/>
            <a:ext cx="8915400" cy="4886858"/>
          </a:xfrm>
        </p:spPr>
        <p:txBody>
          <a:bodyPr/>
          <a:lstStyle/>
          <a:p>
            <a:r>
              <a:rPr lang="en-US" altLang="ko-KR" b="1" dirty="0" smtClean="0"/>
              <a:t>Action GRWG.2016.3r.1: </a:t>
            </a:r>
            <a:r>
              <a:rPr lang="en-US" altLang="ko-KR" u="sng" dirty="0" err="1"/>
              <a:t>Manik</a:t>
            </a:r>
            <a:r>
              <a:rPr lang="en-US" altLang="ko-KR" dirty="0"/>
              <a:t> to circulate draft </a:t>
            </a:r>
            <a:r>
              <a:rPr lang="en-US" altLang="ko-KR" dirty="0" smtClean="0"/>
              <a:t>manuscript</a:t>
            </a:r>
          </a:p>
          <a:p>
            <a:r>
              <a:rPr lang="en-US" altLang="ko-KR" b="1" dirty="0" smtClean="0"/>
              <a:t>Action </a:t>
            </a:r>
            <a:r>
              <a:rPr lang="en-US" altLang="ko-KR" b="1" dirty="0"/>
              <a:t>GRWG.2016.</a:t>
            </a:r>
            <a:r>
              <a:rPr lang="en-US" altLang="ko-KR" b="1" dirty="0" smtClean="0"/>
              <a:t>3q.1: </a:t>
            </a:r>
            <a:r>
              <a:rPr lang="en-US" altLang="ko-KR" u="sng" dirty="0" err="1"/>
              <a:t>Likun</a:t>
            </a:r>
            <a:r>
              <a:rPr lang="en-US" altLang="ko-KR" u="sng" dirty="0"/>
              <a:t> Wang</a:t>
            </a:r>
            <a:r>
              <a:rPr lang="en-US" altLang="ko-KR" dirty="0"/>
              <a:t> to coordinate a team to continue to monitor </a:t>
            </a:r>
            <a:r>
              <a:rPr lang="en-US" altLang="ko-KR" dirty="0" err="1"/>
              <a:t>CrIS</a:t>
            </a:r>
            <a:r>
              <a:rPr lang="en-US" altLang="ko-KR" dirty="0"/>
              <a:t>, IASI and AIRS and report to </a:t>
            </a:r>
            <a:r>
              <a:rPr lang="en-US" altLang="ko-KR" dirty="0" smtClean="0"/>
              <a:t>GSICS</a:t>
            </a:r>
          </a:p>
          <a:p>
            <a:r>
              <a:rPr lang="en-US" altLang="ko-KR" b="1" dirty="0"/>
              <a:t>Recommendation </a:t>
            </a:r>
            <a:r>
              <a:rPr lang="en-US" altLang="ko-KR" b="1" dirty="0" smtClean="0"/>
              <a:t>GRWG.2016.3s.1: </a:t>
            </a:r>
            <a:r>
              <a:rPr lang="en-US" altLang="ko-KR" dirty="0"/>
              <a:t>recommended workshop on SI traceable </a:t>
            </a:r>
            <a:r>
              <a:rPr lang="en-US" altLang="ko-KR" dirty="0" err="1"/>
              <a:t>hyperspectral</a:t>
            </a:r>
            <a:r>
              <a:rPr lang="en-US" altLang="ko-KR" dirty="0"/>
              <a:t> reference instruments before/after the 2018 </a:t>
            </a:r>
            <a:r>
              <a:rPr lang="en-US" altLang="ko-KR" dirty="0" smtClean="0"/>
              <a:t>annual meeting (possible host is CMA)</a:t>
            </a:r>
          </a:p>
        </p:txBody>
      </p:sp>
    </p:spTree>
    <p:extLst>
      <p:ext uri="{BB962C8B-B14F-4D97-AF65-F5344CB8AC3E}">
        <p14:creationId xmlns:p14="http://schemas.microsoft.com/office/powerpoint/2010/main" val="3676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-1410"/>
            <a:ext cx="8915400" cy="80366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GEO-LEO IR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95300" y="935965"/>
            <a:ext cx="8915400" cy="4525963"/>
          </a:xfrm>
        </p:spPr>
        <p:txBody>
          <a:bodyPr/>
          <a:lstStyle/>
          <a:p>
            <a:r>
              <a:rPr lang="en-US" altLang="ko-KR" b="1" dirty="0" smtClean="0"/>
              <a:t>Action GRWG.2016.3s.1: </a:t>
            </a:r>
            <a:r>
              <a:rPr lang="en-US" altLang="ko-KR" u="sng" dirty="0"/>
              <a:t>Dave Tobin</a:t>
            </a:r>
            <a:r>
              <a:rPr lang="en-US" altLang="ko-KR" dirty="0"/>
              <a:t> to repeat inter-calibration uncertainty analysis for CLARREO PATHFINDER on ISS and report</a:t>
            </a:r>
            <a:r>
              <a:rPr lang="en-US" altLang="ko-KR" dirty="0" smtClean="0"/>
              <a:t>.</a:t>
            </a:r>
          </a:p>
          <a:p>
            <a:r>
              <a:rPr lang="en-US" altLang="ko-KR" b="1" dirty="0"/>
              <a:t>Recommendation GRWG.2016.3t.1</a:t>
            </a:r>
            <a:r>
              <a:rPr lang="en-US" altLang="ko-KR" dirty="0"/>
              <a:t>: NASA is encouraged to follow the approach adopted for the GEO-LEO IR to derive GSICS products.</a:t>
            </a:r>
          </a:p>
          <a:p>
            <a:r>
              <a:rPr lang="en-US" altLang="ko-KR" b="1" dirty="0"/>
              <a:t>Recommendation GRWG.2016.3t.2: </a:t>
            </a:r>
            <a:r>
              <a:rPr lang="en-US" altLang="ko-KR" dirty="0"/>
              <a:t>NASA to investigate the relative calibration of MODIS and VIIRS </a:t>
            </a:r>
            <a:r>
              <a:rPr lang="en-US" altLang="ko-KR" dirty="0" smtClean="0"/>
              <a:t>cold-end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4586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-1410"/>
            <a:ext cx="8915400" cy="80366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VIS/NIR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95300" y="1143010"/>
            <a:ext cx="8915400" cy="4525963"/>
          </a:xfrm>
        </p:spPr>
        <p:txBody>
          <a:bodyPr/>
          <a:lstStyle/>
          <a:p>
            <a:r>
              <a:rPr lang="en-US" altLang="ko-KR" b="1" dirty="0" smtClean="0"/>
              <a:t>Action GRWG.2016.4a.1: </a:t>
            </a:r>
            <a:r>
              <a:rPr lang="en-US" altLang="ko-KR" u="sng" dirty="0" err="1"/>
              <a:t>Aisheng</a:t>
            </a:r>
            <a:r>
              <a:rPr lang="en-US" altLang="ko-KR" u="sng" dirty="0"/>
              <a:t> and Tom</a:t>
            </a:r>
            <a:r>
              <a:rPr lang="en-US" altLang="ko-KR" dirty="0"/>
              <a:t> to interact in order to investigate the discrepancy between the lunar calibration results and the Earth View results on both Terra and Aqua </a:t>
            </a:r>
            <a:r>
              <a:rPr lang="en-US" altLang="ko-KR" dirty="0" smtClean="0"/>
              <a:t>MODIS</a:t>
            </a:r>
          </a:p>
          <a:p>
            <a:r>
              <a:rPr lang="en-US" altLang="ko-KR" b="1" dirty="0" smtClean="0"/>
              <a:t>Action </a:t>
            </a:r>
            <a:r>
              <a:rPr lang="en-US" altLang="ko-KR" b="1" dirty="0"/>
              <a:t>GRWG.2016.</a:t>
            </a:r>
            <a:r>
              <a:rPr lang="en-US" altLang="ko-KR" b="1" dirty="0" smtClean="0"/>
              <a:t>4d.1: </a:t>
            </a:r>
            <a:r>
              <a:rPr lang="en-US" altLang="ko-KR" u="sng" dirty="0"/>
              <a:t>GSICS/WMO</a:t>
            </a:r>
            <a:r>
              <a:rPr lang="en-US" altLang="ko-KR" dirty="0"/>
              <a:t> to provide a support letter for the ARCSTONE </a:t>
            </a:r>
            <a:r>
              <a:rPr lang="en-US" altLang="ko-KR" dirty="0" smtClean="0"/>
              <a:t>mission</a:t>
            </a:r>
          </a:p>
          <a:p>
            <a:r>
              <a:rPr lang="en-US" altLang="ko-KR" b="1" dirty="0" smtClean="0"/>
              <a:t>Recommendation GRWG.2016.4d.1: </a:t>
            </a:r>
            <a:r>
              <a:rPr lang="en-US" altLang="ko-KR" dirty="0"/>
              <a:t>JMA and USGS to work together on AHI data in support of ROLO development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705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-1410"/>
            <a:ext cx="8915400" cy="80366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VIS/NIR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95300" y="953214"/>
            <a:ext cx="8915400" cy="4525963"/>
          </a:xfrm>
        </p:spPr>
        <p:txBody>
          <a:bodyPr/>
          <a:lstStyle/>
          <a:p>
            <a:r>
              <a:rPr lang="en-US" altLang="ko-KR" b="1" dirty="0" smtClean="0"/>
              <a:t>Recommendation GRWG.2016.4e.1: </a:t>
            </a:r>
            <a:r>
              <a:rPr lang="en-US" altLang="ko-KR" dirty="0"/>
              <a:t>JMA is strongly encouraged to keep shared their data with the lunar calibration community as those data would greatly help in </a:t>
            </a:r>
            <a:r>
              <a:rPr lang="en-US" altLang="ko-KR" dirty="0" err="1"/>
              <a:t>characterising</a:t>
            </a:r>
            <a:r>
              <a:rPr lang="en-US" altLang="ko-KR" dirty="0"/>
              <a:t> phase dependency spectrally. It would help the community to achieve </a:t>
            </a:r>
            <a:r>
              <a:rPr lang="en-US" altLang="ko-KR" dirty="0" err="1"/>
              <a:t>intercalibration</a:t>
            </a:r>
            <a:r>
              <a:rPr lang="en-US" altLang="ko-KR" dirty="0"/>
              <a:t> for sensors with similar bands.</a:t>
            </a:r>
            <a:endParaRPr lang="en-US" altLang="ko-KR" dirty="0"/>
          </a:p>
          <a:p>
            <a:r>
              <a:rPr lang="en-US" altLang="ko-KR" b="1" dirty="0" smtClean="0"/>
              <a:t>Action GRWG.2016.4f.1: </a:t>
            </a:r>
            <a:r>
              <a:rPr lang="en-US" altLang="ko-KR" u="sng" dirty="0" err="1"/>
              <a:t>Seb</a:t>
            </a:r>
            <a:r>
              <a:rPr lang="en-US" altLang="ko-KR" dirty="0"/>
              <a:t> to verify that the policy reflects the needs of an Agency implementing a modification to the GIRO to ensure it is assessed against the benchmark</a:t>
            </a:r>
            <a:r>
              <a:rPr lang="en-US" altLang="ko-KR" dirty="0"/>
              <a:t/>
            </a:r>
            <a:br>
              <a:rPr lang="en-US" altLang="ko-KR" dirty="0"/>
            </a:b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902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-1410"/>
            <a:ext cx="8915400" cy="80366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VIS/NIR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95300" y="1065373"/>
            <a:ext cx="8915400" cy="4525963"/>
          </a:xfrm>
        </p:spPr>
        <p:txBody>
          <a:bodyPr/>
          <a:lstStyle/>
          <a:p>
            <a:r>
              <a:rPr lang="en-US" altLang="ko-KR" b="1" dirty="0" smtClean="0"/>
              <a:t>Recommendation GRWG.2016.4g.1: </a:t>
            </a:r>
            <a:r>
              <a:rPr lang="en-US" altLang="ko-KR" dirty="0"/>
              <a:t>CNES and EUM to resolve any differences in formulation of presented lunar inter-calibration approaches</a:t>
            </a:r>
            <a:r>
              <a:rPr lang="en-US" altLang="ko-KR" dirty="0" smtClean="0"/>
              <a:t>??</a:t>
            </a:r>
          </a:p>
          <a:p>
            <a:r>
              <a:rPr lang="en-US" altLang="ko-KR" b="1" dirty="0" smtClean="0"/>
              <a:t>Action GRWG.2016.4h.1: </a:t>
            </a:r>
            <a:r>
              <a:rPr lang="en-US" altLang="ko-KR" u="sng" dirty="0" smtClean="0"/>
              <a:t>NOAA </a:t>
            </a:r>
            <a:r>
              <a:rPr lang="en-US" altLang="ko-KR" u="sng" dirty="0"/>
              <a:t>and EUMETSAT</a:t>
            </a:r>
            <a:r>
              <a:rPr lang="en-US" altLang="ko-KR" dirty="0"/>
              <a:t> to liaise for comparison with time series of MSG full disk irradiance measurements over same time period. </a:t>
            </a:r>
            <a:endParaRPr lang="en-US" altLang="ko-KR" dirty="0" smtClean="0"/>
          </a:p>
          <a:p>
            <a:r>
              <a:rPr lang="en-US" altLang="ko-KR" b="1" dirty="0" smtClean="0"/>
              <a:t>Action GRWG.2016.4h.2:</a:t>
            </a:r>
            <a:r>
              <a:rPr lang="en-US" altLang="ko-KR" dirty="0" smtClean="0"/>
              <a:t> </a:t>
            </a:r>
            <a:r>
              <a:rPr lang="en-US" altLang="ko-KR" u="sng" dirty="0"/>
              <a:t>NOAA</a:t>
            </a:r>
            <a:r>
              <a:rPr lang="en-US" altLang="ko-KR" dirty="0"/>
              <a:t> to report back in one year time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239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-1410"/>
            <a:ext cx="8915400" cy="80366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VIS/NIR 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95300" y="1220648"/>
            <a:ext cx="8915400" cy="4525963"/>
          </a:xfrm>
        </p:spPr>
        <p:txBody>
          <a:bodyPr/>
          <a:lstStyle/>
          <a:p>
            <a:r>
              <a:rPr lang="en-US" altLang="ko-KR" b="1" dirty="0" smtClean="0"/>
              <a:t>Recommendation GRWG.2016.4h.1: </a:t>
            </a:r>
            <a:r>
              <a:rPr lang="en-US" altLang="ko-KR" dirty="0" smtClean="0"/>
              <a:t>NOAA to interact with JMA to understand the root cause of the differences between analyses (in particular </a:t>
            </a:r>
            <a:r>
              <a:rPr lang="en-US" altLang="ko-KR" dirty="0" err="1" smtClean="0"/>
              <a:t>wrt</a:t>
            </a:r>
            <a:r>
              <a:rPr lang="en-US" altLang="ko-KR" dirty="0" smtClean="0"/>
              <a:t> deep space counts).</a:t>
            </a:r>
          </a:p>
          <a:p>
            <a:r>
              <a:rPr lang="en-US" altLang="ko-KR" b="1" dirty="0" smtClean="0"/>
              <a:t>Action GRWG.2016.4o.1: </a:t>
            </a:r>
            <a:r>
              <a:rPr lang="en-US" altLang="ko-KR" u="sng" dirty="0"/>
              <a:t>Dave</a:t>
            </a:r>
            <a:r>
              <a:rPr lang="en-US" altLang="ko-KR" dirty="0"/>
              <a:t> to provide information on Aqua MODIS for GOES </a:t>
            </a:r>
            <a:r>
              <a:rPr lang="en-US" altLang="ko-KR" dirty="0" smtClean="0"/>
              <a:t>instruments</a:t>
            </a:r>
            <a:endParaRPr lang="ko-K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60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413"/>
            <a:ext cx="8915400" cy="795044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Mini Conference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082610"/>
            <a:ext cx="8915400" cy="4525963"/>
          </a:xfrm>
        </p:spPr>
        <p:txBody>
          <a:bodyPr/>
          <a:lstStyle/>
          <a:p>
            <a:r>
              <a:rPr lang="en-IE" b="1" dirty="0" smtClean="0"/>
              <a:t>Recommendation(1k): </a:t>
            </a:r>
            <a:r>
              <a:rPr lang="en-US" altLang="ko-KR" dirty="0"/>
              <a:t>JAXA to continue to collaborate with JMA to define requirements for GSICS Corrections for AHI ocean </a:t>
            </a:r>
            <a:r>
              <a:rPr lang="en-US" altLang="ko-KR" dirty="0" err="1"/>
              <a:t>colour</a:t>
            </a:r>
            <a:r>
              <a:rPr lang="en-US" altLang="ko-KR" dirty="0"/>
              <a:t> and aerosol products</a:t>
            </a:r>
            <a:r>
              <a:rPr lang="en-IE" dirty="0" smtClean="0"/>
              <a:t>.</a:t>
            </a:r>
          </a:p>
          <a:p>
            <a:r>
              <a:rPr lang="en-IE" b="1" dirty="0" smtClean="0"/>
              <a:t>Recommendation(1l)</a:t>
            </a:r>
            <a:r>
              <a:rPr lang="en-IE" dirty="0" smtClean="0"/>
              <a:t>: </a:t>
            </a:r>
            <a:r>
              <a:rPr lang="en-US" altLang="ko-KR" dirty="0"/>
              <a:t>GSICS IR sub-group to develop LEO-LEO GSICS </a:t>
            </a:r>
            <a:r>
              <a:rPr lang="en-US" altLang="ko-KR" dirty="0" smtClean="0"/>
              <a:t>corrections</a:t>
            </a:r>
            <a:r>
              <a:rPr lang="en-IE" altLang="ko-KR" dirty="0" smtClean="0"/>
              <a:t>.</a:t>
            </a:r>
          </a:p>
          <a:p>
            <a:r>
              <a:rPr lang="en-IE" altLang="ko-KR" b="1" dirty="0" smtClean="0"/>
              <a:t>Recommendation(1t)</a:t>
            </a:r>
            <a:r>
              <a:rPr lang="en-IE" altLang="ko-KR" dirty="0" smtClean="0"/>
              <a:t>: </a:t>
            </a:r>
            <a:r>
              <a:rPr lang="en-US" altLang="ko-KR" dirty="0" smtClean="0"/>
              <a:t>CMA </a:t>
            </a:r>
            <a:r>
              <a:rPr lang="en-US" altLang="ko-KR" dirty="0"/>
              <a:t>to consider using the SSMIS CDR at Colorado State University that is available and that would be of better quality in their analysis of MWRI data</a:t>
            </a:r>
            <a:r>
              <a:rPr lang="en-IE" dirty="0" smtClean="0"/>
              <a:t/>
            </a:r>
            <a:br>
              <a:rPr lang="en-IE" dirty="0" smtClean="0"/>
            </a:br>
            <a:r>
              <a:rPr lang="en-IE" dirty="0" smtClean="0"/>
              <a:t/>
            </a:r>
            <a:br>
              <a:rPr lang="en-IE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0034"/>
            <a:ext cx="8915400" cy="777785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926871"/>
            <a:ext cx="8915400" cy="4525963"/>
          </a:xfrm>
        </p:spPr>
        <p:txBody>
          <a:bodyPr/>
          <a:lstStyle/>
          <a:p>
            <a:r>
              <a:rPr lang="en-IE" b="1" dirty="0" smtClean="0"/>
              <a:t>Action </a:t>
            </a:r>
            <a:r>
              <a:rPr lang="en-US" altLang="ko-KR" b="1" dirty="0"/>
              <a:t>GRWG.2016.</a:t>
            </a:r>
            <a:r>
              <a:rPr lang="en-IE" b="1" dirty="0" smtClean="0"/>
              <a:t>2b</a:t>
            </a:r>
            <a:r>
              <a:rPr lang="en-IE" b="1" dirty="0" smtClean="0"/>
              <a:t>.1</a:t>
            </a:r>
            <a:r>
              <a:rPr lang="en-IE" b="1" dirty="0" smtClean="0"/>
              <a:t>: </a:t>
            </a:r>
            <a:r>
              <a:rPr lang="en-US" altLang="ko-KR" u="sng" dirty="0"/>
              <a:t>Data Working Group Chair</a:t>
            </a:r>
            <a:r>
              <a:rPr lang="en-US" altLang="ko-KR" dirty="0"/>
              <a:t> to report back on Friday about discussions regarding the GSICS instrument performance summary. Web meeting to be </a:t>
            </a:r>
            <a:r>
              <a:rPr lang="en-US" altLang="ko-KR" dirty="0" err="1"/>
              <a:t>planend</a:t>
            </a:r>
            <a:r>
              <a:rPr lang="en-US" altLang="ko-KR" dirty="0"/>
              <a:t> with the Research WG</a:t>
            </a:r>
            <a:r>
              <a:rPr lang="en-US" altLang="ko-KR" dirty="0" smtClean="0"/>
              <a:t>.</a:t>
            </a:r>
          </a:p>
          <a:p>
            <a:r>
              <a:rPr lang="en-US" altLang="ko-KR" b="1" dirty="0" smtClean="0"/>
              <a:t>Recommendation </a:t>
            </a:r>
            <a:r>
              <a:rPr lang="en-US" altLang="ko-KR" b="1" dirty="0"/>
              <a:t>GRWG.2016.</a:t>
            </a:r>
            <a:r>
              <a:rPr lang="en-US" altLang="ko-KR" b="1" dirty="0" smtClean="0"/>
              <a:t>2c.1: </a:t>
            </a:r>
            <a:r>
              <a:rPr lang="en-US" altLang="ko-KR" dirty="0"/>
              <a:t>GDWG to provide guidance for code sharing in order to avoid problem with licensing (</a:t>
            </a:r>
            <a:r>
              <a:rPr lang="en-US" altLang="ko-KR" dirty="0" err="1"/>
              <a:t>TBConfirmed</a:t>
            </a:r>
            <a:r>
              <a:rPr lang="en-US" altLang="ko-KR" dirty="0" smtClean="0"/>
              <a:t>)</a:t>
            </a:r>
          </a:p>
          <a:p>
            <a:r>
              <a:rPr lang="en-US" altLang="ko-KR" b="1" dirty="0" smtClean="0"/>
              <a:t>Action GRWG.2016.2d.1: </a:t>
            </a:r>
            <a:r>
              <a:rPr lang="en-US" altLang="ko-KR" u="sng" dirty="0"/>
              <a:t>Tim &amp; Dohyeong</a:t>
            </a:r>
            <a:r>
              <a:rPr lang="en-US" altLang="ko-KR" dirty="0"/>
              <a:t> to review outstanding actions on Tim </a:t>
            </a:r>
            <a:r>
              <a:rPr lang="en-US" altLang="ko-KR" dirty="0" err="1"/>
              <a:t>Hewison</a:t>
            </a:r>
            <a:r>
              <a:rPr lang="en-US" altLang="ko-KR" dirty="0"/>
              <a:t> and decide which to transfer to GRWG Chair</a:t>
            </a:r>
            <a:r>
              <a:rPr lang="en-US" altLang="ko-KR" dirty="0" smtClean="0"/>
              <a:t>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5858"/>
            <a:ext cx="8915400" cy="760519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GPRC Reports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985" y="892834"/>
            <a:ext cx="9160534" cy="4525963"/>
          </a:xfrm>
        </p:spPr>
        <p:txBody>
          <a:bodyPr/>
          <a:lstStyle/>
          <a:p>
            <a:r>
              <a:rPr lang="en-US" altLang="ko-KR" sz="3100" b="1" dirty="0"/>
              <a:t>Action </a:t>
            </a:r>
            <a:r>
              <a:rPr lang="en-US" altLang="ko-KR" sz="3100" b="1" dirty="0" smtClean="0"/>
              <a:t>GRWG.2016.2d.2: </a:t>
            </a:r>
            <a:r>
              <a:rPr lang="en-US" altLang="ko-KR" sz="3100" dirty="0"/>
              <a:t>Close action GRWG_14.15 as it was agreed to pursue the action within the existing sub-group.</a:t>
            </a:r>
          </a:p>
          <a:p>
            <a:r>
              <a:rPr lang="en-US" altLang="ko-KR" sz="3100" b="1" dirty="0"/>
              <a:t>Action </a:t>
            </a:r>
            <a:r>
              <a:rPr lang="en-US" altLang="ko-KR" sz="3100" b="1" dirty="0" smtClean="0"/>
              <a:t>GRWG.2016.2d.3: </a:t>
            </a:r>
            <a:r>
              <a:rPr lang="en-US" altLang="ko-KR" sz="3100" dirty="0"/>
              <a:t>Actions 15.22, 15.24, 15.53 (</a:t>
            </a:r>
            <a:r>
              <a:rPr lang="en-US" altLang="ko-KR" sz="3100" dirty="0" err="1" smtClean="0"/>
              <a:t>TBChecked</a:t>
            </a:r>
            <a:r>
              <a:rPr lang="en-US" altLang="ko-KR" sz="3100" dirty="0"/>
              <a:t>), 15.58, 15.59, 15.62 can be closed</a:t>
            </a:r>
            <a:endParaRPr lang="en-US" altLang="ko-KR" sz="3100" dirty="0"/>
          </a:p>
          <a:p>
            <a:r>
              <a:rPr lang="en-US" altLang="ko-KR" sz="3100" b="1" dirty="0"/>
              <a:t>Action </a:t>
            </a:r>
            <a:r>
              <a:rPr lang="en-US" altLang="ko-KR" sz="3100" b="1" dirty="0" smtClean="0"/>
              <a:t>GRWG.2016.2d.4: </a:t>
            </a:r>
            <a:r>
              <a:rPr lang="en-US" altLang="ko-KR" sz="3100" dirty="0"/>
              <a:t>GRWG_14.1: Tom to look at the origin of this action and to email to Tim</a:t>
            </a:r>
            <a:r>
              <a:rPr lang="en-US" altLang="ko-KR" sz="3100" dirty="0" smtClean="0"/>
              <a:t>.</a:t>
            </a:r>
          </a:p>
          <a:p>
            <a:r>
              <a:rPr lang="en-US" altLang="ko-KR" sz="3100" b="1" dirty="0" smtClean="0"/>
              <a:t>Recommendation GRWG.2016.2j.1: </a:t>
            </a:r>
            <a:r>
              <a:rPr lang="en-US" altLang="ko-KR" sz="3100" dirty="0"/>
              <a:t>EUM to consider pitch-over maneuver and introducing a </a:t>
            </a:r>
            <a:r>
              <a:rPr lang="en-US" altLang="ko-KR" sz="3100" dirty="0" err="1"/>
              <a:t>precessionary</a:t>
            </a:r>
            <a:r>
              <a:rPr lang="en-US" altLang="ko-KR" sz="3100" dirty="0"/>
              <a:t> orbit to allow the instruments to sample more of the diurnal cycle</a:t>
            </a:r>
            <a:r>
              <a:rPr lang="en-US" altLang="ko-KR" sz="3100" dirty="0" smtClean="0"/>
              <a:t>.</a:t>
            </a:r>
            <a:r>
              <a:rPr lang="en-IE" sz="3100" dirty="0" smtClean="0"/>
              <a:t/>
            </a:r>
            <a:br>
              <a:rPr lang="en-IE" sz="3100" dirty="0" smtClean="0"/>
            </a:br>
            <a:endParaRPr lang="en-GB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15858"/>
            <a:ext cx="8915400" cy="760519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GPRC Reports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892835"/>
            <a:ext cx="8915400" cy="4525963"/>
          </a:xfrm>
        </p:spPr>
        <p:txBody>
          <a:bodyPr/>
          <a:lstStyle/>
          <a:p>
            <a:r>
              <a:rPr lang="en-US" altLang="ko-KR" b="1" dirty="0" smtClean="0"/>
              <a:t>Recommendation GRWG.2016.2j.1: </a:t>
            </a:r>
            <a:r>
              <a:rPr lang="en-US" altLang="ko-KR" dirty="0"/>
              <a:t>EUM to consider pitch-over maneuver and introducing a </a:t>
            </a:r>
            <a:r>
              <a:rPr lang="en-US" altLang="ko-KR" dirty="0" err="1"/>
              <a:t>precessionary</a:t>
            </a:r>
            <a:r>
              <a:rPr lang="en-US" altLang="ko-KR" dirty="0"/>
              <a:t> orbit to allow the instruments to sample more of the diurnal cycle</a:t>
            </a:r>
            <a:r>
              <a:rPr lang="en-US" altLang="ko-KR" dirty="0" smtClean="0"/>
              <a:t>.</a:t>
            </a:r>
          </a:p>
          <a:p>
            <a:r>
              <a:rPr lang="en-US" altLang="ko-KR" b="1" dirty="0" smtClean="0"/>
              <a:t>Recommendation </a:t>
            </a:r>
            <a:r>
              <a:rPr lang="en-US" altLang="ko-KR" b="1" dirty="0"/>
              <a:t>GRWG.2016.</a:t>
            </a:r>
            <a:r>
              <a:rPr lang="en-US" altLang="ko-KR" b="1" dirty="0" smtClean="0"/>
              <a:t>2j.1: </a:t>
            </a:r>
            <a:r>
              <a:rPr lang="en-US" altLang="ko-KR" dirty="0"/>
              <a:t>CMA to consider coordinating Simultaneous Lunar Observations from ground-based sensors to coincide with satellite </a:t>
            </a:r>
            <a:r>
              <a:rPr lang="en-US" altLang="ko-KR" dirty="0" smtClean="0"/>
              <a:t>observations.</a:t>
            </a:r>
          </a:p>
          <a:p>
            <a:r>
              <a:rPr lang="en-US" altLang="ko-KR" b="1" dirty="0" smtClean="0"/>
              <a:t>Action GRWG.2016.2j.1: </a:t>
            </a:r>
            <a:r>
              <a:rPr lang="en-US" altLang="ko-KR" u="sng" dirty="0"/>
              <a:t>Tim</a:t>
            </a:r>
            <a:r>
              <a:rPr lang="en-US" altLang="ko-KR" dirty="0"/>
              <a:t> to share housekeeping link for IASI </a:t>
            </a:r>
            <a:r>
              <a:rPr lang="en-US" altLang="ko-KR" dirty="0" smtClean="0"/>
              <a:t>monitoring</a:t>
            </a:r>
            <a:r>
              <a:rPr lang="en-IE" dirty="0" smtClean="0"/>
              <a:t/>
            </a:r>
            <a:br>
              <a:rPr lang="en-IE" dirty="0" smtClean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0825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15858"/>
            <a:ext cx="8915400" cy="760519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GPRC Reports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95300" y="892835"/>
            <a:ext cx="8915400" cy="4525963"/>
          </a:xfrm>
        </p:spPr>
        <p:txBody>
          <a:bodyPr/>
          <a:lstStyle/>
          <a:p>
            <a:r>
              <a:rPr lang="en-US" altLang="ko-KR" sz="3100" b="1" dirty="0" smtClean="0"/>
              <a:t>Action GRWG.2016.2k.1: </a:t>
            </a:r>
            <a:r>
              <a:rPr lang="en-US" altLang="ko-KR" sz="3100" dirty="0"/>
              <a:t> </a:t>
            </a:r>
            <a:r>
              <a:rPr lang="en-US" altLang="ko-KR" sz="3100" u="sng" dirty="0"/>
              <a:t>CMA</a:t>
            </a:r>
            <a:r>
              <a:rPr lang="en-US" altLang="ko-KR" sz="3100" dirty="0"/>
              <a:t> to report at a web meeting or at the next annual meeting about the comparison in the RSB of the various </a:t>
            </a:r>
            <a:r>
              <a:rPr lang="en-US" altLang="ko-KR" sz="3100" dirty="0" smtClean="0"/>
              <a:t>instruments</a:t>
            </a:r>
          </a:p>
          <a:p>
            <a:r>
              <a:rPr lang="en-US" altLang="ko-KR" sz="3100" b="1" dirty="0" smtClean="0"/>
              <a:t>Action </a:t>
            </a:r>
            <a:r>
              <a:rPr lang="en-US" altLang="ko-KR" sz="3100" b="1" dirty="0"/>
              <a:t>GRWG.2016.</a:t>
            </a:r>
            <a:r>
              <a:rPr lang="en-US" altLang="ko-KR" sz="3100" b="1" dirty="0" smtClean="0"/>
              <a:t>2m.1: </a:t>
            </a:r>
            <a:r>
              <a:rPr lang="en-US" altLang="ko-KR" sz="3100" u="sng" dirty="0"/>
              <a:t>GCC</a:t>
            </a:r>
            <a:r>
              <a:rPr lang="en-US" altLang="ko-KR" sz="3100" dirty="0"/>
              <a:t> to contact IMD and coordinate interactions re: sharing and implementing GEO-LEO code</a:t>
            </a:r>
            <a:r>
              <a:rPr lang="en-US" altLang="ko-KR" sz="3100" dirty="0" smtClean="0"/>
              <a:t>.</a:t>
            </a:r>
            <a:endParaRPr lang="en-GB" altLang="ko-KR" sz="3100" dirty="0"/>
          </a:p>
          <a:p>
            <a:r>
              <a:rPr lang="en-US" altLang="ko-KR" sz="3100" b="1" dirty="0" smtClean="0"/>
              <a:t>Action </a:t>
            </a:r>
            <a:r>
              <a:rPr lang="en-US" altLang="ko-KR" sz="3100" b="1" dirty="0"/>
              <a:t>GRWG.2016.</a:t>
            </a:r>
            <a:r>
              <a:rPr lang="en-US" altLang="ko-KR" sz="3100" b="1" dirty="0" smtClean="0"/>
              <a:t>2n.1: </a:t>
            </a:r>
            <a:r>
              <a:rPr lang="en-US" altLang="ko-KR" sz="3100" u="sng" dirty="0"/>
              <a:t>Dave</a:t>
            </a:r>
            <a:r>
              <a:rPr lang="en-US" altLang="ko-KR" sz="3100" dirty="0"/>
              <a:t> to provide MODIS data to ISRO to perform inter-calibration using DCC</a:t>
            </a:r>
            <a:r>
              <a:rPr lang="en-US" altLang="ko-KR" sz="3100" dirty="0" smtClean="0"/>
              <a:t>.</a:t>
            </a:r>
            <a:r>
              <a:rPr lang="en-US" altLang="ko-KR" sz="3100" dirty="0"/>
              <a:t> </a:t>
            </a:r>
            <a:endParaRPr lang="en-US" altLang="ko-KR" sz="3100" dirty="0" smtClean="0"/>
          </a:p>
          <a:p>
            <a:r>
              <a:rPr lang="en-US" altLang="ko-KR" sz="3100" b="1" dirty="0" smtClean="0"/>
              <a:t>Recommendation GRWG.2016.2o.1: </a:t>
            </a:r>
            <a:r>
              <a:rPr lang="en-US" altLang="ko-KR" sz="3100" dirty="0"/>
              <a:t>KMA to investigate effects of the non-</a:t>
            </a:r>
            <a:r>
              <a:rPr lang="en-US" altLang="ko-KR" sz="3100" dirty="0" err="1"/>
              <a:t>linearities</a:t>
            </a:r>
            <a:r>
              <a:rPr lang="en-US" altLang="ko-KR" sz="3100" dirty="0"/>
              <a:t> in the COMS WV channel</a:t>
            </a:r>
            <a:endParaRPr lang="en-US" altLang="ko-KR" sz="3100" dirty="0"/>
          </a:p>
        </p:txBody>
      </p:sp>
    </p:spTree>
    <p:extLst>
      <p:ext uri="{BB962C8B-B14F-4D97-AF65-F5344CB8AC3E}">
        <p14:creationId xmlns:p14="http://schemas.microsoft.com/office/powerpoint/2010/main" val="41806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95300" y="15858"/>
            <a:ext cx="8915400" cy="760519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GPRC Reports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1920" y="892835"/>
            <a:ext cx="9342407" cy="4525963"/>
          </a:xfrm>
        </p:spPr>
        <p:txBody>
          <a:bodyPr/>
          <a:lstStyle/>
          <a:p>
            <a:r>
              <a:rPr lang="en-US" altLang="ko-KR" sz="3100" b="1" dirty="0" smtClean="0"/>
              <a:t>Action GRWG.2016.2t.1: </a:t>
            </a:r>
            <a:r>
              <a:rPr lang="en-US" altLang="ko-KR" sz="3100" u="sng" dirty="0" smtClean="0"/>
              <a:t>GCC </a:t>
            </a:r>
            <a:r>
              <a:rPr lang="en-US" altLang="ko-KR" sz="3100" u="sng" dirty="0"/>
              <a:t>(</a:t>
            </a:r>
            <a:r>
              <a:rPr lang="en-US" altLang="ko-KR" sz="3100" u="sng" dirty="0" err="1"/>
              <a:t>Manik</a:t>
            </a:r>
            <a:r>
              <a:rPr lang="en-US" altLang="ko-KR" sz="3100" u="sng" dirty="0"/>
              <a:t> to coordinate)</a:t>
            </a:r>
            <a:r>
              <a:rPr lang="en-US" altLang="ko-KR" sz="3100" dirty="0"/>
              <a:t> to develop a prototype template for the product catalog </a:t>
            </a:r>
            <a:endParaRPr lang="en-US" altLang="ko-KR" sz="3100" dirty="0" smtClean="0"/>
          </a:p>
          <a:p>
            <a:r>
              <a:rPr lang="en-US" altLang="ko-KR" sz="3100" b="1" dirty="0" smtClean="0"/>
              <a:t>Action GRWG.2016.2u.1: </a:t>
            </a:r>
            <a:r>
              <a:rPr lang="en-US" altLang="ko-KR" sz="3100" u="sng" dirty="0" smtClean="0"/>
              <a:t>GSICS </a:t>
            </a:r>
            <a:r>
              <a:rPr lang="en-US" altLang="ko-KR" sz="3100" u="sng" dirty="0"/>
              <a:t>product generators</a:t>
            </a:r>
            <a:r>
              <a:rPr lang="en-US" altLang="ko-KR" sz="3100" dirty="0"/>
              <a:t> to identify the family of monitored and reference instruments their product(s)  is applicable to.</a:t>
            </a:r>
            <a:endParaRPr lang="en-US" altLang="ko-KR" sz="3100" dirty="0"/>
          </a:p>
          <a:p>
            <a:r>
              <a:rPr lang="en-US" altLang="ko-KR" sz="3100" b="1" dirty="0" smtClean="0"/>
              <a:t>Recommendation GRWG.2016.2u.1: </a:t>
            </a:r>
            <a:r>
              <a:rPr lang="en-US" altLang="ko-KR" sz="3100" dirty="0" smtClean="0"/>
              <a:t>The product generators </a:t>
            </a:r>
            <a:r>
              <a:rPr lang="en-US" altLang="ko-KR" sz="3100" dirty="0"/>
              <a:t>applying the same </a:t>
            </a:r>
            <a:r>
              <a:rPr lang="en-US" altLang="ko-KR" sz="3100" dirty="0" err="1"/>
              <a:t>algo</a:t>
            </a:r>
            <a:r>
              <a:rPr lang="en-US" altLang="ko-KR" sz="3100" dirty="0"/>
              <a:t> to different instruments should be able to move directly to pre-operational mode subject to reviewing the uncertainty analysis.</a:t>
            </a:r>
            <a:endParaRPr lang="en-US" altLang="ko-KR" sz="3100" dirty="0"/>
          </a:p>
        </p:txBody>
      </p:sp>
    </p:spTree>
    <p:extLst>
      <p:ext uri="{BB962C8B-B14F-4D97-AF65-F5344CB8AC3E}">
        <p14:creationId xmlns:p14="http://schemas.microsoft.com/office/powerpoint/2010/main" val="3614276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-1410"/>
            <a:ext cx="8915400" cy="80366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GEO-LEO IR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95300" y="953230"/>
            <a:ext cx="8915400" cy="4525963"/>
          </a:xfrm>
        </p:spPr>
        <p:txBody>
          <a:bodyPr/>
          <a:lstStyle/>
          <a:p>
            <a:r>
              <a:rPr lang="en-US" altLang="ko-KR" b="1" dirty="0" smtClean="0"/>
              <a:t>Recommendation GRWG.2016.3d.1: </a:t>
            </a:r>
            <a:r>
              <a:rPr lang="en-US" altLang="ko-KR" dirty="0"/>
              <a:t>WMO to draft a letter to recommend EUM to shift UVNS FOV southwards at winter time to support GSICS activities (SBAF, desert site </a:t>
            </a:r>
            <a:r>
              <a:rPr lang="en-US" altLang="ko-KR" dirty="0" err="1"/>
              <a:t>characterisation</a:t>
            </a:r>
            <a:r>
              <a:rPr lang="en-US" altLang="ko-KR" dirty="0" smtClean="0"/>
              <a:t>)</a:t>
            </a:r>
          </a:p>
          <a:p>
            <a:r>
              <a:rPr lang="en-US" altLang="ko-KR" b="1" dirty="0"/>
              <a:t>Action GRWG.2016.3g.1: </a:t>
            </a:r>
            <a:r>
              <a:rPr lang="en-US" altLang="ko-KR" u="sng" dirty="0"/>
              <a:t>E</a:t>
            </a:r>
            <a:r>
              <a:rPr lang="en-US" altLang="ko-KR" u="sng" dirty="0" smtClean="0"/>
              <a:t>ach </a:t>
            </a:r>
            <a:r>
              <a:rPr lang="en-US" altLang="ko-KR" u="sng" dirty="0"/>
              <a:t>agency</a:t>
            </a:r>
            <a:r>
              <a:rPr lang="en-US" altLang="ko-KR" dirty="0"/>
              <a:t> to identify one user for NRT, re-analysis (in the context of case studies) and climate applications to define the user requirements.</a:t>
            </a:r>
            <a:endParaRPr lang="en-US" altLang="ko-KR" dirty="0"/>
          </a:p>
          <a:p>
            <a:r>
              <a:rPr lang="en-US" altLang="ko-KR" b="1" dirty="0"/>
              <a:t>Action GRWG.2016.3g.2: </a:t>
            </a:r>
            <a:r>
              <a:rPr lang="en-US" altLang="ko-KR" u="sng" dirty="0"/>
              <a:t>Each sub-group chair</a:t>
            </a:r>
            <a:r>
              <a:rPr lang="en-US" altLang="ko-KR" dirty="0"/>
              <a:t> to collect user requirements using feedback from the GSICS correction producers.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95300" y="-1410"/>
            <a:ext cx="8915400" cy="803667"/>
          </a:xfrm>
        </p:spPr>
        <p:txBody>
          <a:bodyPr/>
          <a:lstStyle/>
          <a:p>
            <a:r>
              <a:rPr lang="en-GB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GEO-LEO IR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19177" y="879902"/>
            <a:ext cx="9091523" cy="5108246"/>
          </a:xfrm>
        </p:spPr>
        <p:txBody>
          <a:bodyPr/>
          <a:lstStyle/>
          <a:p>
            <a:r>
              <a:rPr lang="en-US" altLang="ko-KR" sz="3000" b="1" dirty="0" smtClean="0"/>
              <a:t>Recommendation GRWG.2016.3h.1: </a:t>
            </a:r>
            <a:r>
              <a:rPr lang="en-US" altLang="ko-KR" sz="3000" dirty="0"/>
              <a:t>EUMETSAT to </a:t>
            </a:r>
            <a:r>
              <a:rPr lang="en-US" altLang="ko-KR" sz="3000" dirty="0" err="1"/>
              <a:t>lias</a:t>
            </a:r>
            <a:r>
              <a:rPr lang="en-US" altLang="ko-KR" sz="3000" dirty="0"/>
              <a:t> with SCIAMACHY team to investigate difference between the 2 instruments (GOME-2 and SCIAMACHY) using </a:t>
            </a:r>
            <a:r>
              <a:rPr lang="en-US" altLang="ko-KR" sz="3000" dirty="0" smtClean="0"/>
              <a:t>SNOs</a:t>
            </a:r>
          </a:p>
          <a:p>
            <a:r>
              <a:rPr lang="en-US" altLang="ko-KR" sz="3000" b="1" dirty="0" smtClean="0"/>
              <a:t>Action </a:t>
            </a:r>
            <a:r>
              <a:rPr lang="en-US" altLang="ko-KR" sz="3000" b="1" dirty="0"/>
              <a:t>GRWG.2016.</a:t>
            </a:r>
            <a:r>
              <a:rPr lang="en-US" altLang="ko-KR" sz="3000" b="1" dirty="0" smtClean="0"/>
              <a:t>3j.1: </a:t>
            </a:r>
            <a:r>
              <a:rPr lang="en-US" altLang="ko-KR" sz="3000" u="sng" dirty="0"/>
              <a:t>ISRO</a:t>
            </a:r>
            <a:r>
              <a:rPr lang="en-US" altLang="ko-KR" sz="3000" dirty="0"/>
              <a:t> to contact Peter </a:t>
            </a:r>
            <a:r>
              <a:rPr lang="en-US" altLang="ko-KR" sz="3000" dirty="0" err="1"/>
              <a:t>Miu</a:t>
            </a:r>
            <a:r>
              <a:rPr lang="en-US" altLang="ko-KR" sz="3000" dirty="0"/>
              <a:t> to set up a standing order + submit user request through the EUM helpdesk.</a:t>
            </a:r>
            <a:endParaRPr lang="en-US" altLang="ko-KR" sz="3000" dirty="0"/>
          </a:p>
          <a:p>
            <a:r>
              <a:rPr lang="en-US" altLang="ko-KR" sz="3000" b="1" dirty="0" smtClean="0"/>
              <a:t>Recommendation GRWG.2016.3k.1: </a:t>
            </a:r>
            <a:r>
              <a:rPr lang="en-US" altLang="ko-KR" sz="3000" dirty="0" smtClean="0"/>
              <a:t>(</a:t>
            </a:r>
            <a:r>
              <a:rPr lang="en-US" altLang="ko-KR" sz="3000" dirty="0" err="1"/>
              <a:t>Fangfang</a:t>
            </a:r>
            <a:r>
              <a:rPr lang="en-US" altLang="ko-KR" sz="3000" dirty="0"/>
              <a:t>) NOAA-JMA to corporate to resolve the scan dependency </a:t>
            </a:r>
            <a:endParaRPr lang="en-US" altLang="ko-K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1452</TotalTime>
  <Words>935</Words>
  <Application>Microsoft Office PowerPoint</Application>
  <PresentationFormat>A4 용지(210x297mm)</PresentationFormat>
  <Paragraphs>69</Paragraphs>
  <Slides>17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4" baseType="lpstr">
      <vt:lpstr>맑은 고딕</vt:lpstr>
      <vt:lpstr>Arial</vt:lpstr>
      <vt:lpstr>Calibri</vt:lpstr>
      <vt:lpstr>Helvetica</vt:lpstr>
      <vt:lpstr>Tahoma</vt:lpstr>
      <vt:lpstr>Times New Roman</vt:lpstr>
      <vt:lpstr>Office Theme</vt:lpstr>
      <vt:lpstr>GRWG Summary Decisions, Actions, Recommendations</vt:lpstr>
      <vt:lpstr>Mini Conference</vt:lpstr>
      <vt:lpstr>Plenary</vt:lpstr>
      <vt:lpstr>GPRC Reports</vt:lpstr>
      <vt:lpstr>GPRC Reports</vt:lpstr>
      <vt:lpstr>GPRC Reports</vt:lpstr>
      <vt:lpstr>GPRC Reports</vt:lpstr>
      <vt:lpstr>GEO-LEO IR</vt:lpstr>
      <vt:lpstr>GEO-LEO IR</vt:lpstr>
      <vt:lpstr>GEO-LEO IR</vt:lpstr>
      <vt:lpstr>GEO-LEO IR</vt:lpstr>
      <vt:lpstr>GEO-LEO IR</vt:lpstr>
      <vt:lpstr>GEO-LEO IR</vt:lpstr>
      <vt:lpstr>VIS/NIR </vt:lpstr>
      <vt:lpstr>VIS/NIR </vt:lpstr>
      <vt:lpstr>VIS/NIR </vt:lpstr>
      <vt:lpstr>VIS/NIR </vt:lpstr>
    </vt:vector>
  </TitlesOfParts>
  <Company>Eumetsat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Thomas Staudte</dc:creator>
  <cp:lastModifiedBy>Dohyeong Kim</cp:lastModifiedBy>
  <cp:revision>1072</cp:revision>
  <cp:lastPrinted>2006-03-06T14:11:17Z</cp:lastPrinted>
  <dcterms:created xsi:type="dcterms:W3CDTF">1997-07-23T08:21:02Z</dcterms:created>
  <dcterms:modified xsi:type="dcterms:W3CDTF">2016-03-03T23:01:14Z</dcterms:modified>
</cp:coreProperties>
</file>